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43"/>
  </p:notesMasterIdLst>
  <p:handoutMasterIdLst>
    <p:handoutMasterId r:id="rId44"/>
  </p:handoutMasterIdLst>
  <p:sldIdLst>
    <p:sldId id="291" r:id="rId2"/>
    <p:sldId id="257" r:id="rId3"/>
    <p:sldId id="282" r:id="rId4"/>
    <p:sldId id="256" r:id="rId5"/>
    <p:sldId id="259" r:id="rId6"/>
    <p:sldId id="260" r:id="rId7"/>
    <p:sldId id="261" r:id="rId8"/>
    <p:sldId id="283" r:id="rId9"/>
    <p:sldId id="297" r:id="rId10"/>
    <p:sldId id="263" r:id="rId11"/>
    <p:sldId id="265" r:id="rId12"/>
    <p:sldId id="264" r:id="rId13"/>
    <p:sldId id="266" r:id="rId14"/>
    <p:sldId id="269" r:id="rId15"/>
    <p:sldId id="270" r:id="rId16"/>
    <p:sldId id="271" r:id="rId17"/>
    <p:sldId id="267" r:id="rId18"/>
    <p:sldId id="268" r:id="rId19"/>
    <p:sldId id="276" r:id="rId20"/>
    <p:sldId id="272" r:id="rId21"/>
    <p:sldId id="273" r:id="rId22"/>
    <p:sldId id="277" r:id="rId23"/>
    <p:sldId id="278" r:id="rId24"/>
    <p:sldId id="274" r:id="rId25"/>
    <p:sldId id="280" r:id="rId26"/>
    <p:sldId id="281" r:id="rId27"/>
    <p:sldId id="275" r:id="rId28"/>
    <p:sldId id="284" r:id="rId29"/>
    <p:sldId id="295" r:id="rId30"/>
    <p:sldId id="292" r:id="rId31"/>
    <p:sldId id="296" r:id="rId32"/>
    <p:sldId id="294" r:id="rId33"/>
    <p:sldId id="298" r:id="rId34"/>
    <p:sldId id="293" r:id="rId35"/>
    <p:sldId id="285" r:id="rId36"/>
    <p:sldId id="286" r:id="rId37"/>
    <p:sldId id="279" r:id="rId38"/>
    <p:sldId id="287" r:id="rId39"/>
    <p:sldId id="288" r:id="rId40"/>
    <p:sldId id="289" r:id="rId41"/>
    <p:sldId id="290" r:id="rId42"/>
  </p:sldIdLst>
  <p:sldSz cx="9144000" cy="6858000" type="screen4x3"/>
  <p:notesSz cx="6735763" cy="98663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er Fort" initials="OF" lastIdx="6" clrIdx="0">
    <p:extLst/>
  </p:cmAuthor>
  <p:cmAuthor id="2" name="Frédéric TARAUD" initials="FT" lastIdx="1" clrIdx="1">
    <p:extLst/>
  </p:cmAuthor>
  <p:cmAuthor id="3" name="Bastien" initials="BA" lastIdx="1" clrIdx="2">
    <p:extLst>
      <p:ext uri="{19B8F6BF-5375-455C-9EA6-DF929625EA0E}">
        <p15:presenceInfo xmlns:p15="http://schemas.microsoft.com/office/powerpoint/2012/main" userId="Basti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F27F"/>
    <a:srgbClr val="00B050"/>
    <a:srgbClr val="EB9998"/>
    <a:srgbClr val="16AEB2"/>
    <a:srgbClr val="31859C"/>
    <a:srgbClr val="A2127F"/>
    <a:srgbClr val="93CDDD"/>
    <a:srgbClr val="7FB3C1"/>
    <a:srgbClr val="ECAB79"/>
    <a:srgbClr val="CFB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6" autoAdjust="0"/>
    <p:restoredTop sz="92379" autoAdjust="0"/>
  </p:normalViewPr>
  <p:slideViewPr>
    <p:cSldViewPr snapToGrid="0" snapToObjects="1">
      <p:cViewPr varScale="1">
        <p:scale>
          <a:sx n="93" d="100"/>
          <a:sy n="93" d="100"/>
        </p:scale>
        <p:origin x="710" y="82"/>
      </p:cViewPr>
      <p:guideLst>
        <p:guide orient="horz" pos="2183"/>
        <p:guide pos="292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327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50F3EC-CCC2-4655-B04D-5CF9F424F7E5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59603C8-576B-4167-A3F8-909D8752390A}">
      <dgm:prSet phldrT="[Texte]"/>
      <dgm:spPr/>
      <dgm:t>
        <a:bodyPr/>
        <a:lstStyle/>
        <a:p>
          <a:r>
            <a:rPr lang="fr-FR" dirty="0"/>
            <a:t>Définir les besoins des parties prenantes</a:t>
          </a:r>
        </a:p>
      </dgm:t>
    </dgm:pt>
    <dgm:pt modelId="{FDB0380F-3319-40B1-A3B1-D7135C15F521}" type="parTrans" cxnId="{1CF43C79-796E-434F-8EA2-411B58720E85}">
      <dgm:prSet/>
      <dgm:spPr/>
      <dgm:t>
        <a:bodyPr/>
        <a:lstStyle/>
        <a:p>
          <a:endParaRPr lang="fr-FR"/>
        </a:p>
      </dgm:t>
    </dgm:pt>
    <dgm:pt modelId="{2D7C137A-A20B-4191-AB49-5CBD999C23AF}" type="sibTrans" cxnId="{1CF43C79-796E-434F-8EA2-411B58720E85}">
      <dgm:prSet/>
      <dgm:spPr/>
      <dgm:t>
        <a:bodyPr/>
        <a:lstStyle/>
        <a:p>
          <a:endParaRPr lang="fr-FR"/>
        </a:p>
      </dgm:t>
    </dgm:pt>
    <dgm:pt modelId="{B12735D8-6EFE-4ACF-AF1C-9B469556BA66}">
      <dgm:prSet phldrT="[Texte]"/>
      <dgm:spPr/>
      <dgm:t>
        <a:bodyPr/>
        <a:lstStyle/>
        <a:p>
          <a:r>
            <a:rPr lang="fr-FR" dirty="0"/>
            <a:t>Définir le contexte</a:t>
          </a:r>
        </a:p>
        <a:p>
          <a:r>
            <a:rPr lang="fr-FR" dirty="0" err="1"/>
            <a:t>BDD</a:t>
          </a:r>
          <a:endParaRPr lang="fr-FR" dirty="0"/>
        </a:p>
      </dgm:t>
    </dgm:pt>
    <dgm:pt modelId="{39A6F6D2-A648-4EC3-A0A9-375ABDE27252}" type="parTrans" cxnId="{830DD059-24DF-48C9-AD18-144FF98310A0}">
      <dgm:prSet/>
      <dgm:spPr/>
      <dgm:t>
        <a:bodyPr/>
        <a:lstStyle/>
        <a:p>
          <a:endParaRPr lang="fr-FR"/>
        </a:p>
      </dgm:t>
    </dgm:pt>
    <dgm:pt modelId="{4F10C8F9-6C43-4A78-A726-7DEDB9588504}" type="sibTrans" cxnId="{830DD059-24DF-48C9-AD18-144FF98310A0}">
      <dgm:prSet/>
      <dgm:spPr/>
      <dgm:t>
        <a:bodyPr/>
        <a:lstStyle/>
        <a:p>
          <a:endParaRPr lang="fr-FR"/>
        </a:p>
      </dgm:t>
    </dgm:pt>
    <dgm:pt modelId="{6F02C81E-DCF1-4ADD-8E8B-34C1A04D60AB}">
      <dgm:prSet phldrT="[Texte]"/>
      <dgm:spPr/>
      <dgm:t>
        <a:bodyPr/>
        <a:lstStyle/>
        <a:p>
          <a:r>
            <a:rPr lang="fr-FR" dirty="0"/>
            <a:t>Définir les utilisations</a:t>
          </a:r>
        </a:p>
        <a:p>
          <a:r>
            <a:rPr lang="fr-FR" dirty="0" err="1"/>
            <a:t>UC</a:t>
          </a:r>
          <a:endParaRPr lang="fr-FR" dirty="0"/>
        </a:p>
      </dgm:t>
    </dgm:pt>
    <dgm:pt modelId="{7FDDA64F-9C83-46E2-9D5B-4060B151328C}" type="parTrans" cxnId="{B2AA7795-57B8-49F8-96A4-F302838B49E2}">
      <dgm:prSet/>
      <dgm:spPr/>
      <dgm:t>
        <a:bodyPr/>
        <a:lstStyle/>
        <a:p>
          <a:endParaRPr lang="fr-FR"/>
        </a:p>
      </dgm:t>
    </dgm:pt>
    <dgm:pt modelId="{0CD8C2A6-198C-43C0-AB2E-5B4F76172FF0}" type="sibTrans" cxnId="{B2AA7795-57B8-49F8-96A4-F302838B49E2}">
      <dgm:prSet/>
      <dgm:spPr/>
      <dgm:t>
        <a:bodyPr/>
        <a:lstStyle/>
        <a:p>
          <a:endParaRPr lang="fr-FR"/>
        </a:p>
      </dgm:t>
    </dgm:pt>
    <dgm:pt modelId="{BC8F909A-64B8-4870-8E6B-CED5A1428B7E}">
      <dgm:prSet phldrT="[Texte]"/>
      <dgm:spPr/>
      <dgm:t>
        <a:bodyPr/>
        <a:lstStyle/>
        <a:p>
          <a:r>
            <a:rPr lang="fr-FR" dirty="0"/>
            <a:t>Analyser les exigences</a:t>
          </a:r>
        </a:p>
      </dgm:t>
    </dgm:pt>
    <dgm:pt modelId="{F125CCED-347A-4EC4-9EB4-875CF2E3A87D}" type="parTrans" cxnId="{F9C40CCB-15C2-480D-BFA4-0F48C0F6D355}">
      <dgm:prSet/>
      <dgm:spPr/>
      <dgm:t>
        <a:bodyPr/>
        <a:lstStyle/>
        <a:p>
          <a:endParaRPr lang="fr-FR"/>
        </a:p>
      </dgm:t>
    </dgm:pt>
    <dgm:pt modelId="{D788E241-6AAB-4203-90D2-7802253432C4}" type="sibTrans" cxnId="{F9C40CCB-15C2-480D-BFA4-0F48C0F6D355}">
      <dgm:prSet/>
      <dgm:spPr/>
      <dgm:t>
        <a:bodyPr/>
        <a:lstStyle/>
        <a:p>
          <a:endParaRPr lang="fr-FR"/>
        </a:p>
      </dgm:t>
    </dgm:pt>
    <dgm:pt modelId="{FD702516-6A0F-44BF-BD58-C1BB0CC017C2}">
      <dgm:prSet phldrT="[Texte]"/>
      <dgm:spPr/>
      <dgm:t>
        <a:bodyPr/>
        <a:lstStyle/>
        <a:p>
          <a:r>
            <a:rPr lang="fr-FR" dirty="0"/>
            <a:t>Définir les états</a:t>
          </a:r>
        </a:p>
        <a:p>
          <a:r>
            <a:rPr lang="fr-FR" dirty="0" err="1"/>
            <a:t>SMD</a:t>
          </a:r>
          <a:endParaRPr lang="fr-FR" dirty="0"/>
        </a:p>
      </dgm:t>
    </dgm:pt>
    <dgm:pt modelId="{76799227-7CD5-45C5-856B-241F6391C8D9}" type="parTrans" cxnId="{20BA40A2-1F4A-4A3A-AD48-753CB31E6584}">
      <dgm:prSet/>
      <dgm:spPr/>
      <dgm:t>
        <a:bodyPr/>
        <a:lstStyle/>
        <a:p>
          <a:endParaRPr lang="fr-FR"/>
        </a:p>
      </dgm:t>
    </dgm:pt>
    <dgm:pt modelId="{535A5F59-D701-46EA-A888-175DD2456FD8}" type="sibTrans" cxnId="{20BA40A2-1F4A-4A3A-AD48-753CB31E6584}">
      <dgm:prSet/>
      <dgm:spPr/>
      <dgm:t>
        <a:bodyPr/>
        <a:lstStyle/>
        <a:p>
          <a:endParaRPr lang="fr-FR"/>
        </a:p>
      </dgm:t>
    </dgm:pt>
    <dgm:pt modelId="{84B0F1F2-020B-4E13-AC23-3ACF3E6FB082}">
      <dgm:prSet phldrT="[Texte]"/>
      <dgm:spPr/>
      <dgm:t>
        <a:bodyPr/>
        <a:lstStyle/>
        <a:p>
          <a:r>
            <a:rPr lang="fr-FR" dirty="0"/>
            <a:t>Décrire les missions</a:t>
          </a:r>
        </a:p>
        <a:p>
          <a:r>
            <a:rPr lang="fr-FR" dirty="0"/>
            <a:t>SD, SMD</a:t>
          </a:r>
        </a:p>
      </dgm:t>
    </dgm:pt>
    <dgm:pt modelId="{B3D55B2E-9C5E-40C8-AEBE-428764C88B78}" type="parTrans" cxnId="{F4B27347-9A5D-4F28-823A-61C200297184}">
      <dgm:prSet/>
      <dgm:spPr/>
      <dgm:t>
        <a:bodyPr/>
        <a:lstStyle/>
        <a:p>
          <a:endParaRPr lang="fr-FR"/>
        </a:p>
      </dgm:t>
    </dgm:pt>
    <dgm:pt modelId="{97BE9457-DA07-4638-8D4B-FFDCBF943965}" type="sibTrans" cxnId="{F4B27347-9A5D-4F28-823A-61C200297184}">
      <dgm:prSet/>
      <dgm:spPr/>
      <dgm:t>
        <a:bodyPr/>
        <a:lstStyle/>
        <a:p>
          <a:endParaRPr lang="fr-FR"/>
        </a:p>
      </dgm:t>
    </dgm:pt>
    <dgm:pt modelId="{F9A7A199-FC11-4E9E-A69A-663C1A41829D}">
      <dgm:prSet phldrT="[Texte]"/>
      <dgm:spPr/>
      <dgm:t>
        <a:bodyPr/>
        <a:lstStyle/>
        <a:p>
          <a:r>
            <a:rPr lang="fr-FR" dirty="0"/>
            <a:t>Concevoir l’architecture – Point de vue logique</a:t>
          </a:r>
        </a:p>
      </dgm:t>
    </dgm:pt>
    <dgm:pt modelId="{7A072A01-8389-4BE7-9482-69D2F20763B4}" type="parTrans" cxnId="{1091F240-91DF-4A96-B06C-D0B206B4FC85}">
      <dgm:prSet/>
      <dgm:spPr/>
      <dgm:t>
        <a:bodyPr/>
        <a:lstStyle/>
        <a:p>
          <a:endParaRPr lang="fr-FR"/>
        </a:p>
      </dgm:t>
    </dgm:pt>
    <dgm:pt modelId="{62BCECF7-B21A-4B4B-AA50-955C049DE6CC}" type="sibTrans" cxnId="{1091F240-91DF-4A96-B06C-D0B206B4FC85}">
      <dgm:prSet/>
      <dgm:spPr/>
      <dgm:t>
        <a:bodyPr/>
        <a:lstStyle/>
        <a:p>
          <a:endParaRPr lang="fr-FR"/>
        </a:p>
      </dgm:t>
    </dgm:pt>
    <dgm:pt modelId="{912D46C0-DF9A-4019-AF25-C4AB2C1F4D1E}">
      <dgm:prSet phldrT="[Texte]"/>
      <dgm:spPr/>
      <dgm:t>
        <a:bodyPr/>
        <a:lstStyle/>
        <a:p>
          <a:r>
            <a:rPr lang="fr-FR" dirty="0"/>
            <a:t>Identifier les opérations</a:t>
          </a:r>
        </a:p>
        <a:p>
          <a:r>
            <a:rPr lang="fr-FR" dirty="0" err="1"/>
            <a:t>SD</a:t>
          </a:r>
          <a:r>
            <a:rPr lang="fr-FR" dirty="0"/>
            <a:t> &amp; </a:t>
          </a:r>
          <a:r>
            <a:rPr lang="fr-FR" dirty="0" err="1"/>
            <a:t>SMD</a:t>
          </a:r>
          <a:endParaRPr lang="fr-FR" dirty="0"/>
        </a:p>
      </dgm:t>
    </dgm:pt>
    <dgm:pt modelId="{8ECE01F9-4B2A-45A6-B5E8-D833510AB8FB}" type="parTrans" cxnId="{F56B4128-CE57-4424-AB86-D17639C986DF}">
      <dgm:prSet/>
      <dgm:spPr/>
      <dgm:t>
        <a:bodyPr/>
        <a:lstStyle/>
        <a:p>
          <a:endParaRPr lang="fr-FR"/>
        </a:p>
      </dgm:t>
    </dgm:pt>
    <dgm:pt modelId="{9C1364DA-8BA2-4D9E-81EC-FD7B9EDDD11D}" type="sibTrans" cxnId="{F56B4128-CE57-4424-AB86-D17639C986DF}">
      <dgm:prSet/>
      <dgm:spPr/>
      <dgm:t>
        <a:bodyPr/>
        <a:lstStyle/>
        <a:p>
          <a:endParaRPr lang="fr-FR"/>
        </a:p>
      </dgm:t>
    </dgm:pt>
    <dgm:pt modelId="{1E890C28-FFC5-45D2-A2F3-47CC6CE2D2BF}">
      <dgm:prSet phldrT="[Texte]"/>
      <dgm:spPr/>
      <dgm:t>
        <a:bodyPr/>
        <a:lstStyle/>
        <a:p>
          <a:r>
            <a:rPr lang="fr-FR" dirty="0"/>
            <a:t>Définir la vue logique</a:t>
          </a:r>
        </a:p>
        <a:p>
          <a:r>
            <a:rPr lang="fr-FR" dirty="0"/>
            <a:t>AD</a:t>
          </a:r>
        </a:p>
      </dgm:t>
    </dgm:pt>
    <dgm:pt modelId="{744FDDC0-BF7E-4DED-8AA6-D960CD67B7ED}" type="parTrans" cxnId="{E9E0B4EC-C915-4D71-867F-689545D9BF33}">
      <dgm:prSet/>
      <dgm:spPr/>
      <dgm:t>
        <a:bodyPr/>
        <a:lstStyle/>
        <a:p>
          <a:endParaRPr lang="fr-FR"/>
        </a:p>
      </dgm:t>
    </dgm:pt>
    <dgm:pt modelId="{30982E94-E8BA-4192-A29C-2042EA83C9F1}" type="sibTrans" cxnId="{E9E0B4EC-C915-4D71-867F-689545D9BF33}">
      <dgm:prSet/>
      <dgm:spPr/>
      <dgm:t>
        <a:bodyPr/>
        <a:lstStyle/>
        <a:p>
          <a:endParaRPr lang="fr-FR"/>
        </a:p>
      </dgm:t>
    </dgm:pt>
    <dgm:pt modelId="{A70CC197-9C26-4ED5-A6D0-C65A6B0F75C3}">
      <dgm:prSet phldrT="[Texte]"/>
      <dgm:spPr/>
      <dgm:t>
        <a:bodyPr/>
        <a:lstStyle/>
        <a:p>
          <a:r>
            <a:rPr lang="fr-FR" dirty="0"/>
            <a:t>Concevoir l’architecture – Point de vue physique</a:t>
          </a:r>
        </a:p>
      </dgm:t>
    </dgm:pt>
    <dgm:pt modelId="{1A78AE53-4B57-4143-BD36-74CAD0E50740}" type="parTrans" cxnId="{72401761-8499-4A2B-9F86-016153E0148A}">
      <dgm:prSet/>
      <dgm:spPr/>
      <dgm:t>
        <a:bodyPr/>
        <a:lstStyle/>
        <a:p>
          <a:endParaRPr lang="fr-FR"/>
        </a:p>
      </dgm:t>
    </dgm:pt>
    <dgm:pt modelId="{5DFDCA8A-166E-44FA-BFDD-5C5E5C3E009D}" type="sibTrans" cxnId="{72401761-8499-4A2B-9F86-016153E0148A}">
      <dgm:prSet/>
      <dgm:spPr/>
      <dgm:t>
        <a:bodyPr/>
        <a:lstStyle/>
        <a:p>
          <a:endParaRPr lang="fr-FR"/>
        </a:p>
      </dgm:t>
    </dgm:pt>
    <dgm:pt modelId="{6E495CD9-686D-4F57-BDB8-A7F25502A11E}">
      <dgm:prSet phldrT="[Texte]"/>
      <dgm:spPr/>
      <dgm:t>
        <a:bodyPr/>
        <a:lstStyle/>
        <a:p>
          <a:r>
            <a:rPr lang="fr-FR" dirty="0"/>
            <a:t>Vérifier l’architecture physique</a:t>
          </a:r>
        </a:p>
        <a:p>
          <a:r>
            <a:rPr lang="fr-FR" dirty="0"/>
            <a:t>RD &amp; Matrices</a:t>
          </a:r>
        </a:p>
      </dgm:t>
    </dgm:pt>
    <dgm:pt modelId="{F23BFD44-1C8D-422E-81A7-06AA804044DB}" type="parTrans" cxnId="{764B3003-5731-43FC-9538-0FBC72F72596}">
      <dgm:prSet/>
      <dgm:spPr/>
      <dgm:t>
        <a:bodyPr/>
        <a:lstStyle/>
        <a:p>
          <a:endParaRPr lang="fr-FR"/>
        </a:p>
      </dgm:t>
    </dgm:pt>
    <dgm:pt modelId="{54B1B666-49E0-4585-84C6-8E9AEA5EE550}" type="sibTrans" cxnId="{764B3003-5731-43FC-9538-0FBC72F72596}">
      <dgm:prSet/>
      <dgm:spPr/>
      <dgm:t>
        <a:bodyPr/>
        <a:lstStyle/>
        <a:p>
          <a:endParaRPr lang="fr-FR"/>
        </a:p>
      </dgm:t>
    </dgm:pt>
    <dgm:pt modelId="{0653C3E9-EC2C-4E9F-B5E0-CF459AA17651}">
      <dgm:prSet phldrT="[Texte]"/>
      <dgm:spPr/>
      <dgm:t>
        <a:bodyPr/>
        <a:lstStyle/>
        <a:p>
          <a:r>
            <a:rPr lang="fr-FR" dirty="0"/>
            <a:t>Définir les besoins</a:t>
          </a:r>
        </a:p>
        <a:p>
          <a:r>
            <a:rPr lang="fr-FR" dirty="0"/>
            <a:t>RD</a:t>
          </a:r>
        </a:p>
      </dgm:t>
    </dgm:pt>
    <dgm:pt modelId="{84899173-797F-4C02-8755-4AE251B3F2CD}" type="parTrans" cxnId="{7310FF92-4A93-43A2-8395-6018148C7382}">
      <dgm:prSet/>
      <dgm:spPr/>
      <dgm:t>
        <a:bodyPr/>
        <a:lstStyle/>
        <a:p>
          <a:endParaRPr lang="fr-FR"/>
        </a:p>
      </dgm:t>
    </dgm:pt>
    <dgm:pt modelId="{55587602-49DB-40B4-86A2-8331B8C2E34F}" type="sibTrans" cxnId="{7310FF92-4A93-43A2-8395-6018148C7382}">
      <dgm:prSet/>
      <dgm:spPr/>
      <dgm:t>
        <a:bodyPr/>
        <a:lstStyle/>
        <a:p>
          <a:endParaRPr lang="fr-FR"/>
        </a:p>
      </dgm:t>
    </dgm:pt>
    <dgm:pt modelId="{21638FD0-3EF6-4582-931D-601EF932FCD9}">
      <dgm:prSet phldrT="[Texte]"/>
      <dgm:spPr/>
      <dgm:t>
        <a:bodyPr/>
        <a:lstStyle/>
        <a:p>
          <a:r>
            <a:rPr lang="fr-FR" dirty="0"/>
            <a:t>Définir les exigences</a:t>
          </a:r>
        </a:p>
        <a:p>
          <a:r>
            <a:rPr lang="fr-FR" dirty="0"/>
            <a:t>RD</a:t>
          </a:r>
        </a:p>
      </dgm:t>
    </dgm:pt>
    <dgm:pt modelId="{4CFDA5CC-DCEB-4586-8AC6-94FEAE9AE1A1}" type="parTrans" cxnId="{2A759193-5486-4D5C-8753-4C2220B63E24}">
      <dgm:prSet/>
      <dgm:spPr/>
      <dgm:t>
        <a:bodyPr/>
        <a:lstStyle/>
        <a:p>
          <a:endParaRPr lang="fr-FR"/>
        </a:p>
      </dgm:t>
    </dgm:pt>
    <dgm:pt modelId="{E6B826DE-6BDF-4916-A0B9-3A6EDD9D8E5D}" type="sibTrans" cxnId="{2A759193-5486-4D5C-8753-4C2220B63E24}">
      <dgm:prSet/>
      <dgm:spPr/>
      <dgm:t>
        <a:bodyPr/>
        <a:lstStyle/>
        <a:p>
          <a:endParaRPr lang="fr-FR"/>
        </a:p>
      </dgm:t>
    </dgm:pt>
    <dgm:pt modelId="{EE052528-58ED-4BA2-AC39-EAA0BF4550A1}">
      <dgm:prSet phldrT="[Texte]"/>
      <dgm:spPr/>
      <dgm:t>
        <a:bodyPr/>
        <a:lstStyle/>
        <a:p>
          <a:r>
            <a:rPr lang="fr-FR" dirty="0"/>
            <a:t>Vérifier l’architecture logique</a:t>
          </a:r>
        </a:p>
        <a:p>
          <a:r>
            <a:rPr lang="fr-FR" dirty="0"/>
            <a:t>RD &amp; Matrices</a:t>
          </a:r>
        </a:p>
      </dgm:t>
    </dgm:pt>
    <dgm:pt modelId="{DE6F3186-3317-4E1C-8FBF-75C62B57399D}" type="parTrans" cxnId="{F760320A-384B-4F0F-AD81-4E82D96759E4}">
      <dgm:prSet/>
      <dgm:spPr/>
      <dgm:t>
        <a:bodyPr/>
        <a:lstStyle/>
        <a:p>
          <a:endParaRPr lang="fr-FR"/>
        </a:p>
      </dgm:t>
    </dgm:pt>
    <dgm:pt modelId="{9ECB9D4D-6DC3-436D-8180-EBED2C73B235}" type="sibTrans" cxnId="{F760320A-384B-4F0F-AD81-4E82D96759E4}">
      <dgm:prSet/>
      <dgm:spPr/>
      <dgm:t>
        <a:bodyPr/>
        <a:lstStyle/>
        <a:p>
          <a:endParaRPr lang="fr-FR"/>
        </a:p>
      </dgm:t>
    </dgm:pt>
    <dgm:pt modelId="{F3F137E1-F4BB-44FF-95EA-8BADAF312757}">
      <dgm:prSet phldrT="[Texte]"/>
      <dgm:spPr/>
      <dgm:t>
        <a:bodyPr/>
        <a:lstStyle/>
        <a:p>
          <a:r>
            <a:rPr lang="fr-FR" dirty="0"/>
            <a:t>Analyse des architectures</a:t>
          </a:r>
        </a:p>
        <a:p>
          <a:r>
            <a:rPr lang="fr-FR" dirty="0"/>
            <a:t>BDD</a:t>
          </a:r>
        </a:p>
      </dgm:t>
    </dgm:pt>
    <dgm:pt modelId="{88561269-129A-416B-BA8E-D7E989054B28}" type="parTrans" cxnId="{BC5EDA8E-E982-44C8-B045-E6962D9B6D3D}">
      <dgm:prSet/>
      <dgm:spPr/>
      <dgm:t>
        <a:bodyPr/>
        <a:lstStyle/>
        <a:p>
          <a:endParaRPr lang="fr-FR"/>
        </a:p>
      </dgm:t>
    </dgm:pt>
    <dgm:pt modelId="{7ACB4D38-A8AD-4F94-B7F0-41244D9BA8BE}" type="sibTrans" cxnId="{BC5EDA8E-E982-44C8-B045-E6962D9B6D3D}">
      <dgm:prSet/>
      <dgm:spPr/>
      <dgm:t>
        <a:bodyPr/>
        <a:lstStyle/>
        <a:p>
          <a:endParaRPr lang="fr-FR"/>
        </a:p>
      </dgm:t>
    </dgm:pt>
    <dgm:pt modelId="{D9C89F68-7C01-481C-81A0-F1EBE3704668}">
      <dgm:prSet phldrT="[Texte]"/>
      <dgm:spPr/>
      <dgm:t>
        <a:bodyPr/>
        <a:lstStyle/>
        <a:p>
          <a:r>
            <a:rPr lang="fr-FR" dirty="0"/>
            <a:t>Définir la vue interne</a:t>
          </a:r>
        </a:p>
        <a:p>
          <a:r>
            <a:rPr lang="fr-FR" dirty="0" err="1"/>
            <a:t>IBD</a:t>
          </a:r>
          <a:endParaRPr lang="fr-FR" dirty="0"/>
        </a:p>
      </dgm:t>
    </dgm:pt>
    <dgm:pt modelId="{EF103D74-BC55-4738-B15D-EE9B89E3A3E0}" type="parTrans" cxnId="{CE3EEBB4-182D-43F1-AAA8-429888645797}">
      <dgm:prSet/>
      <dgm:spPr/>
      <dgm:t>
        <a:bodyPr/>
        <a:lstStyle/>
        <a:p>
          <a:endParaRPr lang="fr-FR"/>
        </a:p>
      </dgm:t>
    </dgm:pt>
    <dgm:pt modelId="{C482EAC6-A83B-4AA4-8AAC-800701376E0B}" type="sibTrans" cxnId="{CE3EEBB4-182D-43F1-AAA8-429888645797}">
      <dgm:prSet/>
      <dgm:spPr/>
      <dgm:t>
        <a:bodyPr/>
        <a:lstStyle/>
        <a:p>
          <a:endParaRPr lang="fr-FR"/>
        </a:p>
      </dgm:t>
    </dgm:pt>
    <dgm:pt modelId="{9A86EBC0-1BF5-40F3-B888-ECEEF274FAE3}" type="pres">
      <dgm:prSet presAssocID="{4250F3EC-CCC2-4655-B04D-5CF9F424F7E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A49E0CE-B81A-4315-B557-E7DE204D54CA}" type="pres">
      <dgm:prSet presAssocID="{959603C8-576B-4167-A3F8-909D8752390A}" presName="horFlow" presStyleCnt="0"/>
      <dgm:spPr/>
    </dgm:pt>
    <dgm:pt modelId="{F99503F5-8C9D-4F90-814A-0D33695A712C}" type="pres">
      <dgm:prSet presAssocID="{959603C8-576B-4167-A3F8-909D8752390A}" presName="bigChev" presStyleLbl="node1" presStyleIdx="0" presStyleCnt="4"/>
      <dgm:spPr/>
    </dgm:pt>
    <dgm:pt modelId="{A897B797-4356-4E00-9779-0D61BB9C0067}" type="pres">
      <dgm:prSet presAssocID="{39A6F6D2-A648-4EC3-A0A9-375ABDE27252}" presName="parTrans" presStyleCnt="0"/>
      <dgm:spPr/>
    </dgm:pt>
    <dgm:pt modelId="{D2888CFB-F119-44C4-895D-EA1D737B8688}" type="pres">
      <dgm:prSet presAssocID="{B12735D8-6EFE-4ACF-AF1C-9B469556BA66}" presName="node" presStyleLbl="alignAccFollowNode1" presStyleIdx="0" presStyleCnt="12">
        <dgm:presLayoutVars>
          <dgm:bulletEnabled val="1"/>
        </dgm:presLayoutVars>
      </dgm:prSet>
      <dgm:spPr/>
    </dgm:pt>
    <dgm:pt modelId="{E113E220-8CAF-4B6A-92C9-7FEFF07BBD92}" type="pres">
      <dgm:prSet presAssocID="{4F10C8F9-6C43-4A78-A726-7DEDB9588504}" presName="sibTrans" presStyleCnt="0"/>
      <dgm:spPr/>
    </dgm:pt>
    <dgm:pt modelId="{7F6EEEC4-953A-4247-B0EC-963A91C1A1C0}" type="pres">
      <dgm:prSet presAssocID="{6F02C81E-DCF1-4ADD-8E8B-34C1A04D60AB}" presName="node" presStyleLbl="alignAccFollowNode1" presStyleIdx="1" presStyleCnt="12">
        <dgm:presLayoutVars>
          <dgm:bulletEnabled val="1"/>
        </dgm:presLayoutVars>
      </dgm:prSet>
      <dgm:spPr/>
    </dgm:pt>
    <dgm:pt modelId="{0B9B6B67-8EF0-419D-B45B-7A321A23F056}" type="pres">
      <dgm:prSet presAssocID="{0CD8C2A6-198C-43C0-AB2E-5B4F76172FF0}" presName="sibTrans" presStyleCnt="0"/>
      <dgm:spPr/>
    </dgm:pt>
    <dgm:pt modelId="{70D880BD-E4A2-47EB-A3A1-EEE2EB7F4535}" type="pres">
      <dgm:prSet presAssocID="{0653C3E9-EC2C-4E9F-B5E0-CF459AA17651}" presName="node" presStyleLbl="alignAccFollowNode1" presStyleIdx="2" presStyleCnt="12">
        <dgm:presLayoutVars>
          <dgm:bulletEnabled val="1"/>
        </dgm:presLayoutVars>
      </dgm:prSet>
      <dgm:spPr/>
    </dgm:pt>
    <dgm:pt modelId="{0F57FB60-F74A-4932-B5C8-B11338F775C9}" type="pres">
      <dgm:prSet presAssocID="{959603C8-576B-4167-A3F8-909D8752390A}" presName="vSp" presStyleCnt="0"/>
      <dgm:spPr/>
    </dgm:pt>
    <dgm:pt modelId="{4F80F1F6-C3B5-4BCE-A40C-BB59922C943A}" type="pres">
      <dgm:prSet presAssocID="{BC8F909A-64B8-4870-8E6B-CED5A1428B7E}" presName="horFlow" presStyleCnt="0"/>
      <dgm:spPr/>
    </dgm:pt>
    <dgm:pt modelId="{6D260E09-A814-441C-A379-164E9BB9F0BC}" type="pres">
      <dgm:prSet presAssocID="{BC8F909A-64B8-4870-8E6B-CED5A1428B7E}" presName="bigChev" presStyleLbl="node1" presStyleIdx="1" presStyleCnt="4"/>
      <dgm:spPr/>
    </dgm:pt>
    <dgm:pt modelId="{896FBF35-068E-4BB2-B173-D2FEBB7B7E28}" type="pres">
      <dgm:prSet presAssocID="{76799227-7CD5-45C5-856B-241F6391C8D9}" presName="parTrans" presStyleCnt="0"/>
      <dgm:spPr/>
    </dgm:pt>
    <dgm:pt modelId="{37FE468C-2F19-4F15-9A49-8F6A00CC337D}" type="pres">
      <dgm:prSet presAssocID="{FD702516-6A0F-44BF-BD58-C1BB0CC017C2}" presName="node" presStyleLbl="alignAccFollowNode1" presStyleIdx="3" presStyleCnt="12">
        <dgm:presLayoutVars>
          <dgm:bulletEnabled val="1"/>
        </dgm:presLayoutVars>
      </dgm:prSet>
      <dgm:spPr/>
    </dgm:pt>
    <dgm:pt modelId="{567EFD80-F170-4B3A-916B-48BDF99FD9F0}" type="pres">
      <dgm:prSet presAssocID="{535A5F59-D701-46EA-A888-175DD2456FD8}" presName="sibTrans" presStyleCnt="0"/>
      <dgm:spPr/>
    </dgm:pt>
    <dgm:pt modelId="{B58AEBE7-2A51-4020-9B8A-D3F2FEE310B8}" type="pres">
      <dgm:prSet presAssocID="{84B0F1F2-020B-4E13-AC23-3ACF3E6FB082}" presName="node" presStyleLbl="alignAccFollowNode1" presStyleIdx="4" presStyleCnt="12">
        <dgm:presLayoutVars>
          <dgm:bulletEnabled val="1"/>
        </dgm:presLayoutVars>
      </dgm:prSet>
      <dgm:spPr/>
    </dgm:pt>
    <dgm:pt modelId="{6AAD01B4-0AE7-43A1-B258-2FA97F0BE1D4}" type="pres">
      <dgm:prSet presAssocID="{97BE9457-DA07-4638-8D4B-FFDCBF943965}" presName="sibTrans" presStyleCnt="0"/>
      <dgm:spPr/>
    </dgm:pt>
    <dgm:pt modelId="{C314192B-086C-47A5-809D-A6713B1E8418}" type="pres">
      <dgm:prSet presAssocID="{21638FD0-3EF6-4582-931D-601EF932FCD9}" presName="node" presStyleLbl="alignAccFollowNode1" presStyleIdx="5" presStyleCnt="12">
        <dgm:presLayoutVars>
          <dgm:bulletEnabled val="1"/>
        </dgm:presLayoutVars>
      </dgm:prSet>
      <dgm:spPr/>
    </dgm:pt>
    <dgm:pt modelId="{18014728-E04C-4F76-919F-E474B3FFD92D}" type="pres">
      <dgm:prSet presAssocID="{BC8F909A-64B8-4870-8E6B-CED5A1428B7E}" presName="vSp" presStyleCnt="0"/>
      <dgm:spPr/>
    </dgm:pt>
    <dgm:pt modelId="{C7BAF0BE-6C42-4321-98E4-D5163B45AD9E}" type="pres">
      <dgm:prSet presAssocID="{F9A7A199-FC11-4E9E-A69A-663C1A41829D}" presName="horFlow" presStyleCnt="0"/>
      <dgm:spPr/>
    </dgm:pt>
    <dgm:pt modelId="{D7F90ED5-AF2C-440C-88DC-C57F3EEB9D4C}" type="pres">
      <dgm:prSet presAssocID="{F9A7A199-FC11-4E9E-A69A-663C1A41829D}" presName="bigChev" presStyleLbl="node1" presStyleIdx="2" presStyleCnt="4"/>
      <dgm:spPr/>
    </dgm:pt>
    <dgm:pt modelId="{DA6CC1F6-C983-44C6-BE21-C343CDC82319}" type="pres">
      <dgm:prSet presAssocID="{8ECE01F9-4B2A-45A6-B5E8-D833510AB8FB}" presName="parTrans" presStyleCnt="0"/>
      <dgm:spPr/>
    </dgm:pt>
    <dgm:pt modelId="{8663818E-2971-451D-A612-092C3C4DE57B}" type="pres">
      <dgm:prSet presAssocID="{912D46C0-DF9A-4019-AF25-C4AB2C1F4D1E}" presName="node" presStyleLbl="alignAccFollowNode1" presStyleIdx="6" presStyleCnt="12">
        <dgm:presLayoutVars>
          <dgm:bulletEnabled val="1"/>
        </dgm:presLayoutVars>
      </dgm:prSet>
      <dgm:spPr/>
    </dgm:pt>
    <dgm:pt modelId="{19F8B9B2-F457-4E7B-A367-F62989AC52F8}" type="pres">
      <dgm:prSet presAssocID="{9C1364DA-8BA2-4D9E-81EC-FD7B9EDDD11D}" presName="sibTrans" presStyleCnt="0"/>
      <dgm:spPr/>
    </dgm:pt>
    <dgm:pt modelId="{EB7D40E9-5483-4312-AB28-98307E892B62}" type="pres">
      <dgm:prSet presAssocID="{1E890C28-FFC5-45D2-A2F3-47CC6CE2D2BF}" presName="node" presStyleLbl="alignAccFollowNode1" presStyleIdx="7" presStyleCnt="12">
        <dgm:presLayoutVars>
          <dgm:bulletEnabled val="1"/>
        </dgm:presLayoutVars>
      </dgm:prSet>
      <dgm:spPr/>
    </dgm:pt>
    <dgm:pt modelId="{3A2409FE-8E21-49F0-9A8B-5641D5ED5365}" type="pres">
      <dgm:prSet presAssocID="{30982E94-E8BA-4192-A29C-2042EA83C9F1}" presName="sibTrans" presStyleCnt="0"/>
      <dgm:spPr/>
    </dgm:pt>
    <dgm:pt modelId="{1AAF8D37-90F7-404E-A18B-E7C037258A47}" type="pres">
      <dgm:prSet presAssocID="{EE052528-58ED-4BA2-AC39-EAA0BF4550A1}" presName="node" presStyleLbl="alignAccFollowNode1" presStyleIdx="8" presStyleCnt="12">
        <dgm:presLayoutVars>
          <dgm:bulletEnabled val="1"/>
        </dgm:presLayoutVars>
      </dgm:prSet>
      <dgm:spPr/>
    </dgm:pt>
    <dgm:pt modelId="{6AB5A55C-E4B6-486B-8B9A-72C0928A74EC}" type="pres">
      <dgm:prSet presAssocID="{F9A7A199-FC11-4E9E-A69A-663C1A41829D}" presName="vSp" presStyleCnt="0"/>
      <dgm:spPr/>
    </dgm:pt>
    <dgm:pt modelId="{4ACB8011-88B3-4C4B-B866-19296F4B506B}" type="pres">
      <dgm:prSet presAssocID="{A70CC197-9C26-4ED5-A6D0-C65A6B0F75C3}" presName="horFlow" presStyleCnt="0"/>
      <dgm:spPr/>
    </dgm:pt>
    <dgm:pt modelId="{04EC6F00-9C0C-4D41-8B24-A1BF3206F7A3}" type="pres">
      <dgm:prSet presAssocID="{A70CC197-9C26-4ED5-A6D0-C65A6B0F75C3}" presName="bigChev" presStyleLbl="node1" presStyleIdx="3" presStyleCnt="4"/>
      <dgm:spPr/>
    </dgm:pt>
    <dgm:pt modelId="{CAB4CC10-D923-4862-B613-9BADC3D857A1}" type="pres">
      <dgm:prSet presAssocID="{88561269-129A-416B-BA8E-D7E989054B28}" presName="parTrans" presStyleCnt="0"/>
      <dgm:spPr/>
    </dgm:pt>
    <dgm:pt modelId="{80EEA45C-41CE-4EB0-AEB6-C71281C0039B}" type="pres">
      <dgm:prSet presAssocID="{F3F137E1-F4BB-44FF-95EA-8BADAF312757}" presName="node" presStyleLbl="alignAccFollowNode1" presStyleIdx="9" presStyleCnt="12">
        <dgm:presLayoutVars>
          <dgm:bulletEnabled val="1"/>
        </dgm:presLayoutVars>
      </dgm:prSet>
      <dgm:spPr/>
    </dgm:pt>
    <dgm:pt modelId="{9EF30D8D-E5B5-4C1D-BE36-42DC6B093CD0}" type="pres">
      <dgm:prSet presAssocID="{7ACB4D38-A8AD-4F94-B7F0-41244D9BA8BE}" presName="sibTrans" presStyleCnt="0"/>
      <dgm:spPr/>
    </dgm:pt>
    <dgm:pt modelId="{A6B87636-0AF6-43B2-BE0E-2824450608EC}" type="pres">
      <dgm:prSet presAssocID="{D9C89F68-7C01-481C-81A0-F1EBE3704668}" presName="node" presStyleLbl="alignAccFollowNode1" presStyleIdx="10" presStyleCnt="12">
        <dgm:presLayoutVars>
          <dgm:bulletEnabled val="1"/>
        </dgm:presLayoutVars>
      </dgm:prSet>
      <dgm:spPr/>
    </dgm:pt>
    <dgm:pt modelId="{10987DA2-0300-4888-B074-E43302A91AE5}" type="pres">
      <dgm:prSet presAssocID="{C482EAC6-A83B-4AA4-8AAC-800701376E0B}" presName="sibTrans" presStyleCnt="0"/>
      <dgm:spPr/>
    </dgm:pt>
    <dgm:pt modelId="{44C4FCC0-BF2B-4515-A3CD-CECA9E4D562A}" type="pres">
      <dgm:prSet presAssocID="{6E495CD9-686D-4F57-BDB8-A7F25502A11E}" presName="node" presStyleLbl="alignAccFollowNode1" presStyleIdx="11" presStyleCnt="12">
        <dgm:presLayoutVars>
          <dgm:bulletEnabled val="1"/>
        </dgm:presLayoutVars>
      </dgm:prSet>
      <dgm:spPr/>
    </dgm:pt>
  </dgm:ptLst>
  <dgm:cxnLst>
    <dgm:cxn modelId="{764B3003-5731-43FC-9538-0FBC72F72596}" srcId="{A70CC197-9C26-4ED5-A6D0-C65A6B0F75C3}" destId="{6E495CD9-686D-4F57-BDB8-A7F25502A11E}" srcOrd="2" destOrd="0" parTransId="{F23BFD44-1C8D-422E-81A7-06AA804044DB}" sibTransId="{54B1B666-49E0-4585-84C6-8E9AEA5EE550}"/>
    <dgm:cxn modelId="{F760320A-384B-4F0F-AD81-4E82D96759E4}" srcId="{F9A7A199-FC11-4E9E-A69A-663C1A41829D}" destId="{EE052528-58ED-4BA2-AC39-EAA0BF4550A1}" srcOrd="2" destOrd="0" parTransId="{DE6F3186-3317-4E1C-8FBF-75C62B57399D}" sibTransId="{9ECB9D4D-6DC3-436D-8180-EBED2C73B235}"/>
    <dgm:cxn modelId="{F56B4128-CE57-4424-AB86-D17639C986DF}" srcId="{F9A7A199-FC11-4E9E-A69A-663C1A41829D}" destId="{912D46C0-DF9A-4019-AF25-C4AB2C1F4D1E}" srcOrd="0" destOrd="0" parTransId="{8ECE01F9-4B2A-45A6-B5E8-D833510AB8FB}" sibTransId="{9C1364DA-8BA2-4D9E-81EC-FD7B9EDDD11D}"/>
    <dgm:cxn modelId="{35645E2A-E4CD-45F8-A5FA-672DE9213D0D}" type="presOf" srcId="{959603C8-576B-4167-A3F8-909D8752390A}" destId="{F99503F5-8C9D-4F90-814A-0D33695A712C}" srcOrd="0" destOrd="0" presId="urn:microsoft.com/office/officeart/2005/8/layout/lProcess3"/>
    <dgm:cxn modelId="{1091F240-91DF-4A96-B06C-D0B206B4FC85}" srcId="{4250F3EC-CCC2-4655-B04D-5CF9F424F7E5}" destId="{F9A7A199-FC11-4E9E-A69A-663C1A41829D}" srcOrd="2" destOrd="0" parTransId="{7A072A01-8389-4BE7-9482-69D2F20763B4}" sibTransId="{62BCECF7-B21A-4B4B-AA50-955C049DE6CC}"/>
    <dgm:cxn modelId="{72401761-8499-4A2B-9F86-016153E0148A}" srcId="{4250F3EC-CCC2-4655-B04D-5CF9F424F7E5}" destId="{A70CC197-9C26-4ED5-A6D0-C65A6B0F75C3}" srcOrd="3" destOrd="0" parTransId="{1A78AE53-4B57-4143-BD36-74CAD0E50740}" sibTransId="{5DFDCA8A-166E-44FA-BFDD-5C5E5C3E009D}"/>
    <dgm:cxn modelId="{7AF09141-59E4-44EA-805C-04029B0BDA11}" type="presOf" srcId="{F9A7A199-FC11-4E9E-A69A-663C1A41829D}" destId="{D7F90ED5-AF2C-440C-88DC-C57F3EEB9D4C}" srcOrd="0" destOrd="0" presId="urn:microsoft.com/office/officeart/2005/8/layout/lProcess3"/>
    <dgm:cxn modelId="{456B3263-5F4D-45C4-8214-B85CE214CB85}" type="presOf" srcId="{1E890C28-FFC5-45D2-A2F3-47CC6CE2D2BF}" destId="{EB7D40E9-5483-4312-AB28-98307E892B62}" srcOrd="0" destOrd="0" presId="urn:microsoft.com/office/officeart/2005/8/layout/lProcess3"/>
    <dgm:cxn modelId="{F4B27347-9A5D-4F28-823A-61C200297184}" srcId="{BC8F909A-64B8-4870-8E6B-CED5A1428B7E}" destId="{84B0F1F2-020B-4E13-AC23-3ACF3E6FB082}" srcOrd="1" destOrd="0" parTransId="{B3D55B2E-9C5E-40C8-AEBE-428764C88B78}" sibTransId="{97BE9457-DA07-4638-8D4B-FFDCBF943965}"/>
    <dgm:cxn modelId="{980A1668-F3B4-4462-B100-DDB71B0294ED}" type="presOf" srcId="{0653C3E9-EC2C-4E9F-B5E0-CF459AA17651}" destId="{70D880BD-E4A2-47EB-A3A1-EEE2EB7F4535}" srcOrd="0" destOrd="0" presId="urn:microsoft.com/office/officeart/2005/8/layout/lProcess3"/>
    <dgm:cxn modelId="{A54D8849-7361-4E22-9422-95D123805984}" type="presOf" srcId="{6E495CD9-686D-4F57-BDB8-A7F25502A11E}" destId="{44C4FCC0-BF2B-4515-A3CD-CECA9E4D562A}" srcOrd="0" destOrd="0" presId="urn:microsoft.com/office/officeart/2005/8/layout/lProcess3"/>
    <dgm:cxn modelId="{3D59604C-4658-425C-8EA4-8D56C27E36A4}" type="presOf" srcId="{4250F3EC-CCC2-4655-B04D-5CF9F424F7E5}" destId="{9A86EBC0-1BF5-40F3-B888-ECEEF274FAE3}" srcOrd="0" destOrd="0" presId="urn:microsoft.com/office/officeart/2005/8/layout/lProcess3"/>
    <dgm:cxn modelId="{54CD066E-BB55-4E15-BECF-9AB4B81454DB}" type="presOf" srcId="{F3F137E1-F4BB-44FF-95EA-8BADAF312757}" destId="{80EEA45C-41CE-4EB0-AEB6-C71281C0039B}" srcOrd="0" destOrd="0" presId="urn:microsoft.com/office/officeart/2005/8/layout/lProcess3"/>
    <dgm:cxn modelId="{1CF43C79-796E-434F-8EA2-411B58720E85}" srcId="{4250F3EC-CCC2-4655-B04D-5CF9F424F7E5}" destId="{959603C8-576B-4167-A3F8-909D8752390A}" srcOrd="0" destOrd="0" parTransId="{FDB0380F-3319-40B1-A3B1-D7135C15F521}" sibTransId="{2D7C137A-A20B-4191-AB49-5CBD999C23AF}"/>
    <dgm:cxn modelId="{830DD059-24DF-48C9-AD18-144FF98310A0}" srcId="{959603C8-576B-4167-A3F8-909D8752390A}" destId="{B12735D8-6EFE-4ACF-AF1C-9B469556BA66}" srcOrd="0" destOrd="0" parTransId="{39A6F6D2-A648-4EC3-A0A9-375ABDE27252}" sibTransId="{4F10C8F9-6C43-4A78-A726-7DEDB9588504}"/>
    <dgm:cxn modelId="{64044986-ED6F-44F7-924A-EF52947016F0}" type="presOf" srcId="{84B0F1F2-020B-4E13-AC23-3ACF3E6FB082}" destId="{B58AEBE7-2A51-4020-9B8A-D3F2FEE310B8}" srcOrd="0" destOrd="0" presId="urn:microsoft.com/office/officeart/2005/8/layout/lProcess3"/>
    <dgm:cxn modelId="{BC5EDA8E-E982-44C8-B045-E6962D9B6D3D}" srcId="{A70CC197-9C26-4ED5-A6D0-C65A6B0F75C3}" destId="{F3F137E1-F4BB-44FF-95EA-8BADAF312757}" srcOrd="0" destOrd="0" parTransId="{88561269-129A-416B-BA8E-D7E989054B28}" sibTransId="{7ACB4D38-A8AD-4F94-B7F0-41244D9BA8BE}"/>
    <dgm:cxn modelId="{7310FF92-4A93-43A2-8395-6018148C7382}" srcId="{959603C8-576B-4167-A3F8-909D8752390A}" destId="{0653C3E9-EC2C-4E9F-B5E0-CF459AA17651}" srcOrd="2" destOrd="0" parTransId="{84899173-797F-4C02-8755-4AE251B3F2CD}" sibTransId="{55587602-49DB-40B4-86A2-8331B8C2E34F}"/>
    <dgm:cxn modelId="{2A759193-5486-4D5C-8753-4C2220B63E24}" srcId="{BC8F909A-64B8-4870-8E6B-CED5A1428B7E}" destId="{21638FD0-3EF6-4582-931D-601EF932FCD9}" srcOrd="2" destOrd="0" parTransId="{4CFDA5CC-DCEB-4586-8AC6-94FEAE9AE1A1}" sibTransId="{E6B826DE-6BDF-4916-A0B9-3A6EDD9D8E5D}"/>
    <dgm:cxn modelId="{B2AA7795-57B8-49F8-96A4-F302838B49E2}" srcId="{959603C8-576B-4167-A3F8-909D8752390A}" destId="{6F02C81E-DCF1-4ADD-8E8B-34C1A04D60AB}" srcOrd="1" destOrd="0" parTransId="{7FDDA64F-9C83-46E2-9D5B-4060B151328C}" sibTransId="{0CD8C2A6-198C-43C0-AB2E-5B4F76172FF0}"/>
    <dgm:cxn modelId="{4FEE519C-7F89-4823-9585-0445CD0523D1}" type="presOf" srcId="{EE052528-58ED-4BA2-AC39-EAA0BF4550A1}" destId="{1AAF8D37-90F7-404E-A18B-E7C037258A47}" srcOrd="0" destOrd="0" presId="urn:microsoft.com/office/officeart/2005/8/layout/lProcess3"/>
    <dgm:cxn modelId="{20BA40A2-1F4A-4A3A-AD48-753CB31E6584}" srcId="{BC8F909A-64B8-4870-8E6B-CED5A1428B7E}" destId="{FD702516-6A0F-44BF-BD58-C1BB0CC017C2}" srcOrd="0" destOrd="0" parTransId="{76799227-7CD5-45C5-856B-241F6391C8D9}" sibTransId="{535A5F59-D701-46EA-A888-175DD2456FD8}"/>
    <dgm:cxn modelId="{19ACC2A6-56B9-4A6D-8563-0171B0223B44}" type="presOf" srcId="{D9C89F68-7C01-481C-81A0-F1EBE3704668}" destId="{A6B87636-0AF6-43B2-BE0E-2824450608EC}" srcOrd="0" destOrd="0" presId="urn:microsoft.com/office/officeart/2005/8/layout/lProcess3"/>
    <dgm:cxn modelId="{FFDED9AB-0186-4513-8BAC-8773A3A35EFA}" type="presOf" srcId="{6F02C81E-DCF1-4ADD-8E8B-34C1A04D60AB}" destId="{7F6EEEC4-953A-4247-B0EC-963A91C1A1C0}" srcOrd="0" destOrd="0" presId="urn:microsoft.com/office/officeart/2005/8/layout/lProcess3"/>
    <dgm:cxn modelId="{3A8BBAB0-AA99-4F4D-A24D-A094451253CA}" type="presOf" srcId="{BC8F909A-64B8-4870-8E6B-CED5A1428B7E}" destId="{6D260E09-A814-441C-A379-164E9BB9F0BC}" srcOrd="0" destOrd="0" presId="urn:microsoft.com/office/officeart/2005/8/layout/lProcess3"/>
    <dgm:cxn modelId="{CE3EEBB4-182D-43F1-AAA8-429888645797}" srcId="{A70CC197-9C26-4ED5-A6D0-C65A6B0F75C3}" destId="{D9C89F68-7C01-481C-81A0-F1EBE3704668}" srcOrd="1" destOrd="0" parTransId="{EF103D74-BC55-4738-B15D-EE9B89E3A3E0}" sibTransId="{C482EAC6-A83B-4AA4-8AAC-800701376E0B}"/>
    <dgm:cxn modelId="{B9C8F4BB-8DFF-4D20-9D3C-F36A6AF528FB}" type="presOf" srcId="{A70CC197-9C26-4ED5-A6D0-C65A6B0F75C3}" destId="{04EC6F00-9C0C-4D41-8B24-A1BF3206F7A3}" srcOrd="0" destOrd="0" presId="urn:microsoft.com/office/officeart/2005/8/layout/lProcess3"/>
    <dgm:cxn modelId="{E14A8EBD-6685-4572-9303-EDDBFDB6AE21}" type="presOf" srcId="{FD702516-6A0F-44BF-BD58-C1BB0CC017C2}" destId="{37FE468C-2F19-4F15-9A49-8F6A00CC337D}" srcOrd="0" destOrd="0" presId="urn:microsoft.com/office/officeart/2005/8/layout/lProcess3"/>
    <dgm:cxn modelId="{F9C40CCB-15C2-480D-BFA4-0F48C0F6D355}" srcId="{4250F3EC-CCC2-4655-B04D-5CF9F424F7E5}" destId="{BC8F909A-64B8-4870-8E6B-CED5A1428B7E}" srcOrd="1" destOrd="0" parTransId="{F125CCED-347A-4EC4-9EB4-875CF2E3A87D}" sibTransId="{D788E241-6AAB-4203-90D2-7802253432C4}"/>
    <dgm:cxn modelId="{9892A6E5-6ABD-4E48-A1E3-1E9518221258}" type="presOf" srcId="{B12735D8-6EFE-4ACF-AF1C-9B469556BA66}" destId="{D2888CFB-F119-44C4-895D-EA1D737B8688}" srcOrd="0" destOrd="0" presId="urn:microsoft.com/office/officeart/2005/8/layout/lProcess3"/>
    <dgm:cxn modelId="{82D2D6E5-0E1F-47A5-A571-A1566668E87C}" type="presOf" srcId="{912D46C0-DF9A-4019-AF25-C4AB2C1F4D1E}" destId="{8663818E-2971-451D-A612-092C3C4DE57B}" srcOrd="0" destOrd="0" presId="urn:microsoft.com/office/officeart/2005/8/layout/lProcess3"/>
    <dgm:cxn modelId="{E9E0B4EC-C915-4D71-867F-689545D9BF33}" srcId="{F9A7A199-FC11-4E9E-A69A-663C1A41829D}" destId="{1E890C28-FFC5-45D2-A2F3-47CC6CE2D2BF}" srcOrd="1" destOrd="0" parTransId="{744FDDC0-BF7E-4DED-8AA6-D960CD67B7ED}" sibTransId="{30982E94-E8BA-4192-A29C-2042EA83C9F1}"/>
    <dgm:cxn modelId="{1DB5D5FF-B0FE-48E7-BD28-1A8B0CDC3E6C}" type="presOf" srcId="{21638FD0-3EF6-4582-931D-601EF932FCD9}" destId="{C314192B-086C-47A5-809D-A6713B1E8418}" srcOrd="0" destOrd="0" presId="urn:microsoft.com/office/officeart/2005/8/layout/lProcess3"/>
    <dgm:cxn modelId="{64424A34-4225-4C42-902F-7D856D3304A1}" type="presParOf" srcId="{9A86EBC0-1BF5-40F3-B888-ECEEF274FAE3}" destId="{FA49E0CE-B81A-4315-B557-E7DE204D54CA}" srcOrd="0" destOrd="0" presId="urn:microsoft.com/office/officeart/2005/8/layout/lProcess3"/>
    <dgm:cxn modelId="{57019E05-B8E8-41E4-89D1-93BE327803AF}" type="presParOf" srcId="{FA49E0CE-B81A-4315-B557-E7DE204D54CA}" destId="{F99503F5-8C9D-4F90-814A-0D33695A712C}" srcOrd="0" destOrd="0" presId="urn:microsoft.com/office/officeart/2005/8/layout/lProcess3"/>
    <dgm:cxn modelId="{2FB2A2A3-EAED-4D0F-91C5-29ACEBDAFFE4}" type="presParOf" srcId="{FA49E0CE-B81A-4315-B557-E7DE204D54CA}" destId="{A897B797-4356-4E00-9779-0D61BB9C0067}" srcOrd="1" destOrd="0" presId="urn:microsoft.com/office/officeart/2005/8/layout/lProcess3"/>
    <dgm:cxn modelId="{9F394BF5-D1E7-49A4-B070-47AA2E49850E}" type="presParOf" srcId="{FA49E0CE-B81A-4315-B557-E7DE204D54CA}" destId="{D2888CFB-F119-44C4-895D-EA1D737B8688}" srcOrd="2" destOrd="0" presId="urn:microsoft.com/office/officeart/2005/8/layout/lProcess3"/>
    <dgm:cxn modelId="{F62568E1-0CF2-4830-8EEB-DD8610444370}" type="presParOf" srcId="{FA49E0CE-B81A-4315-B557-E7DE204D54CA}" destId="{E113E220-8CAF-4B6A-92C9-7FEFF07BBD92}" srcOrd="3" destOrd="0" presId="urn:microsoft.com/office/officeart/2005/8/layout/lProcess3"/>
    <dgm:cxn modelId="{F3503B11-2759-4D97-AEF3-5A2A24020DD2}" type="presParOf" srcId="{FA49E0CE-B81A-4315-B557-E7DE204D54CA}" destId="{7F6EEEC4-953A-4247-B0EC-963A91C1A1C0}" srcOrd="4" destOrd="0" presId="urn:microsoft.com/office/officeart/2005/8/layout/lProcess3"/>
    <dgm:cxn modelId="{955AD343-C063-4E38-9B67-BC473299396D}" type="presParOf" srcId="{FA49E0CE-B81A-4315-B557-E7DE204D54CA}" destId="{0B9B6B67-8EF0-419D-B45B-7A321A23F056}" srcOrd="5" destOrd="0" presId="urn:microsoft.com/office/officeart/2005/8/layout/lProcess3"/>
    <dgm:cxn modelId="{55EE1994-9552-4121-A9C5-441AA1F7B7D8}" type="presParOf" srcId="{FA49E0CE-B81A-4315-B557-E7DE204D54CA}" destId="{70D880BD-E4A2-47EB-A3A1-EEE2EB7F4535}" srcOrd="6" destOrd="0" presId="urn:microsoft.com/office/officeart/2005/8/layout/lProcess3"/>
    <dgm:cxn modelId="{0D9B0D32-D546-4A6B-8585-FAC1CCF8D529}" type="presParOf" srcId="{9A86EBC0-1BF5-40F3-B888-ECEEF274FAE3}" destId="{0F57FB60-F74A-4932-B5C8-B11338F775C9}" srcOrd="1" destOrd="0" presId="urn:microsoft.com/office/officeart/2005/8/layout/lProcess3"/>
    <dgm:cxn modelId="{6724F2B2-4F68-4A36-A8A5-6F444704DE5B}" type="presParOf" srcId="{9A86EBC0-1BF5-40F3-B888-ECEEF274FAE3}" destId="{4F80F1F6-C3B5-4BCE-A40C-BB59922C943A}" srcOrd="2" destOrd="0" presId="urn:microsoft.com/office/officeart/2005/8/layout/lProcess3"/>
    <dgm:cxn modelId="{CD8A209C-0DA9-4DCC-97DD-636AFE1CB03A}" type="presParOf" srcId="{4F80F1F6-C3B5-4BCE-A40C-BB59922C943A}" destId="{6D260E09-A814-441C-A379-164E9BB9F0BC}" srcOrd="0" destOrd="0" presId="urn:microsoft.com/office/officeart/2005/8/layout/lProcess3"/>
    <dgm:cxn modelId="{1E7F02A7-C4DC-49B3-9EA1-EEB990169FEC}" type="presParOf" srcId="{4F80F1F6-C3B5-4BCE-A40C-BB59922C943A}" destId="{896FBF35-068E-4BB2-B173-D2FEBB7B7E28}" srcOrd="1" destOrd="0" presId="urn:microsoft.com/office/officeart/2005/8/layout/lProcess3"/>
    <dgm:cxn modelId="{CE2A658E-B18B-4829-BB6D-8DD5FDB73758}" type="presParOf" srcId="{4F80F1F6-C3B5-4BCE-A40C-BB59922C943A}" destId="{37FE468C-2F19-4F15-9A49-8F6A00CC337D}" srcOrd="2" destOrd="0" presId="urn:microsoft.com/office/officeart/2005/8/layout/lProcess3"/>
    <dgm:cxn modelId="{209F628D-916B-44D4-9193-C88A40F4F56D}" type="presParOf" srcId="{4F80F1F6-C3B5-4BCE-A40C-BB59922C943A}" destId="{567EFD80-F170-4B3A-916B-48BDF99FD9F0}" srcOrd="3" destOrd="0" presId="urn:microsoft.com/office/officeart/2005/8/layout/lProcess3"/>
    <dgm:cxn modelId="{8F20FC75-04E0-4D7B-9DB5-C29AE75C14FF}" type="presParOf" srcId="{4F80F1F6-C3B5-4BCE-A40C-BB59922C943A}" destId="{B58AEBE7-2A51-4020-9B8A-D3F2FEE310B8}" srcOrd="4" destOrd="0" presId="urn:microsoft.com/office/officeart/2005/8/layout/lProcess3"/>
    <dgm:cxn modelId="{D472C7C3-5F5E-4791-B1B7-5625546E62A8}" type="presParOf" srcId="{4F80F1F6-C3B5-4BCE-A40C-BB59922C943A}" destId="{6AAD01B4-0AE7-43A1-B258-2FA97F0BE1D4}" srcOrd="5" destOrd="0" presId="urn:microsoft.com/office/officeart/2005/8/layout/lProcess3"/>
    <dgm:cxn modelId="{D39BB39D-9F2F-410F-BE31-B100A94E5F9A}" type="presParOf" srcId="{4F80F1F6-C3B5-4BCE-A40C-BB59922C943A}" destId="{C314192B-086C-47A5-809D-A6713B1E8418}" srcOrd="6" destOrd="0" presId="urn:microsoft.com/office/officeart/2005/8/layout/lProcess3"/>
    <dgm:cxn modelId="{3A06772F-547E-4579-A900-DC05DDAFECB2}" type="presParOf" srcId="{9A86EBC0-1BF5-40F3-B888-ECEEF274FAE3}" destId="{18014728-E04C-4F76-919F-E474B3FFD92D}" srcOrd="3" destOrd="0" presId="urn:microsoft.com/office/officeart/2005/8/layout/lProcess3"/>
    <dgm:cxn modelId="{376E74F4-1FDF-425B-834C-994DB6792B0B}" type="presParOf" srcId="{9A86EBC0-1BF5-40F3-B888-ECEEF274FAE3}" destId="{C7BAF0BE-6C42-4321-98E4-D5163B45AD9E}" srcOrd="4" destOrd="0" presId="urn:microsoft.com/office/officeart/2005/8/layout/lProcess3"/>
    <dgm:cxn modelId="{7F4E91B1-DDB0-46DE-BF27-BB271592CA82}" type="presParOf" srcId="{C7BAF0BE-6C42-4321-98E4-D5163B45AD9E}" destId="{D7F90ED5-AF2C-440C-88DC-C57F3EEB9D4C}" srcOrd="0" destOrd="0" presId="urn:microsoft.com/office/officeart/2005/8/layout/lProcess3"/>
    <dgm:cxn modelId="{3050EEF5-25D0-4109-8CFF-C297F9B1895B}" type="presParOf" srcId="{C7BAF0BE-6C42-4321-98E4-D5163B45AD9E}" destId="{DA6CC1F6-C983-44C6-BE21-C343CDC82319}" srcOrd="1" destOrd="0" presId="urn:microsoft.com/office/officeart/2005/8/layout/lProcess3"/>
    <dgm:cxn modelId="{C6F1862C-059D-4E77-97D3-2E84EC350310}" type="presParOf" srcId="{C7BAF0BE-6C42-4321-98E4-D5163B45AD9E}" destId="{8663818E-2971-451D-A612-092C3C4DE57B}" srcOrd="2" destOrd="0" presId="urn:microsoft.com/office/officeart/2005/8/layout/lProcess3"/>
    <dgm:cxn modelId="{BDF3A65D-F8FB-40FE-A319-0E7972A7A428}" type="presParOf" srcId="{C7BAF0BE-6C42-4321-98E4-D5163B45AD9E}" destId="{19F8B9B2-F457-4E7B-A367-F62989AC52F8}" srcOrd="3" destOrd="0" presId="urn:microsoft.com/office/officeart/2005/8/layout/lProcess3"/>
    <dgm:cxn modelId="{05D2FA34-C150-4333-872C-40D4BD5DE322}" type="presParOf" srcId="{C7BAF0BE-6C42-4321-98E4-D5163B45AD9E}" destId="{EB7D40E9-5483-4312-AB28-98307E892B62}" srcOrd="4" destOrd="0" presId="urn:microsoft.com/office/officeart/2005/8/layout/lProcess3"/>
    <dgm:cxn modelId="{72028188-D111-4061-BD7D-36B26609E1D1}" type="presParOf" srcId="{C7BAF0BE-6C42-4321-98E4-D5163B45AD9E}" destId="{3A2409FE-8E21-49F0-9A8B-5641D5ED5365}" srcOrd="5" destOrd="0" presId="urn:microsoft.com/office/officeart/2005/8/layout/lProcess3"/>
    <dgm:cxn modelId="{AA50FB0F-FD70-4011-AAC5-B5FF2F0A7E38}" type="presParOf" srcId="{C7BAF0BE-6C42-4321-98E4-D5163B45AD9E}" destId="{1AAF8D37-90F7-404E-A18B-E7C037258A47}" srcOrd="6" destOrd="0" presId="urn:microsoft.com/office/officeart/2005/8/layout/lProcess3"/>
    <dgm:cxn modelId="{7D1D9B23-57B7-4593-BE49-3B7BF2FD5386}" type="presParOf" srcId="{9A86EBC0-1BF5-40F3-B888-ECEEF274FAE3}" destId="{6AB5A55C-E4B6-486B-8B9A-72C0928A74EC}" srcOrd="5" destOrd="0" presId="urn:microsoft.com/office/officeart/2005/8/layout/lProcess3"/>
    <dgm:cxn modelId="{38B34E9A-5607-4D6F-B7AB-E1AC11EE40E9}" type="presParOf" srcId="{9A86EBC0-1BF5-40F3-B888-ECEEF274FAE3}" destId="{4ACB8011-88B3-4C4B-B866-19296F4B506B}" srcOrd="6" destOrd="0" presId="urn:microsoft.com/office/officeart/2005/8/layout/lProcess3"/>
    <dgm:cxn modelId="{A819F385-BD51-4887-8D21-B23E59CFE4AC}" type="presParOf" srcId="{4ACB8011-88B3-4C4B-B866-19296F4B506B}" destId="{04EC6F00-9C0C-4D41-8B24-A1BF3206F7A3}" srcOrd="0" destOrd="0" presId="urn:microsoft.com/office/officeart/2005/8/layout/lProcess3"/>
    <dgm:cxn modelId="{8F6D0C65-5517-445E-A545-81C1D4949E75}" type="presParOf" srcId="{4ACB8011-88B3-4C4B-B866-19296F4B506B}" destId="{CAB4CC10-D923-4862-B613-9BADC3D857A1}" srcOrd="1" destOrd="0" presId="urn:microsoft.com/office/officeart/2005/8/layout/lProcess3"/>
    <dgm:cxn modelId="{9CCB991C-BBC1-43DA-B2B5-B72ABC5CEEA6}" type="presParOf" srcId="{4ACB8011-88B3-4C4B-B866-19296F4B506B}" destId="{80EEA45C-41CE-4EB0-AEB6-C71281C0039B}" srcOrd="2" destOrd="0" presId="urn:microsoft.com/office/officeart/2005/8/layout/lProcess3"/>
    <dgm:cxn modelId="{56BC5BCA-C464-4160-9EC4-7A56824597C1}" type="presParOf" srcId="{4ACB8011-88B3-4C4B-B866-19296F4B506B}" destId="{9EF30D8D-E5B5-4C1D-BE36-42DC6B093CD0}" srcOrd="3" destOrd="0" presId="urn:microsoft.com/office/officeart/2005/8/layout/lProcess3"/>
    <dgm:cxn modelId="{E7E35E5C-21D5-4829-B855-0FA895815172}" type="presParOf" srcId="{4ACB8011-88B3-4C4B-B866-19296F4B506B}" destId="{A6B87636-0AF6-43B2-BE0E-2824450608EC}" srcOrd="4" destOrd="0" presId="urn:microsoft.com/office/officeart/2005/8/layout/lProcess3"/>
    <dgm:cxn modelId="{71CCB121-90E3-488D-83FD-92008D91F60A}" type="presParOf" srcId="{4ACB8011-88B3-4C4B-B866-19296F4B506B}" destId="{10987DA2-0300-4888-B074-E43302A91AE5}" srcOrd="5" destOrd="0" presId="urn:microsoft.com/office/officeart/2005/8/layout/lProcess3"/>
    <dgm:cxn modelId="{D2C10786-4C26-4F62-9711-301383AE89A5}" type="presParOf" srcId="{4ACB8011-88B3-4C4B-B866-19296F4B506B}" destId="{44C4FCC0-BF2B-4515-A3CD-CECA9E4D562A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503F5-8C9D-4F90-814A-0D33695A712C}">
      <dsp:nvSpPr>
        <dsp:cNvPr id="0" name=""/>
        <dsp:cNvSpPr/>
      </dsp:nvSpPr>
      <dsp:spPr>
        <a:xfrm>
          <a:off x="4436" y="164481"/>
          <a:ext cx="2276002" cy="910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Définir les besoins des parties prenantes</a:t>
          </a:r>
        </a:p>
      </dsp:txBody>
      <dsp:txXfrm>
        <a:off x="459636" y="164481"/>
        <a:ext cx="1365602" cy="910400"/>
      </dsp:txXfrm>
    </dsp:sp>
    <dsp:sp modelId="{D2888CFB-F119-44C4-895D-EA1D737B8688}">
      <dsp:nvSpPr>
        <dsp:cNvPr id="0" name=""/>
        <dsp:cNvSpPr/>
      </dsp:nvSpPr>
      <dsp:spPr>
        <a:xfrm>
          <a:off x="1984558" y="241865"/>
          <a:ext cx="1889081" cy="7556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Définir le contexte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 err="1"/>
            <a:t>BDD</a:t>
          </a:r>
          <a:endParaRPr lang="fr-FR" sz="1200" kern="1200" dirty="0"/>
        </a:p>
      </dsp:txBody>
      <dsp:txXfrm>
        <a:off x="2362374" y="241865"/>
        <a:ext cx="1133449" cy="755632"/>
      </dsp:txXfrm>
    </dsp:sp>
    <dsp:sp modelId="{7F6EEEC4-953A-4247-B0EC-963A91C1A1C0}">
      <dsp:nvSpPr>
        <dsp:cNvPr id="0" name=""/>
        <dsp:cNvSpPr/>
      </dsp:nvSpPr>
      <dsp:spPr>
        <a:xfrm>
          <a:off x="3609168" y="241865"/>
          <a:ext cx="1889081" cy="7556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Définir les utilisations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 err="1"/>
            <a:t>UC</a:t>
          </a:r>
          <a:endParaRPr lang="fr-FR" sz="1200" kern="1200" dirty="0"/>
        </a:p>
      </dsp:txBody>
      <dsp:txXfrm>
        <a:off x="3986984" y="241865"/>
        <a:ext cx="1133449" cy="755632"/>
      </dsp:txXfrm>
    </dsp:sp>
    <dsp:sp modelId="{70D880BD-E4A2-47EB-A3A1-EEE2EB7F4535}">
      <dsp:nvSpPr>
        <dsp:cNvPr id="0" name=""/>
        <dsp:cNvSpPr/>
      </dsp:nvSpPr>
      <dsp:spPr>
        <a:xfrm>
          <a:off x="5233778" y="241865"/>
          <a:ext cx="1889081" cy="7556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Définir les besoins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RD</a:t>
          </a:r>
        </a:p>
      </dsp:txBody>
      <dsp:txXfrm>
        <a:off x="5611594" y="241865"/>
        <a:ext cx="1133449" cy="755632"/>
      </dsp:txXfrm>
    </dsp:sp>
    <dsp:sp modelId="{6D260E09-A814-441C-A379-164E9BB9F0BC}">
      <dsp:nvSpPr>
        <dsp:cNvPr id="0" name=""/>
        <dsp:cNvSpPr/>
      </dsp:nvSpPr>
      <dsp:spPr>
        <a:xfrm>
          <a:off x="4436" y="1202338"/>
          <a:ext cx="2276002" cy="910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Analyser les exigences</a:t>
          </a:r>
        </a:p>
      </dsp:txBody>
      <dsp:txXfrm>
        <a:off x="459636" y="1202338"/>
        <a:ext cx="1365602" cy="910400"/>
      </dsp:txXfrm>
    </dsp:sp>
    <dsp:sp modelId="{37FE468C-2F19-4F15-9A49-8F6A00CC337D}">
      <dsp:nvSpPr>
        <dsp:cNvPr id="0" name=""/>
        <dsp:cNvSpPr/>
      </dsp:nvSpPr>
      <dsp:spPr>
        <a:xfrm>
          <a:off x="1984558" y="1279722"/>
          <a:ext cx="1889081" cy="7556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Définir les états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 err="1"/>
            <a:t>SMD</a:t>
          </a:r>
          <a:endParaRPr lang="fr-FR" sz="1200" kern="1200" dirty="0"/>
        </a:p>
      </dsp:txBody>
      <dsp:txXfrm>
        <a:off x="2362374" y="1279722"/>
        <a:ext cx="1133449" cy="755632"/>
      </dsp:txXfrm>
    </dsp:sp>
    <dsp:sp modelId="{B58AEBE7-2A51-4020-9B8A-D3F2FEE310B8}">
      <dsp:nvSpPr>
        <dsp:cNvPr id="0" name=""/>
        <dsp:cNvSpPr/>
      </dsp:nvSpPr>
      <dsp:spPr>
        <a:xfrm>
          <a:off x="3609168" y="1279722"/>
          <a:ext cx="1889081" cy="7556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Décrire les missions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SD, SMD</a:t>
          </a:r>
        </a:p>
      </dsp:txBody>
      <dsp:txXfrm>
        <a:off x="3986984" y="1279722"/>
        <a:ext cx="1133449" cy="755632"/>
      </dsp:txXfrm>
    </dsp:sp>
    <dsp:sp modelId="{C314192B-086C-47A5-809D-A6713B1E8418}">
      <dsp:nvSpPr>
        <dsp:cNvPr id="0" name=""/>
        <dsp:cNvSpPr/>
      </dsp:nvSpPr>
      <dsp:spPr>
        <a:xfrm>
          <a:off x="5233778" y="1279722"/>
          <a:ext cx="1889081" cy="7556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Définir les exigences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RD</a:t>
          </a:r>
        </a:p>
      </dsp:txBody>
      <dsp:txXfrm>
        <a:off x="5611594" y="1279722"/>
        <a:ext cx="1133449" cy="755632"/>
      </dsp:txXfrm>
    </dsp:sp>
    <dsp:sp modelId="{D7F90ED5-AF2C-440C-88DC-C57F3EEB9D4C}">
      <dsp:nvSpPr>
        <dsp:cNvPr id="0" name=""/>
        <dsp:cNvSpPr/>
      </dsp:nvSpPr>
      <dsp:spPr>
        <a:xfrm>
          <a:off x="4436" y="2240195"/>
          <a:ext cx="2276002" cy="910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Concevoir l’architecture – Point de vue logique</a:t>
          </a:r>
        </a:p>
      </dsp:txBody>
      <dsp:txXfrm>
        <a:off x="459636" y="2240195"/>
        <a:ext cx="1365602" cy="910400"/>
      </dsp:txXfrm>
    </dsp:sp>
    <dsp:sp modelId="{8663818E-2971-451D-A612-092C3C4DE57B}">
      <dsp:nvSpPr>
        <dsp:cNvPr id="0" name=""/>
        <dsp:cNvSpPr/>
      </dsp:nvSpPr>
      <dsp:spPr>
        <a:xfrm>
          <a:off x="1984558" y="2317579"/>
          <a:ext cx="1889081" cy="7556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Identifier les opérations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 err="1"/>
            <a:t>SD</a:t>
          </a:r>
          <a:r>
            <a:rPr lang="fr-FR" sz="1200" kern="1200" dirty="0"/>
            <a:t> &amp; </a:t>
          </a:r>
          <a:r>
            <a:rPr lang="fr-FR" sz="1200" kern="1200" dirty="0" err="1"/>
            <a:t>SMD</a:t>
          </a:r>
          <a:endParaRPr lang="fr-FR" sz="1200" kern="1200" dirty="0"/>
        </a:p>
      </dsp:txBody>
      <dsp:txXfrm>
        <a:off x="2362374" y="2317579"/>
        <a:ext cx="1133449" cy="755632"/>
      </dsp:txXfrm>
    </dsp:sp>
    <dsp:sp modelId="{EB7D40E9-5483-4312-AB28-98307E892B62}">
      <dsp:nvSpPr>
        <dsp:cNvPr id="0" name=""/>
        <dsp:cNvSpPr/>
      </dsp:nvSpPr>
      <dsp:spPr>
        <a:xfrm>
          <a:off x="3609168" y="2317579"/>
          <a:ext cx="1889081" cy="7556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Définir la vue logique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AD</a:t>
          </a:r>
        </a:p>
      </dsp:txBody>
      <dsp:txXfrm>
        <a:off x="3986984" y="2317579"/>
        <a:ext cx="1133449" cy="755632"/>
      </dsp:txXfrm>
    </dsp:sp>
    <dsp:sp modelId="{1AAF8D37-90F7-404E-A18B-E7C037258A47}">
      <dsp:nvSpPr>
        <dsp:cNvPr id="0" name=""/>
        <dsp:cNvSpPr/>
      </dsp:nvSpPr>
      <dsp:spPr>
        <a:xfrm>
          <a:off x="5233778" y="2317579"/>
          <a:ext cx="1889081" cy="7556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Vérifier l’architecture logique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RD &amp; Matrices</a:t>
          </a:r>
        </a:p>
      </dsp:txBody>
      <dsp:txXfrm>
        <a:off x="5611594" y="2317579"/>
        <a:ext cx="1133449" cy="755632"/>
      </dsp:txXfrm>
    </dsp:sp>
    <dsp:sp modelId="{04EC6F00-9C0C-4D41-8B24-A1BF3206F7A3}">
      <dsp:nvSpPr>
        <dsp:cNvPr id="0" name=""/>
        <dsp:cNvSpPr/>
      </dsp:nvSpPr>
      <dsp:spPr>
        <a:xfrm>
          <a:off x="4436" y="3278052"/>
          <a:ext cx="2276002" cy="910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Concevoir l’architecture – Point de vue physique</a:t>
          </a:r>
        </a:p>
      </dsp:txBody>
      <dsp:txXfrm>
        <a:off x="459636" y="3278052"/>
        <a:ext cx="1365602" cy="910400"/>
      </dsp:txXfrm>
    </dsp:sp>
    <dsp:sp modelId="{80EEA45C-41CE-4EB0-AEB6-C71281C0039B}">
      <dsp:nvSpPr>
        <dsp:cNvPr id="0" name=""/>
        <dsp:cNvSpPr/>
      </dsp:nvSpPr>
      <dsp:spPr>
        <a:xfrm>
          <a:off x="1984558" y="3355436"/>
          <a:ext cx="1889081" cy="7556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Analyse des architectures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BDD</a:t>
          </a:r>
        </a:p>
      </dsp:txBody>
      <dsp:txXfrm>
        <a:off x="2362374" y="3355436"/>
        <a:ext cx="1133449" cy="755632"/>
      </dsp:txXfrm>
    </dsp:sp>
    <dsp:sp modelId="{A6B87636-0AF6-43B2-BE0E-2824450608EC}">
      <dsp:nvSpPr>
        <dsp:cNvPr id="0" name=""/>
        <dsp:cNvSpPr/>
      </dsp:nvSpPr>
      <dsp:spPr>
        <a:xfrm>
          <a:off x="3609168" y="3355436"/>
          <a:ext cx="1889081" cy="7556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Définir la vue interne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 err="1"/>
            <a:t>IBD</a:t>
          </a:r>
          <a:endParaRPr lang="fr-FR" sz="1200" kern="1200" dirty="0"/>
        </a:p>
      </dsp:txBody>
      <dsp:txXfrm>
        <a:off x="3986984" y="3355436"/>
        <a:ext cx="1133449" cy="755632"/>
      </dsp:txXfrm>
    </dsp:sp>
    <dsp:sp modelId="{44C4FCC0-BF2B-4515-A3CD-CECA9E4D562A}">
      <dsp:nvSpPr>
        <dsp:cNvPr id="0" name=""/>
        <dsp:cNvSpPr/>
      </dsp:nvSpPr>
      <dsp:spPr>
        <a:xfrm>
          <a:off x="5233778" y="3355436"/>
          <a:ext cx="1889081" cy="7556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Vérifier l’architecture physique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RD &amp; Matrices</a:t>
          </a:r>
        </a:p>
      </dsp:txBody>
      <dsp:txXfrm>
        <a:off x="5611594" y="3355436"/>
        <a:ext cx="1133449" cy="755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4EDF6-9D5C-4C2B-BECE-0A754A09030A}" type="datetimeFigureOut">
              <a:rPr lang="fr-FR" smtClean="0"/>
              <a:t>14/01/2019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40FDB-8DE5-42FF-B377-DC564D15A2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68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71BCA-5831-A345-804C-67FF2F83CA62}" type="datetimeFigureOut">
              <a:rPr lang="fr-FR" smtClean="0"/>
              <a:t>14/01/2019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501F2-2B48-A14B-AFC4-1D617FACCF2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11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1 – Les diagrammes produits en DBPP constituent le Cdc, indispensable à tout projet</a:t>
            </a:r>
          </a:p>
          <a:p>
            <a:r>
              <a:rPr lang="fr-FR"/>
              <a:t>2 – l’analyse des exigences permet de définir les états du système (SMD) et l’architecture logique est constituée de diagramme d’activités, qui sont nécessaires à la modélisation du produit mais ne peuvent être éxigées des enseignants comme des élèves (laissé au libre-arbitre)</a:t>
            </a:r>
          </a:p>
          <a:p>
            <a:r>
              <a:rPr lang="fr-FR"/>
              <a:t>3 – L’architecture physique devra être établie, et en ce sens une fomalisation en BDD+IBD SysML ou chaine de puissance/chaine d’info est exigible dans tout projet (de la part des élèves)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01F2-2B48-A14B-AFC4-1D617FACCF2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19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1 – La mission est rédigée sur la seule base du besoin initial : formalisation du besoin initial</a:t>
            </a:r>
          </a:p>
          <a:p>
            <a:r>
              <a:rPr lang="fr-FR"/>
              <a:t>2 – Le contexte est rédigé sur la seule base du besoin initial (la mission), avec d’éventuels retours pour mieux formaliser la mission (vis-à-vis de certaines parties prenantes…)</a:t>
            </a:r>
          </a:p>
          <a:p>
            <a:r>
              <a:rPr lang="fr-FR"/>
              <a:t>3 – les cas d’utilisations sont rédigés sur la base de la mission, en faisant intevenir des acteurs issus du contexte. Cette activité peut générer des réécritures et/ou modifications de la mission, et éventuellement des parties prenantes.</a:t>
            </a:r>
          </a:p>
          <a:p>
            <a:r>
              <a:rPr lang="fr-FR"/>
              <a:t>4 – Les besoins sont établis sur la base de toutes les descriptions précédentes. Cette activité peut nécessiter des ajustements dans la formalisation des différentes descriptions précédemment établies.</a:t>
            </a:r>
          </a:p>
          <a:p>
            <a:r>
              <a:rPr lang="fr-FR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01F2-2B48-A14B-AFC4-1D617FACCF2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85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822CAE90-F5EC-4354-A8C5-FB458A659393}"/>
              </a:ext>
            </a:extLst>
          </p:cNvPr>
          <p:cNvSpPr txBox="1">
            <a:spLocks/>
          </p:cNvSpPr>
          <p:nvPr userDrawn="1"/>
        </p:nvSpPr>
        <p:spPr>
          <a:xfrm>
            <a:off x="2136023" y="6319024"/>
            <a:ext cx="52569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4BB07B-E674-E847-921B-89EC41271B7E}" type="slidenum">
              <a:rPr lang="fr-FR" sz="1400" smtClean="0"/>
              <a:pPr/>
              <a:t>‹#›</a:t>
            </a:fld>
            <a:endParaRPr lang="fr-FR" sz="1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9EBEBB02-F0D4-4EA0-8D9D-D3E3F3DD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57586" y="6329831"/>
            <a:ext cx="1083994" cy="279200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604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060006" y="6319028"/>
            <a:ext cx="1083994" cy="279200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fld id="{271BD977-C54F-4982-9BAA-83E61898A0C5}" type="datetime4">
              <a:rPr lang="fr-FR" smtClean="0"/>
              <a:pPr/>
              <a:t>14 janvier 2019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2136024" y="6319028"/>
            <a:ext cx="525694" cy="365125"/>
          </a:xfrm>
          <a:prstGeom prst="rect">
            <a:avLst/>
          </a:prstGeom>
        </p:spPr>
        <p:txBody>
          <a:bodyPr/>
          <a:lstStyle>
            <a:lvl1pPr algn="ctr">
              <a:defRPr sz="1050"/>
            </a:lvl1pPr>
          </a:lstStyle>
          <a:p>
            <a:fld id="{144BB07B-E674-E847-921B-89EC41271B7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13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612911-D031-4258-9B6D-3BEA3C0DA97E}"/>
              </a:ext>
            </a:extLst>
          </p:cNvPr>
          <p:cNvSpPr txBox="1">
            <a:spLocks/>
          </p:cNvSpPr>
          <p:nvPr/>
        </p:nvSpPr>
        <p:spPr>
          <a:xfrm>
            <a:off x="2136024" y="6319028"/>
            <a:ext cx="52569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4BB07B-E674-E847-921B-89EC41271B7E}" type="slidenum">
              <a:rPr lang="fr-FR" sz="1050" smtClean="0"/>
              <a:pPr/>
              <a:t>‹#›</a:t>
            </a:fld>
            <a:endParaRPr lang="fr-FR" sz="1050"/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2C38233A-CBAF-4E90-911A-DB3F8658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57586" y="6329831"/>
            <a:ext cx="1083994" cy="279200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825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1E6C3CA-ED16-4FD8-927C-B9811AA5036C}"/>
              </a:ext>
            </a:extLst>
          </p:cNvPr>
          <p:cNvSpPr/>
          <p:nvPr userDrawn="1"/>
        </p:nvSpPr>
        <p:spPr>
          <a:xfrm>
            <a:off x="3" y="359238"/>
            <a:ext cx="1149928" cy="364481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</a:rPr>
              <a:t>STI2D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ADD7B3-B75A-4C23-9059-361AD2D1CA77}"/>
              </a:ext>
            </a:extLst>
          </p:cNvPr>
          <p:cNvSpPr/>
          <p:nvPr userDrawn="1"/>
        </p:nvSpPr>
        <p:spPr>
          <a:xfrm>
            <a:off x="1" y="-827"/>
            <a:ext cx="1560235" cy="3644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</a:rPr>
              <a:t>Rentrée 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89AFB3-2A21-484E-B204-F60F59940420}"/>
              </a:ext>
            </a:extLst>
          </p:cNvPr>
          <p:cNvSpPr/>
          <p:nvPr/>
        </p:nvSpPr>
        <p:spPr>
          <a:xfrm>
            <a:off x="2261070" y="6321373"/>
            <a:ext cx="288000" cy="288000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35731" indent="-135731">
              <a:buFont typeface="Arial" panose="020B0604020202020204" pitchFamily="34" charset="0"/>
              <a:buChar char="•"/>
            </a:pPr>
            <a:endParaRPr lang="fr-FR" sz="1350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721CAABD-679C-4A15-A9C7-6151D700E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36024" y="6319028"/>
            <a:ext cx="525694" cy="365125"/>
          </a:xfrm>
          <a:prstGeom prst="rect">
            <a:avLst/>
          </a:prstGeom>
        </p:spPr>
        <p:txBody>
          <a:bodyPr/>
          <a:lstStyle>
            <a:lvl1pPr algn="ctr">
              <a:defRPr sz="1050"/>
            </a:lvl1pPr>
          </a:lstStyle>
          <a:p>
            <a:fld id="{144BB07B-E674-E847-921B-89EC41271B7E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25" name="Image 12">
            <a:extLst>
              <a:ext uri="{FF2B5EF4-FFF2-40B4-BE49-F238E27FC236}">
                <a16:creationId xmlns:a16="http://schemas.microsoft.com/office/drawing/2014/main" id="{377F97AC-9580-4CD6-834A-24323648F6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844" y="44371"/>
            <a:ext cx="699190" cy="67934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9930" y="1181417"/>
            <a:ext cx="6542344" cy="4942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193CC9-1ACD-5043-B4C2-6944FCD946FE}"/>
              </a:ext>
            </a:extLst>
          </p:cNvPr>
          <p:cNvSpPr/>
          <p:nvPr/>
        </p:nvSpPr>
        <p:spPr>
          <a:xfrm>
            <a:off x="1149930" y="363655"/>
            <a:ext cx="6542344" cy="360062"/>
          </a:xfrm>
          <a:prstGeom prst="rect">
            <a:avLst/>
          </a:prstGeom>
          <a:solidFill>
            <a:schemeClr val="accent2">
              <a:lumMod val="60000"/>
              <a:lumOff val="40000"/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35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2785FE-A3AC-AA4D-9931-555E187F4BDF}"/>
              </a:ext>
            </a:extLst>
          </p:cNvPr>
          <p:cNvSpPr/>
          <p:nvPr/>
        </p:nvSpPr>
        <p:spPr>
          <a:xfrm>
            <a:off x="2693488" y="6321373"/>
            <a:ext cx="288000" cy="288000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35731" indent="-135731">
              <a:buFont typeface="Arial" panose="020B0604020202020204" pitchFamily="34" charset="0"/>
              <a:buChar char="•"/>
            </a:pPr>
            <a:endParaRPr lang="fr-FR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E5EDCE-885D-3742-BB4E-275709A94ED5}"/>
              </a:ext>
            </a:extLst>
          </p:cNvPr>
          <p:cNvSpPr/>
          <p:nvPr/>
        </p:nvSpPr>
        <p:spPr>
          <a:xfrm>
            <a:off x="3125908" y="6321373"/>
            <a:ext cx="6018095" cy="288000"/>
          </a:xfrm>
          <a:prstGeom prst="rect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35731" indent="-135731">
              <a:buFont typeface="Arial" panose="020B0604020202020204" pitchFamily="34" charset="0"/>
              <a:buChar char="•"/>
            </a:pPr>
            <a:endParaRPr lang="fr-FR" sz="1350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9930" y="397282"/>
            <a:ext cx="6542344" cy="3231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6" name="Espace réservé de la date 2">
            <a:extLst>
              <a:ext uri="{FF2B5EF4-FFF2-40B4-BE49-F238E27FC236}">
                <a16:creationId xmlns:a16="http://schemas.microsoft.com/office/drawing/2014/main" id="{49A4173E-469F-4D42-9AB3-C0016BBB8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57586" y="6329831"/>
            <a:ext cx="1083994" cy="279200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endParaRPr lang="fr-FR" dirty="0"/>
          </a:p>
        </p:txBody>
      </p:sp>
      <p:pic>
        <p:nvPicPr>
          <p:cNvPr id="21" name="Image 20" descr="logoIGE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02" y="6305748"/>
            <a:ext cx="889590" cy="365126"/>
          </a:xfrm>
          <a:prstGeom prst="rect">
            <a:avLst/>
          </a:prstGeom>
        </p:spPr>
      </p:pic>
      <p:pic>
        <p:nvPicPr>
          <p:cNvPr id="22" name="Picture 2" descr="C:\Users\dlacaze\Documents\Communication\Modèles et logos\Logos\Logos octobre 2018\Logos ministères 2018\2018_MENJ_logo_horizontal_vec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" y="6277366"/>
            <a:ext cx="1111434" cy="3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28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4541" indent="-134541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7916" indent="-125016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indent="-121444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0619" indent="-111919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109538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g"/><Relationship Id="rId7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4.jpg"/><Relationship Id="rId4" Type="http://schemas.openxmlformats.org/officeDocument/2006/relationships/image" Target="../media/image11.jp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F58A6F-F964-43E4-9AAF-7FA4852C5606}"/>
              </a:ext>
            </a:extLst>
          </p:cNvPr>
          <p:cNvSpPr/>
          <p:nvPr/>
        </p:nvSpPr>
        <p:spPr>
          <a:xfrm>
            <a:off x="1409385" y="2456034"/>
            <a:ext cx="6325230" cy="15869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Ingénierie système en phase préparatoire du projet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FF4410-BBCD-40A7-9210-1D1D530FB9F5}"/>
              </a:ext>
            </a:extLst>
          </p:cNvPr>
          <p:cNvSpPr/>
          <p:nvPr/>
        </p:nvSpPr>
        <p:spPr>
          <a:xfrm>
            <a:off x="2493817" y="5484511"/>
            <a:ext cx="6497380" cy="6442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Yann Le </a:t>
            </a:r>
            <a:r>
              <a:rPr lang="fr-FR" sz="1600" dirty="0" err="1">
                <a:solidFill>
                  <a:schemeClr val="tx1"/>
                </a:solidFill>
              </a:rPr>
              <a:t>Gallou</a:t>
            </a:r>
            <a:endParaRPr lang="fr-FR" sz="1600" dirty="0">
              <a:solidFill>
                <a:schemeClr val="tx1"/>
              </a:solidFill>
            </a:endParaRPr>
          </a:p>
          <a:p>
            <a:pPr algn="r"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PNF «</a:t>
            </a:r>
            <a:r>
              <a:rPr lang="fr-FR" sz="1600">
                <a:solidFill>
                  <a:schemeClr val="tx1"/>
                </a:solidFill>
              </a:rPr>
              <a:t> Nouveau LGT en STI2D et SI</a:t>
            </a:r>
            <a:r>
              <a:rPr lang="fr-FR" sz="1600" dirty="0">
                <a:solidFill>
                  <a:schemeClr val="tx1"/>
                </a:solidFill>
              </a:rPr>
              <a:t> » - 15 janvier 2019 - Lycée Raspail </a:t>
            </a:r>
          </a:p>
        </p:txBody>
      </p:sp>
    </p:spTree>
    <p:extLst>
      <p:ext uri="{BB962C8B-B14F-4D97-AF65-F5344CB8AC3E}">
        <p14:creationId xmlns:p14="http://schemas.microsoft.com/office/powerpoint/2010/main" val="2373953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10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Le besoin initial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1EE4F-8104-43ED-A261-D3649A040ABA}"/>
              </a:ext>
            </a:extLst>
          </p:cNvPr>
          <p:cNvSpPr/>
          <p:nvPr/>
        </p:nvSpPr>
        <p:spPr>
          <a:xfrm>
            <a:off x="1149929" y="1662125"/>
            <a:ext cx="7529615" cy="4489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</a:rPr>
              <a:t>Formulé par le client.</a:t>
            </a:r>
          </a:p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</a:rPr>
              <a:t>Apporte toujours une réponse à une problématique </a:t>
            </a:r>
          </a:p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</a:rPr>
              <a:t>(sociétale, environnementale, économique).</a:t>
            </a:r>
          </a:p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</a:rPr>
              <a:t>Consiste bien souvent en :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l’amélioration d’un produit existant, suite à une révision du cahier des charges initial ;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la création d’un nouveau service répondant à des attentes fortes ;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une initiative personnelle, prospective et visionnaire (prise de risque).</a:t>
            </a:r>
          </a:p>
          <a:p>
            <a:pPr>
              <a:spcAft>
                <a:spcPts val="600"/>
              </a:spcAft>
            </a:pP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7205141" y="807553"/>
            <a:ext cx="1357322" cy="785818"/>
          </a:xfrm>
          <a:prstGeom prst="round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Besoin initial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291" y="1795717"/>
            <a:ext cx="874481" cy="124925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3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11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Besoin initial du projet « </a:t>
            </a:r>
            <a:r>
              <a:rPr lang="fr-FR" b="1" dirty="0" err="1">
                <a:solidFill>
                  <a:schemeClr val="bg1"/>
                </a:solidFill>
              </a:rPr>
              <a:t>Mécanodrone</a:t>
            </a:r>
            <a:r>
              <a:rPr lang="fr-FR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7205141" y="807553"/>
            <a:ext cx="1357322" cy="785818"/>
          </a:xfrm>
          <a:prstGeom prst="round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Besoin initial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291" y="1795717"/>
            <a:ext cx="874481" cy="124925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47412" y="2043080"/>
            <a:ext cx="6200212" cy="384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78067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12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La mission du produit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1EE4F-8104-43ED-A261-D3649A040ABA}"/>
              </a:ext>
            </a:extLst>
          </p:cNvPr>
          <p:cNvSpPr/>
          <p:nvPr/>
        </p:nvSpPr>
        <p:spPr>
          <a:xfrm>
            <a:off x="1149929" y="1662125"/>
            <a:ext cx="7529615" cy="4489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fr-FR" sz="2000">
                <a:solidFill>
                  <a:schemeClr val="tx1"/>
                </a:solidFill>
              </a:rPr>
              <a:t>Reformulation du besoin initial (sans ajout), permettant de </a:t>
            </a:r>
          </a:p>
          <a:p>
            <a:pPr>
              <a:spcAft>
                <a:spcPts val="600"/>
              </a:spcAft>
            </a:pPr>
            <a:r>
              <a:rPr lang="fr-FR" sz="2000">
                <a:solidFill>
                  <a:schemeClr val="tx1"/>
                </a:solidFill>
              </a:rPr>
              <a:t>manière explicite de répondre aux questions suivantes :</a:t>
            </a:r>
          </a:p>
          <a:p>
            <a:pPr marL="361950">
              <a:spcAft>
                <a:spcPts val="600"/>
              </a:spcAft>
            </a:pPr>
            <a:endParaRPr lang="fr-FR" sz="2000" dirty="0">
              <a:solidFill>
                <a:schemeClr val="tx1"/>
              </a:solidFill>
            </a:endParaRPr>
          </a:p>
          <a:p>
            <a:pPr lvl="1"/>
            <a:r>
              <a:rPr lang="fr-FR" sz="2000" dirty="0">
                <a:solidFill>
                  <a:srgbClr val="FF0000"/>
                </a:solidFill>
              </a:rPr>
              <a:t>Pourquoi ai-je besoin de ce produit ?</a:t>
            </a:r>
          </a:p>
          <a:p>
            <a:pPr lvl="1"/>
            <a:r>
              <a:rPr lang="fr-FR" sz="2000" dirty="0">
                <a:solidFill>
                  <a:schemeClr val="tx1"/>
                </a:solidFill>
              </a:rPr>
              <a:t>	→ pour répondre à un </a:t>
            </a:r>
            <a:r>
              <a:rPr lang="fr-FR" sz="2000" b="1" dirty="0">
                <a:solidFill>
                  <a:schemeClr val="tx1"/>
                </a:solidFill>
              </a:rPr>
              <a:t>problème</a:t>
            </a:r>
            <a:r>
              <a:rPr lang="fr-FR" sz="2000" dirty="0">
                <a:solidFill>
                  <a:schemeClr val="tx1"/>
                </a:solidFill>
              </a:rPr>
              <a:t> posé</a:t>
            </a:r>
          </a:p>
          <a:p>
            <a:pPr lvl="1"/>
            <a:r>
              <a:rPr lang="fr-FR" sz="2000" dirty="0">
                <a:solidFill>
                  <a:schemeClr val="tx1"/>
                </a:solidFill>
              </a:rPr>
              <a:t>	→ </a:t>
            </a:r>
            <a:r>
              <a:rPr lang="fr-FR" sz="2000" b="1" dirty="0">
                <a:solidFill>
                  <a:schemeClr val="tx1"/>
                </a:solidFill>
              </a:rPr>
              <a:t>finalité</a:t>
            </a:r>
            <a:r>
              <a:rPr lang="fr-FR" sz="2000" dirty="0">
                <a:solidFill>
                  <a:schemeClr val="tx1"/>
                </a:solidFill>
              </a:rPr>
              <a:t> du produit</a:t>
            </a:r>
          </a:p>
          <a:p>
            <a:pPr lvl="1"/>
            <a:endParaRPr lang="fr-FR" sz="2000" dirty="0">
              <a:solidFill>
                <a:schemeClr val="tx1"/>
              </a:solidFill>
            </a:endParaRPr>
          </a:p>
          <a:p>
            <a:pPr lvl="1"/>
            <a:r>
              <a:rPr lang="fr-FR" sz="2000" dirty="0">
                <a:solidFill>
                  <a:srgbClr val="FF0000"/>
                </a:solidFill>
              </a:rPr>
              <a:t>Que doit faire ce produit pour cela ? </a:t>
            </a:r>
          </a:p>
          <a:p>
            <a:pPr lvl="1"/>
            <a:r>
              <a:rPr lang="fr-FR" sz="2000" dirty="0">
                <a:solidFill>
                  <a:schemeClr val="tx1"/>
                </a:solidFill>
              </a:rPr>
              <a:t>	→ </a:t>
            </a:r>
            <a:r>
              <a:rPr lang="fr-FR" sz="2000" b="1" dirty="0">
                <a:solidFill>
                  <a:schemeClr val="tx1"/>
                </a:solidFill>
              </a:rPr>
              <a:t>mission</a:t>
            </a:r>
            <a:r>
              <a:rPr lang="fr-FR" sz="2000" dirty="0">
                <a:solidFill>
                  <a:schemeClr val="tx1"/>
                </a:solidFill>
              </a:rPr>
              <a:t> du produit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</a:rPr>
              <a:t>Formalisation sous forme graphique par un diagramme des exigences (un besoin est une exigence).</a:t>
            </a:r>
          </a:p>
          <a:p>
            <a:pPr>
              <a:spcAft>
                <a:spcPts val="600"/>
              </a:spcAft>
            </a:pP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7322220" y="813648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Mission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1755368"/>
            <a:ext cx="915613" cy="123380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96" y="2860211"/>
            <a:ext cx="888024" cy="8880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5">
            <a:extLst>
              <a:ext uri="{FF2B5EF4-FFF2-40B4-BE49-F238E27FC236}">
                <a16:creationId xmlns:a16="http://schemas.microsoft.com/office/drawing/2014/main" id="{DFBE60A2-C93F-4750-B776-0B3C305A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60" y="3881540"/>
            <a:ext cx="888024" cy="8880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231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13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Mission du projet « </a:t>
            </a:r>
            <a:r>
              <a:rPr lang="fr-FR" b="1" dirty="0" err="1">
                <a:solidFill>
                  <a:schemeClr val="bg1"/>
                </a:solidFill>
              </a:rPr>
              <a:t>Mécanodrone</a:t>
            </a:r>
            <a:r>
              <a:rPr lang="fr-FR" b="1" dirty="0">
                <a:solidFill>
                  <a:schemeClr val="bg1"/>
                </a:solidFill>
              </a:rPr>
              <a:t> »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13DA4F4-2C40-4821-B216-1AC0712C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56" y="1835551"/>
            <a:ext cx="6296554" cy="4321335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1755368"/>
            <a:ext cx="915613" cy="123380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à coins arrondis 15">
            <a:extLst>
              <a:ext uri="{FF2B5EF4-FFF2-40B4-BE49-F238E27FC236}">
                <a16:creationId xmlns:a16="http://schemas.microsoft.com/office/drawing/2014/main" id="{8C49B5B9-9854-4621-A826-717C60D56944}"/>
              </a:ext>
            </a:extLst>
          </p:cNvPr>
          <p:cNvSpPr/>
          <p:nvPr/>
        </p:nvSpPr>
        <p:spPr>
          <a:xfrm>
            <a:off x="7322220" y="813648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Mission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563092-F667-495C-940E-23D916F60076}"/>
              </a:ext>
            </a:extLst>
          </p:cNvPr>
          <p:cNvSpPr/>
          <p:nvPr/>
        </p:nvSpPr>
        <p:spPr>
          <a:xfrm>
            <a:off x="5669280" y="5394248"/>
            <a:ext cx="3119006" cy="650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dirty="0">
                <a:solidFill>
                  <a:schemeClr val="tx1"/>
                </a:solidFill>
              </a:rPr>
              <a:t>Contrainte initiale, imposée dans le règlement du concours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2B7C03-1CB0-4EC9-A81E-BD8A1A1B0063}"/>
              </a:ext>
            </a:extLst>
          </p:cNvPr>
          <p:cNvSpPr/>
          <p:nvPr/>
        </p:nvSpPr>
        <p:spPr>
          <a:xfrm>
            <a:off x="5669280" y="5394248"/>
            <a:ext cx="3119006" cy="650104"/>
          </a:xfrm>
          <a:prstGeom prst="rect">
            <a:avLst/>
          </a:prstGeom>
          <a:noFill/>
          <a:ln w="39116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C0EE77-2635-42C2-BE34-7E6EDC796F79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4137660" y="5719300"/>
            <a:ext cx="15316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14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14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La mission du produit : définition globale du projet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1EE4F-8104-43ED-A261-D3649A040ABA}"/>
              </a:ext>
            </a:extLst>
          </p:cNvPr>
          <p:cNvSpPr/>
          <p:nvPr/>
        </p:nvSpPr>
        <p:spPr>
          <a:xfrm>
            <a:off x="1159611" y="1662125"/>
            <a:ext cx="7529615" cy="4489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000" dirty="0">
                <a:solidFill>
                  <a:schemeClr val="tx1"/>
                </a:solidFill>
              </a:rPr>
              <a:t>Synthèse du projet d’un point de vue « client ».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1755368"/>
            <a:ext cx="915613" cy="123380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13DA4F4-2C40-4821-B216-1AC0712CF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609" y="2649075"/>
            <a:ext cx="6033729" cy="331477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575538" y="2121780"/>
            <a:ext cx="23987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fr-FR" sz="28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Problématique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79099" y="2111836"/>
            <a:ext cx="10166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fr-FR" sz="2800" b="1" dirty="0">
                <a:ln>
                  <a:prstDash val="solid"/>
                </a:ln>
                <a:solidFill>
                  <a:srgbClr val="00B05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Enjeu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74628" y="5487066"/>
            <a:ext cx="28237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fr-FR" sz="2800" b="1" dirty="0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Titre du projet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74060" y="2737045"/>
            <a:ext cx="3048160" cy="485621"/>
          </a:xfrm>
          <a:prstGeom prst="rect">
            <a:avLst/>
          </a:prstGeom>
          <a:noFill/>
          <a:ln w="39116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436276" y="2649073"/>
            <a:ext cx="2537996" cy="1599478"/>
          </a:xfrm>
          <a:prstGeom prst="rect">
            <a:avLst/>
          </a:prstGeom>
          <a:noFill/>
          <a:ln w="39116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1897627" y="4705889"/>
            <a:ext cx="1641989" cy="427428"/>
          </a:xfrm>
          <a:prstGeom prst="rect">
            <a:avLst/>
          </a:prstGeom>
          <a:noFill/>
          <a:ln w="39116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15">
            <a:extLst>
              <a:ext uri="{FF2B5EF4-FFF2-40B4-BE49-F238E27FC236}">
                <a16:creationId xmlns:a16="http://schemas.microsoft.com/office/drawing/2014/main" id="{7E1F90AC-D51D-4545-B2B9-A9C3A9C4FD63}"/>
              </a:ext>
            </a:extLst>
          </p:cNvPr>
          <p:cNvSpPr/>
          <p:nvPr/>
        </p:nvSpPr>
        <p:spPr>
          <a:xfrm>
            <a:off x="7322220" y="813648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418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15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Le contexte du produit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1EE4F-8104-43ED-A261-D3649A040ABA}"/>
              </a:ext>
            </a:extLst>
          </p:cNvPr>
          <p:cNvSpPr/>
          <p:nvPr/>
        </p:nvSpPr>
        <p:spPr>
          <a:xfrm>
            <a:off x="1149929" y="1662125"/>
            <a:ext cx="7529615" cy="4489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tabLst>
                <a:tab pos="6819900" algn="l"/>
              </a:tabLst>
            </a:pPr>
            <a:r>
              <a:rPr lang="fr-FR" sz="2000" dirty="0">
                <a:solidFill>
                  <a:schemeClr val="tx1"/>
                </a:solidFill>
              </a:rPr>
              <a:t>Un produit est amené à évoluer dans un environnement</a:t>
            </a:r>
          </a:p>
          <a:p>
            <a:pPr algn="just">
              <a:tabLst>
                <a:tab pos="6819900" algn="l"/>
              </a:tabLst>
            </a:pPr>
            <a:r>
              <a:rPr lang="fr-FR" sz="2000" dirty="0">
                <a:solidFill>
                  <a:schemeClr val="tx1"/>
                </a:solidFill>
              </a:rPr>
              <a:t>donné (le contexte), en interaction avec des acteurs</a:t>
            </a:r>
          </a:p>
          <a:p>
            <a:pPr algn="just">
              <a:tabLst>
                <a:tab pos="6819900" algn="l"/>
              </a:tabLst>
            </a:pPr>
            <a:r>
              <a:rPr lang="fr-FR" sz="2000" dirty="0">
                <a:solidFill>
                  <a:schemeClr val="tx1"/>
                </a:solidFill>
              </a:rPr>
              <a:t> (parties prenantes) et utilisant des ressources.</a:t>
            </a:r>
          </a:p>
          <a:p>
            <a:pPr indent="361950" algn="just"/>
            <a:endParaRPr lang="fr-FR" sz="2000" dirty="0">
              <a:solidFill>
                <a:schemeClr val="tx1"/>
              </a:solidFill>
            </a:endParaRPr>
          </a:p>
          <a:p>
            <a:pPr indent="361950" algn="just"/>
            <a:endParaRPr lang="fr-FR" sz="2000" dirty="0">
              <a:solidFill>
                <a:schemeClr val="tx1"/>
              </a:solidFill>
            </a:endParaRPr>
          </a:p>
          <a:p>
            <a:pPr indent="361950" algn="just"/>
            <a:endParaRPr lang="fr-FR" sz="2000" dirty="0">
              <a:solidFill>
                <a:schemeClr val="tx1"/>
              </a:solidFill>
            </a:endParaRPr>
          </a:p>
          <a:p>
            <a:pPr indent="361950" algn="just"/>
            <a:endParaRPr lang="fr-FR" sz="2000" dirty="0">
              <a:solidFill>
                <a:schemeClr val="tx1"/>
              </a:solidFill>
            </a:endParaRPr>
          </a:p>
          <a:p>
            <a:pPr indent="361950" algn="just"/>
            <a:endParaRPr lang="fr-FR" sz="2000" dirty="0">
              <a:solidFill>
                <a:schemeClr val="tx1"/>
              </a:solidFill>
            </a:endParaRPr>
          </a:p>
          <a:p>
            <a:pPr indent="361950" algn="just"/>
            <a:endParaRPr lang="fr-FR" sz="2000" dirty="0">
              <a:solidFill>
                <a:schemeClr val="tx1"/>
              </a:solidFill>
            </a:endParaRPr>
          </a:p>
          <a:p>
            <a:pPr indent="361950" algn="just"/>
            <a:endParaRPr lang="fr-FR" sz="2000" dirty="0">
              <a:solidFill>
                <a:schemeClr val="tx1"/>
              </a:solidFill>
            </a:endParaRPr>
          </a:p>
          <a:p>
            <a:pPr indent="361950" algn="just"/>
            <a:endParaRPr lang="fr-FR" sz="2000" dirty="0">
              <a:solidFill>
                <a:schemeClr val="tx1"/>
              </a:solidFill>
            </a:endParaRPr>
          </a:p>
          <a:p>
            <a:pPr indent="361950" algn="just"/>
            <a:endParaRPr lang="fr-FR" sz="2000" dirty="0">
              <a:solidFill>
                <a:schemeClr val="tx1"/>
              </a:solidFill>
            </a:endParaRPr>
          </a:p>
          <a:p>
            <a:pPr algn="just"/>
            <a:r>
              <a:rPr lang="fr-FR" sz="2000" dirty="0">
                <a:solidFill>
                  <a:schemeClr val="tx1"/>
                </a:solidFill>
              </a:rPr>
              <a:t>Formalisé par un diagramme de contexte (mélange d’acteurs et de blocs dans un même diagramme).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7322220" y="813648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Contexte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1755368"/>
            <a:ext cx="915613" cy="123380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3547" y="2726101"/>
            <a:ext cx="4212555" cy="250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65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16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Contexte du projet « </a:t>
            </a:r>
            <a:r>
              <a:rPr lang="fr-FR" b="1" dirty="0" err="1">
                <a:solidFill>
                  <a:schemeClr val="bg1"/>
                </a:solidFill>
              </a:rPr>
              <a:t>Mécanodrone</a:t>
            </a:r>
            <a:r>
              <a:rPr lang="fr-FR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7322220" y="813648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Contexte</a:t>
            </a:r>
          </a:p>
        </p:txBody>
      </p:sp>
      <p:pic>
        <p:nvPicPr>
          <p:cNvPr id="23" name="Espace réservé du contenu 4">
            <a:extLst>
              <a:ext uri="{FF2B5EF4-FFF2-40B4-BE49-F238E27FC236}">
                <a16:creationId xmlns:a16="http://schemas.microsoft.com/office/drawing/2014/main" id="{20D51806-42C6-4000-9E69-AD5E07D9C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354" y="1841513"/>
            <a:ext cx="5232504" cy="4298129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1755368"/>
            <a:ext cx="915613" cy="123380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060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17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Les utilisations du produit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1EE4F-8104-43ED-A261-D3649A040ABA}"/>
              </a:ext>
            </a:extLst>
          </p:cNvPr>
          <p:cNvSpPr/>
          <p:nvPr/>
        </p:nvSpPr>
        <p:spPr>
          <a:xfrm>
            <a:off x="1149929" y="1662125"/>
            <a:ext cx="7529615" cy="4489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fr-FR" sz="2000" dirty="0">
                <a:solidFill>
                  <a:schemeClr val="tx1"/>
                </a:solidFill>
              </a:rPr>
              <a:t>Un produit :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rend des services (services attendus/rendus) ;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produisant un résultat observable ;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décrits par un déroulement temporel (scénario) : 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		</a:t>
            </a:r>
            <a:r>
              <a:rPr lang="fr-FR" sz="2000" b="1" dirty="0">
                <a:solidFill>
                  <a:srgbClr val="FF0000"/>
                </a:solidFill>
              </a:rPr>
              <a:t>→ les cas d’utilisation</a:t>
            </a:r>
          </a:p>
          <a:p>
            <a:pPr algn="just"/>
            <a:r>
              <a:rPr lang="fr-FR" sz="2000" dirty="0">
                <a:solidFill>
                  <a:schemeClr val="tx1"/>
                </a:solidFill>
              </a:rPr>
              <a:t>La mission du produit constitue le cas d’utilisation principal.</a:t>
            </a:r>
          </a:p>
          <a:p>
            <a:pPr algn="just"/>
            <a:r>
              <a:rPr lang="fr-FR" sz="2000" dirty="0">
                <a:solidFill>
                  <a:schemeClr val="tx1"/>
                </a:solidFill>
              </a:rPr>
              <a:t>Les cas d’utilisation, via leur scénario d’utilisation, décrivent le comportement attendu du produit.</a:t>
            </a:r>
          </a:p>
          <a:p>
            <a:pPr algn="just"/>
            <a:endParaRPr lang="fr-FR" sz="2000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</a:rPr>
              <a:t>Cas d’utilisation = comportement attendu du produit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  <a:p>
            <a:pPr algn="just"/>
            <a:r>
              <a:rPr lang="fr-FR" sz="2000" dirty="0">
                <a:solidFill>
                  <a:schemeClr val="tx1"/>
                </a:solidFill>
              </a:rPr>
              <a:t>Formalisés par un diagramme de cas d’utilisation (</a:t>
            </a:r>
            <a:r>
              <a:rPr lang="fr-FR" sz="2000" b="1" dirty="0">
                <a:solidFill>
                  <a:schemeClr val="tx1"/>
                </a:solidFill>
              </a:rPr>
              <a:t>incluant la description textuelle du scénario, qui servira au final à valider le produit d’un point de vue comportemental</a:t>
            </a:r>
            <a:r>
              <a:rPr lang="fr-FR" sz="2000" dirty="0">
                <a:solidFill>
                  <a:schemeClr val="tx1"/>
                </a:solidFill>
              </a:rPr>
              <a:t>).</a:t>
            </a:r>
          </a:p>
          <a:p>
            <a:pPr algn="just"/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7322220" y="813648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Utilisations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1755368"/>
            <a:ext cx="915613" cy="123380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66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18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Utilisations du Projet « </a:t>
            </a:r>
            <a:r>
              <a:rPr lang="fr-FR" b="1" dirty="0" err="1">
                <a:solidFill>
                  <a:schemeClr val="bg1"/>
                </a:solidFill>
              </a:rPr>
              <a:t>Mécanodrone</a:t>
            </a:r>
            <a:r>
              <a:rPr lang="fr-FR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7322220" y="813648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Utilisations</a:t>
            </a:r>
          </a:p>
        </p:txBody>
      </p:sp>
      <p:pic>
        <p:nvPicPr>
          <p:cNvPr id="24" name="Espace réservé du contenu 5">
            <a:extLst>
              <a:ext uri="{FF2B5EF4-FFF2-40B4-BE49-F238E27FC236}">
                <a16:creationId xmlns:a16="http://schemas.microsoft.com/office/drawing/2014/main" id="{8F344F2B-53A5-4BBF-B86B-69DDEBEB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298" y="2244331"/>
            <a:ext cx="6772533" cy="3573501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1755368"/>
            <a:ext cx="915613" cy="123380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734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19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Scénario d’utilisation du projet « </a:t>
            </a:r>
            <a:r>
              <a:rPr lang="fr-FR" b="1" dirty="0" err="1">
                <a:solidFill>
                  <a:schemeClr val="bg1"/>
                </a:solidFill>
              </a:rPr>
              <a:t>Mécanodrone</a:t>
            </a:r>
            <a:r>
              <a:rPr lang="fr-FR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7322220" y="813648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Utilisations</a:t>
            </a:r>
          </a:p>
        </p:txBody>
      </p:sp>
      <p:pic>
        <p:nvPicPr>
          <p:cNvPr id="24" name="Espace réservé du contenu 5">
            <a:extLst>
              <a:ext uri="{FF2B5EF4-FFF2-40B4-BE49-F238E27FC236}">
                <a16:creationId xmlns:a16="http://schemas.microsoft.com/office/drawing/2014/main" id="{8F344F2B-53A5-4BBF-B86B-69DDEBEB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30" y="1902751"/>
            <a:ext cx="6038093" cy="4188468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1755368"/>
            <a:ext cx="915613" cy="123380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5D6DC6-C11C-4C74-8FD2-AA2194BF66C1}"/>
              </a:ext>
            </a:extLst>
          </p:cNvPr>
          <p:cNvSpPr/>
          <p:nvPr/>
        </p:nvSpPr>
        <p:spPr>
          <a:xfrm>
            <a:off x="7165053" y="3117213"/>
            <a:ext cx="19467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Remarque</a:t>
            </a:r>
            <a:r>
              <a:rPr lang="fr-FR" sz="2000" dirty="0"/>
              <a:t> : éventuellement fait sous forme de diagramme de séquence, mais pas une obligation (forme textuelle nécessaire et suffisante) !</a:t>
            </a:r>
          </a:p>
        </p:txBody>
      </p:sp>
    </p:spTree>
    <p:extLst>
      <p:ext uri="{BB962C8B-B14F-4D97-AF65-F5344CB8AC3E}">
        <p14:creationId xmlns:p14="http://schemas.microsoft.com/office/powerpoint/2010/main" val="371273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Ingénierie système en phase préparatoire du projet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2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30" y="1224454"/>
            <a:ext cx="3895527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Sommaire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51EE4F-8104-43ED-A261-D3649A040ABA}"/>
              </a:ext>
            </a:extLst>
          </p:cNvPr>
          <p:cNvSpPr/>
          <p:nvPr/>
        </p:nvSpPr>
        <p:spPr>
          <a:xfrm>
            <a:off x="1149928" y="1678953"/>
            <a:ext cx="6216510" cy="2094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tx1"/>
                </a:solidFill>
              </a:rPr>
              <a:t>Introduction</a:t>
            </a: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tx1"/>
                </a:solidFill>
              </a:rPr>
              <a:t>Spécification </a:t>
            </a:r>
            <a:r>
              <a:rPr lang="fr-FR" sz="2000">
                <a:solidFill>
                  <a:schemeClr val="tx1"/>
                </a:solidFill>
              </a:rPr>
              <a:t>des besoins</a:t>
            </a: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>
                <a:solidFill>
                  <a:schemeClr val="tx1"/>
                </a:solidFill>
              </a:rPr>
              <a:t>Analyse des exigences</a:t>
            </a:r>
            <a:endParaRPr lang="fr-FR" sz="2000" dirty="0">
              <a:solidFill>
                <a:schemeClr val="tx1"/>
              </a:solidFill>
            </a:endParaRP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tx1"/>
                </a:solidFill>
              </a:rPr>
              <a:t>Plugin </a:t>
            </a:r>
            <a:r>
              <a:rPr lang="fr-FR" sz="2000" dirty="0" err="1">
                <a:solidFill>
                  <a:schemeClr val="tx1"/>
                </a:solidFill>
              </a:rPr>
              <a:t>MagicDraw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24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20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Les besoins des parties prenantes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1EE4F-8104-43ED-A261-D3649A040ABA}"/>
              </a:ext>
            </a:extLst>
          </p:cNvPr>
          <p:cNvSpPr/>
          <p:nvPr/>
        </p:nvSpPr>
        <p:spPr>
          <a:xfrm>
            <a:off x="1149929" y="1662125"/>
            <a:ext cx="7529615" cy="4489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000" dirty="0">
                <a:solidFill>
                  <a:schemeClr val="tx1"/>
                </a:solidFill>
              </a:rPr>
              <a:t>Typés de la façon suivante 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000" b="1" dirty="0">
                <a:solidFill>
                  <a:schemeClr val="tx1"/>
                </a:solidFill>
              </a:rPr>
              <a:t>Service attendu </a:t>
            </a:r>
            <a:r>
              <a:rPr lang="fr-FR" sz="2000" dirty="0">
                <a:solidFill>
                  <a:schemeClr val="tx1"/>
                </a:solidFill>
              </a:rPr>
              <a:t>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000" b="1" dirty="0">
                <a:solidFill>
                  <a:schemeClr val="tx1"/>
                </a:solidFill>
              </a:rPr>
              <a:t>Opérationnel</a:t>
            </a:r>
            <a:r>
              <a:rPr lang="fr-FR" sz="2000" dirty="0">
                <a:solidFill>
                  <a:schemeClr val="tx1"/>
                </a:solidFill>
              </a:rPr>
              <a:t> : mode de fonctionnement, </a:t>
            </a:r>
          </a:p>
          <a:p>
            <a:pPr lvl="1" indent="352425"/>
            <a:r>
              <a:rPr lang="fr-FR" sz="2000" dirty="0">
                <a:solidFill>
                  <a:schemeClr val="tx1"/>
                </a:solidFill>
              </a:rPr>
              <a:t>modes de marche, condition d’évolution, … 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000" b="1" dirty="0">
                <a:solidFill>
                  <a:schemeClr val="tx1"/>
                </a:solidFill>
              </a:rPr>
              <a:t>Performance</a:t>
            </a:r>
            <a:r>
              <a:rPr lang="fr-FR" sz="2000" dirty="0">
                <a:solidFill>
                  <a:schemeClr val="tx1"/>
                </a:solidFill>
              </a:rPr>
              <a:t> 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000" b="1" dirty="0">
                <a:solidFill>
                  <a:schemeClr val="tx1"/>
                </a:solidFill>
              </a:rPr>
              <a:t>Interface </a:t>
            </a:r>
            <a:r>
              <a:rPr lang="fr-FR" sz="2000" dirty="0">
                <a:solidFill>
                  <a:schemeClr val="tx1"/>
                </a:solidFill>
              </a:rPr>
              <a:t>: physique, ergonomie, interopérabilité, … 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000" b="1" dirty="0">
                <a:solidFill>
                  <a:schemeClr val="tx1"/>
                </a:solidFill>
              </a:rPr>
              <a:t>Contrainte</a:t>
            </a:r>
            <a:r>
              <a:rPr lang="fr-FR" sz="2000" dirty="0">
                <a:solidFill>
                  <a:schemeClr val="tx1"/>
                </a:solidFill>
              </a:rPr>
              <a:t> : liée à une phase de vie, environnement du produit, règlementation, coût, délai, etc.</a:t>
            </a:r>
          </a:p>
          <a:p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>
                <a:solidFill>
                  <a:schemeClr val="tx1"/>
                </a:solidFill>
              </a:rPr>
              <a:t>Obtenus sur la base des éléments initiaux (contraintes, performances attendues initiales), complétés par l’analyse des activités précédentes 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étude du contexte : besoins d’interface, contraintes 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utilisations = besoins de services attendus 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étude des scénarios : besoins d’interface, opérationnels, ...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7322220" y="813648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Besoins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1755368"/>
            <a:ext cx="915613" cy="123380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04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21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Capture des besoins projet « </a:t>
            </a:r>
            <a:r>
              <a:rPr lang="fr-FR" b="1" dirty="0" err="1">
                <a:solidFill>
                  <a:schemeClr val="bg1"/>
                </a:solidFill>
              </a:rPr>
              <a:t>Mécanodrone</a:t>
            </a:r>
            <a:r>
              <a:rPr lang="fr-FR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7322220" y="813648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Besoins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2AF155-FFE1-46D9-8B71-9ED60F735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521" y="1963824"/>
            <a:ext cx="2114913" cy="1313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10FDD0-ED9D-44E7-B9B2-552AC2FFD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47" y="1772796"/>
            <a:ext cx="1835239" cy="15075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9FEFB-A90A-46D7-B63B-492DCC0A5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75" y="4684534"/>
            <a:ext cx="2455659" cy="1295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248329-ADFD-4E7B-8396-5D046B208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331" y="4455269"/>
            <a:ext cx="2683723" cy="18616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67880F-B39F-423B-B28D-EACA738BA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725" y="3352970"/>
            <a:ext cx="2900604" cy="157415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6" name="Arrow: Circular 25">
            <a:extLst>
              <a:ext uri="{FF2B5EF4-FFF2-40B4-BE49-F238E27FC236}">
                <a16:creationId xmlns:a16="http://schemas.microsoft.com/office/drawing/2014/main" id="{42318F25-CDF1-406B-967D-4A0BB656D28C}"/>
              </a:ext>
            </a:extLst>
          </p:cNvPr>
          <p:cNvSpPr/>
          <p:nvPr/>
        </p:nvSpPr>
        <p:spPr>
          <a:xfrm rot="17990019">
            <a:off x="2367483" y="3977256"/>
            <a:ext cx="1143516" cy="1378711"/>
          </a:xfrm>
          <a:prstGeom prst="circularArrow">
            <a:avLst>
              <a:gd name="adj1" fmla="val 7278"/>
              <a:gd name="adj2" fmla="val 1194788"/>
              <a:gd name="adj3" fmla="val 20068266"/>
              <a:gd name="adj4" fmla="val 14664363"/>
              <a:gd name="adj5" fmla="val 100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Arrow: Circular 26">
            <a:extLst>
              <a:ext uri="{FF2B5EF4-FFF2-40B4-BE49-F238E27FC236}">
                <a16:creationId xmlns:a16="http://schemas.microsoft.com/office/drawing/2014/main" id="{A3767FAE-3994-47AE-9D01-74BC05A4C948}"/>
              </a:ext>
            </a:extLst>
          </p:cNvPr>
          <p:cNvSpPr/>
          <p:nvPr/>
        </p:nvSpPr>
        <p:spPr>
          <a:xfrm rot="1798981">
            <a:off x="2864674" y="2406310"/>
            <a:ext cx="1143516" cy="1378711"/>
          </a:xfrm>
          <a:prstGeom prst="circularArrow">
            <a:avLst>
              <a:gd name="adj1" fmla="val 7278"/>
              <a:gd name="adj2" fmla="val 1194788"/>
              <a:gd name="adj3" fmla="val 20068266"/>
              <a:gd name="adj4" fmla="val 14664363"/>
              <a:gd name="adj5" fmla="val 100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Arrow: Circular 27">
            <a:extLst>
              <a:ext uri="{FF2B5EF4-FFF2-40B4-BE49-F238E27FC236}">
                <a16:creationId xmlns:a16="http://schemas.microsoft.com/office/drawing/2014/main" id="{712774EA-9F94-4FC1-AA24-8F2542E2C4BB}"/>
              </a:ext>
            </a:extLst>
          </p:cNvPr>
          <p:cNvSpPr/>
          <p:nvPr/>
        </p:nvSpPr>
        <p:spPr>
          <a:xfrm rot="5790901">
            <a:off x="5657081" y="2805350"/>
            <a:ext cx="1143516" cy="1378711"/>
          </a:xfrm>
          <a:prstGeom prst="circularArrow">
            <a:avLst>
              <a:gd name="adj1" fmla="val 7278"/>
              <a:gd name="adj2" fmla="val 1194788"/>
              <a:gd name="adj3" fmla="val 20068266"/>
              <a:gd name="adj4" fmla="val 14664363"/>
              <a:gd name="adj5" fmla="val 100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Arrow: Circular 28">
            <a:extLst>
              <a:ext uri="{FF2B5EF4-FFF2-40B4-BE49-F238E27FC236}">
                <a16:creationId xmlns:a16="http://schemas.microsoft.com/office/drawing/2014/main" id="{57F243BF-03D6-40AD-939B-3A9493F62CA3}"/>
              </a:ext>
            </a:extLst>
          </p:cNvPr>
          <p:cNvSpPr/>
          <p:nvPr/>
        </p:nvSpPr>
        <p:spPr>
          <a:xfrm rot="11152020">
            <a:off x="5342869" y="4342876"/>
            <a:ext cx="1143516" cy="1378711"/>
          </a:xfrm>
          <a:prstGeom prst="circularArrow">
            <a:avLst>
              <a:gd name="adj1" fmla="val 7278"/>
              <a:gd name="adj2" fmla="val 1194788"/>
              <a:gd name="adj3" fmla="val 20068266"/>
              <a:gd name="adj4" fmla="val 14664363"/>
              <a:gd name="adj5" fmla="val 100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1755368"/>
            <a:ext cx="915613" cy="123380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471E3F0-D957-4D8A-8699-CCE961F9ED74}"/>
              </a:ext>
            </a:extLst>
          </p:cNvPr>
          <p:cNvSpPr/>
          <p:nvPr/>
        </p:nvSpPr>
        <p:spPr>
          <a:xfrm>
            <a:off x="768884" y="3799205"/>
            <a:ext cx="1812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Besoins de </a:t>
            </a:r>
          </a:p>
          <a:p>
            <a:r>
              <a:rPr lang="fr-FR" dirty="0"/>
              <a:t>services attendus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2BC27B-4978-402D-A262-A6E559836B89}"/>
              </a:ext>
            </a:extLst>
          </p:cNvPr>
          <p:cNvSpPr/>
          <p:nvPr/>
        </p:nvSpPr>
        <p:spPr>
          <a:xfrm>
            <a:off x="3706112" y="1766118"/>
            <a:ext cx="15423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Contraintes, </a:t>
            </a:r>
          </a:p>
          <a:p>
            <a:r>
              <a:rPr lang="fr-FR" dirty="0"/>
              <a:t>performances </a:t>
            </a:r>
          </a:p>
          <a:p>
            <a:r>
              <a:rPr lang="fr-FR" dirty="0"/>
              <a:t>initiales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59A048-9A54-42C4-975F-045D184C28F0}"/>
              </a:ext>
            </a:extLst>
          </p:cNvPr>
          <p:cNvSpPr/>
          <p:nvPr/>
        </p:nvSpPr>
        <p:spPr>
          <a:xfrm>
            <a:off x="6794032" y="3301330"/>
            <a:ext cx="2077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Besoins d’interface, </a:t>
            </a:r>
          </a:p>
          <a:p>
            <a:r>
              <a:rPr lang="fr-FR" dirty="0"/>
              <a:t>contraintes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8E854FA-AA59-4507-8FF2-FEAE1FBCFB1B}"/>
              </a:ext>
            </a:extLst>
          </p:cNvPr>
          <p:cNvSpPr/>
          <p:nvPr/>
        </p:nvSpPr>
        <p:spPr>
          <a:xfrm>
            <a:off x="4133844" y="5118695"/>
            <a:ext cx="1872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Besoins </a:t>
            </a:r>
          </a:p>
          <a:p>
            <a:r>
              <a:rPr lang="fr-FR" dirty="0"/>
              <a:t>opérationnels, </a:t>
            </a:r>
          </a:p>
          <a:p>
            <a:r>
              <a:rPr lang="fr-FR" dirty="0"/>
              <a:t>d’interface, </a:t>
            </a:r>
          </a:p>
          <a:p>
            <a:r>
              <a:rPr lang="fr-FR" dirty="0"/>
              <a:t>de performance</a:t>
            </a:r>
          </a:p>
        </p:txBody>
      </p:sp>
    </p:spTree>
    <p:extLst>
      <p:ext uri="{BB962C8B-B14F-4D97-AF65-F5344CB8AC3E}">
        <p14:creationId xmlns:p14="http://schemas.microsoft.com/office/powerpoint/2010/main" val="2987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22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71823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Besoins des parties prenantes du projet « </a:t>
            </a:r>
            <a:r>
              <a:rPr lang="fr-FR" b="1" dirty="0" err="1">
                <a:solidFill>
                  <a:schemeClr val="bg1"/>
                </a:solidFill>
              </a:rPr>
              <a:t>Mécanodrone</a:t>
            </a:r>
            <a:r>
              <a:rPr lang="fr-FR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7322220" y="813648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Besoins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44" y="1891362"/>
            <a:ext cx="7736223" cy="4198430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1755368"/>
            <a:ext cx="915613" cy="123380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672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23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71823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Bonne rédaction d’un besoin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7322220" y="813648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Besoins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1755368"/>
            <a:ext cx="915613" cy="123380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0D8BE2F-4E6F-4768-B73D-2FCA3473DBE6}"/>
              </a:ext>
            </a:extLst>
          </p:cNvPr>
          <p:cNvSpPr/>
          <p:nvPr/>
        </p:nvSpPr>
        <p:spPr>
          <a:xfrm>
            <a:off x="1149929" y="1662125"/>
            <a:ext cx="7529615" cy="4489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fr-FR" sz="2000" dirty="0">
                <a:solidFill>
                  <a:schemeClr val="tx1"/>
                </a:solidFill>
              </a:rPr>
              <a:t>La MOA en charge de la spécification des besoins n’amène </a:t>
            </a:r>
          </a:p>
          <a:p>
            <a:pPr algn="just"/>
            <a:r>
              <a:rPr lang="fr-FR" sz="2000" dirty="0">
                <a:solidFill>
                  <a:schemeClr val="tx1"/>
                </a:solidFill>
              </a:rPr>
              <a:t>aucune expertise : les besoins sont rédigés en des termes </a:t>
            </a:r>
          </a:p>
          <a:p>
            <a:pPr algn="just"/>
            <a:r>
              <a:rPr lang="fr-FR" sz="2000" dirty="0">
                <a:solidFill>
                  <a:schemeClr val="tx1"/>
                </a:solidFill>
              </a:rPr>
              <a:t>non spécialistes, n’amenant aucune solution technique ni </a:t>
            </a:r>
          </a:p>
          <a:p>
            <a:pPr algn="just"/>
            <a:r>
              <a:rPr lang="fr-FR" sz="2000" dirty="0">
                <a:solidFill>
                  <a:schemeClr val="tx1"/>
                </a:solidFill>
              </a:rPr>
              <a:t>architecturale. </a:t>
            </a:r>
          </a:p>
          <a:p>
            <a:pPr algn="just"/>
            <a:endParaRPr lang="fr-FR" sz="2000" dirty="0">
              <a:solidFill>
                <a:schemeClr val="tx1"/>
              </a:solidFill>
            </a:endParaRPr>
          </a:p>
          <a:p>
            <a:pPr algn="just"/>
            <a:r>
              <a:rPr lang="fr-FR" sz="2000" dirty="0">
                <a:solidFill>
                  <a:schemeClr val="tx1"/>
                </a:solidFill>
              </a:rPr>
              <a:t>Exemples :</a:t>
            </a:r>
          </a:p>
          <a:p>
            <a:pPr algn="just"/>
            <a:endParaRPr lang="fr-FR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A7C8B9-5C1B-4595-ACD4-A4A1042A1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303643"/>
              </p:ext>
            </p:extLst>
          </p:nvPr>
        </p:nvGraphicFramePr>
        <p:xfrm>
          <a:off x="1226220" y="3648754"/>
          <a:ext cx="7226900" cy="2395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2260">
                  <a:extLst>
                    <a:ext uri="{9D8B030D-6E8A-4147-A177-3AD203B41FA5}">
                      <a16:colId xmlns:a16="http://schemas.microsoft.com/office/drawing/2014/main" val="917300135"/>
                    </a:ext>
                  </a:extLst>
                </a:gridCol>
                <a:gridCol w="4104640">
                  <a:extLst>
                    <a:ext uri="{9D8B030D-6E8A-4147-A177-3AD203B41FA5}">
                      <a16:colId xmlns:a16="http://schemas.microsoft.com/office/drawing/2014/main" val="1781760684"/>
                    </a:ext>
                  </a:extLst>
                </a:gridCol>
              </a:tblGrid>
              <a:tr h="387758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Espace du problème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Solution technique/architecturale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858322"/>
                  </a:ext>
                </a:extLst>
              </a:tr>
              <a:tr h="669280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rgbClr val="00B050"/>
                          </a:solidFill>
                        </a:rPr>
                        <a:t>« Transmettre une information à distance »</a:t>
                      </a:r>
                      <a:endParaRPr lang="fr-FR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strike="sngStrike" dirty="0">
                          <a:solidFill>
                            <a:srgbClr val="FF0000"/>
                          </a:solidFill>
                        </a:rPr>
                        <a:t>communiquer en Wi-Fi</a:t>
                      </a:r>
                    </a:p>
                    <a:p>
                      <a:r>
                        <a:rPr lang="fr-FR" sz="1800" strike="sngStrike" dirty="0">
                          <a:solidFill>
                            <a:srgbClr val="FF0000"/>
                          </a:solidFill>
                        </a:rPr>
                        <a:t>Mettre en œuvre la norme </a:t>
                      </a:r>
                      <a:r>
                        <a:rPr lang="fr-FR" sz="1800" strike="sngStrike" dirty="0" err="1">
                          <a:solidFill>
                            <a:srgbClr val="FF0000"/>
                          </a:solidFill>
                        </a:rPr>
                        <a:t>BlueTooth</a:t>
                      </a:r>
                      <a:r>
                        <a:rPr lang="fr-FR" sz="1800" strike="sngStrike" dirty="0">
                          <a:solidFill>
                            <a:srgbClr val="FF0000"/>
                          </a:solidFill>
                        </a:rPr>
                        <a:t> 5.2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839114"/>
                  </a:ext>
                </a:extLst>
              </a:tr>
              <a:tr h="669280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rgbClr val="00B050"/>
                          </a:solidFill>
                        </a:rPr>
                        <a:t>« Mettre en mouvement »</a:t>
                      </a:r>
                      <a:endParaRPr lang="fr-FR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strike="sngStrike" dirty="0">
                          <a:solidFill>
                            <a:srgbClr val="FF0000"/>
                          </a:solidFill>
                        </a:rPr>
                        <a:t>guider en translation</a:t>
                      </a:r>
                    </a:p>
                    <a:p>
                      <a:r>
                        <a:rPr lang="fr-FR" sz="1800" strike="sngStrike" dirty="0">
                          <a:solidFill>
                            <a:srgbClr val="FF0000"/>
                          </a:solidFill>
                        </a:rPr>
                        <a:t>transmettre un mouvement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184521"/>
                  </a:ext>
                </a:extLst>
              </a:tr>
              <a:tr h="669280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rgbClr val="00B050"/>
                          </a:solidFill>
                        </a:rPr>
                        <a:t>« Être autonome en énergie »</a:t>
                      </a:r>
                      <a:endParaRPr lang="fr-FR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strike="sngStrike" dirty="0">
                          <a:solidFill>
                            <a:srgbClr val="FF0000"/>
                          </a:solidFill>
                        </a:rPr>
                        <a:t>Produire</a:t>
                      </a:r>
                    </a:p>
                    <a:p>
                      <a:r>
                        <a:rPr lang="fr-FR" sz="1800" strike="sngStrike" dirty="0">
                          <a:solidFill>
                            <a:srgbClr val="FF0000"/>
                          </a:solidFill>
                        </a:rPr>
                        <a:t>stocker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200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29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9E812FDC-5A96-4B98-A80C-C7722AA13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81390" y="905044"/>
            <a:ext cx="2244243" cy="99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24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Synthèse des activités = Cahier des charges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1EE4F-8104-43ED-A261-D3649A040ABA}"/>
              </a:ext>
            </a:extLst>
          </p:cNvPr>
          <p:cNvSpPr/>
          <p:nvPr/>
        </p:nvSpPr>
        <p:spPr>
          <a:xfrm>
            <a:off x="1149929" y="1662125"/>
            <a:ext cx="7529615" cy="4489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None/>
            </a:pPr>
            <a:r>
              <a:rPr lang="fr-FR" sz="2000" dirty="0">
                <a:solidFill>
                  <a:schemeClr val="tx1"/>
                </a:solidFill>
              </a:rPr>
              <a:t>La spécification des besoins permet donc de répondre à :</a:t>
            </a:r>
          </a:p>
          <a:p>
            <a:pPr>
              <a:buNone/>
            </a:pPr>
            <a:endParaRPr lang="fr-FR" sz="2000" b="1" dirty="0"/>
          </a:p>
          <a:p>
            <a:r>
              <a:rPr lang="fr-FR" sz="2000" dirty="0">
                <a:solidFill>
                  <a:srgbClr val="FF0000"/>
                </a:solidFill>
              </a:rPr>
              <a:t>Pourquoi le produit est-il utile/nécessaire ? </a:t>
            </a:r>
            <a:r>
              <a:rPr lang="fr-FR" sz="2000" dirty="0">
                <a:solidFill>
                  <a:schemeClr val="tx1"/>
                </a:solidFill>
                <a:cs typeface="Times New Roman"/>
              </a:rPr>
              <a:t>→ </a:t>
            </a:r>
            <a:r>
              <a:rPr lang="fr-FR" sz="2000" dirty="0">
                <a:solidFill>
                  <a:schemeClr val="tx1"/>
                </a:solidFill>
              </a:rPr>
              <a:t>finalité</a:t>
            </a:r>
          </a:p>
          <a:p>
            <a:r>
              <a:rPr lang="fr-FR" sz="2000" dirty="0">
                <a:solidFill>
                  <a:srgbClr val="FF0000"/>
                </a:solidFill>
              </a:rPr>
              <a:t>Que doit-il faire ? </a:t>
            </a:r>
            <a:r>
              <a:rPr lang="fr-FR" sz="2000" dirty="0">
                <a:solidFill>
                  <a:schemeClr val="tx1"/>
                </a:solidFill>
                <a:cs typeface="Times New Roman"/>
              </a:rPr>
              <a:t>→ </a:t>
            </a:r>
            <a:r>
              <a:rPr lang="fr-FR" sz="2000" dirty="0">
                <a:solidFill>
                  <a:schemeClr val="tx1"/>
                </a:solidFill>
              </a:rPr>
              <a:t>mission</a:t>
            </a:r>
          </a:p>
          <a:p>
            <a:r>
              <a:rPr lang="fr-FR" sz="2000" dirty="0">
                <a:solidFill>
                  <a:srgbClr val="FF0000"/>
                </a:solidFill>
              </a:rPr>
              <a:t>Qui est concerné / impacté par celui-ci ? </a:t>
            </a:r>
            <a:r>
              <a:rPr lang="fr-FR" sz="2000" dirty="0">
                <a:solidFill>
                  <a:schemeClr val="tx1"/>
                </a:solidFill>
                <a:cs typeface="Times New Roman"/>
              </a:rPr>
              <a:t>→ parties prenantes</a:t>
            </a:r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>
                <a:solidFill>
                  <a:srgbClr val="FF0000"/>
                </a:solidFill>
              </a:rPr>
              <a:t>Quelles sont les frontières du produit ? </a:t>
            </a:r>
            <a:r>
              <a:rPr lang="fr-FR" sz="2000" dirty="0">
                <a:solidFill>
                  <a:schemeClr val="tx1"/>
                </a:solidFill>
                <a:cs typeface="Times New Roman"/>
              </a:rPr>
              <a:t>→ contexte</a:t>
            </a:r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>
                <a:solidFill>
                  <a:srgbClr val="FF0000"/>
                </a:solidFill>
              </a:rPr>
              <a:t>Quels services sont attendus ? </a:t>
            </a:r>
            <a:r>
              <a:rPr lang="fr-FR" sz="2000" dirty="0">
                <a:solidFill>
                  <a:schemeClr val="tx1"/>
                </a:solidFill>
                <a:cs typeface="Times New Roman"/>
              </a:rPr>
              <a:t>→ utilisations</a:t>
            </a:r>
          </a:p>
          <a:p>
            <a:r>
              <a:rPr lang="fr-FR" sz="2000" dirty="0">
                <a:solidFill>
                  <a:srgbClr val="FF0000"/>
                </a:solidFill>
                <a:cs typeface="Times New Roman"/>
              </a:rPr>
              <a:t>Quels sont les comportements attendus ? </a:t>
            </a:r>
            <a:r>
              <a:rPr lang="fr-FR" sz="2000" dirty="0">
                <a:solidFill>
                  <a:schemeClr val="tx1"/>
                </a:solidFill>
                <a:cs typeface="Times New Roman"/>
              </a:rPr>
              <a:t>→ scénarios</a:t>
            </a:r>
          </a:p>
          <a:p>
            <a:r>
              <a:rPr lang="fr-FR" sz="2000" dirty="0">
                <a:solidFill>
                  <a:srgbClr val="FF0000"/>
                </a:solidFill>
                <a:cs typeface="Times New Roman"/>
              </a:rPr>
              <a:t>Quels sont les besoins pour répondre à tout cela ? </a:t>
            </a:r>
            <a:r>
              <a:rPr lang="fr-FR" sz="2000" dirty="0">
                <a:solidFill>
                  <a:schemeClr val="tx1"/>
                </a:solidFill>
                <a:cs typeface="Times New Roman"/>
              </a:rPr>
              <a:t>→ besoins</a:t>
            </a:r>
          </a:p>
          <a:p>
            <a:endParaRPr lang="fr-FR" sz="2000" dirty="0">
              <a:cs typeface="Times New Roman"/>
            </a:endParaRPr>
          </a:p>
          <a:p>
            <a:pPr algn="ctr"/>
            <a:r>
              <a:rPr lang="fr-FR" sz="3200" b="1" dirty="0">
                <a:solidFill>
                  <a:srgbClr val="FF0000"/>
                </a:solidFill>
                <a:cs typeface="Times New Roman"/>
              </a:rPr>
              <a:t>Tout en restant dans l’espace du problème !</a:t>
            </a:r>
          </a:p>
        </p:txBody>
      </p:sp>
    </p:spTree>
    <p:extLst>
      <p:ext uri="{BB962C8B-B14F-4D97-AF65-F5344CB8AC3E}">
        <p14:creationId xmlns:p14="http://schemas.microsoft.com/office/powerpoint/2010/main" val="152151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>
            <a:extLst>
              <a:ext uri="{FF2B5EF4-FFF2-40B4-BE49-F238E27FC236}">
                <a16:creationId xmlns:a16="http://schemas.microsoft.com/office/drawing/2014/main" id="{2F2C8ECC-B9A6-4CC8-AD28-7B4593EF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81390" y="905044"/>
            <a:ext cx="2244243" cy="99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25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Synthèse des activités = Cahier des charges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1EE4F-8104-43ED-A261-D3649A040ABA}"/>
              </a:ext>
            </a:extLst>
          </p:cNvPr>
          <p:cNvSpPr/>
          <p:nvPr/>
        </p:nvSpPr>
        <p:spPr>
          <a:xfrm>
            <a:off x="1149929" y="1662125"/>
            <a:ext cx="7529615" cy="4489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None/>
            </a:pPr>
            <a:r>
              <a:rPr lang="fr-FR" sz="2000" dirty="0">
                <a:solidFill>
                  <a:schemeClr val="tx1"/>
                </a:solidFill>
              </a:rPr>
              <a:t>L’ensemble des diagrammes constitue le cahier des charges 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73B88-6342-487D-949B-2B0DFD805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076" y="2094861"/>
            <a:ext cx="1946612" cy="1208654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3B34C8-4E92-48B4-B742-1CA066F46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805" y="2094861"/>
            <a:ext cx="2308398" cy="1584257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B2AA3-9F9A-4625-8CF2-EE2AB3E90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639" y="2044710"/>
            <a:ext cx="2202305" cy="1809037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D75E38-6D63-43F0-9F8E-052528DD1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649" y="3405482"/>
            <a:ext cx="2907697" cy="2890022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855C94-742D-4211-8324-CA74A87F8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5712" y="3938906"/>
            <a:ext cx="4342379" cy="2356598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69D138-41E7-43D7-A72D-88B2326ADF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268" y="3652352"/>
            <a:ext cx="755372" cy="8856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6C9994-5AD5-4E11-B672-82942A296159}"/>
              </a:ext>
            </a:extLst>
          </p:cNvPr>
          <p:cNvSpPr/>
          <p:nvPr/>
        </p:nvSpPr>
        <p:spPr>
          <a:xfrm>
            <a:off x="79323" y="4508315"/>
            <a:ext cx="1237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/>
              <a:t>Référentiel IS</a:t>
            </a:r>
          </a:p>
          <a:p>
            <a:r>
              <a:rPr lang="fr-FR" sz="1400"/>
              <a:t>des besoins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7A5D882-AB20-426B-A5EA-15923588E930}"/>
              </a:ext>
            </a:extLst>
          </p:cNvPr>
          <p:cNvSpPr/>
          <p:nvPr/>
        </p:nvSpPr>
        <p:spPr>
          <a:xfrm>
            <a:off x="377585" y="3155933"/>
            <a:ext cx="474083" cy="433781"/>
          </a:xfrm>
          <a:prstGeom prst="downArrow">
            <a:avLst>
              <a:gd name="adj1" fmla="val 50000"/>
              <a:gd name="adj2" fmla="val 3759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60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2BD45E28-3EEA-41FE-987B-BE5836B88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81390" y="905044"/>
            <a:ext cx="2244243" cy="99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26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Synthèse des activités = Cahier des charges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1EE4F-8104-43ED-A261-D3649A040ABA}"/>
              </a:ext>
            </a:extLst>
          </p:cNvPr>
          <p:cNvSpPr/>
          <p:nvPr/>
        </p:nvSpPr>
        <p:spPr>
          <a:xfrm>
            <a:off x="1149929" y="1662125"/>
            <a:ext cx="7529615" cy="4489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None/>
            </a:pPr>
            <a:r>
              <a:rPr lang="fr-FR" sz="2000" dirty="0">
                <a:solidFill>
                  <a:schemeClr val="tx1"/>
                </a:solidFill>
              </a:rPr>
              <a:t>Eventuellement enrichi d’une forme tabulaire des besoins 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A0BBF6-E0F0-49CB-BE6C-8AD044166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782" y="2507553"/>
            <a:ext cx="7582217" cy="2937652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5343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3">
            <a:extLst>
              <a:ext uri="{FF2B5EF4-FFF2-40B4-BE49-F238E27FC236}">
                <a16:creationId xmlns:a16="http://schemas.microsoft.com/office/drawing/2014/main" id="{2C994158-5A63-4D62-8A2E-355117A30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81390" y="905044"/>
            <a:ext cx="2244243" cy="99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27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Synthèse des activités = Cahier des charges</a:t>
            </a:r>
          </a:p>
        </p:txBody>
      </p:sp>
      <p:pic>
        <p:nvPicPr>
          <p:cNvPr id="14" name="Image 13" descr="Démarche générale DBPP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7990" y="1832960"/>
            <a:ext cx="6555689" cy="4366241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17B91CD2-146F-4264-82A9-82E314D44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92396" y="3339534"/>
            <a:ext cx="251067" cy="25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A0CB2BB2-2502-492C-8E01-39D0401E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626462" y="5366580"/>
            <a:ext cx="257738" cy="2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5188E06C-F511-4826-9359-E8BD48977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612518" y="4011783"/>
            <a:ext cx="267353" cy="26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FFF0CC-263A-4BAC-94AE-27B40C72C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617353" y="4687421"/>
            <a:ext cx="266722" cy="26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ZoneTexte 11">
            <a:extLst>
              <a:ext uri="{FF2B5EF4-FFF2-40B4-BE49-F238E27FC236}">
                <a16:creationId xmlns:a16="http://schemas.microsoft.com/office/drawing/2014/main" id="{8FB42D1D-3A48-4019-82C8-A4E16C26EECA}"/>
              </a:ext>
            </a:extLst>
          </p:cNvPr>
          <p:cNvSpPr txBox="1"/>
          <p:nvPr/>
        </p:nvSpPr>
        <p:spPr>
          <a:xfrm>
            <a:off x="6841366" y="3212604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Diagramme d’exigences</a:t>
            </a:r>
          </a:p>
        </p:txBody>
      </p:sp>
      <p:sp>
        <p:nvSpPr>
          <p:cNvPr id="25" name="ZoneTexte 12">
            <a:extLst>
              <a:ext uri="{FF2B5EF4-FFF2-40B4-BE49-F238E27FC236}">
                <a16:creationId xmlns:a16="http://schemas.microsoft.com/office/drawing/2014/main" id="{12AE5368-3410-428C-ADCC-10504DF1197C}"/>
              </a:ext>
            </a:extLst>
          </p:cNvPr>
          <p:cNvSpPr txBox="1"/>
          <p:nvPr/>
        </p:nvSpPr>
        <p:spPr>
          <a:xfrm>
            <a:off x="6771737" y="3923877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Diagramme </a:t>
            </a:r>
          </a:p>
          <a:p>
            <a:pPr algn="ctr"/>
            <a:r>
              <a:rPr lang="fr-FR" sz="1200" dirty="0"/>
              <a:t>de contexte</a:t>
            </a:r>
            <a:endParaRPr lang="fr-FR" sz="1400" dirty="0"/>
          </a:p>
        </p:txBody>
      </p:sp>
      <p:sp>
        <p:nvSpPr>
          <p:cNvPr id="26" name="ZoneTexte 13">
            <a:extLst>
              <a:ext uri="{FF2B5EF4-FFF2-40B4-BE49-F238E27FC236}">
                <a16:creationId xmlns:a16="http://schemas.microsoft.com/office/drawing/2014/main" id="{C1166336-35B8-4A1A-A3A6-8FDC09C98926}"/>
              </a:ext>
            </a:extLst>
          </p:cNvPr>
          <p:cNvSpPr txBox="1"/>
          <p:nvPr/>
        </p:nvSpPr>
        <p:spPr>
          <a:xfrm>
            <a:off x="6712054" y="4525954"/>
            <a:ext cx="114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Diagramme </a:t>
            </a:r>
          </a:p>
          <a:p>
            <a:pPr algn="ctr"/>
            <a:r>
              <a:rPr lang="fr-FR" sz="1200" dirty="0"/>
              <a:t>de cas </a:t>
            </a:r>
          </a:p>
          <a:p>
            <a:pPr algn="ctr"/>
            <a:r>
              <a:rPr lang="fr-FR" sz="1200" dirty="0"/>
              <a:t>d’utilisations</a:t>
            </a:r>
          </a:p>
        </p:txBody>
      </p:sp>
      <p:sp>
        <p:nvSpPr>
          <p:cNvPr id="27" name="ZoneTexte 20">
            <a:extLst>
              <a:ext uri="{FF2B5EF4-FFF2-40B4-BE49-F238E27FC236}">
                <a16:creationId xmlns:a16="http://schemas.microsoft.com/office/drawing/2014/main" id="{03AE19CD-8E7E-40C0-A2FB-2597E087AD50}"/>
              </a:ext>
            </a:extLst>
          </p:cNvPr>
          <p:cNvSpPr txBox="1"/>
          <p:nvPr/>
        </p:nvSpPr>
        <p:spPr>
          <a:xfrm>
            <a:off x="6864811" y="5279006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Diagramme d’exigences</a:t>
            </a:r>
          </a:p>
        </p:txBody>
      </p:sp>
      <p:sp>
        <p:nvSpPr>
          <p:cNvPr id="28" name="ZoneTexte 24">
            <a:extLst>
              <a:ext uri="{FF2B5EF4-FFF2-40B4-BE49-F238E27FC236}">
                <a16:creationId xmlns:a16="http://schemas.microsoft.com/office/drawing/2014/main" id="{AFC4FCE7-B4FF-46DC-81D3-3E8897427BD2}"/>
              </a:ext>
            </a:extLst>
          </p:cNvPr>
          <p:cNvSpPr txBox="1"/>
          <p:nvPr/>
        </p:nvSpPr>
        <p:spPr>
          <a:xfrm>
            <a:off x="6668988" y="2654621"/>
            <a:ext cx="1285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Diagramme </a:t>
            </a:r>
          </a:p>
          <a:p>
            <a:r>
              <a:rPr lang="fr-FR" sz="1200" dirty="0"/>
              <a:t>de contenu</a:t>
            </a:r>
          </a:p>
        </p:txBody>
      </p:sp>
      <p:cxnSp>
        <p:nvCxnSpPr>
          <p:cNvPr id="29" name="Connecteur droit avec flèche 29">
            <a:extLst>
              <a:ext uri="{FF2B5EF4-FFF2-40B4-BE49-F238E27FC236}">
                <a16:creationId xmlns:a16="http://schemas.microsoft.com/office/drawing/2014/main" id="{5A347344-02D8-43DC-B0D4-2420FA91D370}"/>
              </a:ext>
            </a:extLst>
          </p:cNvPr>
          <p:cNvCxnSpPr>
            <a:cxnSpLocks/>
          </p:cNvCxnSpPr>
          <p:nvPr/>
        </p:nvCxnSpPr>
        <p:spPr>
          <a:xfrm>
            <a:off x="4905610" y="3480380"/>
            <a:ext cx="1676655" cy="3363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32">
            <a:extLst>
              <a:ext uri="{FF2B5EF4-FFF2-40B4-BE49-F238E27FC236}">
                <a16:creationId xmlns:a16="http://schemas.microsoft.com/office/drawing/2014/main" id="{C7A3717D-2D77-42FB-B805-9EDF190B2245}"/>
              </a:ext>
            </a:extLst>
          </p:cNvPr>
          <p:cNvCxnSpPr>
            <a:cxnSpLocks/>
          </p:cNvCxnSpPr>
          <p:nvPr/>
        </p:nvCxnSpPr>
        <p:spPr>
          <a:xfrm flipV="1">
            <a:off x="4904534" y="4140219"/>
            <a:ext cx="1712821" cy="5241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3">
            <a:extLst>
              <a:ext uri="{FF2B5EF4-FFF2-40B4-BE49-F238E27FC236}">
                <a16:creationId xmlns:a16="http://schemas.microsoft.com/office/drawing/2014/main" id="{5443E1F5-B717-47A4-9E4C-DA00C12021AA}"/>
              </a:ext>
            </a:extLst>
          </p:cNvPr>
          <p:cNvCxnSpPr>
            <a:cxnSpLocks/>
          </p:cNvCxnSpPr>
          <p:nvPr/>
        </p:nvCxnSpPr>
        <p:spPr>
          <a:xfrm>
            <a:off x="4905610" y="4580762"/>
            <a:ext cx="1725093" cy="157742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4">
            <a:extLst>
              <a:ext uri="{FF2B5EF4-FFF2-40B4-BE49-F238E27FC236}">
                <a16:creationId xmlns:a16="http://schemas.microsoft.com/office/drawing/2014/main" id="{AB59390B-4533-49EE-B788-BFF016173A50}"/>
              </a:ext>
            </a:extLst>
          </p:cNvPr>
          <p:cNvCxnSpPr>
            <a:cxnSpLocks/>
          </p:cNvCxnSpPr>
          <p:nvPr/>
        </p:nvCxnSpPr>
        <p:spPr>
          <a:xfrm flipV="1">
            <a:off x="4905610" y="4893473"/>
            <a:ext cx="1725093" cy="186107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5">
            <a:extLst>
              <a:ext uri="{FF2B5EF4-FFF2-40B4-BE49-F238E27FC236}">
                <a16:creationId xmlns:a16="http://schemas.microsoft.com/office/drawing/2014/main" id="{4D58FA1C-5981-44C9-9B2B-38A4CFF24D93}"/>
              </a:ext>
            </a:extLst>
          </p:cNvPr>
          <p:cNvCxnSpPr>
            <a:cxnSpLocks/>
          </p:cNvCxnSpPr>
          <p:nvPr/>
        </p:nvCxnSpPr>
        <p:spPr>
          <a:xfrm flipV="1">
            <a:off x="4904534" y="5473911"/>
            <a:ext cx="1726169" cy="8984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6">
            <a:extLst>
              <a:ext uri="{FF2B5EF4-FFF2-40B4-BE49-F238E27FC236}">
                <a16:creationId xmlns:a16="http://schemas.microsoft.com/office/drawing/2014/main" id="{462FC89C-CF82-42D5-A3A2-69680F0A51A4}"/>
              </a:ext>
            </a:extLst>
          </p:cNvPr>
          <p:cNvCxnSpPr>
            <a:cxnSpLocks/>
          </p:cNvCxnSpPr>
          <p:nvPr/>
        </p:nvCxnSpPr>
        <p:spPr>
          <a:xfrm flipV="1">
            <a:off x="4905608" y="2885390"/>
            <a:ext cx="1763380" cy="64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C63F67D-0231-48FD-B069-3789D4F064BE}"/>
              </a:ext>
            </a:extLst>
          </p:cNvPr>
          <p:cNvSpPr txBox="1"/>
          <p:nvPr/>
        </p:nvSpPr>
        <p:spPr>
          <a:xfrm>
            <a:off x="2376863" y="1954488"/>
            <a:ext cx="1347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Client/MOA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4DF28E-1019-4BB9-92CD-AA4CDBDE8810}"/>
              </a:ext>
            </a:extLst>
          </p:cNvPr>
          <p:cNvSpPr txBox="1"/>
          <p:nvPr/>
        </p:nvSpPr>
        <p:spPr>
          <a:xfrm>
            <a:off x="4169087" y="1944415"/>
            <a:ext cx="914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     </a:t>
            </a:r>
            <a:r>
              <a:rPr lang="fr-FR" sz="1200" b="1" dirty="0" err="1"/>
              <a:t>Cdc</a:t>
            </a:r>
            <a:endParaRPr lang="fr-FR" sz="12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C7F6E4-4D1F-40FF-9744-A1827CD22010}"/>
              </a:ext>
            </a:extLst>
          </p:cNvPr>
          <p:cNvSpPr txBox="1"/>
          <p:nvPr/>
        </p:nvSpPr>
        <p:spPr>
          <a:xfrm>
            <a:off x="5223704" y="1949964"/>
            <a:ext cx="11888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Synthèse projet</a:t>
            </a:r>
          </a:p>
        </p:txBody>
      </p:sp>
      <p:pic>
        <p:nvPicPr>
          <p:cNvPr id="45" name="Picture 4" descr="D:\yann\Enseignements\Bac STI2D\Formations\Formations PAF\SysML\MagicDraw\magicdraw_logo.gif">
            <a:extLst>
              <a:ext uri="{FF2B5EF4-FFF2-40B4-BE49-F238E27FC236}">
                <a16:creationId xmlns:a16="http://schemas.microsoft.com/office/drawing/2014/main" id="{4027658B-E465-470B-A76D-AFEF5F271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7384" y="1985974"/>
            <a:ext cx="1249765" cy="23433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1103D3-5914-40E5-8B94-C7501F7F5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627" y="1405097"/>
            <a:ext cx="1056598" cy="1056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A083A-FCB7-4632-950D-CA041FD231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0321" y="5258421"/>
            <a:ext cx="1060607" cy="1060607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9ECB24CD-8AE2-4B72-A112-BC0CE15AC961}"/>
              </a:ext>
            </a:extLst>
          </p:cNvPr>
          <p:cNvSpPr/>
          <p:nvPr/>
        </p:nvSpPr>
        <p:spPr>
          <a:xfrm>
            <a:off x="424488" y="2953920"/>
            <a:ext cx="490918" cy="1815715"/>
          </a:xfrm>
          <a:prstGeom prst="downArrow">
            <a:avLst>
              <a:gd name="adj1" fmla="val 55757"/>
              <a:gd name="adj2" fmla="val 627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/>
          </a:p>
        </p:txBody>
      </p:sp>
      <p:sp>
        <p:nvSpPr>
          <p:cNvPr id="36" name="ZoneTexte 24">
            <a:extLst>
              <a:ext uri="{FF2B5EF4-FFF2-40B4-BE49-F238E27FC236}">
                <a16:creationId xmlns:a16="http://schemas.microsoft.com/office/drawing/2014/main" id="{64A9BA18-56EC-4F90-B0C1-65ECDA967FB6}"/>
              </a:ext>
            </a:extLst>
          </p:cNvPr>
          <p:cNvSpPr txBox="1"/>
          <p:nvPr/>
        </p:nvSpPr>
        <p:spPr>
          <a:xfrm>
            <a:off x="15045" y="2476975"/>
            <a:ext cx="1355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/>
              <a:t>L’enseignant</a:t>
            </a:r>
          </a:p>
          <a:p>
            <a:r>
              <a:rPr lang="fr-FR" sz="1200"/>
              <a:t>définit les besoins</a:t>
            </a:r>
            <a:endParaRPr lang="fr-FR" sz="1200" dirty="0"/>
          </a:p>
        </p:txBody>
      </p:sp>
      <p:sp>
        <p:nvSpPr>
          <p:cNvPr id="37" name="ZoneTexte 24">
            <a:extLst>
              <a:ext uri="{FF2B5EF4-FFF2-40B4-BE49-F238E27FC236}">
                <a16:creationId xmlns:a16="http://schemas.microsoft.com/office/drawing/2014/main" id="{53952136-5A43-4504-9DBE-ED3F5B47E6E3}"/>
              </a:ext>
            </a:extLst>
          </p:cNvPr>
          <p:cNvSpPr txBox="1"/>
          <p:nvPr/>
        </p:nvSpPr>
        <p:spPr>
          <a:xfrm>
            <a:off x="7783810" y="4276575"/>
            <a:ext cx="1404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/>
              <a:t>Référentiel IS = Cdc</a:t>
            </a:r>
          </a:p>
          <a:p>
            <a:r>
              <a:rPr lang="fr-FR" sz="1200"/>
              <a:t>transmis aux élèves</a:t>
            </a:r>
            <a:endParaRPr lang="fr-FR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27821C-274A-411D-B9B6-9BBF1DA9DA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4125" y="3369654"/>
            <a:ext cx="772996" cy="906271"/>
          </a:xfrm>
          <a:prstGeom prst="rect">
            <a:avLst/>
          </a:prstGeom>
        </p:spPr>
      </p:pic>
      <p:sp>
        <p:nvSpPr>
          <p:cNvPr id="38" name="Arrow: Down 37">
            <a:extLst>
              <a:ext uri="{FF2B5EF4-FFF2-40B4-BE49-F238E27FC236}">
                <a16:creationId xmlns:a16="http://schemas.microsoft.com/office/drawing/2014/main" id="{C11470D2-9834-469E-B307-3C7E75B4BB46}"/>
              </a:ext>
            </a:extLst>
          </p:cNvPr>
          <p:cNvSpPr/>
          <p:nvPr/>
        </p:nvSpPr>
        <p:spPr>
          <a:xfrm>
            <a:off x="8183582" y="4769635"/>
            <a:ext cx="474083" cy="433781"/>
          </a:xfrm>
          <a:prstGeom prst="downArrow">
            <a:avLst>
              <a:gd name="adj1" fmla="val 50000"/>
              <a:gd name="adj2" fmla="val 3759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8F56B60-7A5A-4CDF-8689-40BC2D033B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326" y="4835298"/>
            <a:ext cx="755372" cy="8856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844179-7E4D-4639-B2F8-AD6F214BF5CF}"/>
              </a:ext>
            </a:extLst>
          </p:cNvPr>
          <p:cNvSpPr/>
          <p:nvPr/>
        </p:nvSpPr>
        <p:spPr>
          <a:xfrm>
            <a:off x="134381" y="5691261"/>
            <a:ext cx="1237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/>
              <a:t>Référentiel IS</a:t>
            </a:r>
          </a:p>
          <a:p>
            <a:r>
              <a:rPr lang="fr-FR" sz="1400"/>
              <a:t>des besoins</a:t>
            </a:r>
          </a:p>
        </p:txBody>
      </p:sp>
    </p:spTree>
    <p:extLst>
      <p:ext uri="{BB962C8B-B14F-4D97-AF65-F5344CB8AC3E}">
        <p14:creationId xmlns:p14="http://schemas.microsoft.com/office/powerpoint/2010/main" val="40305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41" grpId="0" animBg="1"/>
      <p:bldP spid="43" grpId="0" animBg="1"/>
      <p:bldP spid="44" grpId="0" animBg="1"/>
      <p:bldP spid="8" grpId="0" animBg="1"/>
      <p:bldP spid="36" grpId="0"/>
      <p:bldP spid="37" grpId="0"/>
      <p:bldP spid="38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Ingénierie système en phase préparatoire du projet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28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30" y="1224454"/>
            <a:ext cx="3895527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Sommaire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4C729F-BF27-446B-B6BB-08F167283A8C}"/>
              </a:ext>
            </a:extLst>
          </p:cNvPr>
          <p:cNvSpPr/>
          <p:nvPr/>
        </p:nvSpPr>
        <p:spPr>
          <a:xfrm>
            <a:off x="1149928" y="1678953"/>
            <a:ext cx="6216510" cy="2094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Spécification </a:t>
            </a:r>
            <a:r>
              <a:rPr lang="fr-FR" sz="2000">
                <a:solidFill>
                  <a:schemeClr val="bg1">
                    <a:lumMod val="75000"/>
                  </a:schemeClr>
                </a:solidFill>
              </a:rPr>
              <a:t>des besoins</a:t>
            </a: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>
                <a:solidFill>
                  <a:schemeClr val="tx1"/>
                </a:solidFill>
              </a:rPr>
              <a:t>Analyse des exigences</a:t>
            </a:r>
            <a:endParaRPr lang="fr-FR" sz="2000" dirty="0">
              <a:solidFill>
                <a:schemeClr val="tx1"/>
              </a:solidFill>
            </a:endParaRP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Plugin </a:t>
            </a:r>
            <a:r>
              <a:rPr lang="fr-FR" sz="2000" dirty="0" err="1">
                <a:solidFill>
                  <a:schemeClr val="bg1">
                    <a:lumMod val="75000"/>
                  </a:schemeClr>
                </a:solidFill>
              </a:rPr>
              <a:t>MagicDraw</a:t>
            </a:r>
            <a:endParaRPr lang="fr-FR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08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des exigences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29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30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chemeClr val="bg1"/>
                </a:solidFill>
              </a:rPr>
              <a:t>Objet du processus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508D6-AFF1-472F-AF6B-056626EF2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79" y="1820561"/>
            <a:ext cx="5634442" cy="435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9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Ingénierie système en phase préparatoire du projet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3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30" y="1224454"/>
            <a:ext cx="3895527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Sommaire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B22A3B-1422-47BB-A00E-3634579A1D5C}"/>
              </a:ext>
            </a:extLst>
          </p:cNvPr>
          <p:cNvSpPr/>
          <p:nvPr/>
        </p:nvSpPr>
        <p:spPr>
          <a:xfrm>
            <a:off x="1149928" y="1678953"/>
            <a:ext cx="6216510" cy="2094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tx1"/>
                </a:solidFill>
              </a:rPr>
              <a:t>Introduction</a:t>
            </a: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Spécification </a:t>
            </a:r>
            <a:r>
              <a:rPr lang="fr-FR" sz="2000">
                <a:solidFill>
                  <a:schemeClr val="bg1">
                    <a:lumMod val="75000"/>
                  </a:schemeClr>
                </a:solidFill>
              </a:rPr>
              <a:t>des besoins</a:t>
            </a: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>
                <a:solidFill>
                  <a:schemeClr val="bg1">
                    <a:lumMod val="75000"/>
                  </a:schemeClr>
                </a:solidFill>
              </a:rPr>
              <a:t>Analyse des exigences</a:t>
            </a:r>
            <a:endParaRPr lang="fr-FR" sz="2000" dirty="0">
              <a:solidFill>
                <a:schemeClr val="bg1">
                  <a:lumMod val="75000"/>
                </a:schemeClr>
              </a:solidFill>
            </a:endParaRP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Plugin </a:t>
            </a:r>
            <a:r>
              <a:rPr lang="fr-FR" sz="2000" dirty="0" err="1">
                <a:solidFill>
                  <a:schemeClr val="bg1">
                    <a:lumMod val="75000"/>
                  </a:schemeClr>
                </a:solidFill>
              </a:rPr>
              <a:t>MagicDraw</a:t>
            </a:r>
            <a:endParaRPr lang="fr-FR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74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des exigences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30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chemeClr val="bg1"/>
                </a:solidFill>
              </a:rPr>
              <a:t>Définition des exigences système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E3B97A-DE20-4245-B384-6B0B55CCC738}"/>
              </a:ext>
            </a:extLst>
          </p:cNvPr>
          <p:cNvSpPr/>
          <p:nvPr/>
        </p:nvSpPr>
        <p:spPr>
          <a:xfrm>
            <a:off x="1149930" y="1662128"/>
            <a:ext cx="73254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Sans rentrer dans les détails du processus, quelques mots :</a:t>
            </a:r>
          </a:p>
          <a:p>
            <a:endParaRPr lang="fr-FR"/>
          </a:p>
          <a:p>
            <a:r>
              <a:rPr lang="fr-FR"/>
              <a:t>Sur la base des besoins des parties prenantes, la maîtrise d’œuvre </a:t>
            </a:r>
          </a:p>
          <a:p>
            <a:r>
              <a:rPr lang="fr-FR"/>
              <a:t>(MOE) en charge de ce processus technique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Apporte des concepts systèmes (opérationnels/architecturaux)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Décrit les états initiaux (SMD), raffinés par la suite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Décrit précisément les scénarios (SD)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Définit les exigences système (RD), basées sur les besoins et raffinées par les concepts système apportés.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/>
          </a:p>
          <a:p>
            <a:r>
              <a:rPr lang="fr-FR"/>
              <a:t>Les exigences système (ES) sont typées de la même manière que les besoins, sauf pour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Les besoins de service attendu, qui deviennent des exigences système « Fonctionnelles »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les exigences de « Validation » : définissent les protocoles, test ou essais permettant de valider une exigence .</a:t>
            </a:r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8F4F09-F676-48A3-A471-DF3113820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5" y="1302401"/>
            <a:ext cx="921967" cy="128723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3799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des exigences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31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chemeClr val="bg1"/>
                </a:solidFill>
              </a:rPr>
              <a:t>Apport des concepts système : Mécanodrone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EAA9D-663E-4E7A-9E20-39F6CFBB4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98" y="1679333"/>
            <a:ext cx="5339268" cy="1895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801AA-804A-4D88-BA4C-7AF22E5EA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259" y="3426707"/>
            <a:ext cx="6542341" cy="2312787"/>
          </a:xfrm>
          <a:prstGeom prst="rect">
            <a:avLst/>
          </a:prstGeom>
        </p:spPr>
      </p:pic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6DAF62CD-2A05-4446-A3E7-02F2A63EC4D2}"/>
              </a:ext>
            </a:extLst>
          </p:cNvPr>
          <p:cNvSpPr/>
          <p:nvPr/>
        </p:nvSpPr>
        <p:spPr>
          <a:xfrm rot="4145077" flipV="1">
            <a:off x="1337073" y="2755382"/>
            <a:ext cx="1461546" cy="1687704"/>
          </a:xfrm>
          <a:prstGeom prst="circularArrow">
            <a:avLst>
              <a:gd name="adj1" fmla="val 10924"/>
              <a:gd name="adj2" fmla="val 1298656"/>
              <a:gd name="adj3" fmla="val 19928939"/>
              <a:gd name="adj4" fmla="val 14664363"/>
              <a:gd name="adj5" fmla="val 12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5E3EBF-5C59-46D7-8837-F2927C66A219}"/>
              </a:ext>
            </a:extLst>
          </p:cNvPr>
          <p:cNvSpPr/>
          <p:nvPr/>
        </p:nvSpPr>
        <p:spPr>
          <a:xfrm>
            <a:off x="766119" y="5616395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>
                <a:solidFill>
                  <a:srgbClr val="FF0000"/>
                </a:solidFill>
              </a:rPr>
              <a:t>Attention</a:t>
            </a:r>
            <a:r>
              <a:rPr lang="fr-FR"/>
              <a:t> : on dit ce que l’on doit faire et comment on peut le valider, mais </a:t>
            </a:r>
            <a:r>
              <a:rPr lang="fr-FR">
                <a:solidFill>
                  <a:srgbClr val="FF0000"/>
                </a:solidFill>
              </a:rPr>
              <a:t>en aucun cas on ne dit comment on le fait </a:t>
            </a:r>
            <a:r>
              <a:rPr lang="fr-FR"/>
              <a:t>(même si on a bien une idée) 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93821B-EBED-41F8-8875-6DC8AEDDB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305" y="1302401"/>
            <a:ext cx="921967" cy="128723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461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des exigences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32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chemeClr val="bg1"/>
                </a:solidFill>
              </a:rPr>
              <a:t>Jusqu’aux exigences système ?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23A5AB7-0275-4140-A10A-7ADD39530005}"/>
              </a:ext>
            </a:extLst>
          </p:cNvPr>
          <p:cNvSpPr txBox="1">
            <a:spLocks/>
          </p:cNvSpPr>
          <p:nvPr/>
        </p:nvSpPr>
        <p:spPr>
          <a:xfrm>
            <a:off x="1149928" y="1662127"/>
            <a:ext cx="7571285" cy="4453538"/>
          </a:xfrm>
          <a:prstGeom prst="rect">
            <a:avLst/>
          </a:prstGeom>
        </p:spPr>
        <p:txBody>
          <a:bodyPr>
            <a:noAutofit/>
          </a:bodyPr>
          <a:lstStyle>
            <a:lvl1pPr marL="134541" indent="-134541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7916" indent="-125016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7244" indent="-121444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0619" indent="-111919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109538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fr-FR" sz="1600" b="1"/>
              <a:t>Côté élève : </a:t>
            </a:r>
          </a:p>
          <a:p>
            <a:pPr marL="468312" indent="-285750"/>
            <a:r>
              <a:rPr lang="fr-FR" sz="1600"/>
              <a:t>Ce qu‘il doit obtenir à la fin de la spécification en amenant ses </a:t>
            </a:r>
          </a:p>
          <a:p>
            <a:pPr marL="182562" indent="0">
              <a:buNone/>
            </a:pPr>
            <a:r>
              <a:rPr lang="fr-FR" sz="1600"/>
              <a:t>      concepts systèmes aux besoins ;</a:t>
            </a:r>
          </a:p>
          <a:p>
            <a:pPr marL="468312" indent="-285750"/>
            <a:r>
              <a:rPr lang="fr-FR" sz="1600"/>
              <a:t>Base pour la planification (exigence système = tâche).</a:t>
            </a:r>
          </a:p>
          <a:p>
            <a:pPr>
              <a:buFont typeface="Arial"/>
              <a:buNone/>
            </a:pPr>
            <a:endParaRPr lang="fr-FR" sz="1600"/>
          </a:p>
          <a:p>
            <a:pPr>
              <a:buFont typeface="Arial"/>
              <a:buNone/>
            </a:pPr>
            <a:r>
              <a:rPr lang="fr-FR" sz="1600" b="1"/>
              <a:t>Côté enseignant : </a:t>
            </a:r>
            <a:r>
              <a:rPr lang="fr-FR" sz="1600"/>
              <a:t>obtenues en amont du projet pour :</a:t>
            </a:r>
          </a:p>
          <a:p>
            <a:pPr marL="468312" indent="-285750"/>
            <a:r>
              <a:rPr lang="fr-FR" sz="1600"/>
              <a:t>Garantir la faisabilité du projet ;</a:t>
            </a:r>
          </a:p>
          <a:p>
            <a:pPr marL="468312" indent="-285750"/>
            <a:r>
              <a:rPr lang="fr-FR" sz="1600"/>
              <a:t>Planifier a priori (identification des tâches) ;</a:t>
            </a:r>
          </a:p>
          <a:p>
            <a:pPr marL="468312" indent="-285750"/>
            <a:r>
              <a:rPr lang="fr-FR" sz="1600"/>
              <a:t>Remédier aux situations de blocage élève (durant le projet). </a:t>
            </a:r>
          </a:p>
          <a:p>
            <a:pPr>
              <a:spcBef>
                <a:spcPts val="0"/>
              </a:spcBef>
              <a:buFont typeface="Arial"/>
              <a:buNone/>
            </a:pPr>
            <a:endParaRPr lang="fr-FR" sz="1600"/>
          </a:p>
          <a:p>
            <a:pPr marL="0" indent="0" algn="just">
              <a:buFont typeface="Arial"/>
              <a:buNone/>
            </a:pPr>
            <a:r>
              <a:rPr lang="fr-FR">
                <a:solidFill>
                  <a:srgbClr val="FF0000"/>
                </a:solidFill>
              </a:rPr>
              <a:t>Une confusion entre les rôles de MOA (en charge de la définition des besoins) et MOE (en charge de la spécification technique) est préjudiciable ! </a:t>
            </a:r>
          </a:p>
          <a:p>
            <a:pPr marL="0" indent="0" algn="just">
              <a:buFont typeface="Arial"/>
              <a:buNone/>
            </a:pPr>
            <a:r>
              <a:rPr lang="fr-FR"/>
              <a:t>Attention donc, en définissant les besoins (ce qui sera transmis aux élèves) à bien rester dans le rôle de la MOA…</a:t>
            </a:r>
          </a:p>
          <a:p>
            <a:pPr>
              <a:buFont typeface="Arial"/>
              <a:buNone/>
            </a:pPr>
            <a:endParaRPr lang="fr-FR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74691B-52F2-4478-8534-01E51C12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5" y="1302401"/>
            <a:ext cx="921967" cy="128723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31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10975BA-1ED7-4865-BE22-50C2EBDCB951}"/>
              </a:ext>
            </a:extLst>
          </p:cNvPr>
          <p:cNvCxnSpPr>
            <a:cxnSpLocks/>
          </p:cNvCxnSpPr>
          <p:nvPr/>
        </p:nvCxnSpPr>
        <p:spPr>
          <a:xfrm>
            <a:off x="4305167" y="1870624"/>
            <a:ext cx="0" cy="39488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Ingénierie système en phase préparatoire du projet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33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chemeClr val="bg1"/>
                </a:solidFill>
              </a:rPr>
              <a:t>Synthèse chronologique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D5E6E5-884B-4358-AA5F-567E97D3D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12" y="5092571"/>
            <a:ext cx="685096" cy="685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E1784E-E53B-4878-85B8-02492FC7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81" y="3774226"/>
            <a:ext cx="685105" cy="6851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6514DE-1A4F-48CF-9B70-6F9F47ADA60F}"/>
              </a:ext>
            </a:extLst>
          </p:cNvPr>
          <p:cNvSpPr/>
          <p:nvPr/>
        </p:nvSpPr>
        <p:spPr>
          <a:xfrm>
            <a:off x="267824" y="5793486"/>
            <a:ext cx="1214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Enseignant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FDDD22-8343-4D71-97E0-B25C915FE878}"/>
              </a:ext>
            </a:extLst>
          </p:cNvPr>
          <p:cNvSpPr/>
          <p:nvPr/>
        </p:nvSpPr>
        <p:spPr>
          <a:xfrm>
            <a:off x="515581" y="4416593"/>
            <a:ext cx="681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Élève</a:t>
            </a:r>
            <a:endParaRPr lang="fr-FR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A71ED0C-EF9F-4921-900D-589B9BB0BF2B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166508" y="5435119"/>
            <a:ext cx="15116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54989E1-13A8-43FA-A1F8-60379B34E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0521" y="4188475"/>
            <a:ext cx="978313" cy="114698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A5BA76-F926-47A8-9892-DA98831C4E20}"/>
              </a:ext>
            </a:extLst>
          </p:cNvPr>
          <p:cNvCxnSpPr>
            <a:cxnSpLocks/>
          </p:cNvCxnSpPr>
          <p:nvPr/>
        </p:nvCxnSpPr>
        <p:spPr>
          <a:xfrm flipV="1">
            <a:off x="1658401" y="4025656"/>
            <a:ext cx="1008941" cy="1211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FE6268C-DCA4-4ADC-BB8C-4091BBDF7D12}"/>
              </a:ext>
            </a:extLst>
          </p:cNvPr>
          <p:cNvSpPr/>
          <p:nvPr/>
        </p:nvSpPr>
        <p:spPr>
          <a:xfrm>
            <a:off x="1692272" y="3021839"/>
            <a:ext cx="985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/>
              <a:t>Idée de projet</a:t>
            </a:r>
            <a:endParaRPr lang="fr-FR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E0B3DC-387C-4A61-9E59-E8EB8BFBF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928" y="2148404"/>
            <a:ext cx="626688" cy="87497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5AFED1DA-4A90-4CFD-8336-7B1ADBE3C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089" y="2122446"/>
            <a:ext cx="626687" cy="844472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A2DDB49-0380-431B-A0F1-32FDB646D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506" y="2100689"/>
            <a:ext cx="626686" cy="895267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EAF62D2-58F1-4E27-A4D6-D98BDF37222F}"/>
              </a:ext>
            </a:extLst>
          </p:cNvPr>
          <p:cNvSpPr/>
          <p:nvPr/>
        </p:nvSpPr>
        <p:spPr>
          <a:xfrm>
            <a:off x="2966875" y="3017078"/>
            <a:ext cx="1049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/>
              <a:t>Rédaction du Cdc</a:t>
            </a:r>
            <a:endParaRPr lang="fr-FR" sz="16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165549A-DEF6-493B-B0E1-7DD890D535E6}"/>
              </a:ext>
            </a:extLst>
          </p:cNvPr>
          <p:cNvCxnSpPr>
            <a:cxnSpLocks/>
          </p:cNvCxnSpPr>
          <p:nvPr/>
        </p:nvCxnSpPr>
        <p:spPr>
          <a:xfrm>
            <a:off x="2661718" y="1870624"/>
            <a:ext cx="16476" cy="397055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6FDF30-F3EE-4337-AF0B-0D698648BED7}"/>
              </a:ext>
            </a:extLst>
          </p:cNvPr>
          <p:cNvCxnSpPr>
            <a:cxnSpLocks/>
          </p:cNvCxnSpPr>
          <p:nvPr/>
        </p:nvCxnSpPr>
        <p:spPr>
          <a:xfrm>
            <a:off x="1637446" y="1870624"/>
            <a:ext cx="22479" cy="39487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2BCF2B3-01B1-4D0A-97B5-717B0C38A9B5}"/>
              </a:ext>
            </a:extLst>
          </p:cNvPr>
          <p:cNvSpPr/>
          <p:nvPr/>
        </p:nvSpPr>
        <p:spPr>
          <a:xfrm>
            <a:off x="4476169" y="3021839"/>
            <a:ext cx="1243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/>
              <a:t>Spécification technique</a:t>
            </a:r>
            <a:endParaRPr lang="fr-FR" sz="16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E86387F-2B7C-4DD5-949F-D5F70F1F9751}"/>
              </a:ext>
            </a:extLst>
          </p:cNvPr>
          <p:cNvCxnSpPr/>
          <p:nvPr/>
        </p:nvCxnSpPr>
        <p:spPr>
          <a:xfrm>
            <a:off x="5825048" y="1870624"/>
            <a:ext cx="0" cy="399204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737D7542-EB7D-4656-9CE0-DF6D96EF2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629" y="2179675"/>
            <a:ext cx="626688" cy="87497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E4DBC34-82B3-4409-AB2E-63DA4C8588E7}"/>
              </a:ext>
            </a:extLst>
          </p:cNvPr>
          <p:cNvSpPr/>
          <p:nvPr/>
        </p:nvSpPr>
        <p:spPr>
          <a:xfrm>
            <a:off x="6736206" y="3141495"/>
            <a:ext cx="11375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/>
              <a:t>Conception</a:t>
            </a:r>
            <a:endParaRPr lang="fr-FR" sz="16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242D0A4-E87A-4EA1-83F3-74C9CF568419}"/>
              </a:ext>
            </a:extLst>
          </p:cNvPr>
          <p:cNvCxnSpPr>
            <a:cxnSpLocks/>
          </p:cNvCxnSpPr>
          <p:nvPr/>
        </p:nvCxnSpPr>
        <p:spPr>
          <a:xfrm flipV="1">
            <a:off x="4301476" y="5439947"/>
            <a:ext cx="1519881" cy="7295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3DC04D1-130B-42D1-A93D-76D5A7BA8702}"/>
              </a:ext>
            </a:extLst>
          </p:cNvPr>
          <p:cNvCxnSpPr>
            <a:cxnSpLocks/>
          </p:cNvCxnSpPr>
          <p:nvPr/>
        </p:nvCxnSpPr>
        <p:spPr>
          <a:xfrm flipV="1">
            <a:off x="5821357" y="5447242"/>
            <a:ext cx="2643075" cy="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43A6550-496E-423C-81D1-2820610921C6}"/>
              </a:ext>
            </a:extLst>
          </p:cNvPr>
          <p:cNvCxnSpPr>
            <a:cxnSpLocks/>
          </p:cNvCxnSpPr>
          <p:nvPr/>
        </p:nvCxnSpPr>
        <p:spPr>
          <a:xfrm>
            <a:off x="4305167" y="4033890"/>
            <a:ext cx="1519881" cy="38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2">
            <a:extLst>
              <a:ext uri="{FF2B5EF4-FFF2-40B4-BE49-F238E27FC236}">
                <a16:creationId xmlns:a16="http://schemas.microsoft.com/office/drawing/2014/main" id="{852E991C-D0A8-44DF-ACA1-BBE8FB5E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933894" y="4321869"/>
            <a:ext cx="1558364" cy="96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A366BD6-670F-4289-A2C9-0859BCA31545}"/>
              </a:ext>
            </a:extLst>
          </p:cNvPr>
          <p:cNvCxnSpPr>
            <a:cxnSpLocks/>
          </p:cNvCxnSpPr>
          <p:nvPr/>
        </p:nvCxnSpPr>
        <p:spPr>
          <a:xfrm flipV="1">
            <a:off x="2674398" y="4037774"/>
            <a:ext cx="1630768" cy="2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79EA06E-5B2F-4DB3-B963-93503F6C2284}"/>
              </a:ext>
            </a:extLst>
          </p:cNvPr>
          <p:cNvCxnSpPr>
            <a:cxnSpLocks/>
          </p:cNvCxnSpPr>
          <p:nvPr/>
        </p:nvCxnSpPr>
        <p:spPr>
          <a:xfrm>
            <a:off x="2674503" y="5435119"/>
            <a:ext cx="16269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E887690-FCD5-48AC-820E-7AEED1C686C4}"/>
              </a:ext>
            </a:extLst>
          </p:cNvPr>
          <p:cNvCxnSpPr>
            <a:cxnSpLocks/>
          </p:cNvCxnSpPr>
          <p:nvPr/>
        </p:nvCxnSpPr>
        <p:spPr>
          <a:xfrm>
            <a:off x="5825048" y="4038717"/>
            <a:ext cx="2643075" cy="160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Image 2">
            <a:extLst>
              <a:ext uri="{FF2B5EF4-FFF2-40B4-BE49-F238E27FC236}">
                <a16:creationId xmlns:a16="http://schemas.microsoft.com/office/drawing/2014/main" id="{DDFE7126-B94D-4C76-8AEA-7B5965B294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206" y="4248277"/>
            <a:ext cx="1767716" cy="9683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1B56A3A-9742-460B-92B9-9FC3AE5FFB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7403" y="4253985"/>
            <a:ext cx="1592789" cy="989004"/>
          </a:xfrm>
          <a:prstGeom prst="rect">
            <a:avLst/>
          </a:prstGeom>
          <a:ln w="25400">
            <a:noFill/>
          </a:ln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7DF1F98E-B2D2-44C9-8D65-55DF086DEA46}"/>
              </a:ext>
            </a:extLst>
          </p:cNvPr>
          <p:cNvSpPr/>
          <p:nvPr/>
        </p:nvSpPr>
        <p:spPr>
          <a:xfrm>
            <a:off x="8325370" y="4545138"/>
            <a:ext cx="672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552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8" grpId="0"/>
      <p:bldP spid="33" grpId="0"/>
      <p:bldP spid="36" grpId="0"/>
      <p:bldP spid="6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Ingénierie système en phase préparatoire du projet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34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30" y="1224454"/>
            <a:ext cx="3895527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Sommaire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4C729F-BF27-446B-B6BB-08F167283A8C}"/>
              </a:ext>
            </a:extLst>
          </p:cNvPr>
          <p:cNvSpPr/>
          <p:nvPr/>
        </p:nvSpPr>
        <p:spPr>
          <a:xfrm>
            <a:off x="1149928" y="1678953"/>
            <a:ext cx="6216510" cy="2094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Spécification </a:t>
            </a:r>
            <a:r>
              <a:rPr lang="fr-FR" sz="2000">
                <a:solidFill>
                  <a:schemeClr val="bg1">
                    <a:lumMod val="75000"/>
                  </a:schemeClr>
                </a:solidFill>
              </a:rPr>
              <a:t>des besoins</a:t>
            </a: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>
                <a:solidFill>
                  <a:schemeClr val="bg1">
                    <a:lumMod val="75000"/>
                  </a:schemeClr>
                </a:solidFill>
              </a:rPr>
              <a:t>Analyse des exigences</a:t>
            </a:r>
            <a:endParaRPr lang="fr-FR" sz="2000" dirty="0">
              <a:solidFill>
                <a:schemeClr val="bg1">
                  <a:lumMod val="75000"/>
                </a:schemeClr>
              </a:solidFill>
            </a:endParaRP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tx1"/>
                </a:solidFill>
              </a:rPr>
              <a:t>Plugin </a:t>
            </a:r>
            <a:r>
              <a:rPr lang="fr-FR" sz="2000" dirty="0" err="1">
                <a:solidFill>
                  <a:schemeClr val="tx1"/>
                </a:solidFill>
              </a:rPr>
              <a:t>MagicDraw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44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Plugin ISEN </a:t>
            </a:r>
            <a:r>
              <a:rPr lang="fr-FR" dirty="0" err="1"/>
              <a:t>MagicDraw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35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Expression du besoin initial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346FD5-AD9A-44C4-914C-DD6AD9263803}"/>
              </a:ext>
            </a:extLst>
          </p:cNvPr>
          <p:cNvSpPr/>
          <p:nvPr/>
        </p:nvSpPr>
        <p:spPr>
          <a:xfrm>
            <a:off x="1149929" y="1679214"/>
            <a:ext cx="7046420" cy="4347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>
                <a:solidFill>
                  <a:schemeClr val="tx1"/>
                </a:solidFill>
              </a:rPr>
              <a:t>Retours très positifs des collègues utilisant le plugin MD « Projet STI2D » développé en avril 2014 (version 1.3)</a:t>
            </a:r>
          </a:p>
          <a:p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>
                <a:solidFill>
                  <a:schemeClr val="tx1"/>
                </a:solidFill>
              </a:rPr>
              <a:t>Nécessité de l’adapter à différents besoins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Concerne un public de plus en plus large (BTS, …)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Modèles proposés perfectibles (RETEX)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Correctifs nécessaires (bugs)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>
                <a:solidFill>
                  <a:schemeClr val="tx1"/>
                </a:solidFill>
                <a:sym typeface="Wingdings" panose="05000000000000000000" pitchFamily="2" charset="2"/>
              </a:rPr>
              <a:t>Plugin </a:t>
            </a:r>
            <a:r>
              <a:rPr lang="fr-FR" sz="2000" dirty="0">
                <a:solidFill>
                  <a:schemeClr val="tx1"/>
                </a:solidFill>
              </a:rPr>
              <a:t>ISEN :</a:t>
            </a:r>
          </a:p>
          <a:p>
            <a:endParaRPr lang="fr-FR" sz="20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	« </a:t>
            </a:r>
            <a:r>
              <a:rPr lang="fr-FR" sz="2400" b="1" dirty="0">
                <a:solidFill>
                  <a:schemeClr val="tx1"/>
                </a:solidFill>
              </a:rPr>
              <a:t>I</a:t>
            </a:r>
            <a:r>
              <a:rPr lang="fr-FR" sz="2400" dirty="0">
                <a:solidFill>
                  <a:schemeClr val="tx1"/>
                </a:solidFill>
              </a:rPr>
              <a:t>ngénierie</a:t>
            </a:r>
            <a:r>
              <a:rPr lang="fr-FR" sz="2400" b="1" dirty="0">
                <a:solidFill>
                  <a:schemeClr val="tx1"/>
                </a:solidFill>
              </a:rPr>
              <a:t> S</a:t>
            </a:r>
            <a:r>
              <a:rPr lang="fr-FR" sz="2400" dirty="0">
                <a:solidFill>
                  <a:schemeClr val="tx1"/>
                </a:solidFill>
              </a:rPr>
              <a:t>ystème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dans l’</a:t>
            </a:r>
            <a:r>
              <a:rPr lang="fr-FR" sz="2400" b="1" dirty="0">
                <a:solidFill>
                  <a:schemeClr val="tx1"/>
                </a:solidFill>
              </a:rPr>
              <a:t>E</a:t>
            </a:r>
            <a:r>
              <a:rPr lang="fr-FR" sz="2400" dirty="0">
                <a:solidFill>
                  <a:schemeClr val="tx1"/>
                </a:solidFill>
              </a:rPr>
              <a:t>ducation</a:t>
            </a:r>
            <a:r>
              <a:rPr lang="fr-FR" sz="2400" b="1" dirty="0">
                <a:solidFill>
                  <a:schemeClr val="tx1"/>
                </a:solidFill>
              </a:rPr>
              <a:t> N</a:t>
            </a:r>
            <a:r>
              <a:rPr lang="fr-FR" sz="2400" dirty="0">
                <a:solidFill>
                  <a:schemeClr val="tx1"/>
                </a:solidFill>
              </a:rPr>
              <a:t>ationale »</a:t>
            </a:r>
          </a:p>
          <a:p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  <a:p>
            <a:endParaRPr lang="fr-FR" sz="2000" dirty="0">
              <a:solidFill>
                <a:schemeClr val="tx1"/>
              </a:solidFill>
            </a:endParaRPr>
          </a:p>
          <a:p>
            <a:endParaRPr lang="fr-FR" sz="2000" dirty="0">
              <a:solidFill>
                <a:schemeClr val="tx1"/>
              </a:solidFill>
            </a:endParaRPr>
          </a:p>
          <a:p>
            <a:endParaRPr lang="fr-FR" sz="2000" dirty="0">
              <a:solidFill>
                <a:schemeClr val="tx1"/>
              </a:solidFill>
            </a:endParaRPr>
          </a:p>
          <a:p>
            <a:endParaRPr lang="fr-FR" sz="2000" dirty="0">
              <a:solidFill>
                <a:schemeClr val="tx1"/>
              </a:solidFill>
            </a:endParaRPr>
          </a:p>
          <a:p>
            <a:endParaRPr lang="fr-FR" sz="2000" dirty="0">
              <a:solidFill>
                <a:schemeClr val="tx1"/>
              </a:solidFill>
            </a:endParaRPr>
          </a:p>
          <a:p>
            <a:endParaRPr lang="fr-FR" sz="2000" dirty="0">
              <a:solidFill>
                <a:schemeClr val="tx1"/>
              </a:solidFill>
            </a:endParaRPr>
          </a:p>
          <a:p>
            <a:endParaRPr lang="fr-FR" sz="2000" dirty="0">
              <a:solidFill>
                <a:schemeClr val="tx1"/>
              </a:solidFill>
            </a:endParaRPr>
          </a:p>
          <a:p>
            <a:endParaRPr lang="fr-FR" sz="2000" dirty="0">
              <a:solidFill>
                <a:schemeClr val="tx1"/>
              </a:solidFill>
            </a:endParaRPr>
          </a:p>
          <a:p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23" name="Image 15" descr="magicdraw_logo.gif">
            <a:extLst>
              <a:ext uri="{FF2B5EF4-FFF2-40B4-BE49-F238E27FC236}">
                <a16:creationId xmlns:a16="http://schemas.microsoft.com/office/drawing/2014/main" id="{1DA98D72-36F2-4E70-B51C-30B2C175D2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013" y="1224447"/>
            <a:ext cx="2068820" cy="38790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CA95310-B374-41AF-833B-32E61CD0260F}"/>
              </a:ext>
            </a:extLst>
          </p:cNvPr>
          <p:cNvSpPr/>
          <p:nvPr/>
        </p:nvSpPr>
        <p:spPr>
          <a:xfrm>
            <a:off x="1457053" y="5245331"/>
            <a:ext cx="6647856" cy="665017"/>
          </a:xfrm>
          <a:prstGeom prst="rect">
            <a:avLst/>
          </a:prstGeom>
          <a:noFill/>
          <a:ln w="39116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8A3A6E-4C53-4906-AE9F-F46AFCD4C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347" y="1534140"/>
            <a:ext cx="631486" cy="5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2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Plugin ISEN </a:t>
            </a:r>
            <a:r>
              <a:rPr lang="fr-FR" dirty="0" err="1"/>
              <a:t>MagicDraw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36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Mission principale</a:t>
            </a:r>
          </a:p>
        </p:txBody>
      </p:sp>
      <p:pic>
        <p:nvPicPr>
          <p:cNvPr id="23" name="Image 15" descr="magicdraw_logo.gif">
            <a:extLst>
              <a:ext uri="{FF2B5EF4-FFF2-40B4-BE49-F238E27FC236}">
                <a16:creationId xmlns:a16="http://schemas.microsoft.com/office/drawing/2014/main" id="{1DA98D72-36F2-4E70-B51C-30B2C175D2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013" y="1224447"/>
            <a:ext cx="2068820" cy="38790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8A3A6E-4C53-4906-AE9F-F46AFCD4C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347" y="1534140"/>
            <a:ext cx="631486" cy="588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7447E9-0B6F-448D-9E5B-8017A9BA2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104" y="2341694"/>
            <a:ext cx="7632033" cy="329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Plugin ISEN </a:t>
            </a:r>
            <a:r>
              <a:rPr lang="fr-FR" dirty="0" err="1"/>
              <a:t>MagicDraw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37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Vue d’ensemble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BCD96-14FB-4B20-83DA-F79D05709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145" y="3425094"/>
            <a:ext cx="3367924" cy="2752962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346FD5-AD9A-44C4-914C-DD6AD9263803}"/>
              </a:ext>
            </a:extLst>
          </p:cNvPr>
          <p:cNvSpPr/>
          <p:nvPr/>
        </p:nvSpPr>
        <p:spPr>
          <a:xfrm>
            <a:off x="1149929" y="1679214"/>
            <a:ext cx="6542345" cy="20910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000" dirty="0">
                <a:solidFill>
                  <a:schemeClr val="tx1"/>
                </a:solidFill>
              </a:rPr>
              <a:t>Permet de créer de nouveaux projets à partir de modèles existant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Un modèle guidé (tuto), expliquant pas à pas la démarche de définition des besoins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Un modèle « vierge », comprenant une structure de base pour démarrer une rédaction ;</a:t>
            </a:r>
          </a:p>
          <a:p>
            <a:r>
              <a:rPr lang="fr-FR" sz="2000" dirty="0">
                <a:solidFill>
                  <a:schemeClr val="tx1"/>
                </a:solidFill>
              </a:rPr>
              <a:t>Dans un environnement adapté et </a:t>
            </a:r>
          </a:p>
          <a:p>
            <a:r>
              <a:rPr lang="fr-FR" sz="2000" dirty="0">
                <a:solidFill>
                  <a:schemeClr val="tx1"/>
                </a:solidFill>
              </a:rPr>
              <a:t>convivial !</a:t>
            </a: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22" name="Image 15" descr="magicdraw_logo.gif">
            <a:extLst>
              <a:ext uri="{FF2B5EF4-FFF2-40B4-BE49-F238E27FC236}">
                <a16:creationId xmlns:a16="http://schemas.microsoft.com/office/drawing/2014/main" id="{35F8FE12-788E-45FF-B344-1538B42CE5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7255" y="4475274"/>
            <a:ext cx="2068820" cy="38790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1E8D8A-656B-4CCD-8110-4A94DE35D2C2}"/>
              </a:ext>
            </a:extLst>
          </p:cNvPr>
          <p:cNvSpPr/>
          <p:nvPr/>
        </p:nvSpPr>
        <p:spPr>
          <a:xfrm>
            <a:off x="2599344" y="4796360"/>
            <a:ext cx="525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/>
              <a:t>+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AE3B8A-34AA-4C9B-BBCF-DC3DE6591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027" y="5332320"/>
            <a:ext cx="2068820" cy="503806"/>
          </a:xfrm>
          <a:prstGeom prst="rect">
            <a:avLst/>
          </a:prstGeom>
        </p:spPr>
      </p:pic>
      <p:sp>
        <p:nvSpPr>
          <p:cNvPr id="10" name="Callout: Bent Line with Accent Bar 9">
            <a:extLst>
              <a:ext uri="{FF2B5EF4-FFF2-40B4-BE49-F238E27FC236}">
                <a16:creationId xmlns:a16="http://schemas.microsoft.com/office/drawing/2014/main" id="{70E96A09-1C59-465F-AD41-A8406C009425}"/>
              </a:ext>
            </a:extLst>
          </p:cNvPr>
          <p:cNvSpPr/>
          <p:nvPr/>
        </p:nvSpPr>
        <p:spPr>
          <a:xfrm flipH="1">
            <a:off x="2429670" y="4475274"/>
            <a:ext cx="1483575" cy="1252195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0709"/>
              <a:gd name="adj6" fmla="val -79726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15" descr="magicdraw_logo.gif">
            <a:extLst>
              <a:ext uri="{FF2B5EF4-FFF2-40B4-BE49-F238E27FC236}">
                <a16:creationId xmlns:a16="http://schemas.microsoft.com/office/drawing/2014/main" id="{CD7688F1-3F5E-428A-976E-7AFC9855E5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3013" y="1224447"/>
            <a:ext cx="2068820" cy="38790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A7F500-0A90-4328-9FA3-E5EDB98ED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347" y="1534140"/>
            <a:ext cx="631486" cy="5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Plugin ISEN </a:t>
            </a:r>
            <a:r>
              <a:rPr lang="fr-FR" dirty="0" err="1"/>
              <a:t>MagicDraw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38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Modèle guidé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346FD5-AD9A-44C4-914C-DD6AD9263803}"/>
              </a:ext>
            </a:extLst>
          </p:cNvPr>
          <p:cNvSpPr/>
          <p:nvPr/>
        </p:nvSpPr>
        <p:spPr>
          <a:xfrm>
            <a:off x="1149929" y="1679214"/>
            <a:ext cx="6639096" cy="14285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000" dirty="0">
                <a:solidFill>
                  <a:schemeClr val="tx1"/>
                </a:solidFill>
              </a:rPr>
              <a:t>Guide pas à pas dans les différentes activités à mener avec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La démarche associée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Des conseils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Des jalons</a:t>
            </a: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25" name="Image 15" descr="magicdraw_logo.gif">
            <a:extLst>
              <a:ext uri="{FF2B5EF4-FFF2-40B4-BE49-F238E27FC236}">
                <a16:creationId xmlns:a16="http://schemas.microsoft.com/office/drawing/2014/main" id="{CD7688F1-3F5E-428A-976E-7AFC9855E5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013" y="1224447"/>
            <a:ext cx="2068820" cy="38790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A7F500-0A90-4328-9FA3-E5EDB98ED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347" y="1534140"/>
            <a:ext cx="631486" cy="588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988DE3-6149-4721-B1A9-FC5566B27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62" y="1111012"/>
            <a:ext cx="771525" cy="600075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9A069D-C38C-4B72-A3A7-6F915C13A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0323" y="2189344"/>
            <a:ext cx="3481510" cy="3935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806FAA-7CFB-457B-AFCA-339D9B36C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828" y="4207790"/>
            <a:ext cx="3413396" cy="19886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C638F2-3EF0-4235-A2F4-30D125FE5BD0}"/>
              </a:ext>
            </a:extLst>
          </p:cNvPr>
          <p:cNvSpPr/>
          <p:nvPr/>
        </p:nvSpPr>
        <p:spPr>
          <a:xfrm>
            <a:off x="1149930" y="3131493"/>
            <a:ext cx="42117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/>
              <a:t>Comporte une aide intégrant de nombreuses ressources, avec des exemples de cahier des charges STI2D</a:t>
            </a:r>
          </a:p>
        </p:txBody>
      </p:sp>
    </p:spTree>
    <p:extLst>
      <p:ext uri="{BB962C8B-B14F-4D97-AF65-F5344CB8AC3E}">
        <p14:creationId xmlns:p14="http://schemas.microsoft.com/office/powerpoint/2010/main" val="2606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Plugin ISEN </a:t>
            </a:r>
            <a:r>
              <a:rPr lang="fr-FR" dirty="0" err="1"/>
              <a:t>MagicDraw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39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Modèle vierge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346FD5-AD9A-44C4-914C-DD6AD9263803}"/>
              </a:ext>
            </a:extLst>
          </p:cNvPr>
          <p:cNvSpPr/>
          <p:nvPr/>
        </p:nvSpPr>
        <p:spPr>
          <a:xfrm>
            <a:off x="1149928" y="1679214"/>
            <a:ext cx="6946667" cy="14285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000" dirty="0">
                <a:solidFill>
                  <a:schemeClr val="tx1"/>
                </a:solidFill>
              </a:rPr>
              <a:t>Offre une structure de base, avec tous les diagrammes (déjà accessibles) et les éléments communs à tout cahier des charges.</a:t>
            </a: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25" name="Image 15" descr="magicdraw_logo.gif">
            <a:extLst>
              <a:ext uri="{FF2B5EF4-FFF2-40B4-BE49-F238E27FC236}">
                <a16:creationId xmlns:a16="http://schemas.microsoft.com/office/drawing/2014/main" id="{CD7688F1-3F5E-428A-976E-7AFC9855E5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013" y="1224447"/>
            <a:ext cx="2068820" cy="38790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A7F500-0A90-4328-9FA3-E5EDB98ED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347" y="1534140"/>
            <a:ext cx="631486" cy="58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6B8D1-B4BD-4C1D-8FC9-5BCD7B686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62" y="1094549"/>
            <a:ext cx="771525" cy="647700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B9070-354C-4B23-80D8-5FC5D5829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253" y="2856139"/>
            <a:ext cx="2136010" cy="147404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E896EB-5117-42BE-9545-B8447CD78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788" y="4522814"/>
            <a:ext cx="3038472" cy="162644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97184-AD9F-4718-B1FC-9226ABDF9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646" y="2865653"/>
            <a:ext cx="1724645" cy="148739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DC5DE2-82D2-4414-8F73-468951C95B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3666" y="4555194"/>
            <a:ext cx="3206885" cy="159406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CE62CB-B287-4108-8FB1-429BC98863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6891" y="2865613"/>
            <a:ext cx="2704942" cy="146249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8FEECC-8FA0-463C-8C28-64B2BFB9A1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3896" y="2470605"/>
            <a:ext cx="7453609" cy="19289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C785147-027E-4014-BE89-9C2D3BCEF625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2319251" y="2663504"/>
            <a:ext cx="2007" cy="19263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B28D305-C9EB-4852-A204-7E6DD02BC655}"/>
              </a:ext>
            </a:extLst>
          </p:cNvPr>
          <p:cNvCxnSpPr>
            <a:cxnSpLocks/>
          </p:cNvCxnSpPr>
          <p:nvPr/>
        </p:nvCxnSpPr>
        <p:spPr>
          <a:xfrm flipH="1">
            <a:off x="3651451" y="2662389"/>
            <a:ext cx="2771" cy="18604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3087E45-164C-4603-9E8E-63B3D75E2507}"/>
              </a:ext>
            </a:extLst>
          </p:cNvPr>
          <p:cNvCxnSpPr>
            <a:cxnSpLocks/>
          </p:cNvCxnSpPr>
          <p:nvPr/>
        </p:nvCxnSpPr>
        <p:spPr>
          <a:xfrm>
            <a:off x="5065221" y="2662389"/>
            <a:ext cx="2007" cy="19263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81131D0-2426-4D3B-A81E-D2AB5D3BA6BC}"/>
              </a:ext>
            </a:extLst>
          </p:cNvPr>
          <p:cNvCxnSpPr>
            <a:cxnSpLocks/>
          </p:cNvCxnSpPr>
          <p:nvPr/>
        </p:nvCxnSpPr>
        <p:spPr>
          <a:xfrm>
            <a:off x="6039770" y="2653376"/>
            <a:ext cx="0" cy="19018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E03B28-713F-4732-A383-8141BDE26279}"/>
              </a:ext>
            </a:extLst>
          </p:cNvPr>
          <p:cNvCxnSpPr>
            <a:cxnSpLocks/>
          </p:cNvCxnSpPr>
          <p:nvPr/>
        </p:nvCxnSpPr>
        <p:spPr>
          <a:xfrm>
            <a:off x="7565508" y="2662388"/>
            <a:ext cx="2007" cy="19263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9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4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30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L’ingénierie système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1EE4F-8104-43ED-A261-D3649A040ABA}"/>
              </a:ext>
            </a:extLst>
          </p:cNvPr>
          <p:cNvSpPr/>
          <p:nvPr/>
        </p:nvSpPr>
        <p:spPr>
          <a:xfrm>
            <a:off x="1149929" y="1678951"/>
            <a:ext cx="7529615" cy="4489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</a:rPr>
              <a:t>3 processus techniques :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i="1" dirty="0">
                <a:solidFill>
                  <a:schemeClr val="tx1"/>
                </a:solidFill>
              </a:rPr>
              <a:t>Définition des besoins des parties prenantes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i="1" dirty="0">
                <a:solidFill>
                  <a:schemeClr val="tx1"/>
                </a:solidFill>
              </a:rPr>
              <a:t>Analyse des exigences </a:t>
            </a:r>
            <a:r>
              <a:rPr lang="fr-FR" sz="2000" dirty="0">
                <a:solidFill>
                  <a:schemeClr val="tx1"/>
                </a:solidFill>
              </a:rPr>
              <a:t>(spécification technique)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i="1" dirty="0">
                <a:solidFill>
                  <a:schemeClr val="tx1"/>
                </a:solidFill>
              </a:rPr>
              <a:t>Conception de l’architecture </a:t>
            </a:r>
            <a:r>
              <a:rPr lang="fr-FR" sz="2000" dirty="0">
                <a:solidFill>
                  <a:schemeClr val="tx1"/>
                </a:solidFill>
              </a:rPr>
              <a:t>(fonctionnelle/physique)</a:t>
            </a:r>
          </a:p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</a:rPr>
              <a:t>Régie par la </a:t>
            </a:r>
            <a:r>
              <a:rPr lang="fr-FR" sz="2000" b="1" dirty="0">
                <a:solidFill>
                  <a:schemeClr val="tx1"/>
                </a:solidFill>
              </a:rPr>
              <a:t>norme ISO 15288</a:t>
            </a:r>
            <a:r>
              <a:rPr lang="fr-FR" sz="2000" dirty="0">
                <a:solidFill>
                  <a:schemeClr val="tx1"/>
                </a:solidFill>
              </a:rPr>
              <a:t>, définissant pour chaque processus :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L’objet du processus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Les résultats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Les activités (tâches à accomplir)</a:t>
            </a:r>
          </a:p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</a:rPr>
              <a:t>Une démarche (la seule aujourd’hui), permettant de construire un modèle du produit, formalisé en SysML :</a:t>
            </a: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sz="2000" b="1" dirty="0">
                <a:solidFill>
                  <a:srgbClr val="FF0000"/>
                </a:solidFill>
              </a:rPr>
              <a:t>MBSE : Model-</a:t>
            </a:r>
            <a:r>
              <a:rPr lang="fr-FR" sz="2000" b="1" dirty="0" err="1">
                <a:solidFill>
                  <a:srgbClr val="FF0000"/>
                </a:solidFill>
              </a:rPr>
              <a:t>Based</a:t>
            </a:r>
            <a:r>
              <a:rPr lang="fr-FR" sz="2000" b="1" dirty="0">
                <a:solidFill>
                  <a:srgbClr val="FF0000"/>
                </a:solidFill>
              </a:rPr>
              <a:t> System Engineering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8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Plugin ISEN </a:t>
            </a:r>
            <a:r>
              <a:rPr lang="fr-FR" dirty="0" err="1"/>
              <a:t>MagicDraw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40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La barre d’outils ISEN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346FD5-AD9A-44C4-914C-DD6AD9263803}"/>
              </a:ext>
            </a:extLst>
          </p:cNvPr>
          <p:cNvSpPr/>
          <p:nvPr/>
        </p:nvSpPr>
        <p:spPr>
          <a:xfrm>
            <a:off x="1149929" y="1679215"/>
            <a:ext cx="6930042" cy="764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000" dirty="0">
                <a:solidFill>
                  <a:schemeClr val="tx1"/>
                </a:solidFill>
              </a:rPr>
              <a:t>Offre la plupart des éléments nécessaires à chaque diagramme, typés aux besoins, enrichie d’éléments imagés.</a:t>
            </a: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25" name="Image 15" descr="magicdraw_logo.gif">
            <a:extLst>
              <a:ext uri="{FF2B5EF4-FFF2-40B4-BE49-F238E27FC236}">
                <a16:creationId xmlns:a16="http://schemas.microsoft.com/office/drawing/2014/main" id="{CD7688F1-3F5E-428A-976E-7AFC9855E5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013" y="1224447"/>
            <a:ext cx="2068820" cy="38790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A7F500-0A90-4328-9FA3-E5EDB98ED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347" y="1534140"/>
            <a:ext cx="631486" cy="588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092D3-F511-41AF-8EF7-EE9D3BEF8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269" y="2362134"/>
            <a:ext cx="2826480" cy="2403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6E3DD2-732C-4C24-B801-C4C63FA6F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942" y="3215593"/>
            <a:ext cx="1809167" cy="2560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3AAA8B-E87D-4DFA-B776-A74CE9433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0" y="2661415"/>
            <a:ext cx="3059375" cy="2032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8A08F3-714C-4564-AEE9-ADAE72045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749" y="3681108"/>
            <a:ext cx="2308316" cy="1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6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Plugin ISEN </a:t>
            </a:r>
            <a:r>
              <a:rPr lang="fr-FR" dirty="0" err="1"/>
              <a:t>MagicDraw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41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Le Kit </a:t>
            </a:r>
            <a:r>
              <a:rPr lang="fr-FR" b="1" dirty="0" err="1">
                <a:solidFill>
                  <a:schemeClr val="bg1"/>
                </a:solidFill>
              </a:rPr>
              <a:t>SysML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346FD5-AD9A-44C4-914C-DD6AD9263803}"/>
              </a:ext>
            </a:extLst>
          </p:cNvPr>
          <p:cNvSpPr/>
          <p:nvPr/>
        </p:nvSpPr>
        <p:spPr>
          <a:xfrm>
            <a:off x="1149929" y="1679215"/>
            <a:ext cx="7545184" cy="764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000" dirty="0">
                <a:solidFill>
                  <a:schemeClr val="tx1"/>
                </a:solidFill>
              </a:rPr>
              <a:t>Contient :</a:t>
            </a:r>
          </a:p>
          <a:p>
            <a:endParaRPr lang="fr-FR" sz="2000" dirty="0">
              <a:solidFill>
                <a:schemeClr val="tx1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Cette présentation </a:t>
            </a:r>
          </a:p>
          <a:p>
            <a:pPr lvl="2"/>
            <a:endParaRPr lang="fr-FR" sz="2000" dirty="0">
              <a:solidFill>
                <a:schemeClr val="tx1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Le manuel du plugin (+ nombreux conseils + FAQ)</a:t>
            </a:r>
          </a:p>
          <a:p>
            <a:pPr lvl="2"/>
            <a:endParaRPr lang="fr-FR" sz="2000" dirty="0">
              <a:solidFill>
                <a:schemeClr val="tx1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Le plugin (installation décrite dans le manuel)</a:t>
            </a:r>
          </a:p>
          <a:p>
            <a:pPr lvl="2"/>
            <a:endParaRPr lang="fr-FR" sz="2000" dirty="0">
              <a:solidFill>
                <a:schemeClr val="tx1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Le tutoriel </a:t>
            </a:r>
            <a:r>
              <a:rPr lang="fr-FR" sz="2000" dirty="0" err="1">
                <a:solidFill>
                  <a:schemeClr val="tx1"/>
                </a:solidFill>
              </a:rPr>
              <a:t>MagicDraw</a:t>
            </a:r>
            <a:r>
              <a:rPr lang="fr-FR" sz="2000" dirty="0">
                <a:solidFill>
                  <a:schemeClr val="tx1"/>
                </a:solidFill>
              </a:rPr>
              <a:t> (interactif)</a:t>
            </a:r>
          </a:p>
          <a:p>
            <a:pPr lvl="2"/>
            <a:endParaRPr lang="fr-FR" sz="2000" dirty="0">
              <a:solidFill>
                <a:schemeClr val="tx1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Et plus encore…</a:t>
            </a:r>
          </a:p>
          <a:p>
            <a:endParaRPr lang="fr-FR" sz="2000" dirty="0">
              <a:solidFill>
                <a:schemeClr val="tx1"/>
              </a:solidFill>
            </a:endParaRPr>
          </a:p>
          <a:p>
            <a:endParaRPr lang="fr-FR" sz="2000" dirty="0">
              <a:solidFill>
                <a:schemeClr val="tx1"/>
              </a:solidFill>
            </a:endParaRPr>
          </a:p>
          <a:p>
            <a:pPr algn="r"/>
            <a:r>
              <a:rPr lang="fr-FR" sz="2000" dirty="0">
                <a:solidFill>
                  <a:schemeClr val="tx1"/>
                </a:solidFill>
              </a:rPr>
              <a:t>					Bon usage, et bonnes rédactions à tous !</a:t>
            </a: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25" name="Image 15" descr="magicdraw_logo.gif">
            <a:extLst>
              <a:ext uri="{FF2B5EF4-FFF2-40B4-BE49-F238E27FC236}">
                <a16:creationId xmlns:a16="http://schemas.microsoft.com/office/drawing/2014/main" id="{CD7688F1-3F5E-428A-976E-7AFC9855E5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013" y="1224447"/>
            <a:ext cx="2068820" cy="38790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A7F500-0A90-4328-9FA3-E5EDB98ED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347" y="1534140"/>
            <a:ext cx="631486" cy="588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FCBB81-AFE1-442F-A915-9ED58B7E7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273" y="2232431"/>
            <a:ext cx="495300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A63F33-D136-4A56-A193-D9E4A3614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254" y="2842031"/>
            <a:ext cx="4953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8F2DC4-CD47-4989-A8EB-814585490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658" y="3497705"/>
            <a:ext cx="430530" cy="430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648119-1966-4EB5-8851-1527E5722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174" y="4073956"/>
            <a:ext cx="433929" cy="4305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B69C7C-2404-4D31-8E44-540ADBCD9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87" y="4656886"/>
            <a:ext cx="433929" cy="43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5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30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L’ingénierie système : place dans le projet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6F1660-7460-4267-8DC6-6CA70F791FF0}"/>
              </a:ext>
            </a:extLst>
          </p:cNvPr>
          <p:cNvSpPr/>
          <p:nvPr/>
        </p:nvSpPr>
        <p:spPr>
          <a:xfrm>
            <a:off x="6367391" y="5706452"/>
            <a:ext cx="1953011" cy="365126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dirty="0"/>
              <a:t>Garante de l’IVVQ</a:t>
            </a:r>
            <a:endParaRPr lang="fr-FR" sz="1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6F1660-7460-4267-8DC6-6CA70F791FF0}"/>
              </a:ext>
            </a:extLst>
          </p:cNvPr>
          <p:cNvSpPr/>
          <p:nvPr/>
        </p:nvSpPr>
        <p:spPr>
          <a:xfrm>
            <a:off x="710310" y="5706452"/>
            <a:ext cx="1425712" cy="365126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dirty="0"/>
              <a:t>Besoin initial</a:t>
            </a:r>
            <a:endParaRPr lang="fr-FR" sz="16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CF1325B-42C4-4CAE-AACD-AF9F36FEA647}"/>
              </a:ext>
            </a:extLst>
          </p:cNvPr>
          <p:cNvCxnSpPr>
            <a:stCxn id="27" idx="3"/>
            <a:endCxn id="22" idx="1"/>
          </p:cNvCxnSpPr>
          <p:nvPr/>
        </p:nvCxnSpPr>
        <p:spPr>
          <a:xfrm>
            <a:off x="2136024" y="5889015"/>
            <a:ext cx="4231367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2D82474-2A6A-4ED1-BF5A-E15EE6B78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214" y="1973799"/>
            <a:ext cx="7399706" cy="373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6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30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L’ingénierie système : Les processus techniques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2" y="1867902"/>
            <a:ext cx="7224713" cy="41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oupe 44"/>
          <p:cNvGrpSpPr/>
          <p:nvPr/>
        </p:nvGrpSpPr>
        <p:grpSpPr>
          <a:xfrm>
            <a:off x="2180694" y="1867902"/>
            <a:ext cx="6048375" cy="3783049"/>
            <a:chOff x="830707" y="1196752"/>
            <a:chExt cx="7125669" cy="4680520"/>
          </a:xfrm>
        </p:grpSpPr>
        <p:cxnSp>
          <p:nvCxnSpPr>
            <p:cNvPr id="46" name="Connecteur droit 45"/>
            <p:cNvCxnSpPr/>
            <p:nvPr/>
          </p:nvCxnSpPr>
          <p:spPr>
            <a:xfrm>
              <a:off x="6012159" y="1196752"/>
              <a:ext cx="0" cy="46805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V="1">
              <a:off x="6012159" y="1660158"/>
              <a:ext cx="1944217" cy="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>
              <a:off x="830707" y="5700990"/>
              <a:ext cx="5189838" cy="16133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5868144" y="5877272"/>
              <a:ext cx="288032" cy="0"/>
            </a:xfrm>
            <a:prstGeom prst="line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ZoneTexte 49"/>
          <p:cNvSpPr txBox="1"/>
          <p:nvPr/>
        </p:nvSpPr>
        <p:spPr>
          <a:xfrm>
            <a:off x="6676571" y="1839779"/>
            <a:ext cx="238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Domaine de la solution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528639" y="5602596"/>
            <a:ext cx="229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Domaine du problème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1390652" y="2420346"/>
            <a:ext cx="3526631" cy="2656480"/>
          </a:xfrm>
          <a:prstGeom prst="roundRect">
            <a:avLst>
              <a:gd name="adj" fmla="val 5345"/>
            </a:avLst>
          </a:prstGeom>
          <a:solidFill>
            <a:srgbClr val="CAF27F">
              <a:alpha val="9000"/>
            </a:srgbClr>
          </a:solidFill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r>
              <a:rPr lang="fr-FR" dirty="0">
                <a:solidFill>
                  <a:srgbClr val="00B050"/>
                </a:solidFill>
              </a:rPr>
              <a:t>Cahier</a:t>
            </a:r>
          </a:p>
          <a:p>
            <a:pPr algn="r"/>
            <a:r>
              <a:rPr lang="fr-FR" dirty="0">
                <a:solidFill>
                  <a:srgbClr val="00B050"/>
                </a:solidFill>
              </a:rPr>
              <a:t>Des</a:t>
            </a:r>
          </a:p>
          <a:p>
            <a:pPr algn="r"/>
            <a:r>
              <a:rPr lang="fr-FR" dirty="0">
                <a:solidFill>
                  <a:srgbClr val="00B050"/>
                </a:solidFill>
              </a:rPr>
              <a:t>charges</a:t>
            </a:r>
          </a:p>
        </p:txBody>
      </p:sp>
    </p:spTree>
    <p:extLst>
      <p:ext uri="{BB962C8B-B14F-4D97-AF65-F5344CB8AC3E}">
        <p14:creationId xmlns:p14="http://schemas.microsoft.com/office/powerpoint/2010/main" val="36480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7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30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Ingénierie système et modélisation SysML</a:t>
            </a:r>
          </a:p>
        </p:txBody>
      </p:sp>
      <p:graphicFrame>
        <p:nvGraphicFramePr>
          <p:cNvPr id="16" name="Diagramme 15"/>
          <p:cNvGraphicFramePr/>
          <p:nvPr>
            <p:extLst>
              <p:ext uri="{D42A27DB-BD31-4B8C-83A1-F6EECF244321}">
                <p14:modId xmlns:p14="http://schemas.microsoft.com/office/powerpoint/2010/main" val="3789538961"/>
              </p:ext>
            </p:extLst>
          </p:nvPr>
        </p:nvGraphicFramePr>
        <p:xfrm>
          <a:off x="1292805" y="1798811"/>
          <a:ext cx="7127297" cy="435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3657600" y="1922428"/>
            <a:ext cx="4972050" cy="1051427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r>
              <a:rPr lang="fr-FR" dirty="0" err="1">
                <a:solidFill>
                  <a:srgbClr val="00B050"/>
                </a:solidFill>
              </a:rPr>
              <a:t>Cdc</a:t>
            </a:r>
            <a:r>
              <a:rPr lang="fr-FR" dirty="0">
                <a:solidFill>
                  <a:srgbClr val="00B050"/>
                </a:solidFill>
              </a:rPr>
              <a:t> : indispensable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3657600" y="3086102"/>
            <a:ext cx="2724150" cy="1933575"/>
          </a:xfrm>
          <a:prstGeom prst="roundRect">
            <a:avLst>
              <a:gd name="adj" fmla="val 12183"/>
            </a:avLst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>
              <a:spcBef>
                <a:spcPts val="600"/>
              </a:spcBef>
            </a:pP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Nécessaire, mais pas exigible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3657600" y="5127271"/>
            <a:ext cx="2724150" cy="1024475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/>
            <a:endParaRPr lang="fr-FR" dirty="0">
              <a:solidFill>
                <a:srgbClr val="00B050"/>
              </a:solidFill>
            </a:endParaRPr>
          </a:p>
          <a:p>
            <a:pPr algn="r">
              <a:spcBef>
                <a:spcPts val="1200"/>
              </a:spcBef>
            </a:pPr>
            <a:r>
              <a:rPr lang="fr-FR" dirty="0">
                <a:solidFill>
                  <a:srgbClr val="00B050"/>
                </a:solidFill>
              </a:rPr>
              <a:t>Exigible</a:t>
            </a:r>
          </a:p>
        </p:txBody>
      </p:sp>
    </p:spTree>
    <p:extLst>
      <p:ext uri="{BB962C8B-B14F-4D97-AF65-F5344CB8AC3E}">
        <p14:creationId xmlns:p14="http://schemas.microsoft.com/office/powerpoint/2010/main" val="228827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4" grpId="0" animBg="1"/>
      <p:bldP spid="2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Ingénierie système en phase préparatoire du projet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8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30" y="1224454"/>
            <a:ext cx="3895527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Sommaire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6D45F2-32A6-4168-AAAA-9E28F7087905}"/>
              </a:ext>
            </a:extLst>
          </p:cNvPr>
          <p:cNvSpPr/>
          <p:nvPr/>
        </p:nvSpPr>
        <p:spPr>
          <a:xfrm>
            <a:off x="1149928" y="1678953"/>
            <a:ext cx="6216510" cy="2094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tx1"/>
                </a:solidFill>
              </a:rPr>
              <a:t>Spécification </a:t>
            </a:r>
            <a:r>
              <a:rPr lang="fr-FR" sz="2000">
                <a:solidFill>
                  <a:schemeClr val="tx1"/>
                </a:solidFill>
              </a:rPr>
              <a:t>des besoins</a:t>
            </a: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>
                <a:solidFill>
                  <a:schemeClr val="bg1">
                    <a:lumMod val="75000"/>
                  </a:schemeClr>
                </a:solidFill>
              </a:rPr>
              <a:t>Analyse des exigences</a:t>
            </a:r>
            <a:endParaRPr lang="fr-FR" sz="2000" dirty="0">
              <a:solidFill>
                <a:schemeClr val="bg1">
                  <a:lumMod val="75000"/>
                </a:schemeClr>
              </a:solidFill>
            </a:endParaRPr>
          </a:p>
          <a:p>
            <a:pPr marL="268288" indent="-268288"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Plugin </a:t>
            </a:r>
            <a:r>
              <a:rPr lang="fr-FR" sz="2000" dirty="0" err="1">
                <a:solidFill>
                  <a:schemeClr val="bg1">
                    <a:lumMod val="75000"/>
                  </a:schemeClr>
                </a:solidFill>
              </a:rPr>
              <a:t>MagicDraw</a:t>
            </a:r>
            <a:endParaRPr lang="fr-FR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74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Spécification des besoins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2144390" y="6313452"/>
            <a:ext cx="525694" cy="365125"/>
          </a:xfrm>
        </p:spPr>
        <p:txBody>
          <a:bodyPr/>
          <a:lstStyle/>
          <a:p>
            <a:fld id="{144BB07B-E674-E847-921B-89EC41271B7E}" type="slidenum">
              <a:rPr lang="fr-FR" smtClean="0"/>
              <a:t>9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1149929" y="1224454"/>
            <a:ext cx="5526643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Les activités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1261541" y="3137943"/>
            <a:ext cx="1357322" cy="785818"/>
          </a:xfrm>
          <a:prstGeom prst="round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Besoin initial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63" y="1795717"/>
            <a:ext cx="874481" cy="124925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55" y="1254285"/>
            <a:ext cx="927082" cy="1249259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à coins arrondis 24"/>
          <p:cNvSpPr/>
          <p:nvPr/>
        </p:nvSpPr>
        <p:spPr>
          <a:xfrm>
            <a:off x="2916035" y="3469979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Mission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394123" y="3819645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Contexte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5872542" y="4136354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Utilisations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7367967" y="4529263"/>
            <a:ext cx="1357322" cy="78581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Besoins</a:t>
            </a:r>
          </a:p>
        </p:txBody>
      </p:sp>
      <p:sp>
        <p:nvSpPr>
          <p:cNvPr id="4" name="Flèche en arc 3"/>
          <p:cNvSpPr/>
          <p:nvPr/>
        </p:nvSpPr>
        <p:spPr>
          <a:xfrm rot="391576">
            <a:off x="2273542" y="2461414"/>
            <a:ext cx="1560719" cy="1814662"/>
          </a:xfrm>
          <a:prstGeom prst="circularArrow">
            <a:avLst>
              <a:gd name="adj1" fmla="val 12500"/>
              <a:gd name="adj2" fmla="val 998014"/>
              <a:gd name="adj3" fmla="val 20457681"/>
              <a:gd name="adj4" fmla="val 12577557"/>
              <a:gd name="adj5" fmla="val 124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Flèche en arc 28"/>
          <p:cNvSpPr/>
          <p:nvPr/>
        </p:nvSpPr>
        <p:spPr>
          <a:xfrm rot="391576">
            <a:off x="3747650" y="2955069"/>
            <a:ext cx="1437033" cy="1435689"/>
          </a:xfrm>
          <a:prstGeom prst="circularArrow">
            <a:avLst>
              <a:gd name="adj1" fmla="val 12500"/>
              <a:gd name="adj2" fmla="val 998014"/>
              <a:gd name="adj3" fmla="val 20457681"/>
              <a:gd name="adj4" fmla="val 13073801"/>
              <a:gd name="adj5" fmla="val 12490"/>
            </a:avLst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Flèche en arc 29"/>
          <p:cNvSpPr/>
          <p:nvPr/>
        </p:nvSpPr>
        <p:spPr>
          <a:xfrm rot="391576">
            <a:off x="5487745" y="3322499"/>
            <a:ext cx="1227570" cy="1435689"/>
          </a:xfrm>
          <a:prstGeom prst="circularArrow">
            <a:avLst>
              <a:gd name="adj1" fmla="val 12500"/>
              <a:gd name="adj2" fmla="val 998014"/>
              <a:gd name="adj3" fmla="val 20457681"/>
              <a:gd name="adj4" fmla="val 13073801"/>
              <a:gd name="adj5" fmla="val 12490"/>
            </a:avLst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 en arc 30"/>
          <p:cNvSpPr/>
          <p:nvPr/>
        </p:nvSpPr>
        <p:spPr>
          <a:xfrm rot="391576">
            <a:off x="6989450" y="3694146"/>
            <a:ext cx="1227570" cy="1435689"/>
          </a:xfrm>
          <a:prstGeom prst="circularArrow">
            <a:avLst>
              <a:gd name="adj1" fmla="val 12500"/>
              <a:gd name="adj2" fmla="val 998014"/>
              <a:gd name="adj3" fmla="val 20457681"/>
              <a:gd name="adj4" fmla="val 13073801"/>
              <a:gd name="adj5" fmla="val 12490"/>
            </a:avLst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Flèche en arc 31"/>
          <p:cNvSpPr/>
          <p:nvPr/>
        </p:nvSpPr>
        <p:spPr>
          <a:xfrm rot="10957983">
            <a:off x="3239085" y="3612240"/>
            <a:ext cx="1380094" cy="1435689"/>
          </a:xfrm>
          <a:prstGeom prst="circularArrow">
            <a:avLst>
              <a:gd name="adj1" fmla="val 12442"/>
              <a:gd name="adj2" fmla="val 1720422"/>
              <a:gd name="adj3" fmla="val 19804893"/>
              <a:gd name="adj4" fmla="val 13073801"/>
              <a:gd name="adj5" fmla="val 12490"/>
            </a:avLst>
          </a:prstGeom>
          <a:gradFill>
            <a:gsLst>
              <a:gs pos="4000">
                <a:srgbClr val="00B050">
                  <a:alpha val="50000"/>
                </a:srgbClr>
              </a:gs>
              <a:gs pos="100000">
                <a:srgbClr val="92D050">
                  <a:alpha val="10000"/>
                </a:srgbClr>
              </a:gs>
            </a:gsLst>
          </a:gradFill>
          <a:ln>
            <a:solidFill>
              <a:srgbClr val="00B050">
                <a:alpha val="1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Flèche en arc 32"/>
          <p:cNvSpPr/>
          <p:nvPr/>
        </p:nvSpPr>
        <p:spPr>
          <a:xfrm rot="10800000">
            <a:off x="4873959" y="3925719"/>
            <a:ext cx="1315949" cy="1435689"/>
          </a:xfrm>
          <a:prstGeom prst="circularArrow">
            <a:avLst>
              <a:gd name="adj1" fmla="val 12500"/>
              <a:gd name="adj2" fmla="val 998014"/>
              <a:gd name="adj3" fmla="val 20457681"/>
              <a:gd name="adj4" fmla="val 13516889"/>
              <a:gd name="adj5" fmla="val 12490"/>
            </a:avLst>
          </a:prstGeom>
          <a:gradFill>
            <a:gsLst>
              <a:gs pos="0">
                <a:srgbClr val="00B050">
                  <a:alpha val="30000"/>
                </a:srgbClr>
              </a:gs>
              <a:gs pos="90000">
                <a:srgbClr val="92D050">
                  <a:alpha val="30000"/>
                </a:srgb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Flèche en arc 34"/>
          <p:cNvSpPr/>
          <p:nvPr/>
        </p:nvSpPr>
        <p:spPr>
          <a:xfrm rot="10957983">
            <a:off x="6343274" y="4280790"/>
            <a:ext cx="1344978" cy="1435689"/>
          </a:xfrm>
          <a:prstGeom prst="circularArrow">
            <a:avLst>
              <a:gd name="adj1" fmla="val 12500"/>
              <a:gd name="adj2" fmla="val 998014"/>
              <a:gd name="adj3" fmla="val 20457681"/>
              <a:gd name="adj4" fmla="val 13385822"/>
              <a:gd name="adj5" fmla="val 12490"/>
            </a:avLst>
          </a:prstGeom>
          <a:gradFill>
            <a:gsLst>
              <a:gs pos="0">
                <a:srgbClr val="00B050">
                  <a:alpha val="50000"/>
                </a:srgbClr>
              </a:gs>
              <a:gs pos="100000">
                <a:srgbClr val="92D050">
                  <a:alpha val="10000"/>
                </a:srgbClr>
              </a:gs>
            </a:gsLst>
          </a:gradFill>
          <a:ln>
            <a:solidFill>
              <a:srgbClr val="00B050">
                <a:alpha val="1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Flèche en arc 28">
            <a:extLst>
              <a:ext uri="{FF2B5EF4-FFF2-40B4-BE49-F238E27FC236}">
                <a16:creationId xmlns:a16="http://schemas.microsoft.com/office/drawing/2014/main" id="{ACEED996-3C5D-42CC-A1AF-0A93C522DAF9}"/>
              </a:ext>
            </a:extLst>
          </p:cNvPr>
          <p:cNvSpPr/>
          <p:nvPr/>
        </p:nvSpPr>
        <p:spPr>
          <a:xfrm>
            <a:off x="3670716" y="2405374"/>
            <a:ext cx="3094437" cy="3532909"/>
          </a:xfrm>
          <a:prstGeom prst="circularArrow">
            <a:avLst>
              <a:gd name="adj1" fmla="val 5702"/>
              <a:gd name="adj2" fmla="val 766218"/>
              <a:gd name="adj3" fmla="val 20630257"/>
              <a:gd name="adj4" fmla="val 13073801"/>
              <a:gd name="adj5" fmla="val 6525"/>
            </a:avLst>
          </a:prstGeom>
          <a:gradFill>
            <a:gsLst>
              <a:gs pos="0">
                <a:srgbClr val="00B050"/>
              </a:gs>
              <a:gs pos="100000">
                <a:srgbClr val="92D050">
                  <a:alpha val="50000"/>
                </a:srgbClr>
              </a:gs>
            </a:gsLst>
            <a:lin ang="16200000" scaled="0"/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Flèche en arc 28">
            <a:extLst>
              <a:ext uri="{FF2B5EF4-FFF2-40B4-BE49-F238E27FC236}">
                <a16:creationId xmlns:a16="http://schemas.microsoft.com/office/drawing/2014/main" id="{231C4988-52F2-422F-8C44-9442F6DDCDA8}"/>
              </a:ext>
            </a:extLst>
          </p:cNvPr>
          <p:cNvSpPr/>
          <p:nvPr/>
        </p:nvSpPr>
        <p:spPr>
          <a:xfrm rot="7999861">
            <a:off x="4881734" y="2995380"/>
            <a:ext cx="3013307" cy="2988325"/>
          </a:xfrm>
          <a:prstGeom prst="circularArrow">
            <a:avLst>
              <a:gd name="adj1" fmla="val 5136"/>
              <a:gd name="adj2" fmla="val 562490"/>
              <a:gd name="adj3" fmla="val 1741817"/>
              <a:gd name="adj4" fmla="val 16199184"/>
              <a:gd name="adj5" fmla="val 4946"/>
            </a:avLst>
          </a:prstGeom>
          <a:gradFill>
            <a:gsLst>
              <a:gs pos="0">
                <a:srgbClr val="00B050">
                  <a:alpha val="50000"/>
                </a:srgbClr>
              </a:gs>
              <a:gs pos="100000">
                <a:srgbClr val="92D050">
                  <a:alpha val="10000"/>
                </a:srgbClr>
              </a:gs>
            </a:gsLst>
            <a:lin ang="16200000" scaled="0"/>
          </a:gradFill>
          <a:ln>
            <a:solidFill>
              <a:srgbClr val="00B050">
                <a:alpha val="1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Flèche en arc 28">
            <a:extLst>
              <a:ext uri="{FF2B5EF4-FFF2-40B4-BE49-F238E27FC236}">
                <a16:creationId xmlns:a16="http://schemas.microsoft.com/office/drawing/2014/main" id="{9CE9D86F-BFEE-41CE-8457-C10B059FAEC9}"/>
              </a:ext>
            </a:extLst>
          </p:cNvPr>
          <p:cNvSpPr/>
          <p:nvPr/>
        </p:nvSpPr>
        <p:spPr>
          <a:xfrm rot="10800000">
            <a:off x="3179913" y="2405372"/>
            <a:ext cx="3146602" cy="3532909"/>
          </a:xfrm>
          <a:prstGeom prst="circularArrow">
            <a:avLst>
              <a:gd name="adj1" fmla="val 5624"/>
              <a:gd name="adj2" fmla="val 998014"/>
              <a:gd name="adj3" fmla="val 20399736"/>
              <a:gd name="adj4" fmla="val 12977276"/>
              <a:gd name="adj5" fmla="val 7246"/>
            </a:avLst>
          </a:prstGeom>
          <a:gradFill>
            <a:gsLst>
              <a:gs pos="0">
                <a:srgbClr val="00B050">
                  <a:alpha val="30000"/>
                </a:srgbClr>
              </a:gs>
              <a:gs pos="100000">
                <a:srgbClr val="92D050">
                  <a:alpha val="30000"/>
                </a:srgbClr>
              </a:gs>
            </a:gsLst>
            <a:lin ang="16200000" scaled="0"/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8" name="Flèche en arc 28">
            <a:extLst>
              <a:ext uri="{FF2B5EF4-FFF2-40B4-BE49-F238E27FC236}">
                <a16:creationId xmlns:a16="http://schemas.microsoft.com/office/drawing/2014/main" id="{54CF4DE4-B787-411F-88B9-A5EC8FFB86F8}"/>
              </a:ext>
            </a:extLst>
          </p:cNvPr>
          <p:cNvSpPr/>
          <p:nvPr/>
        </p:nvSpPr>
        <p:spPr>
          <a:xfrm rot="8141594">
            <a:off x="3067639" y="1633547"/>
            <a:ext cx="5225258" cy="4813591"/>
          </a:xfrm>
          <a:prstGeom prst="circularArrow">
            <a:avLst>
              <a:gd name="adj1" fmla="val 3430"/>
              <a:gd name="adj2" fmla="val 634431"/>
              <a:gd name="adj3" fmla="val 1638733"/>
              <a:gd name="adj4" fmla="val 15754223"/>
              <a:gd name="adj5" fmla="val 4928"/>
            </a:avLst>
          </a:prstGeom>
          <a:gradFill>
            <a:gsLst>
              <a:gs pos="0">
                <a:srgbClr val="00B050">
                  <a:alpha val="50000"/>
                </a:srgbClr>
              </a:gs>
              <a:gs pos="100000">
                <a:srgbClr val="92D050">
                  <a:alpha val="10000"/>
                </a:srgbClr>
              </a:gs>
            </a:gsLst>
            <a:lin ang="16200000" scaled="0"/>
          </a:gradFill>
          <a:ln>
            <a:solidFill>
              <a:srgbClr val="00B050">
                <a:alpha val="1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Flèche en arc 28">
            <a:extLst>
              <a:ext uri="{FF2B5EF4-FFF2-40B4-BE49-F238E27FC236}">
                <a16:creationId xmlns:a16="http://schemas.microsoft.com/office/drawing/2014/main" id="{6C8B18BC-AFE3-40C5-9FC5-C8C0C9404DB3}"/>
              </a:ext>
            </a:extLst>
          </p:cNvPr>
          <p:cNvSpPr/>
          <p:nvPr/>
        </p:nvSpPr>
        <p:spPr>
          <a:xfrm>
            <a:off x="4876919" y="2793853"/>
            <a:ext cx="3417713" cy="3532909"/>
          </a:xfrm>
          <a:prstGeom prst="circularArrow">
            <a:avLst>
              <a:gd name="adj1" fmla="val 5702"/>
              <a:gd name="adj2" fmla="val 766218"/>
              <a:gd name="adj3" fmla="val 20630257"/>
              <a:gd name="adj4" fmla="val 13073801"/>
              <a:gd name="adj5" fmla="val 6525"/>
            </a:avLst>
          </a:prstGeom>
          <a:gradFill>
            <a:gsLst>
              <a:gs pos="0">
                <a:srgbClr val="00B050"/>
              </a:gs>
              <a:gs pos="100000">
                <a:srgbClr val="92D050">
                  <a:alpha val="50000"/>
                </a:srgbClr>
              </a:gs>
            </a:gsLst>
            <a:lin ang="16200000" scaled="0"/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Flèche en arc 28">
            <a:extLst>
              <a:ext uri="{FF2B5EF4-FFF2-40B4-BE49-F238E27FC236}">
                <a16:creationId xmlns:a16="http://schemas.microsoft.com/office/drawing/2014/main" id="{F4900D0D-0993-4E63-BAEF-F8334F498619}"/>
              </a:ext>
            </a:extLst>
          </p:cNvPr>
          <p:cNvSpPr/>
          <p:nvPr/>
        </p:nvSpPr>
        <p:spPr>
          <a:xfrm>
            <a:off x="3439487" y="2016660"/>
            <a:ext cx="4855145" cy="5151306"/>
          </a:xfrm>
          <a:prstGeom prst="circularArrow">
            <a:avLst>
              <a:gd name="adj1" fmla="val 4489"/>
              <a:gd name="adj2" fmla="val 509756"/>
              <a:gd name="adj3" fmla="val 20933739"/>
              <a:gd name="adj4" fmla="val 12958186"/>
              <a:gd name="adj5" fmla="val 5048"/>
            </a:avLst>
          </a:prstGeom>
          <a:gradFill>
            <a:gsLst>
              <a:gs pos="0">
                <a:srgbClr val="00B050"/>
              </a:gs>
              <a:gs pos="100000">
                <a:srgbClr val="92D050">
                  <a:alpha val="50000"/>
                </a:srgbClr>
              </a:gs>
            </a:gsLst>
            <a:lin ang="16200000" scaled="0"/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Masque diapositives STI2D -03-01-2019</Template>
  <TotalTime>11062</TotalTime>
  <Words>1784</Words>
  <Application>Microsoft Office PowerPoint</Application>
  <PresentationFormat>On-screen Show (4:3)</PresentationFormat>
  <Paragraphs>449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Wingdings</vt:lpstr>
      <vt:lpstr>Thème Office</vt:lpstr>
      <vt:lpstr>PowerPoint Presentation</vt:lpstr>
      <vt:lpstr>Ingénierie système en phase préparatoire du projet</vt:lpstr>
      <vt:lpstr>Ingénierie système en phase préparatoire du projet</vt:lpstr>
      <vt:lpstr>Introduction</vt:lpstr>
      <vt:lpstr>Introduction</vt:lpstr>
      <vt:lpstr>Introduction</vt:lpstr>
      <vt:lpstr>Introduction</vt:lpstr>
      <vt:lpstr>Ingénierie système en phase préparatoire du projet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Spécification des besoins</vt:lpstr>
      <vt:lpstr>Ingénierie système en phase préparatoire du projet</vt:lpstr>
      <vt:lpstr>Analyse des exigences</vt:lpstr>
      <vt:lpstr>Analyse des exigences</vt:lpstr>
      <vt:lpstr>Analyse des exigences</vt:lpstr>
      <vt:lpstr>Analyse des exigences</vt:lpstr>
      <vt:lpstr>Ingénierie système en phase préparatoire du projet</vt:lpstr>
      <vt:lpstr>Ingénierie système en phase préparatoire du projet</vt:lpstr>
      <vt:lpstr>Plugin ISEN MagicDraw</vt:lpstr>
      <vt:lpstr>Plugin ISEN MagicDraw</vt:lpstr>
      <vt:lpstr>Plugin ISEN MagicDraw</vt:lpstr>
      <vt:lpstr>Plugin ISEN MagicDraw</vt:lpstr>
      <vt:lpstr>Plugin ISEN MagicDraw</vt:lpstr>
      <vt:lpstr>Plugin ISEN MagicDraw</vt:lpstr>
      <vt:lpstr>Plugin ISEN MagicDraw</vt:lpstr>
    </vt:vector>
  </TitlesOfParts>
  <Company>perso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 de l'ingénierie système dans le projet - 2019</dc:title>
  <dc:creator>Yann</dc:creator>
  <cp:lastModifiedBy>Yann</cp:lastModifiedBy>
  <cp:revision>424</cp:revision>
  <cp:lastPrinted>2018-09-07T10:09:55Z</cp:lastPrinted>
  <dcterms:created xsi:type="dcterms:W3CDTF">2018-05-28T09:17:26Z</dcterms:created>
  <dcterms:modified xsi:type="dcterms:W3CDTF">2019-01-14T20:05:26Z</dcterms:modified>
</cp:coreProperties>
</file>