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375" r:id="rId3"/>
    <p:sldId id="257" r:id="rId4"/>
    <p:sldId id="396" r:id="rId5"/>
    <p:sldId id="376" r:id="rId6"/>
    <p:sldId id="377" r:id="rId7"/>
    <p:sldId id="354" r:id="rId8"/>
    <p:sldId id="380" r:id="rId9"/>
    <p:sldId id="378" r:id="rId10"/>
    <p:sldId id="352" r:id="rId11"/>
    <p:sldId id="397" r:id="rId12"/>
    <p:sldId id="381" r:id="rId13"/>
    <p:sldId id="398" r:id="rId14"/>
    <p:sldId id="399" r:id="rId15"/>
    <p:sldId id="385" r:id="rId16"/>
    <p:sldId id="400" r:id="rId17"/>
    <p:sldId id="401" r:id="rId18"/>
    <p:sldId id="402" r:id="rId19"/>
    <p:sldId id="403" r:id="rId20"/>
    <p:sldId id="386" r:id="rId21"/>
    <p:sldId id="362" r:id="rId22"/>
    <p:sldId id="363" r:id="rId23"/>
    <p:sldId id="300" r:id="rId24"/>
    <p:sldId id="267" r:id="rId25"/>
    <p:sldId id="280" r:id="rId26"/>
    <p:sldId id="374" r:id="rId27"/>
    <p:sldId id="382" r:id="rId28"/>
    <p:sldId id="383" r:id="rId29"/>
    <p:sldId id="384" r:id="rId30"/>
    <p:sldId id="365" r:id="rId31"/>
    <p:sldId id="387" r:id="rId32"/>
    <p:sldId id="388" r:id="rId33"/>
    <p:sldId id="390" r:id="rId34"/>
    <p:sldId id="404" r:id="rId35"/>
    <p:sldId id="389" r:id="rId36"/>
    <p:sldId id="391" r:id="rId37"/>
    <p:sldId id="392" r:id="rId38"/>
    <p:sldId id="393" r:id="rId39"/>
    <p:sldId id="394" r:id="rId40"/>
    <p:sldId id="395" r:id="rId41"/>
    <p:sldId id="366" r:id="rId42"/>
  </p:sldIdLst>
  <p:sldSz cx="12192000" cy="6858000"/>
  <p:notesSz cx="6735763" cy="9866313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3" userDrawn="1">
          <p15:clr>
            <a:srgbClr val="A4A3A4"/>
          </p15:clr>
        </p15:guide>
        <p15:guide id="2" pos="39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ivier Fort" initials="OF" lastIdx="6" clrIdx="0">
    <p:extLst/>
  </p:cmAuthor>
  <p:cmAuthor id="2" name="Frédéric TARAUD" initials="FT" lastIdx="1" clrIdx="1">
    <p:extLst/>
  </p:cmAuthor>
  <p:cmAuthor id="3" name="Bastien" initials="BA" lastIdx="1" clrIdx="2">
    <p:extLst/>
  </p:cmAuthor>
  <p:cmAuthor id="4" name="FRANCK QUERE" initials="FQ" lastIdx="7" clrIdx="3">
    <p:extLst/>
  </p:cmAuthor>
  <p:cmAuthor id="5" name="utilisateur" initials="u" lastIdx="2" clrIdx="4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A2127F"/>
    <a:srgbClr val="ECAB79"/>
    <a:srgbClr val="31859C"/>
    <a:srgbClr val="CAF27F"/>
    <a:srgbClr val="EB9998"/>
    <a:srgbClr val="16AEB2"/>
    <a:srgbClr val="93CDDD"/>
    <a:srgbClr val="7FB3C1"/>
    <a:srgbClr val="CFB5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82" autoAdjust="0"/>
    <p:restoredTop sz="95322" autoAdjust="0"/>
  </p:normalViewPr>
  <p:slideViewPr>
    <p:cSldViewPr snapToGrid="0" snapToObjects="1">
      <p:cViewPr varScale="1">
        <p:scale>
          <a:sx n="103" d="100"/>
          <a:sy n="103" d="100"/>
        </p:scale>
        <p:origin x="-272" y="-104"/>
      </p:cViewPr>
      <p:guideLst>
        <p:guide orient="horz" pos="2183"/>
        <p:guide pos="390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4" d="100"/>
          <a:sy n="64" d="100"/>
        </p:scale>
        <p:origin x="340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commentAuthors" Target="commentAuthors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5BEDC3-A63A-4300-8ADD-56A47DE8D6D1}" type="doc">
      <dgm:prSet loTypeId="urn:microsoft.com/office/officeart/2005/8/layout/chart3" loCatId="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457B5753-BE04-4427-BF43-78D2E082050F}">
      <dgm:prSet phldrT="[Texte]" custT="1"/>
      <dgm:spPr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gm:spPr>
      <dgm:t>
        <a:bodyPr/>
        <a:lstStyle/>
        <a:p>
          <a:r>
            <a:rPr lang="fr-FR" sz="1100" b="0" dirty="0">
              <a:solidFill>
                <a:schemeClr val="tx1"/>
              </a:solidFill>
            </a:rPr>
            <a:t>Dimension</a:t>
          </a:r>
          <a:r>
            <a:rPr lang="fr-FR" sz="1100" b="1" dirty="0">
              <a:solidFill>
                <a:schemeClr val="tx1"/>
              </a:solidFill>
            </a:rPr>
            <a:t> </a:t>
          </a:r>
          <a:r>
            <a:rPr lang="fr-FR" sz="1200" b="1" dirty="0">
              <a:solidFill>
                <a:schemeClr val="tx1"/>
              </a:solidFill>
            </a:rPr>
            <a:t>scientifique et technique</a:t>
          </a:r>
        </a:p>
      </dgm:t>
    </dgm:pt>
    <dgm:pt modelId="{AFA47B3D-22BF-4A9D-BA2E-33061659EF65}" type="parTrans" cxnId="{19152D1E-24EB-44A9-9771-CA3D547EC2AC}">
      <dgm:prSet/>
      <dgm:spPr/>
      <dgm:t>
        <a:bodyPr/>
        <a:lstStyle/>
        <a:p>
          <a:endParaRPr lang="fr-FR" sz="1400">
            <a:solidFill>
              <a:schemeClr val="tx1"/>
            </a:solidFill>
          </a:endParaRPr>
        </a:p>
      </dgm:t>
    </dgm:pt>
    <dgm:pt modelId="{E818318C-F7C5-47FE-978B-20F3D0BE98A5}" type="sibTrans" cxnId="{19152D1E-24EB-44A9-9771-CA3D547EC2AC}">
      <dgm:prSet/>
      <dgm:spPr/>
      <dgm:t>
        <a:bodyPr/>
        <a:lstStyle/>
        <a:p>
          <a:endParaRPr lang="fr-FR" sz="1400">
            <a:solidFill>
              <a:schemeClr val="tx1"/>
            </a:solidFill>
          </a:endParaRPr>
        </a:p>
      </dgm:t>
    </dgm:pt>
    <dgm:pt modelId="{D049336E-53B7-4724-ADAD-EBF81DBC3F0F}">
      <dgm:prSet phldrT="[Texte]" custT="1"/>
      <dgm:spPr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gm:spPr>
      <dgm:t>
        <a:bodyPr/>
        <a:lstStyle/>
        <a:p>
          <a:r>
            <a:rPr lang="fr-FR" sz="1100" b="0" dirty="0">
              <a:solidFill>
                <a:schemeClr val="tx1"/>
              </a:solidFill>
            </a:rPr>
            <a:t>Dimension</a:t>
          </a:r>
          <a:r>
            <a:rPr lang="fr-FR" sz="1400" b="1" dirty="0">
              <a:solidFill>
                <a:schemeClr val="tx1"/>
              </a:solidFill>
            </a:rPr>
            <a:t> </a:t>
          </a:r>
          <a:r>
            <a:rPr lang="fr-FR" sz="1200" b="1" dirty="0">
              <a:solidFill>
                <a:schemeClr val="tx1"/>
              </a:solidFill>
            </a:rPr>
            <a:t>socioculturelle</a:t>
          </a:r>
          <a:r>
            <a:rPr lang="fr-FR" sz="1200" dirty="0">
              <a:solidFill>
                <a:schemeClr val="tx1"/>
              </a:solidFill>
            </a:rPr>
            <a:t> </a:t>
          </a:r>
        </a:p>
      </dgm:t>
    </dgm:pt>
    <dgm:pt modelId="{675807DE-0DC9-4D1E-8C98-DEB3E7CB8766}" type="parTrans" cxnId="{3E9A0C14-C977-4336-954B-09A2025A68B3}">
      <dgm:prSet/>
      <dgm:spPr/>
      <dgm:t>
        <a:bodyPr/>
        <a:lstStyle/>
        <a:p>
          <a:endParaRPr lang="fr-FR" sz="1400">
            <a:solidFill>
              <a:schemeClr val="tx1"/>
            </a:solidFill>
          </a:endParaRPr>
        </a:p>
      </dgm:t>
    </dgm:pt>
    <dgm:pt modelId="{F91CE30F-0DB6-4824-BF84-B9180D943242}" type="sibTrans" cxnId="{3E9A0C14-C977-4336-954B-09A2025A68B3}">
      <dgm:prSet/>
      <dgm:spPr/>
      <dgm:t>
        <a:bodyPr/>
        <a:lstStyle/>
        <a:p>
          <a:endParaRPr lang="fr-FR" sz="1400">
            <a:solidFill>
              <a:schemeClr val="tx1"/>
            </a:solidFill>
          </a:endParaRPr>
        </a:p>
      </dgm:t>
    </dgm:pt>
    <dgm:pt modelId="{FAC96BBC-E70B-4A01-A869-009A30B96857}">
      <dgm:prSet phldrT="[Texte]" custT="1"/>
      <dgm:spPr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gm:spPr>
      <dgm:t>
        <a:bodyPr lIns="0" tIns="0" rIns="0" anchor="ctr" anchorCtr="0"/>
        <a:lstStyle/>
        <a:p>
          <a:pPr marL="0" indent="0" algn="ctr">
            <a:spcAft>
              <a:spcPts val="0"/>
            </a:spcAft>
          </a:pPr>
          <a:endParaRPr lang="fr-FR" sz="1100" b="0" baseline="0" dirty="0">
            <a:solidFill>
              <a:schemeClr val="tx1"/>
            </a:solidFill>
          </a:endParaRPr>
        </a:p>
        <a:p>
          <a:pPr marL="0" indent="0" algn="ctr">
            <a:spcAft>
              <a:spcPts val="0"/>
            </a:spcAft>
          </a:pPr>
          <a:r>
            <a:rPr lang="fr-FR" sz="1100" b="0" baseline="0" dirty="0">
              <a:solidFill>
                <a:schemeClr val="tx1"/>
              </a:solidFill>
            </a:rPr>
            <a:t>Dimension </a:t>
          </a:r>
          <a:r>
            <a:rPr lang="fr-FR" sz="1100" b="1" baseline="0" dirty="0">
              <a:solidFill>
                <a:schemeClr val="tx1"/>
              </a:solidFill>
            </a:rPr>
            <a:t>ingénierie-design</a:t>
          </a:r>
        </a:p>
        <a:p>
          <a:pPr algn="ctr">
            <a:spcAft>
              <a:spcPts val="0"/>
            </a:spcAft>
          </a:pPr>
          <a:endParaRPr lang="fr-FR" sz="1050" b="1" baseline="0" dirty="0">
            <a:solidFill>
              <a:schemeClr val="tx1"/>
            </a:solidFill>
          </a:endParaRPr>
        </a:p>
        <a:p>
          <a:pPr algn="ctr">
            <a:spcAft>
              <a:spcPts val="0"/>
            </a:spcAft>
          </a:pPr>
          <a:endParaRPr lang="fr-FR" sz="1050" b="1" baseline="0" dirty="0">
            <a:solidFill>
              <a:schemeClr val="tx1"/>
            </a:solidFill>
          </a:endParaRPr>
        </a:p>
        <a:p>
          <a:pPr algn="ctr">
            <a:spcAft>
              <a:spcPts val="0"/>
            </a:spcAft>
          </a:pPr>
          <a:endParaRPr lang="fr-FR" sz="1050" b="1" baseline="0" dirty="0">
            <a:solidFill>
              <a:schemeClr val="tx1"/>
            </a:solidFill>
          </a:endParaRPr>
        </a:p>
        <a:p>
          <a:pPr algn="ctr">
            <a:spcAft>
              <a:spcPct val="35000"/>
            </a:spcAft>
          </a:pPr>
          <a:endParaRPr lang="fr-FR" sz="1000" dirty="0">
            <a:solidFill>
              <a:schemeClr val="tx1"/>
            </a:solidFill>
          </a:endParaRPr>
        </a:p>
      </dgm:t>
    </dgm:pt>
    <dgm:pt modelId="{710C1B2A-4DE4-4FDE-A263-6F4892C1B314}" type="parTrans" cxnId="{55D788FE-ABF2-41A7-81F9-843AF6136521}">
      <dgm:prSet/>
      <dgm:spPr/>
      <dgm:t>
        <a:bodyPr/>
        <a:lstStyle/>
        <a:p>
          <a:endParaRPr lang="fr-FR" sz="1400">
            <a:solidFill>
              <a:schemeClr val="tx1"/>
            </a:solidFill>
          </a:endParaRPr>
        </a:p>
      </dgm:t>
    </dgm:pt>
    <dgm:pt modelId="{36C23821-42A8-444C-9E19-A24544EA183D}" type="sibTrans" cxnId="{55D788FE-ABF2-41A7-81F9-843AF6136521}">
      <dgm:prSet/>
      <dgm:spPr/>
      <dgm:t>
        <a:bodyPr/>
        <a:lstStyle/>
        <a:p>
          <a:endParaRPr lang="fr-FR" sz="1400">
            <a:solidFill>
              <a:schemeClr val="tx1"/>
            </a:solidFill>
          </a:endParaRPr>
        </a:p>
      </dgm:t>
    </dgm:pt>
    <dgm:pt modelId="{70580A2D-BDFA-41EF-83F5-DF3072504320}" type="pres">
      <dgm:prSet presAssocID="{0D5BEDC3-A63A-4300-8ADD-56A47DE8D6D1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4F669CC3-7B5B-4B7B-A754-47B608F8F562}" type="pres">
      <dgm:prSet presAssocID="{0D5BEDC3-A63A-4300-8ADD-56A47DE8D6D1}" presName="wedge1" presStyleLbl="node1" presStyleIdx="0" presStyleCnt="3" custScaleX="102831" custLinFactNeighborX="-3649" custLinFactNeighborY="-2350"/>
      <dgm:spPr/>
      <dgm:t>
        <a:bodyPr/>
        <a:lstStyle/>
        <a:p>
          <a:endParaRPr lang="fr-FR"/>
        </a:p>
      </dgm:t>
    </dgm:pt>
    <dgm:pt modelId="{135D9BB0-4F71-44C6-BEE3-E199E561AD2B}" type="pres">
      <dgm:prSet presAssocID="{0D5BEDC3-A63A-4300-8ADD-56A47DE8D6D1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EC56D41-A0D2-49E4-89E2-7E20D92B96E5}" type="pres">
      <dgm:prSet presAssocID="{0D5BEDC3-A63A-4300-8ADD-56A47DE8D6D1}" presName="wedge2" presStyleLbl="node1" presStyleIdx="1" presStyleCnt="3" custScaleX="100000" custScaleY="100000" custLinFactNeighborX="80" custLinFactNeighborY="-951"/>
      <dgm:spPr/>
      <dgm:t>
        <a:bodyPr/>
        <a:lstStyle/>
        <a:p>
          <a:endParaRPr lang="fr-FR"/>
        </a:p>
      </dgm:t>
    </dgm:pt>
    <dgm:pt modelId="{925AD94C-CB63-4D15-B3A9-F9288EE460F7}" type="pres">
      <dgm:prSet presAssocID="{0D5BEDC3-A63A-4300-8ADD-56A47DE8D6D1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B848C34-4BFB-4D45-923A-E6F682FCFCCA}" type="pres">
      <dgm:prSet presAssocID="{0D5BEDC3-A63A-4300-8ADD-56A47DE8D6D1}" presName="wedge3" presStyleLbl="node1" presStyleIdx="2" presStyleCnt="3" custLinFactNeighborX="-1445" custLinFactNeighborY="-3288"/>
      <dgm:spPr/>
      <dgm:t>
        <a:bodyPr/>
        <a:lstStyle/>
        <a:p>
          <a:endParaRPr lang="fr-FR"/>
        </a:p>
      </dgm:t>
    </dgm:pt>
    <dgm:pt modelId="{6C06388F-54D5-427C-8AC6-496EBCE30733}" type="pres">
      <dgm:prSet presAssocID="{0D5BEDC3-A63A-4300-8ADD-56A47DE8D6D1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BEF0CB3D-F687-4E4D-9B92-FBAF9906F304}" type="presOf" srcId="{0D5BEDC3-A63A-4300-8ADD-56A47DE8D6D1}" destId="{70580A2D-BDFA-41EF-83F5-DF3072504320}" srcOrd="0" destOrd="0" presId="urn:microsoft.com/office/officeart/2005/8/layout/chart3"/>
    <dgm:cxn modelId="{AC3A0AED-DBFD-6C42-9168-BA0DECC15E5D}" type="presOf" srcId="{457B5753-BE04-4427-BF43-78D2E082050F}" destId="{4F669CC3-7B5B-4B7B-A754-47B608F8F562}" srcOrd="0" destOrd="0" presId="urn:microsoft.com/office/officeart/2005/8/layout/chart3"/>
    <dgm:cxn modelId="{3E9A0C14-C977-4336-954B-09A2025A68B3}" srcId="{0D5BEDC3-A63A-4300-8ADD-56A47DE8D6D1}" destId="{D049336E-53B7-4724-ADAD-EBF81DBC3F0F}" srcOrd="1" destOrd="0" parTransId="{675807DE-0DC9-4D1E-8C98-DEB3E7CB8766}" sibTransId="{F91CE30F-0DB6-4824-BF84-B9180D943242}"/>
    <dgm:cxn modelId="{55D788FE-ABF2-41A7-81F9-843AF6136521}" srcId="{0D5BEDC3-A63A-4300-8ADD-56A47DE8D6D1}" destId="{FAC96BBC-E70B-4A01-A869-009A30B96857}" srcOrd="2" destOrd="0" parTransId="{710C1B2A-4DE4-4FDE-A263-6F4892C1B314}" sibTransId="{36C23821-42A8-444C-9E19-A24544EA183D}"/>
    <dgm:cxn modelId="{B9C0A23D-332C-410E-8FD5-8DDA64D18A0E}" type="presOf" srcId="{D049336E-53B7-4724-ADAD-EBF81DBC3F0F}" destId="{4EC56D41-A0D2-49E4-89E2-7E20D92B96E5}" srcOrd="0" destOrd="0" presId="urn:microsoft.com/office/officeart/2005/8/layout/chart3"/>
    <dgm:cxn modelId="{58F6689F-491F-49CF-B8E2-F44D787E86A1}" type="presOf" srcId="{D049336E-53B7-4724-ADAD-EBF81DBC3F0F}" destId="{925AD94C-CB63-4D15-B3A9-F9288EE460F7}" srcOrd="1" destOrd="0" presId="urn:microsoft.com/office/officeart/2005/8/layout/chart3"/>
    <dgm:cxn modelId="{1943C69F-8381-4610-A976-713DB9AE769B}" type="presOf" srcId="{FAC96BBC-E70B-4A01-A869-009A30B96857}" destId="{9B848C34-4BFB-4D45-923A-E6F682FCFCCA}" srcOrd="0" destOrd="0" presId="urn:microsoft.com/office/officeart/2005/8/layout/chart3"/>
    <dgm:cxn modelId="{ACD769BE-FB0D-F144-8D42-63630A57446A}" type="presOf" srcId="{457B5753-BE04-4427-BF43-78D2E082050F}" destId="{135D9BB0-4F71-44C6-BEE3-E199E561AD2B}" srcOrd="1" destOrd="0" presId="urn:microsoft.com/office/officeart/2005/8/layout/chart3"/>
    <dgm:cxn modelId="{19152D1E-24EB-44A9-9771-CA3D547EC2AC}" srcId="{0D5BEDC3-A63A-4300-8ADD-56A47DE8D6D1}" destId="{457B5753-BE04-4427-BF43-78D2E082050F}" srcOrd="0" destOrd="0" parTransId="{AFA47B3D-22BF-4A9D-BA2E-33061659EF65}" sibTransId="{E818318C-F7C5-47FE-978B-20F3D0BE98A5}"/>
    <dgm:cxn modelId="{AEA9AF05-EC3E-45AC-B022-904DB976ADB6}" type="presOf" srcId="{FAC96BBC-E70B-4A01-A869-009A30B96857}" destId="{6C06388F-54D5-427C-8AC6-496EBCE30733}" srcOrd="1" destOrd="0" presId="urn:microsoft.com/office/officeart/2005/8/layout/chart3"/>
    <dgm:cxn modelId="{BA0CA91E-AD2D-4245-A6A5-F526B9D40AC5}" type="presParOf" srcId="{70580A2D-BDFA-41EF-83F5-DF3072504320}" destId="{4F669CC3-7B5B-4B7B-A754-47B608F8F562}" srcOrd="0" destOrd="0" presId="urn:microsoft.com/office/officeart/2005/8/layout/chart3"/>
    <dgm:cxn modelId="{97DAC1A6-EB57-D243-8AB2-D08F9C4EEE07}" type="presParOf" srcId="{70580A2D-BDFA-41EF-83F5-DF3072504320}" destId="{135D9BB0-4F71-44C6-BEE3-E199E561AD2B}" srcOrd="1" destOrd="0" presId="urn:microsoft.com/office/officeart/2005/8/layout/chart3"/>
    <dgm:cxn modelId="{A4BEEA14-E7DD-C244-BCBD-CFF7310577D9}" type="presParOf" srcId="{70580A2D-BDFA-41EF-83F5-DF3072504320}" destId="{4EC56D41-A0D2-49E4-89E2-7E20D92B96E5}" srcOrd="2" destOrd="0" presId="urn:microsoft.com/office/officeart/2005/8/layout/chart3"/>
    <dgm:cxn modelId="{DB9A2A8E-B499-7A40-BABA-69134C4037C0}" type="presParOf" srcId="{70580A2D-BDFA-41EF-83F5-DF3072504320}" destId="{925AD94C-CB63-4D15-B3A9-F9288EE460F7}" srcOrd="3" destOrd="0" presId="urn:microsoft.com/office/officeart/2005/8/layout/chart3"/>
    <dgm:cxn modelId="{F8F2DB6D-FDF3-424C-8606-BAB5932CB382}" type="presParOf" srcId="{70580A2D-BDFA-41EF-83F5-DF3072504320}" destId="{9B848C34-4BFB-4D45-923A-E6F682FCFCCA}" srcOrd="4" destOrd="0" presId="urn:microsoft.com/office/officeart/2005/8/layout/chart3"/>
    <dgm:cxn modelId="{716BE240-91B4-5B4A-8E72-37A2F9486A6E}" type="presParOf" srcId="{70580A2D-BDFA-41EF-83F5-DF3072504320}" destId="{6C06388F-54D5-427C-8AC6-496EBCE30733}" srcOrd="5" destOrd="0" presId="urn:microsoft.com/office/officeart/2005/8/layout/chart3"/>
  </dgm:cxnLst>
  <dgm:bg>
    <a:effectLst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669CC3-7B5B-4B7B-A754-47B608F8F562}">
      <dsp:nvSpPr>
        <dsp:cNvPr id="0" name=""/>
        <dsp:cNvSpPr/>
      </dsp:nvSpPr>
      <dsp:spPr>
        <a:xfrm>
          <a:off x="471760" y="130845"/>
          <a:ext cx="2366460" cy="2301310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b="0" kern="1200" dirty="0">
              <a:solidFill>
                <a:schemeClr val="tx1"/>
              </a:solidFill>
            </a:rPr>
            <a:t>Dimension</a:t>
          </a:r>
          <a:r>
            <a:rPr lang="fr-FR" sz="1100" b="1" kern="1200" dirty="0">
              <a:solidFill>
                <a:schemeClr val="tx1"/>
              </a:solidFill>
            </a:rPr>
            <a:t> </a:t>
          </a:r>
          <a:r>
            <a:rPr lang="fr-FR" sz="1200" b="1" kern="1200" dirty="0">
              <a:solidFill>
                <a:schemeClr val="tx1"/>
              </a:solidFill>
            </a:rPr>
            <a:t>scientifique et technique</a:t>
          </a:r>
        </a:p>
      </dsp:txBody>
      <dsp:txXfrm>
        <a:off x="1758381" y="555492"/>
        <a:ext cx="802906" cy="767103"/>
      </dsp:txXfrm>
    </dsp:sp>
    <dsp:sp modelId="{4EC56D41-A0D2-49E4-89E2-7E20D92B96E5}">
      <dsp:nvSpPr>
        <dsp:cNvPr id="0" name=""/>
        <dsp:cNvSpPr/>
      </dsp:nvSpPr>
      <dsp:spPr>
        <a:xfrm>
          <a:off x="471523" y="231532"/>
          <a:ext cx="2301310" cy="2301310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b="0" kern="1200" dirty="0">
              <a:solidFill>
                <a:schemeClr val="tx1"/>
              </a:solidFill>
            </a:rPr>
            <a:t>Dimension</a:t>
          </a:r>
          <a:r>
            <a:rPr lang="fr-FR" sz="1400" b="1" kern="1200" dirty="0">
              <a:solidFill>
                <a:schemeClr val="tx1"/>
              </a:solidFill>
            </a:rPr>
            <a:t> </a:t>
          </a:r>
          <a:r>
            <a:rPr lang="fr-FR" sz="1200" b="1" kern="1200" dirty="0">
              <a:solidFill>
                <a:schemeClr val="tx1"/>
              </a:solidFill>
            </a:rPr>
            <a:t>socioculturelle</a:t>
          </a:r>
          <a:r>
            <a:rPr lang="fr-FR" sz="1200" kern="1200" dirty="0">
              <a:solidFill>
                <a:schemeClr val="tx1"/>
              </a:solidFill>
            </a:rPr>
            <a:t> </a:t>
          </a:r>
        </a:p>
      </dsp:txBody>
      <dsp:txXfrm>
        <a:off x="1101644" y="1683549"/>
        <a:ext cx="1041068" cy="712310"/>
      </dsp:txXfrm>
    </dsp:sp>
    <dsp:sp modelId="{9B848C34-4BFB-4D45-923A-E6F682FCFCCA}">
      <dsp:nvSpPr>
        <dsp:cNvPr id="0" name=""/>
        <dsp:cNvSpPr/>
      </dsp:nvSpPr>
      <dsp:spPr>
        <a:xfrm>
          <a:off x="436428" y="177751"/>
          <a:ext cx="2301310" cy="2301310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fr-FR" sz="1100" b="0" kern="1200" baseline="0" dirty="0">
            <a:solidFill>
              <a:schemeClr val="tx1"/>
            </a:solidFill>
          </a:endParaRP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fr-FR" sz="1100" b="0" kern="1200" baseline="0" dirty="0">
              <a:solidFill>
                <a:schemeClr val="tx1"/>
              </a:solidFill>
            </a:rPr>
            <a:t>Dimension </a:t>
          </a:r>
          <a:r>
            <a:rPr lang="fr-FR" sz="1100" b="1" kern="1200" baseline="0" dirty="0">
              <a:solidFill>
                <a:schemeClr val="tx1"/>
              </a:solidFill>
            </a:rPr>
            <a:t>ingénierie-design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fr-FR" sz="1050" b="1" kern="1200" baseline="0" dirty="0">
            <a:solidFill>
              <a:schemeClr val="tx1"/>
            </a:solidFill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fr-FR" sz="1050" b="1" kern="1200" baseline="0" dirty="0">
            <a:solidFill>
              <a:schemeClr val="tx1"/>
            </a:solidFill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fr-FR" sz="1050" b="1" kern="1200" baseline="0" dirty="0">
            <a:solidFill>
              <a:schemeClr val="tx1"/>
            </a:solidFill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000" kern="1200" dirty="0">
            <a:solidFill>
              <a:schemeClr val="tx1"/>
            </a:solidFill>
          </a:endParaRPr>
        </a:p>
      </dsp:txBody>
      <dsp:txXfrm>
        <a:off x="682997" y="629794"/>
        <a:ext cx="780801" cy="7671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24EDF6-9D5C-4C2B-BECE-0A754A09030A}" type="datetimeFigureOut">
              <a:rPr lang="fr-FR" smtClean="0"/>
              <a:t>16/01/19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840FDB-8DE5-42FF-B377-DC564D15A216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060689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371BCA-5831-A345-804C-67FF2F83CA62}" type="datetimeFigureOut">
              <a:rPr lang="fr-FR" smtClean="0"/>
              <a:t>16/01/19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E501F2-2B48-A14B-AFC4-1D617FACCF21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45116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u numéro de diapositive 4">
            <a:extLst>
              <a:ext uri="{FF2B5EF4-FFF2-40B4-BE49-F238E27FC236}">
                <a16:creationId xmlns:a16="http://schemas.microsoft.com/office/drawing/2014/main" xmlns="" id="{946297FC-0964-436E-8AC3-525987814BB2}"/>
              </a:ext>
            </a:extLst>
          </p:cNvPr>
          <p:cNvSpPr txBox="1">
            <a:spLocks/>
          </p:cNvSpPr>
          <p:nvPr userDrawn="1"/>
        </p:nvSpPr>
        <p:spPr>
          <a:xfrm>
            <a:off x="2848031" y="6319025"/>
            <a:ext cx="700925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4572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4BB07B-E674-E847-921B-89EC41271B7E}" type="slidenum">
              <a:rPr lang="fr-FR" sz="1400" smtClean="0"/>
              <a:pPr/>
              <a:t>‹#›</a:t>
            </a:fld>
            <a:endParaRPr lang="fr-FR" sz="1400" dirty="0"/>
          </a:p>
        </p:txBody>
      </p:sp>
      <p:sp>
        <p:nvSpPr>
          <p:cNvPr id="8" name="Espace réservé de la date 2">
            <a:extLst>
              <a:ext uri="{FF2B5EF4-FFF2-40B4-BE49-F238E27FC236}">
                <a16:creationId xmlns:a16="http://schemas.microsoft.com/office/drawing/2014/main" xmlns="" id="{9EBEBB02-F0D4-4EA0-8D9D-D3E3F3DDD9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3447" y="6329831"/>
            <a:ext cx="1445325" cy="279200"/>
          </a:xfrm>
          <a:prstGeom prst="rect">
            <a:avLst/>
          </a:prstGeom>
        </p:spPr>
        <p:txBody>
          <a:bodyPr/>
          <a:lstStyle>
            <a:lvl1pPr algn="r">
              <a:defRPr sz="1400"/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8367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33240" y="358808"/>
            <a:ext cx="5638269" cy="40011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10743447" y="6329831"/>
            <a:ext cx="1445325" cy="279200"/>
          </a:xfrm>
          <a:prstGeom prst="rect">
            <a:avLst/>
          </a:prstGeom>
        </p:spPr>
        <p:txBody>
          <a:bodyPr/>
          <a:lstStyle>
            <a:lvl1pPr algn="r">
              <a:defRPr sz="14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2848031" y="6319025"/>
            <a:ext cx="700925" cy="365125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fld id="{144BB07B-E674-E847-921B-89EC41271B7E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49718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DF612911-D031-4258-9B6D-3BEA3C0DA97E}"/>
              </a:ext>
            </a:extLst>
          </p:cNvPr>
          <p:cNvSpPr txBox="1">
            <a:spLocks/>
          </p:cNvSpPr>
          <p:nvPr userDrawn="1"/>
        </p:nvSpPr>
        <p:spPr>
          <a:xfrm>
            <a:off x="2848031" y="6319025"/>
            <a:ext cx="700925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ctr" defTabSz="4572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44BB07B-E674-E847-921B-89EC41271B7E}" type="slidenum">
              <a:rPr lang="fr-FR" sz="1400" smtClean="0"/>
              <a:pPr/>
              <a:t>‹#›</a:t>
            </a:fld>
            <a:endParaRPr lang="fr-FR" sz="1400" dirty="0"/>
          </a:p>
        </p:txBody>
      </p:sp>
      <p:sp>
        <p:nvSpPr>
          <p:cNvPr id="6" name="Espace réservé de la date 2">
            <a:extLst>
              <a:ext uri="{FF2B5EF4-FFF2-40B4-BE49-F238E27FC236}">
                <a16:creationId xmlns:a16="http://schemas.microsoft.com/office/drawing/2014/main" xmlns="" id="{2C38233A-CBAF-4E90-911A-DB3F8658BA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3447" y="6329831"/>
            <a:ext cx="1445325" cy="279200"/>
          </a:xfrm>
          <a:prstGeom prst="rect">
            <a:avLst/>
          </a:prstGeom>
        </p:spPr>
        <p:txBody>
          <a:bodyPr/>
          <a:lstStyle>
            <a:lvl1pPr algn="r">
              <a:defRPr sz="1400"/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1898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png"/><Relationship Id="rId6" Type="http://schemas.openxmlformats.org/officeDocument/2006/relationships/image" Target="../media/image2.jpg"/><Relationship Id="rId7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533239" y="1181417"/>
            <a:ext cx="8723125" cy="49425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0247CA4-A056-9741-9E0F-024216126320}"/>
              </a:ext>
            </a:extLst>
          </p:cNvPr>
          <p:cNvSpPr/>
          <p:nvPr userDrawn="1"/>
        </p:nvSpPr>
        <p:spPr>
          <a:xfrm>
            <a:off x="2" y="-827"/>
            <a:ext cx="2080313" cy="36448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dirty="0">
                <a:solidFill>
                  <a:schemeClr val="bg1"/>
                </a:solidFill>
              </a:rPr>
              <a:t>Rentrée 2019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5193CC9-1ACD-5043-B4C2-6944FCD946FE}"/>
              </a:ext>
            </a:extLst>
          </p:cNvPr>
          <p:cNvSpPr/>
          <p:nvPr userDrawn="1"/>
        </p:nvSpPr>
        <p:spPr>
          <a:xfrm>
            <a:off x="1533239" y="363655"/>
            <a:ext cx="8723125" cy="360062"/>
          </a:xfrm>
          <a:prstGeom prst="rect">
            <a:avLst/>
          </a:prstGeom>
          <a:solidFill>
            <a:schemeClr val="accent2">
              <a:lumMod val="60000"/>
              <a:lumOff val="40000"/>
              <a:alpha val="6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8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42785FE-A3AC-AA4D-9931-555E187F4BDF}"/>
              </a:ext>
            </a:extLst>
          </p:cNvPr>
          <p:cNvSpPr/>
          <p:nvPr userDrawn="1"/>
        </p:nvSpPr>
        <p:spPr>
          <a:xfrm>
            <a:off x="3591317" y="6321373"/>
            <a:ext cx="384000" cy="288000"/>
          </a:xfrm>
          <a:prstGeom prst="rect">
            <a:avLst/>
          </a:prstGeom>
          <a:solidFill>
            <a:schemeClr val="tx1">
              <a:alpha val="2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>
              <a:buFont typeface="Arial" panose="020B0604020202020204" pitchFamily="34" charset="0"/>
              <a:buChar char="•"/>
            </a:pPr>
            <a:endParaRPr lang="fr-FR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0E5EDCE-885D-3742-BB4E-275709A94ED5}"/>
              </a:ext>
            </a:extLst>
          </p:cNvPr>
          <p:cNvSpPr/>
          <p:nvPr userDrawn="1"/>
        </p:nvSpPr>
        <p:spPr>
          <a:xfrm>
            <a:off x="4167875" y="6321373"/>
            <a:ext cx="8024127" cy="288000"/>
          </a:xfrm>
          <a:prstGeom prst="rect">
            <a:avLst/>
          </a:prstGeom>
          <a:solidFill>
            <a:schemeClr val="tx1">
              <a:alpha val="9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>
              <a:buFont typeface="Arial" panose="020B0604020202020204" pitchFamily="34" charset="0"/>
              <a:buChar char="•"/>
            </a:pPr>
            <a:endParaRPr lang="fr-FR" sz="1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D89AFB3-2A21-484E-B204-F60F59940420}"/>
              </a:ext>
            </a:extLst>
          </p:cNvPr>
          <p:cNvSpPr/>
          <p:nvPr userDrawn="1"/>
        </p:nvSpPr>
        <p:spPr>
          <a:xfrm>
            <a:off x="3014760" y="6321373"/>
            <a:ext cx="384000" cy="288000"/>
          </a:xfrm>
          <a:prstGeom prst="rect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>
              <a:buFont typeface="Arial" panose="020B0604020202020204" pitchFamily="34" charset="0"/>
              <a:buChar char="•"/>
            </a:pPr>
            <a:endParaRPr lang="fr-FR" sz="1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6724E7E-076D-8348-9C1F-996B9D7D8D5B}"/>
              </a:ext>
            </a:extLst>
          </p:cNvPr>
          <p:cNvSpPr/>
          <p:nvPr userDrawn="1"/>
        </p:nvSpPr>
        <p:spPr>
          <a:xfrm>
            <a:off x="0" y="359238"/>
            <a:ext cx="1533237" cy="364481"/>
          </a:xfrm>
          <a:prstGeom prst="rect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dirty="0">
                <a:solidFill>
                  <a:schemeClr val="bg1"/>
                </a:solidFill>
              </a:rPr>
              <a:t>STI2D</a:t>
            </a: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533239" y="358808"/>
            <a:ext cx="8723125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15" name="Espace réservé du numéro de diapositive 4">
            <a:extLst>
              <a:ext uri="{FF2B5EF4-FFF2-40B4-BE49-F238E27FC236}">
                <a16:creationId xmlns:a16="http://schemas.microsoft.com/office/drawing/2014/main" xmlns="" id="{721CAABD-679C-4A15-A9C7-6151D700E0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48031" y="6319025"/>
            <a:ext cx="700925" cy="365125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fld id="{144BB07B-E674-E847-921B-89EC41271B7E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6" name="Espace réservé de la date 2">
            <a:extLst>
              <a:ext uri="{FF2B5EF4-FFF2-40B4-BE49-F238E27FC236}">
                <a16:creationId xmlns:a16="http://schemas.microsoft.com/office/drawing/2014/main" xmlns="" id="{49A4173E-469F-4D42-9AB3-C0016BBB82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43447" y="6329831"/>
            <a:ext cx="1445325" cy="279200"/>
          </a:xfrm>
          <a:prstGeom prst="rect">
            <a:avLst/>
          </a:prstGeom>
        </p:spPr>
        <p:txBody>
          <a:bodyPr/>
          <a:lstStyle>
            <a:lvl1pPr algn="r">
              <a:defRPr sz="1400"/>
            </a:lvl1pPr>
          </a:lstStyle>
          <a:p>
            <a:endParaRPr lang="fr-FR" dirty="0"/>
          </a:p>
        </p:txBody>
      </p:sp>
      <p:pic>
        <p:nvPicPr>
          <p:cNvPr id="17" name="Imag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0006" y="44371"/>
            <a:ext cx="699190" cy="679346"/>
          </a:xfrm>
          <a:prstGeom prst="rect">
            <a:avLst/>
          </a:prstGeom>
        </p:spPr>
      </p:pic>
      <p:pic>
        <p:nvPicPr>
          <p:cNvPr id="19" name="Image 18" descr="logoIGEN.jpg">
            <a:extLst>
              <a:ext uri="{FF2B5EF4-FFF2-40B4-BE49-F238E27FC236}">
                <a16:creationId xmlns:a16="http://schemas.microsoft.com/office/drawing/2014/main" xmlns="" id="{4C7B042B-7B6F-47A3-951E-E55ADB62E8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095" y="6319025"/>
            <a:ext cx="926723" cy="377554"/>
          </a:xfrm>
          <a:prstGeom prst="rect">
            <a:avLst/>
          </a:prstGeom>
        </p:spPr>
      </p:pic>
      <p:pic>
        <p:nvPicPr>
          <p:cNvPr id="20" name="Picture 2" descr="C:\Users\dlacaze\Documents\Communication\Modèles et logos\Logos\Logos octobre 2018\Logos ministères 2018\2018_MENJ_logo_horizontal_vect.jpg">
            <a:extLst>
              <a:ext uri="{FF2B5EF4-FFF2-40B4-BE49-F238E27FC236}">
                <a16:creationId xmlns:a16="http://schemas.microsoft.com/office/drawing/2014/main" xmlns="" id="{7E2BD86C-0E03-4E68-A8CB-8400747525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41" y="6351438"/>
            <a:ext cx="1032019" cy="31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989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4" r:id="rId2"/>
    <p:sldLayoutId id="2147483655" r:id="rId3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9388" indent="-179388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3888" indent="-166688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76325" indent="-161925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0825" indent="-149225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74850" indent="-1460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14.jpg"/><Relationship Id="rId5" Type="http://schemas.openxmlformats.org/officeDocument/2006/relationships/image" Target="../media/image30.jpg"/><Relationship Id="rId6" Type="http://schemas.openxmlformats.org/officeDocument/2006/relationships/image" Target="../media/image31.jpeg"/><Relationship Id="rId7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Relationship Id="rId3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hyperlink" Target="https://www.a4.fr/banc-d-essai-thermique-3899.html" TargetMode="External"/><Relationship Id="rId5" Type="http://schemas.openxmlformats.org/officeDocument/2006/relationships/image" Target="../media/image38.jpg"/><Relationship Id="rId6" Type="http://schemas.openxmlformats.org/officeDocument/2006/relationships/hyperlink" Target="http://costeno16.alwaysdata.net/09_vitrages.html" TargetMode="External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jpg"/><Relationship Id="rId3" Type="http://schemas.openxmlformats.org/officeDocument/2006/relationships/image" Target="../media/image5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4" Type="http://schemas.openxmlformats.org/officeDocument/2006/relationships/image" Target="../media/image58.jpg"/><Relationship Id="rId5" Type="http://schemas.openxmlformats.org/officeDocument/2006/relationships/image" Target="../media/image12.png"/><Relationship Id="rId6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4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1.jpg"/><Relationship Id="rId5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33239" y="312440"/>
            <a:ext cx="8127596" cy="430887"/>
          </a:xfrm>
        </p:spPr>
        <p:txBody>
          <a:bodyPr/>
          <a:lstStyle/>
          <a:p>
            <a:r>
              <a:rPr lang="fr-FR" sz="2200" b="1" dirty="0"/>
              <a:t>Enseigner les concepts clés de l’énergie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t>1</a:t>
            </a:fld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46F1660-7460-4267-8DC6-6CA70F791FF0}"/>
              </a:ext>
            </a:extLst>
          </p:cNvPr>
          <p:cNvSpPr/>
          <p:nvPr/>
        </p:nvSpPr>
        <p:spPr>
          <a:xfrm>
            <a:off x="3712631" y="861169"/>
            <a:ext cx="8294506" cy="2158509"/>
          </a:xfrm>
          <a:prstGeom prst="rect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FR" sz="2800" dirty="0"/>
              <a:t>Comment répartir et imbriquer les connaissances et compétences à faire acquérir aux élèves dans les différentes spécialités IT, I2D et 2I2D ?</a:t>
            </a:r>
          </a:p>
          <a:p>
            <a:r>
              <a:rPr lang="fr-FR" sz="2800" dirty="0"/>
              <a:t>Exemples sur quelques concepts clés de l’énergie et notamment le concept de conversion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318F92D-B431-4238-918B-6417755A6415}"/>
              </a:ext>
            </a:extLst>
          </p:cNvPr>
          <p:cNvSpPr/>
          <p:nvPr/>
        </p:nvSpPr>
        <p:spPr>
          <a:xfrm>
            <a:off x="3453420" y="861169"/>
            <a:ext cx="259211" cy="215850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082ED1B-4741-44F2-ABA8-BBCD793ED31D}"/>
              </a:ext>
            </a:extLst>
          </p:cNvPr>
          <p:cNvSpPr/>
          <p:nvPr/>
        </p:nvSpPr>
        <p:spPr>
          <a:xfrm>
            <a:off x="184863" y="3148221"/>
            <a:ext cx="8845784" cy="43767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Sommaire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751EE4F-8104-43ED-A261-D3649A040ABA}"/>
              </a:ext>
            </a:extLst>
          </p:cNvPr>
          <p:cNvSpPr/>
          <p:nvPr/>
        </p:nvSpPr>
        <p:spPr>
          <a:xfrm>
            <a:off x="184863" y="3620808"/>
            <a:ext cx="8845784" cy="2546076"/>
          </a:xfrm>
          <a:prstGeom prst="rect">
            <a:avLst/>
          </a:prstGeom>
          <a:solidFill>
            <a:schemeClr val="accent6">
              <a:alpha val="33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numCol="2" rtlCol="0" anchor="t"/>
          <a:lstStyle/>
          <a:p>
            <a:pPr>
              <a:spcAft>
                <a:spcPts val="600"/>
              </a:spcAft>
            </a:pPr>
            <a:r>
              <a:rPr lang="fr-FR" sz="2000" dirty="0">
                <a:solidFill>
                  <a:schemeClr val="tx1"/>
                </a:solidFill>
              </a:rPr>
              <a:t>Exemples en 1ère</a:t>
            </a:r>
          </a:p>
          <a:p>
            <a:pPr marL="265113">
              <a:spcAft>
                <a:spcPts val="600"/>
              </a:spcAft>
            </a:pP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Séquence I2D Utilisation des énergies renouvelables intermittentes</a:t>
            </a:r>
          </a:p>
          <a:p>
            <a:pPr marL="265113">
              <a:spcAft>
                <a:spcPts val="600"/>
              </a:spcAft>
            </a:pP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Séquence IT Amélioration lampe Géonaute</a:t>
            </a:r>
          </a:p>
          <a:p>
            <a:pPr marL="265113">
              <a:spcAft>
                <a:spcPts val="600"/>
              </a:spcAft>
            </a:pP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Séquence I2D Comment consommer moins dans l’habitat</a:t>
            </a:r>
          </a:p>
          <a:p>
            <a:pPr marL="265113">
              <a:spcAft>
                <a:spcPts val="600"/>
              </a:spcAft>
            </a:pP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Séquence I2D Réseaux intelligents</a:t>
            </a:r>
          </a:p>
          <a:p>
            <a:pPr marL="265113">
              <a:spcAft>
                <a:spcPts val="600"/>
              </a:spcAft>
            </a:pP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Séquence IT Autonomie des réseaux de capteurs</a:t>
            </a:r>
          </a:p>
          <a:p>
            <a:pPr>
              <a:spcAft>
                <a:spcPts val="600"/>
              </a:spcAft>
            </a:pPr>
            <a:r>
              <a:rPr lang="fr-FR" sz="2000" dirty="0">
                <a:solidFill>
                  <a:schemeClr val="tx1"/>
                </a:solidFill>
              </a:rPr>
              <a:t>Exemples</a:t>
            </a:r>
            <a:r>
              <a:rPr lang="fr-FR" sz="2800" dirty="0">
                <a:solidFill>
                  <a:schemeClr val="tx1"/>
                </a:solidFill>
              </a:rPr>
              <a:t> </a:t>
            </a:r>
            <a:r>
              <a:rPr lang="fr-FR" sz="2000" dirty="0">
                <a:solidFill>
                  <a:schemeClr val="tx1"/>
                </a:solidFill>
              </a:rPr>
              <a:t>en terminale</a:t>
            </a:r>
          </a:p>
          <a:p>
            <a:pPr marL="265113">
              <a:spcAft>
                <a:spcPts val="600"/>
              </a:spcAft>
            </a:pP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Séquence 2I2D Conversion d’énergie et efficacité énergétique</a:t>
            </a:r>
          </a:p>
          <a:p>
            <a:pPr marL="265113">
              <a:spcAft>
                <a:spcPts val="600"/>
              </a:spcAft>
            </a:pP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   avec imbrication de la partie commune et des enseignements spécifiques</a:t>
            </a:r>
          </a:p>
          <a:p>
            <a:pPr marL="265113">
              <a:spcAft>
                <a:spcPts val="600"/>
              </a:spcAft>
            </a:pP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….</a:t>
            </a:r>
          </a:p>
          <a:p>
            <a:pPr marL="265113">
              <a:spcAft>
                <a:spcPts val="600"/>
              </a:spcAft>
            </a:pPr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2E4D345-FE78-458E-BAA4-B6063B357A37}"/>
              </a:ext>
            </a:extLst>
          </p:cNvPr>
          <p:cNvSpPr/>
          <p:nvPr/>
        </p:nvSpPr>
        <p:spPr>
          <a:xfrm>
            <a:off x="184862" y="1672419"/>
            <a:ext cx="1028617" cy="63135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I2D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7FE3BED-5218-4428-A268-F7EC28FF5ACD}"/>
              </a:ext>
            </a:extLst>
          </p:cNvPr>
          <p:cNvSpPr/>
          <p:nvPr/>
        </p:nvSpPr>
        <p:spPr>
          <a:xfrm>
            <a:off x="184862" y="2458111"/>
            <a:ext cx="1028617" cy="63135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2I2D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EEC380D-2071-4B20-AFE3-7C0EEB03A448}"/>
              </a:ext>
            </a:extLst>
          </p:cNvPr>
          <p:cNvSpPr/>
          <p:nvPr/>
        </p:nvSpPr>
        <p:spPr>
          <a:xfrm>
            <a:off x="184863" y="886727"/>
            <a:ext cx="1028617" cy="6313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IT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xmlns="" id="{8F3B7A49-9EC2-40AC-8CDE-FFF42B5AB8F6}"/>
              </a:ext>
            </a:extLst>
          </p:cNvPr>
          <p:cNvGrpSpPr/>
          <p:nvPr/>
        </p:nvGrpSpPr>
        <p:grpSpPr>
          <a:xfrm>
            <a:off x="9030647" y="3011072"/>
            <a:ext cx="3038475" cy="3238500"/>
            <a:chOff x="2124021" y="3290008"/>
            <a:chExt cx="3038475" cy="3238500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xmlns="" id="{E003FDD8-4C86-4CC3-A581-22512271B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4021" y="3290008"/>
              <a:ext cx="3038475" cy="3238500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67918F2-36DA-45FB-A0FB-3F26BD90C153}"/>
                </a:ext>
              </a:extLst>
            </p:cNvPr>
            <p:cNvSpPr/>
            <p:nvPr/>
          </p:nvSpPr>
          <p:spPr>
            <a:xfrm>
              <a:off x="3156334" y="4034700"/>
              <a:ext cx="895310" cy="36933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</a:rPr>
                <a:t>Énergie</a:t>
              </a:r>
              <a:endParaRPr lang="fr-FR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415190F0-BAA4-4BC2-B0B4-0223C4D789E8}"/>
                </a:ext>
              </a:extLst>
            </p:cNvPr>
            <p:cNvSpPr/>
            <p:nvPr/>
          </p:nvSpPr>
          <p:spPr>
            <a:xfrm rot="18887028">
              <a:off x="2226139" y="4529270"/>
              <a:ext cx="101341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>
                  <a:solidFill>
                    <a:schemeClr val="bg1"/>
                  </a:solidFill>
                </a:rPr>
                <a:t>Conversion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7FFDDE53-A815-45D7-B36F-5FD157C0CC18}"/>
                </a:ext>
              </a:extLst>
            </p:cNvPr>
            <p:cNvSpPr/>
            <p:nvPr/>
          </p:nvSpPr>
          <p:spPr>
            <a:xfrm rot="2680249">
              <a:off x="4122180" y="4552919"/>
              <a:ext cx="75815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>
                  <a:solidFill>
                    <a:schemeClr val="bg1"/>
                  </a:solidFill>
                </a:rPr>
                <a:t>Gestion</a:t>
              </a:r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xmlns="" id="{67E301ED-278C-4484-BBB2-EA1B723D6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710379">
              <a:off x="3319218" y="4930772"/>
              <a:ext cx="648510" cy="596330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F68B1455-007C-4B6F-B385-225421F14F95}"/>
              </a:ext>
            </a:extLst>
          </p:cNvPr>
          <p:cNvSpPr/>
          <p:nvPr/>
        </p:nvSpPr>
        <p:spPr>
          <a:xfrm>
            <a:off x="10016845" y="5126833"/>
            <a:ext cx="870608" cy="315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Transfert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291092" y="6294367"/>
            <a:ext cx="6991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Bastien AUBLIN </a:t>
            </a:r>
            <a:r>
              <a:rPr lang="mr-IN" dirty="0" smtClean="0"/>
              <a:t>–</a:t>
            </a:r>
            <a:r>
              <a:rPr lang="fr-FR" dirty="0" smtClean="0"/>
              <a:t> Frank </a:t>
            </a:r>
            <a:r>
              <a:rPr lang="fr-FR" dirty="0" err="1" smtClean="0"/>
              <a:t>Quéré</a:t>
            </a:r>
            <a:r>
              <a:rPr lang="fr-FR" dirty="0" smtClean="0"/>
              <a:t> professeurs académies de Dijon et Rennes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6382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65F82702-1F0D-4CDF-8799-09CA381B2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C959E63-DFA2-41B7-8877-885A487CC01C}"/>
              </a:ext>
            </a:extLst>
          </p:cNvPr>
          <p:cNvSpPr/>
          <p:nvPr/>
        </p:nvSpPr>
        <p:spPr>
          <a:xfrm>
            <a:off x="1598063" y="355359"/>
            <a:ext cx="3997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Projet IT : Améliorer la lampe Géonaute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27F86890-C4DF-448F-AE84-224C880C89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53" t="27236" r="24456" b="14572"/>
          <a:stretch/>
        </p:blipFill>
        <p:spPr>
          <a:xfrm>
            <a:off x="804707" y="824649"/>
            <a:ext cx="11042415" cy="550811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444218F3-057E-46F1-BEF1-E79AFC7151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329" b="20329"/>
          <a:stretch/>
        </p:blipFill>
        <p:spPr>
          <a:xfrm>
            <a:off x="526500" y="1637946"/>
            <a:ext cx="2143125" cy="127177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2F8EB49-AED8-456F-9EB6-AC1B64F04E72}"/>
              </a:ext>
            </a:extLst>
          </p:cNvPr>
          <p:cNvSpPr/>
          <p:nvPr/>
        </p:nvSpPr>
        <p:spPr>
          <a:xfrm>
            <a:off x="80335" y="4717774"/>
            <a:ext cx="2490587" cy="329478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Améliorations typées 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04F0A65-13BA-40B7-814B-ADCC84487320}"/>
              </a:ext>
            </a:extLst>
          </p:cNvPr>
          <p:cNvSpPr/>
          <p:nvPr/>
        </p:nvSpPr>
        <p:spPr>
          <a:xfrm>
            <a:off x="80338" y="5175689"/>
            <a:ext cx="2490584" cy="329479"/>
          </a:xfrm>
          <a:prstGeom prst="rect">
            <a:avLst/>
          </a:prstGeom>
          <a:solidFill>
            <a:srgbClr val="A212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Améliorations typées 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12F9EBD-651E-4BAB-8FBD-D2BBED17228F}"/>
              </a:ext>
            </a:extLst>
          </p:cNvPr>
          <p:cNvSpPr/>
          <p:nvPr/>
        </p:nvSpPr>
        <p:spPr>
          <a:xfrm>
            <a:off x="80338" y="5615629"/>
            <a:ext cx="2490584" cy="308255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Améliorations typées I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10C5C817-213D-4E2C-8064-2E507E86FF87}"/>
              </a:ext>
            </a:extLst>
          </p:cNvPr>
          <p:cNvSpPr/>
          <p:nvPr/>
        </p:nvSpPr>
        <p:spPr>
          <a:xfrm>
            <a:off x="5627998" y="3334973"/>
            <a:ext cx="5083545" cy="543339"/>
          </a:xfrm>
          <a:prstGeom prst="roundRect">
            <a:avLst/>
          </a:prstGeom>
          <a:noFill/>
          <a:ln w="38100">
            <a:solidFill>
              <a:srgbClr val="A2127F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6F67C8B5-5C71-41F4-A3D2-C4A80DD20EFF}"/>
              </a:ext>
            </a:extLst>
          </p:cNvPr>
          <p:cNvSpPr txBox="1"/>
          <p:nvPr/>
        </p:nvSpPr>
        <p:spPr>
          <a:xfrm>
            <a:off x="9743831" y="1665291"/>
            <a:ext cx="1795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A2127F"/>
                </a:solidFill>
              </a:rPr>
              <a:t>Concept de conversion</a:t>
            </a:r>
          </a:p>
        </p:txBody>
      </p:sp>
      <p:sp>
        <p:nvSpPr>
          <p:cNvPr id="25" name="Flèche : courbe vers la gauche 24">
            <a:extLst>
              <a:ext uri="{FF2B5EF4-FFF2-40B4-BE49-F238E27FC236}">
                <a16:creationId xmlns:a16="http://schemas.microsoft.com/office/drawing/2014/main" xmlns="" id="{362838D4-1155-4876-BAC2-E31BE9C04CAB}"/>
              </a:ext>
            </a:extLst>
          </p:cNvPr>
          <p:cNvSpPr/>
          <p:nvPr/>
        </p:nvSpPr>
        <p:spPr>
          <a:xfrm>
            <a:off x="10929258" y="1988457"/>
            <a:ext cx="609600" cy="1889855"/>
          </a:xfrm>
          <a:prstGeom prst="curvedLeftArrow">
            <a:avLst/>
          </a:prstGeom>
          <a:solidFill>
            <a:srgbClr val="A212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D3FCA88-B829-4F24-A627-6A450F056830}"/>
              </a:ext>
            </a:extLst>
          </p:cNvPr>
          <p:cNvSpPr/>
          <p:nvPr/>
        </p:nvSpPr>
        <p:spPr>
          <a:xfrm>
            <a:off x="184863" y="886727"/>
            <a:ext cx="1028617" cy="6313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IT</a:t>
            </a:r>
          </a:p>
        </p:txBody>
      </p:sp>
    </p:spTree>
    <p:extLst>
      <p:ext uri="{BB962C8B-B14F-4D97-AF65-F5344CB8AC3E}">
        <p14:creationId xmlns:p14="http://schemas.microsoft.com/office/powerpoint/2010/main" val="2210323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172A14B-05D4-46F4-A6E6-9BDE19FDA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240" y="358808"/>
            <a:ext cx="7991760" cy="400110"/>
          </a:xfrm>
        </p:spPr>
        <p:txBody>
          <a:bodyPr/>
          <a:lstStyle/>
          <a:p>
            <a:r>
              <a:rPr lang="fr-FR" b="1" dirty="0"/>
              <a:t>Séquence I2D : Comment consommer moins dans l’habitat ?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4EDE48BA-48F8-4904-8327-F77A79CFE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28813F51-5B8C-4BCE-9A84-2B89EE6FDABA}"/>
              </a:ext>
            </a:extLst>
          </p:cNvPr>
          <p:cNvSpPr txBox="1"/>
          <p:nvPr/>
        </p:nvSpPr>
        <p:spPr>
          <a:xfrm>
            <a:off x="1570338" y="2651928"/>
            <a:ext cx="981693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O1 -  Caractériser des produits ou des constituants privilégiant un usage raisonné du point de vue développement durable</a:t>
            </a:r>
          </a:p>
          <a:p>
            <a:pPr lvl="1"/>
            <a:r>
              <a:rPr lang="fr-FR" dirty="0"/>
              <a:t>CO1.1 - Justifier les choix des structures matérielles et/ou logicielles d’un produit, Identifier les flux mis en œuvre dans une approche de développement durable</a:t>
            </a:r>
          </a:p>
          <a:p>
            <a:pPr lvl="1"/>
            <a:r>
              <a:rPr lang="fr-FR" dirty="0"/>
              <a:t>CO1.3 - Justifier les solutions constructives d’un produit au regard des performances environnementales et estimer leur impact sur l’efficacité globale</a:t>
            </a:r>
          </a:p>
          <a:p>
            <a:pPr lvl="2"/>
            <a:endParaRPr lang="fr-FR" dirty="0"/>
          </a:p>
          <a:p>
            <a:r>
              <a:rPr lang="fr-FR" b="1" dirty="0"/>
              <a:t>O4 - Communiquer une idée, un principe ou une solution technique, un projet, y compris en langue étrangère</a:t>
            </a:r>
          </a:p>
          <a:p>
            <a:pPr lvl="1"/>
            <a:r>
              <a:rPr lang="fr-FR" dirty="0"/>
              <a:t>CO4.3 - Présenter de manière argumentée des démarches, des résultats, y compris dans une langue étrangère</a:t>
            </a:r>
          </a:p>
          <a:p>
            <a:pPr lvl="2"/>
            <a:endParaRPr lang="fr-FR" dirty="0"/>
          </a:p>
          <a:p>
            <a:pPr lvl="1"/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ABE06D9-5B6A-4128-96D3-DDF485C721D5}"/>
              </a:ext>
            </a:extLst>
          </p:cNvPr>
          <p:cNvSpPr/>
          <p:nvPr/>
        </p:nvSpPr>
        <p:spPr>
          <a:xfrm>
            <a:off x="184862" y="1672419"/>
            <a:ext cx="1028617" cy="63135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I2D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7EDA6D24-EA55-486C-9D92-30B5E021F0CB}"/>
              </a:ext>
            </a:extLst>
          </p:cNvPr>
          <p:cNvSpPr/>
          <p:nvPr/>
        </p:nvSpPr>
        <p:spPr>
          <a:xfrm>
            <a:off x="4086573" y="1032355"/>
            <a:ext cx="7092833" cy="79188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Objectifs et compétences visées :</a:t>
            </a:r>
            <a:endParaRPr lang="fr-FR" sz="24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9A5C26DC-9DE4-4F62-81B0-6F7D63ECD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240" y="755884"/>
            <a:ext cx="2198524" cy="183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34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066FE0C0-2914-4436-A323-2AA55AF7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B1D8EF4-D9FE-49EB-8E67-C3DF27BF6811}"/>
              </a:ext>
            </a:extLst>
          </p:cNvPr>
          <p:cNvSpPr/>
          <p:nvPr/>
        </p:nvSpPr>
        <p:spPr>
          <a:xfrm>
            <a:off x="184862" y="1672419"/>
            <a:ext cx="1028617" cy="63135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I2D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6BBF058-F20A-49E3-9D5C-7796DC0ADA5A}"/>
              </a:ext>
            </a:extLst>
          </p:cNvPr>
          <p:cNvSpPr/>
          <p:nvPr/>
        </p:nvSpPr>
        <p:spPr>
          <a:xfrm>
            <a:off x="4086573" y="829155"/>
            <a:ext cx="7092833" cy="79188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Problématique : </a:t>
            </a:r>
          </a:p>
          <a:p>
            <a:pPr algn="ctr"/>
            <a:r>
              <a:rPr lang="fr-FR" sz="2400" b="1" dirty="0"/>
              <a:t>Comment consommer moins dans l’habitat ?</a:t>
            </a:r>
            <a:endParaRPr lang="fr-FR" sz="2400" dirty="0"/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xmlns="" id="{033EAD37-F7E4-470E-BE3F-F231CB6FD3C2}"/>
              </a:ext>
            </a:extLst>
          </p:cNvPr>
          <p:cNvSpPr/>
          <p:nvPr/>
        </p:nvSpPr>
        <p:spPr>
          <a:xfrm>
            <a:off x="1597372" y="2737289"/>
            <a:ext cx="1365956" cy="79188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Etape 1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D213998-F29B-482F-BCBA-E780F6767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262" y="2845517"/>
            <a:ext cx="627822" cy="60909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B733359-1ECC-4DCA-B8F0-B24630CBE83F}"/>
              </a:ext>
            </a:extLst>
          </p:cNvPr>
          <p:cNvSpPr/>
          <p:nvPr/>
        </p:nvSpPr>
        <p:spPr>
          <a:xfrm>
            <a:off x="4125656" y="2478335"/>
            <a:ext cx="7078134" cy="2545221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tx1"/>
                </a:solidFill>
              </a:rPr>
              <a:t>Des ressources (vidéos, PDF,  etc.) sont fournies en vue de l’étape 2: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sensibilisation aux modes de transfert de chaleur (conduction, convection et rayonnement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identification des origines des consommations et des apports dans l’habitat.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tx1"/>
              </a:solidFill>
            </a:endParaRPr>
          </a:p>
          <a:p>
            <a:r>
              <a:rPr lang="fr-FR" dirty="0">
                <a:solidFill>
                  <a:schemeClr val="tx1"/>
                </a:solidFill>
              </a:rPr>
              <a:t>Des QCM en ligne sont accessibles (relatifs aux vidéos) pour valoriser le travail personnel.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DED85B93-FF96-442D-8EC2-BE41A4F00127}"/>
              </a:ext>
            </a:extLst>
          </p:cNvPr>
          <p:cNvSpPr txBox="1"/>
          <p:nvPr/>
        </p:nvSpPr>
        <p:spPr>
          <a:xfrm>
            <a:off x="4262294" y="1859501"/>
            <a:ext cx="5873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Scénario pédagogique envisagé en 8 étapes :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6B126523-C8C0-401D-BDC8-E846A5039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240" y="755884"/>
            <a:ext cx="2198524" cy="183307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FABF8A0E-152B-49A9-BE05-39D01ACB3E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24575">
            <a:off x="10588967" y="2179838"/>
            <a:ext cx="1245154" cy="82859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27659D94-119D-4116-8D73-93E4489B85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273" y="4605486"/>
            <a:ext cx="2628900" cy="1733550"/>
          </a:xfrm>
          <a:prstGeom prst="rect">
            <a:avLst/>
          </a:prstGeom>
        </p:spPr>
      </p:pic>
      <p:pic>
        <p:nvPicPr>
          <p:cNvPr id="20" name="Picture 2" descr="Résultat de recherche d'images pour &quot;apport solaire&quot;">
            <a:extLst>
              <a:ext uri="{FF2B5EF4-FFF2-40B4-BE49-F238E27FC236}">
                <a16:creationId xmlns:a16="http://schemas.microsoft.com/office/drawing/2014/main" xmlns="" id="{B14B0DFF-18CA-4B59-A5BA-BF50E0FBF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8139" y="4756143"/>
            <a:ext cx="2152267" cy="143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F211E708-11F7-4801-94E8-B0153402AC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210" y="3793935"/>
            <a:ext cx="1987802" cy="1432237"/>
          </a:xfrm>
          <a:prstGeom prst="rect">
            <a:avLst/>
          </a:prstGeom>
        </p:spPr>
      </p:pic>
      <p:sp>
        <p:nvSpPr>
          <p:cNvPr id="25" name="Titre 1">
            <a:extLst>
              <a:ext uri="{FF2B5EF4-FFF2-40B4-BE49-F238E27FC236}">
                <a16:creationId xmlns:a16="http://schemas.microsoft.com/office/drawing/2014/main" xmlns="" id="{A3AB6E87-F9ED-442D-A227-20F0B9375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240" y="358808"/>
            <a:ext cx="7991760" cy="400110"/>
          </a:xfrm>
        </p:spPr>
        <p:txBody>
          <a:bodyPr/>
          <a:lstStyle/>
          <a:p>
            <a:r>
              <a:rPr lang="fr-FR" b="1" dirty="0"/>
              <a:t>Séquence I2D : Comment consommer moins dans l’habitat ?</a:t>
            </a:r>
          </a:p>
        </p:txBody>
      </p:sp>
    </p:spTree>
    <p:extLst>
      <p:ext uri="{BB962C8B-B14F-4D97-AF65-F5344CB8AC3E}">
        <p14:creationId xmlns:p14="http://schemas.microsoft.com/office/powerpoint/2010/main" val="336396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ABDE287A-EDCA-4B55-92FB-83FB1E283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xmlns="" id="{DD16B4B4-B979-4BA5-B93C-4286716AD934}"/>
              </a:ext>
            </a:extLst>
          </p:cNvPr>
          <p:cNvSpPr/>
          <p:nvPr/>
        </p:nvSpPr>
        <p:spPr>
          <a:xfrm>
            <a:off x="1597372" y="1548995"/>
            <a:ext cx="1365956" cy="79188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Etape 2</a:t>
            </a:r>
          </a:p>
        </p:txBody>
      </p:sp>
      <p:pic>
        <p:nvPicPr>
          <p:cNvPr id="5" name="Picture 2" descr="Résultat de recherche d'images pour &quot;bonhomme reunion&quot;">
            <a:extLst>
              <a:ext uri="{FF2B5EF4-FFF2-40B4-BE49-F238E27FC236}">
                <a16:creationId xmlns:a16="http://schemas.microsoft.com/office/drawing/2014/main" xmlns="" id="{E53D77AF-3088-42A6-9895-4E85ACFE7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478" y="1348127"/>
            <a:ext cx="984956" cy="98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EBA320E-9353-45F9-82EF-5611604E6B00}"/>
              </a:ext>
            </a:extLst>
          </p:cNvPr>
          <p:cNvSpPr/>
          <p:nvPr/>
        </p:nvSpPr>
        <p:spPr>
          <a:xfrm>
            <a:off x="4086573" y="1196618"/>
            <a:ext cx="7078134" cy="2232381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</a:rPr>
              <a:t>Les élèves travaillent afin de faire </a:t>
            </a:r>
            <a:r>
              <a:rPr lang="fr-FR" sz="2000" b="1" dirty="0">
                <a:solidFill>
                  <a:schemeClr val="tx1"/>
                </a:solidFill>
              </a:rPr>
              <a:t>émerger</a:t>
            </a:r>
            <a:r>
              <a:rPr lang="fr-FR" sz="2000" dirty="0">
                <a:solidFill>
                  <a:schemeClr val="tx1"/>
                </a:solidFill>
              </a:rPr>
              <a:t> la problématique à partir des ressources vidéos de l’étape 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</a:rPr>
              <a:t>Les concepts nécessaires à la compréhension des activités de la séquence sont explicités (Déperditions, apports,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</a:rPr>
              <a:t>Réflexion sur le compromis été/hiver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</a:rPr>
              <a:t>Les élèves connaissent les principales sources de dépenses et d’apports énergétiques.</a:t>
            </a:r>
          </a:p>
        </p:txBody>
      </p:sp>
      <p:sp>
        <p:nvSpPr>
          <p:cNvPr id="7" name="Flèche : courbe vers la droite 6">
            <a:extLst>
              <a:ext uri="{FF2B5EF4-FFF2-40B4-BE49-F238E27FC236}">
                <a16:creationId xmlns:a16="http://schemas.microsoft.com/office/drawing/2014/main" xmlns="" id="{8F2B60E5-F1B6-43BE-89C9-0306B41D2261}"/>
              </a:ext>
            </a:extLst>
          </p:cNvPr>
          <p:cNvSpPr/>
          <p:nvPr/>
        </p:nvSpPr>
        <p:spPr>
          <a:xfrm>
            <a:off x="3198493" y="3383695"/>
            <a:ext cx="842941" cy="976046"/>
          </a:xfrm>
          <a:prstGeom prst="curvedRightArrow">
            <a:avLst>
              <a:gd name="adj1" fmla="val 25000"/>
              <a:gd name="adj2" fmla="val 50000"/>
              <a:gd name="adj3" fmla="val 4295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667E71FC-B653-4FBB-B790-3B8252EF49B4}"/>
              </a:ext>
            </a:extLst>
          </p:cNvPr>
          <p:cNvSpPr txBox="1"/>
          <p:nvPr/>
        </p:nvSpPr>
        <p:spPr>
          <a:xfrm>
            <a:off x="4086573" y="3990409"/>
            <a:ext cx="7641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Mise en évidence des concepts de </a:t>
            </a:r>
            <a:r>
              <a:rPr lang="fr-FR" sz="2000" b="1" dirty="0">
                <a:solidFill>
                  <a:srgbClr val="A2127F"/>
                </a:solidFill>
              </a:rPr>
              <a:t>conversion</a:t>
            </a:r>
            <a:r>
              <a:rPr lang="fr-FR" sz="2000" b="1" dirty="0"/>
              <a:t> et de transfert d’énergie</a:t>
            </a:r>
            <a:endParaRPr lang="fr-FR" sz="2000" b="1" strike="sngStrike" dirty="0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xmlns="" id="{930217D7-BDC8-4C42-81A1-AF08A6857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240" y="358808"/>
            <a:ext cx="7991760" cy="400110"/>
          </a:xfrm>
        </p:spPr>
        <p:txBody>
          <a:bodyPr/>
          <a:lstStyle/>
          <a:p>
            <a:r>
              <a:rPr lang="fr-FR" b="1" dirty="0"/>
              <a:t>Séquence I2D : Comment consommer moins dans l’habitat 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D41AA76-C028-4BBB-BC61-8ED7916B4165}"/>
              </a:ext>
            </a:extLst>
          </p:cNvPr>
          <p:cNvSpPr/>
          <p:nvPr/>
        </p:nvSpPr>
        <p:spPr>
          <a:xfrm>
            <a:off x="1106963" y="1747294"/>
            <a:ext cx="437244" cy="3952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CE</a:t>
            </a:r>
          </a:p>
        </p:txBody>
      </p:sp>
    </p:spTree>
    <p:extLst>
      <p:ext uri="{BB962C8B-B14F-4D97-AF65-F5344CB8AC3E}">
        <p14:creationId xmlns:p14="http://schemas.microsoft.com/office/powerpoint/2010/main" val="2982074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425ADFFD-DEC0-4CFA-9235-2FE0574DD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5576"/>
            <a:ext cx="11142921" cy="4460460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4EDE48BA-48F8-4904-8327-F77A79CFE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6D1554EE-97EE-41EA-9E74-674B2B146A8E}"/>
              </a:ext>
            </a:extLst>
          </p:cNvPr>
          <p:cNvSpPr txBox="1"/>
          <p:nvPr/>
        </p:nvSpPr>
        <p:spPr>
          <a:xfrm>
            <a:off x="8753432" y="5730711"/>
            <a:ext cx="3155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Non abordé dans la séquence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37846D13-EE2B-442E-9D91-68C04D9132B9}"/>
              </a:ext>
            </a:extLst>
          </p:cNvPr>
          <p:cNvSpPr txBox="1"/>
          <p:nvPr/>
        </p:nvSpPr>
        <p:spPr>
          <a:xfrm>
            <a:off x="113466" y="891823"/>
            <a:ext cx="739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u="sng" dirty="0"/>
              <a:t>Exemple de carte mentale réalisée à partir des représentations des élèves :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xmlns="" id="{A0259576-175B-4798-909F-62E73C434970}"/>
              </a:ext>
            </a:extLst>
          </p:cNvPr>
          <p:cNvSpPr/>
          <p:nvPr/>
        </p:nvSpPr>
        <p:spPr>
          <a:xfrm>
            <a:off x="6794662" y="1356852"/>
            <a:ext cx="4348259" cy="2555933"/>
          </a:xfrm>
          <a:prstGeom prst="roundRect">
            <a:avLst>
              <a:gd name="adj" fmla="val 7966"/>
            </a:avLst>
          </a:prstGeom>
          <a:noFill/>
          <a:ln w="5715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DDCEA74D-4D68-4925-BC08-4A25FBAB39ED}"/>
              </a:ext>
            </a:extLst>
          </p:cNvPr>
          <p:cNvSpPr/>
          <p:nvPr/>
        </p:nvSpPr>
        <p:spPr>
          <a:xfrm>
            <a:off x="1" y="2849496"/>
            <a:ext cx="5071730" cy="1814806"/>
          </a:xfrm>
          <a:prstGeom prst="roundRect">
            <a:avLst>
              <a:gd name="adj" fmla="val 5215"/>
            </a:avLst>
          </a:prstGeom>
          <a:noFill/>
          <a:ln w="571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xmlns="" id="{A9A5B518-29D6-44E2-9F95-521A272267E8}"/>
              </a:ext>
            </a:extLst>
          </p:cNvPr>
          <p:cNvSpPr/>
          <p:nvPr/>
        </p:nvSpPr>
        <p:spPr>
          <a:xfrm>
            <a:off x="3131859" y="1394571"/>
            <a:ext cx="2135001" cy="956888"/>
          </a:xfrm>
          <a:prstGeom prst="roundRect">
            <a:avLst/>
          </a:prstGeom>
          <a:noFill/>
          <a:ln w="5715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xmlns="" id="{E07EDCF7-5528-47CB-8A3E-B6909876E243}"/>
              </a:ext>
            </a:extLst>
          </p:cNvPr>
          <p:cNvSpPr/>
          <p:nvPr/>
        </p:nvSpPr>
        <p:spPr>
          <a:xfrm>
            <a:off x="6779298" y="5708826"/>
            <a:ext cx="1264355" cy="451556"/>
          </a:xfrm>
          <a:prstGeom prst="roundRect">
            <a:avLst/>
          </a:prstGeom>
          <a:noFill/>
          <a:ln w="571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Flèche : droite 18">
            <a:extLst>
              <a:ext uri="{FF2B5EF4-FFF2-40B4-BE49-F238E27FC236}">
                <a16:creationId xmlns:a16="http://schemas.microsoft.com/office/drawing/2014/main" xmlns="" id="{0D4F3F95-3FA9-4C09-A758-BC0F892E30B7}"/>
              </a:ext>
            </a:extLst>
          </p:cNvPr>
          <p:cNvSpPr/>
          <p:nvPr/>
        </p:nvSpPr>
        <p:spPr>
          <a:xfrm>
            <a:off x="8183149" y="5819422"/>
            <a:ext cx="410645" cy="19191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C081BD3-209E-4458-BE5B-7ABF0572C63D}"/>
              </a:ext>
            </a:extLst>
          </p:cNvPr>
          <p:cNvSpPr/>
          <p:nvPr/>
        </p:nvSpPr>
        <p:spPr>
          <a:xfrm>
            <a:off x="184862" y="1768116"/>
            <a:ext cx="1028617" cy="63135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I2D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xmlns="" id="{39F6B61A-5EEC-4485-B386-F686F611EA1B}"/>
              </a:ext>
            </a:extLst>
          </p:cNvPr>
          <p:cNvSpPr/>
          <p:nvPr/>
        </p:nvSpPr>
        <p:spPr>
          <a:xfrm>
            <a:off x="3131859" y="2349083"/>
            <a:ext cx="2135001" cy="450672"/>
          </a:xfrm>
          <a:prstGeom prst="roundRect">
            <a:avLst/>
          </a:prstGeom>
          <a:noFill/>
          <a:ln w="5715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7" name="Connecteur : en angle 26">
            <a:extLst>
              <a:ext uri="{FF2B5EF4-FFF2-40B4-BE49-F238E27FC236}">
                <a16:creationId xmlns:a16="http://schemas.microsoft.com/office/drawing/2014/main" xmlns="" id="{6D8CE9E6-22F2-452B-B526-8C2EB8281AA6}"/>
              </a:ext>
            </a:extLst>
          </p:cNvPr>
          <p:cNvCxnSpPr>
            <a:cxnSpLocks/>
            <a:stCxn id="43" idx="3"/>
            <a:endCxn id="22" idx="1"/>
          </p:cNvCxnSpPr>
          <p:nvPr/>
        </p:nvCxnSpPr>
        <p:spPr>
          <a:xfrm>
            <a:off x="2295997" y="2442635"/>
            <a:ext cx="835862" cy="13178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 : en angle 31">
            <a:extLst>
              <a:ext uri="{FF2B5EF4-FFF2-40B4-BE49-F238E27FC236}">
                <a16:creationId xmlns:a16="http://schemas.microsoft.com/office/drawing/2014/main" xmlns="" id="{60C83675-3346-4824-A6E7-91F1D42F8F0A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2741283" y="2571300"/>
            <a:ext cx="390576" cy="311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itre 1">
            <a:extLst>
              <a:ext uri="{FF2B5EF4-FFF2-40B4-BE49-F238E27FC236}">
                <a16:creationId xmlns:a16="http://schemas.microsoft.com/office/drawing/2014/main" xmlns="" id="{FA083CB5-CBA8-4035-84AB-0AE988D8B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240" y="358808"/>
            <a:ext cx="7991760" cy="400110"/>
          </a:xfrm>
        </p:spPr>
        <p:txBody>
          <a:bodyPr/>
          <a:lstStyle/>
          <a:p>
            <a:r>
              <a:rPr lang="fr-FR" b="1" dirty="0"/>
              <a:t>Séquence I2D : Comment consommer moins dans l’habitat ?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166197A3-9B34-4E90-B5FE-D2E84651A314}"/>
              </a:ext>
            </a:extLst>
          </p:cNvPr>
          <p:cNvSpPr/>
          <p:nvPr/>
        </p:nvSpPr>
        <p:spPr>
          <a:xfrm>
            <a:off x="1350257" y="2235160"/>
            <a:ext cx="446873" cy="446873"/>
          </a:xfrm>
          <a:prstGeom prst="rect">
            <a:avLst/>
          </a:prstGeom>
          <a:solidFill>
            <a:srgbClr val="A212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D191AFAF-A742-4609-9A7A-C914CF0BE90B}"/>
              </a:ext>
            </a:extLst>
          </p:cNvPr>
          <p:cNvSpPr/>
          <p:nvPr/>
        </p:nvSpPr>
        <p:spPr>
          <a:xfrm>
            <a:off x="2597327" y="1263172"/>
            <a:ext cx="446873" cy="446873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I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9017372F-5789-48BD-9443-F1905C040122}"/>
              </a:ext>
            </a:extLst>
          </p:cNvPr>
          <p:cNvSpPr/>
          <p:nvPr/>
        </p:nvSpPr>
        <p:spPr>
          <a:xfrm>
            <a:off x="11206099" y="2009994"/>
            <a:ext cx="446873" cy="446873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M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F05DBC0D-5BA7-407C-A789-20C1469F9A34}"/>
              </a:ext>
            </a:extLst>
          </p:cNvPr>
          <p:cNvSpPr/>
          <p:nvPr/>
        </p:nvSpPr>
        <p:spPr>
          <a:xfrm>
            <a:off x="11206099" y="2553548"/>
            <a:ext cx="446873" cy="446873"/>
          </a:xfrm>
          <a:prstGeom prst="rect">
            <a:avLst/>
          </a:prstGeom>
          <a:solidFill>
            <a:srgbClr val="A212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E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EEF51733-595E-48A5-9C5B-73DD96265664}"/>
              </a:ext>
            </a:extLst>
          </p:cNvPr>
          <p:cNvSpPr/>
          <p:nvPr/>
        </p:nvSpPr>
        <p:spPr>
          <a:xfrm>
            <a:off x="1849124" y="2219198"/>
            <a:ext cx="446873" cy="446873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I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436D0911-6833-45E4-AB3D-7E2FA1787E37}"/>
              </a:ext>
            </a:extLst>
          </p:cNvPr>
          <p:cNvSpPr/>
          <p:nvPr/>
        </p:nvSpPr>
        <p:spPr>
          <a:xfrm>
            <a:off x="2597327" y="1762415"/>
            <a:ext cx="446873" cy="446873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M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xmlns="" id="{CEC428E2-8F90-4688-87D8-181A4FE3981B}"/>
              </a:ext>
            </a:extLst>
          </p:cNvPr>
          <p:cNvSpPr/>
          <p:nvPr/>
        </p:nvSpPr>
        <p:spPr>
          <a:xfrm>
            <a:off x="6824106" y="3912786"/>
            <a:ext cx="4348259" cy="1286540"/>
          </a:xfrm>
          <a:prstGeom prst="roundRect">
            <a:avLst>
              <a:gd name="adj" fmla="val 7966"/>
            </a:avLst>
          </a:prstGeom>
          <a:noFill/>
          <a:ln w="5715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93A364AB-7971-4AAF-A946-895FB1EEE0D5}"/>
              </a:ext>
            </a:extLst>
          </p:cNvPr>
          <p:cNvSpPr/>
          <p:nvPr/>
        </p:nvSpPr>
        <p:spPr>
          <a:xfrm>
            <a:off x="11201809" y="4217428"/>
            <a:ext cx="446873" cy="446873"/>
          </a:xfrm>
          <a:prstGeom prst="rect">
            <a:avLst/>
          </a:prstGeom>
          <a:solidFill>
            <a:srgbClr val="A212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E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xmlns="" id="{61749AE0-726F-4102-B664-71DC7AFB66F6}"/>
              </a:ext>
            </a:extLst>
          </p:cNvPr>
          <p:cNvSpPr/>
          <p:nvPr/>
        </p:nvSpPr>
        <p:spPr>
          <a:xfrm>
            <a:off x="801570" y="4773823"/>
            <a:ext cx="4348259" cy="956888"/>
          </a:xfrm>
          <a:prstGeom prst="roundRect">
            <a:avLst/>
          </a:prstGeom>
          <a:noFill/>
          <a:ln w="5715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47C4C6DE-D623-495B-B667-FB843E0C360E}"/>
              </a:ext>
            </a:extLst>
          </p:cNvPr>
          <p:cNvSpPr/>
          <p:nvPr/>
        </p:nvSpPr>
        <p:spPr>
          <a:xfrm>
            <a:off x="313159" y="4939379"/>
            <a:ext cx="446873" cy="446873"/>
          </a:xfrm>
          <a:prstGeom prst="rect">
            <a:avLst/>
          </a:prstGeom>
          <a:solidFill>
            <a:srgbClr val="A212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522703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8F2B7026-A877-4E41-B048-0ED06ACC3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xmlns="" id="{E2FEC3BC-EC68-49DD-8D52-712FE896696E}"/>
              </a:ext>
            </a:extLst>
          </p:cNvPr>
          <p:cNvSpPr/>
          <p:nvPr/>
        </p:nvSpPr>
        <p:spPr>
          <a:xfrm>
            <a:off x="680713" y="1251119"/>
            <a:ext cx="1365956" cy="79188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Etape 3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E3B3D0D6-1EC4-4106-9064-5DA960544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603" y="1359347"/>
            <a:ext cx="627822" cy="6090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0B53D72-F29D-4EE1-9F88-567B0F807C74}"/>
              </a:ext>
            </a:extLst>
          </p:cNvPr>
          <p:cNvSpPr/>
          <p:nvPr/>
        </p:nvSpPr>
        <p:spPr>
          <a:xfrm>
            <a:off x="3208997" y="992165"/>
            <a:ext cx="7078134" cy="2545221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tx1"/>
                </a:solidFill>
              </a:rPr>
              <a:t>Des ressources (vidéos, PDF,  etc.) sont fournies en vue de l’étape 4 et les notions suivantes sont abordées :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>
                <a:solidFill>
                  <a:schemeClr val="tx1"/>
                </a:solidFill>
                <a:sym typeface="Wingdings" panose="05000000000000000000" pitchFamily="2" charset="2"/>
              </a:rPr>
              <a:t>flux thermique est explicité ;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dirty="0">
                <a:solidFill>
                  <a:schemeClr val="tx1"/>
                </a:solidFill>
                <a:sym typeface="Wingdings" panose="05000000000000000000" pitchFamily="2" charset="2"/>
              </a:rPr>
              <a:t>matériaux conducteurs / isolants de la chaleur (résistance thermique et de conductivité).</a:t>
            </a:r>
          </a:p>
          <a:p>
            <a:endParaRPr lang="fr-FR" dirty="0">
              <a:solidFill>
                <a:schemeClr val="tx1"/>
              </a:solidFill>
            </a:endParaRPr>
          </a:p>
          <a:p>
            <a:r>
              <a:rPr lang="fr-FR" dirty="0">
                <a:solidFill>
                  <a:schemeClr val="tx1"/>
                </a:solidFill>
              </a:rPr>
              <a:t>Des QCM en ligne sont accessibles (relatifs aux vidéos) pour valoriser le travail personnel.</a:t>
            </a:r>
          </a:p>
        </p:txBody>
      </p:sp>
      <p:pic>
        <p:nvPicPr>
          <p:cNvPr id="8" name="Picture 2" descr="Résultat de recherche d'images pour &quot;matériaux isolant thermique&quot;">
            <a:extLst>
              <a:ext uri="{FF2B5EF4-FFF2-40B4-BE49-F238E27FC236}">
                <a16:creationId xmlns:a16="http://schemas.microsoft.com/office/drawing/2014/main" xmlns="" id="{673733AF-EDE8-40BF-A308-90A9CC93A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159" y="2402762"/>
            <a:ext cx="1337343" cy="108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ésultat de recherche d'images pour &quot;conductivité thermique&quot;">
            <a:extLst>
              <a:ext uri="{FF2B5EF4-FFF2-40B4-BE49-F238E27FC236}">
                <a16:creationId xmlns:a16="http://schemas.microsoft.com/office/drawing/2014/main" xmlns="" id="{F685158C-979A-4C30-9A20-193D6326D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378" y="992165"/>
            <a:ext cx="1401124" cy="117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èche : droite 9">
            <a:extLst>
              <a:ext uri="{FF2B5EF4-FFF2-40B4-BE49-F238E27FC236}">
                <a16:creationId xmlns:a16="http://schemas.microsoft.com/office/drawing/2014/main" xmlns="" id="{7D8DD376-B900-44F4-BFD7-A17AF84E473D}"/>
              </a:ext>
            </a:extLst>
          </p:cNvPr>
          <p:cNvSpPr/>
          <p:nvPr/>
        </p:nvSpPr>
        <p:spPr>
          <a:xfrm>
            <a:off x="680713" y="4382510"/>
            <a:ext cx="1365956" cy="79188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Etape 4</a:t>
            </a:r>
          </a:p>
        </p:txBody>
      </p:sp>
      <p:pic>
        <p:nvPicPr>
          <p:cNvPr id="11" name="Picture 2" descr="Résultat de recherche d'images pour &quot;bonhomme reunion&quot;">
            <a:extLst>
              <a:ext uri="{FF2B5EF4-FFF2-40B4-BE49-F238E27FC236}">
                <a16:creationId xmlns:a16="http://schemas.microsoft.com/office/drawing/2014/main" xmlns="" id="{E7C7D1C0-2950-4624-A3B5-65036C4D4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819" y="4181642"/>
            <a:ext cx="984956" cy="98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76DF79A-CEF9-4CCE-B904-796B8FF884D4}"/>
              </a:ext>
            </a:extLst>
          </p:cNvPr>
          <p:cNvSpPr/>
          <p:nvPr/>
        </p:nvSpPr>
        <p:spPr>
          <a:xfrm>
            <a:off x="3169914" y="4030133"/>
            <a:ext cx="7078134" cy="145626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Les concepts nécessaires à la compréhension des activités de la séquence sont explicités (Flux thermique, structure d’une paroi, conductivité thermique,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Activité dirigée autour de ces concepts.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xmlns="" id="{623E6899-AE80-4CCF-B9E9-E6CAC53CF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240" y="358808"/>
            <a:ext cx="7991760" cy="400110"/>
          </a:xfrm>
        </p:spPr>
        <p:txBody>
          <a:bodyPr/>
          <a:lstStyle/>
          <a:p>
            <a:r>
              <a:rPr lang="fr-FR" b="1" dirty="0"/>
              <a:t>Séquence I2D : Comment consommer moins dans l’habitat 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150555B-5466-47E1-BE5B-5A6A975DCD59}"/>
              </a:ext>
            </a:extLst>
          </p:cNvPr>
          <p:cNvSpPr/>
          <p:nvPr/>
        </p:nvSpPr>
        <p:spPr>
          <a:xfrm>
            <a:off x="190304" y="4578428"/>
            <a:ext cx="437244" cy="3952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CE</a:t>
            </a:r>
          </a:p>
        </p:txBody>
      </p:sp>
    </p:spTree>
    <p:extLst>
      <p:ext uri="{BB962C8B-B14F-4D97-AF65-F5344CB8AC3E}">
        <p14:creationId xmlns:p14="http://schemas.microsoft.com/office/powerpoint/2010/main" val="2843689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8ED84C7-D061-4FD9-9781-2B4E5CF5C3B2}"/>
              </a:ext>
            </a:extLst>
          </p:cNvPr>
          <p:cNvSpPr/>
          <p:nvPr/>
        </p:nvSpPr>
        <p:spPr>
          <a:xfrm>
            <a:off x="177331" y="1650144"/>
            <a:ext cx="1028617" cy="63135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I2D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62FF9C8D-F642-4308-A9E7-CD33B1979504}"/>
              </a:ext>
            </a:extLst>
          </p:cNvPr>
          <p:cNvSpPr/>
          <p:nvPr/>
        </p:nvSpPr>
        <p:spPr>
          <a:xfrm>
            <a:off x="5580521" y="824089"/>
            <a:ext cx="6200357" cy="10136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i="1" dirty="0"/>
              <a:t>Activités pratiques à effectif réduit</a:t>
            </a:r>
          </a:p>
          <a:p>
            <a:pPr algn="ctr"/>
            <a:r>
              <a:rPr lang="fr-FR" sz="2000" b="1" dirty="0"/>
              <a:t>Observer le comportement énergétique du bâtiment</a:t>
            </a:r>
          </a:p>
          <a:p>
            <a:pPr algn="ctr"/>
            <a:r>
              <a:rPr lang="fr-FR" sz="2000" b="1" dirty="0"/>
              <a:t>lié à son enveloppe et isolation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9007E7F-6A5E-409E-8001-B0F8641D748C}"/>
              </a:ext>
            </a:extLst>
          </p:cNvPr>
          <p:cNvSpPr/>
          <p:nvPr/>
        </p:nvSpPr>
        <p:spPr>
          <a:xfrm>
            <a:off x="3296356" y="2788792"/>
            <a:ext cx="1106311" cy="430887"/>
          </a:xfrm>
          <a:prstGeom prst="rect">
            <a:avLst/>
          </a:prstGeom>
          <a:solidFill>
            <a:srgbClr val="A212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Energie :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34EB921-A402-4A3C-A19C-958622494EE6}"/>
              </a:ext>
            </a:extLst>
          </p:cNvPr>
          <p:cNvSpPr/>
          <p:nvPr/>
        </p:nvSpPr>
        <p:spPr>
          <a:xfrm>
            <a:off x="3296356" y="2335450"/>
            <a:ext cx="1106311" cy="430887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Matière 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948C86F-5F67-4675-BB1F-C474D25BE766}"/>
              </a:ext>
            </a:extLst>
          </p:cNvPr>
          <p:cNvSpPr/>
          <p:nvPr/>
        </p:nvSpPr>
        <p:spPr>
          <a:xfrm>
            <a:off x="3296356" y="4009358"/>
            <a:ext cx="5283200" cy="508526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Information : Acquérir la température en vue de la communiquer (régulation, smartphone,etc.)</a:t>
            </a:r>
          </a:p>
        </p:txBody>
      </p:sp>
      <p:cxnSp>
        <p:nvCxnSpPr>
          <p:cNvPr id="11" name="Connecteur : en angle 10">
            <a:extLst>
              <a:ext uri="{FF2B5EF4-FFF2-40B4-BE49-F238E27FC236}">
                <a16:creationId xmlns:a16="http://schemas.microsoft.com/office/drawing/2014/main" xmlns="" id="{2FEDBBBC-9722-489E-B4A2-620B6C0E17AD}"/>
              </a:ext>
            </a:extLst>
          </p:cNvPr>
          <p:cNvCxnSpPr>
            <a:cxnSpLocks/>
            <a:stCxn id="32" idx="2"/>
            <a:endCxn id="5" idx="1"/>
          </p:cNvCxnSpPr>
          <p:nvPr/>
        </p:nvCxnSpPr>
        <p:spPr>
          <a:xfrm rot="16200000" flipH="1">
            <a:off x="2363698" y="2157395"/>
            <a:ext cx="724710" cy="572826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 : en angle 12">
            <a:extLst>
              <a:ext uri="{FF2B5EF4-FFF2-40B4-BE49-F238E27FC236}">
                <a16:creationId xmlns:a16="http://schemas.microsoft.com/office/drawing/2014/main" xmlns="" id="{C2349BDB-578F-4D67-A7EA-A8B9EDA693F9}"/>
              </a:ext>
            </a:extLst>
          </p:cNvPr>
          <p:cNvCxnSpPr>
            <a:cxnSpLocks/>
            <a:stCxn id="32" idx="2"/>
            <a:endCxn id="27" idx="1"/>
          </p:cNvCxnSpPr>
          <p:nvPr/>
        </p:nvCxnSpPr>
        <p:spPr>
          <a:xfrm rot="16200000" flipH="1">
            <a:off x="2133941" y="2387151"/>
            <a:ext cx="1468112" cy="856715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 : en angle 16">
            <a:extLst>
              <a:ext uri="{FF2B5EF4-FFF2-40B4-BE49-F238E27FC236}">
                <a16:creationId xmlns:a16="http://schemas.microsoft.com/office/drawing/2014/main" xmlns="" id="{C1CBA20F-F662-489B-A4FE-BD2BE9C49B09}"/>
              </a:ext>
            </a:extLst>
          </p:cNvPr>
          <p:cNvCxnSpPr>
            <a:cxnSpLocks/>
            <a:stCxn id="32" idx="2"/>
            <a:endCxn id="15" idx="1"/>
          </p:cNvCxnSpPr>
          <p:nvPr/>
        </p:nvCxnSpPr>
        <p:spPr>
          <a:xfrm rot="16200000" flipH="1">
            <a:off x="1776914" y="2744179"/>
            <a:ext cx="2182168" cy="856716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C9E86FA7-3BEF-4399-8641-06A32F0CED64}"/>
              </a:ext>
            </a:extLst>
          </p:cNvPr>
          <p:cNvSpPr txBox="1"/>
          <p:nvPr/>
        </p:nvSpPr>
        <p:spPr>
          <a:xfrm>
            <a:off x="3144728" y="4582901"/>
            <a:ext cx="81167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Ressources pour investiguer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description de type ingénierie système;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modèles multi-physiques, volumiques, architecturaux, </a:t>
            </a:r>
            <a:r>
              <a:rPr lang="fr-FR" dirty="0" err="1"/>
              <a:t>etc</a:t>
            </a:r>
            <a:r>
              <a:rPr lang="fr-FR" dirty="0"/>
              <a:t>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analyseur procédés / matériaux (type CES </a:t>
            </a:r>
            <a:r>
              <a:rPr lang="fr-FR" dirty="0" err="1"/>
              <a:t>Edupack</a:t>
            </a:r>
            <a:r>
              <a:rPr lang="fr-FR" dirty="0"/>
              <a:t>)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etc.</a:t>
            </a:r>
          </a:p>
        </p:txBody>
      </p:sp>
      <p:sp>
        <p:nvSpPr>
          <p:cNvPr id="25" name="Flèche : droite 24">
            <a:extLst>
              <a:ext uri="{FF2B5EF4-FFF2-40B4-BE49-F238E27FC236}">
                <a16:creationId xmlns:a16="http://schemas.microsoft.com/office/drawing/2014/main" xmlns="" id="{FB1F4405-B9FE-4042-BAF2-6BD58A1D3E43}"/>
              </a:ext>
            </a:extLst>
          </p:cNvPr>
          <p:cNvSpPr/>
          <p:nvPr/>
        </p:nvSpPr>
        <p:spPr>
          <a:xfrm>
            <a:off x="4124187" y="923853"/>
            <a:ext cx="1365956" cy="79188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Etape 5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8DCEA832-2BD4-4824-9217-605E4D819F24}"/>
              </a:ext>
            </a:extLst>
          </p:cNvPr>
          <p:cNvSpPr txBox="1"/>
          <p:nvPr/>
        </p:nvSpPr>
        <p:spPr>
          <a:xfrm>
            <a:off x="3633778" y="1905297"/>
            <a:ext cx="6926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Trois types d’activités  pour tous les élèves autour du triptyque M-E-I :</a:t>
            </a:r>
          </a:p>
        </p:txBody>
      </p:sp>
      <p:sp>
        <p:nvSpPr>
          <p:cNvPr id="30" name="Flèche : droite 29">
            <a:extLst>
              <a:ext uri="{FF2B5EF4-FFF2-40B4-BE49-F238E27FC236}">
                <a16:creationId xmlns:a16="http://schemas.microsoft.com/office/drawing/2014/main" xmlns="" id="{1E6E56D2-4570-4D13-8F42-78CBEAFC0E8A}"/>
              </a:ext>
            </a:extLst>
          </p:cNvPr>
          <p:cNvSpPr/>
          <p:nvPr/>
        </p:nvSpPr>
        <p:spPr>
          <a:xfrm flipH="1">
            <a:off x="9175320" y="4009358"/>
            <a:ext cx="2192007" cy="430887"/>
          </a:xfrm>
          <a:prstGeom prst="rightArrow">
            <a:avLst>
              <a:gd name="adj1" fmla="val 68464"/>
              <a:gd name="adj2" fmla="val 37822"/>
            </a:avLst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Activités typées I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C02B6C67-F733-4C68-B8D7-DF6F10F7C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409" y="4549777"/>
            <a:ext cx="1257301" cy="1398969"/>
          </a:xfrm>
          <a:prstGeom prst="rect">
            <a:avLst/>
          </a:prstGeom>
        </p:spPr>
      </p:pic>
      <p:pic>
        <p:nvPicPr>
          <p:cNvPr id="32" name="Picture 8" descr="RÃ©sultat de recherche d'images pour &quot;tempÃ©rature vitre soleil&quot;">
            <a:extLst>
              <a:ext uri="{FF2B5EF4-FFF2-40B4-BE49-F238E27FC236}">
                <a16:creationId xmlns:a16="http://schemas.microsoft.com/office/drawing/2014/main" xmlns="" id="{B4A6FDEA-7473-49E1-97D4-572148A0D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324" y="851273"/>
            <a:ext cx="1848631" cy="123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03EAC2E8-8A6E-428A-B173-3ADD1552DCEC}"/>
              </a:ext>
            </a:extLst>
          </p:cNvPr>
          <p:cNvSpPr/>
          <p:nvPr/>
        </p:nvSpPr>
        <p:spPr>
          <a:xfrm>
            <a:off x="4549422" y="2335449"/>
            <a:ext cx="4030134" cy="880262"/>
          </a:xfrm>
          <a:prstGeom prst="rect">
            <a:avLst/>
          </a:prstGeom>
          <a:gradFill flip="none" rotWithShape="1">
            <a:gsLst>
              <a:gs pos="0">
                <a:srgbClr val="A2127F"/>
              </a:gs>
              <a:gs pos="100000">
                <a:srgbClr val="00B050"/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Matériaux, résistance thermique, flux de chaleur (déperditions / apports) </a:t>
            </a:r>
          </a:p>
        </p:txBody>
      </p:sp>
      <p:sp>
        <p:nvSpPr>
          <p:cNvPr id="36" name="Flèche : droite 35">
            <a:extLst>
              <a:ext uri="{FF2B5EF4-FFF2-40B4-BE49-F238E27FC236}">
                <a16:creationId xmlns:a16="http://schemas.microsoft.com/office/drawing/2014/main" xmlns="" id="{1CD0514A-5BB7-466B-AC6F-940890584C66}"/>
              </a:ext>
            </a:extLst>
          </p:cNvPr>
          <p:cNvSpPr/>
          <p:nvPr/>
        </p:nvSpPr>
        <p:spPr>
          <a:xfrm flipH="1">
            <a:off x="9175319" y="2245020"/>
            <a:ext cx="2192007" cy="1087543"/>
          </a:xfrm>
          <a:prstGeom prst="rightArrow">
            <a:avLst>
              <a:gd name="adj1" fmla="val 68464"/>
              <a:gd name="adj2" fmla="val 30584"/>
            </a:avLst>
          </a:prstGeom>
          <a:gradFill>
            <a:gsLst>
              <a:gs pos="0">
                <a:srgbClr val="A2127F"/>
              </a:gs>
              <a:gs pos="100000">
                <a:srgbClr val="00B050"/>
              </a:gs>
            </a:gsLst>
            <a:lin ang="16200000" scaled="1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Activités typées </a:t>
            </a:r>
          </a:p>
          <a:p>
            <a:pPr algn="ctr"/>
            <a:r>
              <a:rPr lang="fr-FR" sz="1600" dirty="0"/>
              <a:t>M et E</a:t>
            </a:r>
          </a:p>
        </p:txBody>
      </p:sp>
      <p:sp>
        <p:nvSpPr>
          <p:cNvPr id="42" name="Titre 1">
            <a:extLst>
              <a:ext uri="{FF2B5EF4-FFF2-40B4-BE49-F238E27FC236}">
                <a16:creationId xmlns:a16="http://schemas.microsoft.com/office/drawing/2014/main" xmlns="" id="{E6A015F8-576C-4AE8-8A4F-CF47D35F4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240" y="358808"/>
            <a:ext cx="7991760" cy="400110"/>
          </a:xfrm>
        </p:spPr>
        <p:txBody>
          <a:bodyPr/>
          <a:lstStyle/>
          <a:p>
            <a:r>
              <a:rPr lang="fr-FR" b="1" dirty="0"/>
              <a:t>Séquence I2D : Comment consommer moins dans l’habitat 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2453956-3A65-46A9-8731-28275AC44B57}"/>
              </a:ext>
            </a:extLst>
          </p:cNvPr>
          <p:cNvSpPr/>
          <p:nvPr/>
        </p:nvSpPr>
        <p:spPr>
          <a:xfrm>
            <a:off x="3633778" y="1111519"/>
            <a:ext cx="437244" cy="3952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EA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2AF668E2-FE8F-41DC-A7ED-9E18D13FD2BB}"/>
              </a:ext>
            </a:extLst>
          </p:cNvPr>
          <p:cNvSpPr/>
          <p:nvPr/>
        </p:nvSpPr>
        <p:spPr>
          <a:xfrm>
            <a:off x="3296355" y="3334121"/>
            <a:ext cx="1106311" cy="430887"/>
          </a:xfrm>
          <a:prstGeom prst="rect">
            <a:avLst/>
          </a:prstGeom>
          <a:solidFill>
            <a:srgbClr val="A212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Energie 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9D35CEC8-AD8E-49A3-B5FF-7D578EE16D81}"/>
              </a:ext>
            </a:extLst>
          </p:cNvPr>
          <p:cNvSpPr/>
          <p:nvPr/>
        </p:nvSpPr>
        <p:spPr>
          <a:xfrm>
            <a:off x="4549422" y="3339718"/>
            <a:ext cx="4030134" cy="430887"/>
          </a:xfrm>
          <a:prstGeom prst="rect">
            <a:avLst/>
          </a:prstGeom>
          <a:solidFill>
            <a:srgbClr val="A212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Conversion d’énergie (émetteurs chaleur)</a:t>
            </a:r>
          </a:p>
        </p:txBody>
      </p:sp>
      <p:sp>
        <p:nvSpPr>
          <p:cNvPr id="29" name="Flèche : droite 28">
            <a:extLst>
              <a:ext uri="{FF2B5EF4-FFF2-40B4-BE49-F238E27FC236}">
                <a16:creationId xmlns:a16="http://schemas.microsoft.com/office/drawing/2014/main" xmlns="" id="{05F54D62-5B94-4DF6-BB6F-B17B787FE7AC}"/>
              </a:ext>
            </a:extLst>
          </p:cNvPr>
          <p:cNvSpPr/>
          <p:nvPr/>
        </p:nvSpPr>
        <p:spPr>
          <a:xfrm flipH="1">
            <a:off x="9218971" y="3342012"/>
            <a:ext cx="2192007" cy="430887"/>
          </a:xfrm>
          <a:prstGeom prst="rightArrow">
            <a:avLst>
              <a:gd name="adj1" fmla="val 68464"/>
              <a:gd name="adj2" fmla="val 37822"/>
            </a:avLst>
          </a:prstGeom>
          <a:solidFill>
            <a:srgbClr val="A212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Activités typées E</a:t>
            </a:r>
          </a:p>
        </p:txBody>
      </p:sp>
      <p:sp>
        <p:nvSpPr>
          <p:cNvPr id="5" name="Accolade ouvrante 4">
            <a:extLst>
              <a:ext uri="{FF2B5EF4-FFF2-40B4-BE49-F238E27FC236}">
                <a16:creationId xmlns:a16="http://schemas.microsoft.com/office/drawing/2014/main" xmlns="" id="{AC784B7B-13E7-46C0-923B-C0E55D48D9A9}"/>
              </a:ext>
            </a:extLst>
          </p:cNvPr>
          <p:cNvSpPr/>
          <p:nvPr/>
        </p:nvSpPr>
        <p:spPr>
          <a:xfrm>
            <a:off x="3012466" y="2493647"/>
            <a:ext cx="283890" cy="625031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224A84BC-DC93-456F-A254-1EF92C39057A}"/>
              </a:ext>
            </a:extLst>
          </p:cNvPr>
          <p:cNvGrpSpPr/>
          <p:nvPr/>
        </p:nvGrpSpPr>
        <p:grpSpPr>
          <a:xfrm>
            <a:off x="8934359" y="4836871"/>
            <a:ext cx="2432967" cy="957873"/>
            <a:chOff x="8934359" y="4836871"/>
            <a:chExt cx="2606098" cy="957873"/>
          </a:xfrm>
        </p:grpSpPr>
        <p:sp>
          <p:nvSpPr>
            <p:cNvPr id="33" name="Légende : flèche vers la gauche 32">
              <a:extLst>
                <a:ext uri="{FF2B5EF4-FFF2-40B4-BE49-F238E27FC236}">
                  <a16:creationId xmlns:a16="http://schemas.microsoft.com/office/drawing/2014/main" xmlns="" id="{B9778277-28DA-4EC6-93BB-8719385EDDCC}"/>
                </a:ext>
              </a:extLst>
            </p:cNvPr>
            <p:cNvSpPr/>
            <p:nvPr/>
          </p:nvSpPr>
          <p:spPr>
            <a:xfrm>
              <a:off x="9348450" y="4889412"/>
              <a:ext cx="2192007" cy="843284"/>
            </a:xfrm>
            <a:prstGeom prst="leftArrowCallout">
              <a:avLst>
                <a:gd name="adj1" fmla="val 25000"/>
                <a:gd name="adj2" fmla="val 25000"/>
                <a:gd name="adj3" fmla="val 25000"/>
                <a:gd name="adj4" fmla="val 82791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Démarche</a:t>
              </a:r>
            </a:p>
            <a:p>
              <a:pPr algn="ctr"/>
              <a:r>
                <a:rPr lang="fr-FR" b="1" dirty="0"/>
                <a:t>d’investigation</a:t>
              </a:r>
              <a:endParaRPr lang="fr-FR" dirty="0"/>
            </a:p>
          </p:txBody>
        </p:sp>
        <p:sp>
          <p:nvSpPr>
            <p:cNvPr id="18" name="Accolade fermante 17">
              <a:extLst>
                <a:ext uri="{FF2B5EF4-FFF2-40B4-BE49-F238E27FC236}">
                  <a16:creationId xmlns:a16="http://schemas.microsoft.com/office/drawing/2014/main" xmlns="" id="{D9A3DC91-8B21-4548-8C12-BB561BC6C322}"/>
                </a:ext>
              </a:extLst>
            </p:cNvPr>
            <p:cNvSpPr/>
            <p:nvPr/>
          </p:nvSpPr>
          <p:spPr>
            <a:xfrm>
              <a:off x="8934359" y="4836871"/>
              <a:ext cx="414091" cy="957873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073390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www.systemes-didactiques.fr/img/produit/cache/imgs_gu.GUWL376.jpg">
            <a:extLst>
              <a:ext uri="{FF2B5EF4-FFF2-40B4-BE49-F238E27FC236}">
                <a16:creationId xmlns:a16="http://schemas.microsoft.com/office/drawing/2014/main" xmlns="" id="{C706FA58-CAF5-4D46-BE66-3250FC8C0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340" y="2848415"/>
            <a:ext cx="1987494" cy="198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21122913-B49D-4CB9-B662-448489889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pPr/>
              <a:t>17</a:t>
            </a:fld>
            <a:endParaRPr lang="fr-FR" dirty="0"/>
          </a:p>
        </p:txBody>
      </p:sp>
      <p:cxnSp>
        <p:nvCxnSpPr>
          <p:cNvPr id="6" name="Connecteur : en angle 5">
            <a:extLst>
              <a:ext uri="{FF2B5EF4-FFF2-40B4-BE49-F238E27FC236}">
                <a16:creationId xmlns:a16="http://schemas.microsoft.com/office/drawing/2014/main" xmlns="" id="{BB915179-D17E-4F19-8657-8862273C63BD}"/>
              </a:ext>
            </a:extLst>
          </p:cNvPr>
          <p:cNvCxnSpPr>
            <a:cxnSpLocks/>
            <a:stCxn id="9" idx="3"/>
            <a:endCxn id="18" idx="1"/>
          </p:cNvCxnSpPr>
          <p:nvPr/>
        </p:nvCxnSpPr>
        <p:spPr>
          <a:xfrm>
            <a:off x="3533562" y="1479075"/>
            <a:ext cx="746513" cy="529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RÃ©sultat de recherche d'images pour &quot;tempÃ©rature vitre soleil&quot;">
            <a:extLst>
              <a:ext uri="{FF2B5EF4-FFF2-40B4-BE49-F238E27FC236}">
                <a16:creationId xmlns:a16="http://schemas.microsoft.com/office/drawing/2014/main" xmlns="" id="{CB803C50-D325-44D2-8A10-9EE1D7151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239" y="813513"/>
            <a:ext cx="2000323" cy="133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AAF555D-712B-4C87-8956-A52D15E63D20}"/>
              </a:ext>
            </a:extLst>
          </p:cNvPr>
          <p:cNvSpPr/>
          <p:nvPr/>
        </p:nvSpPr>
        <p:spPr>
          <a:xfrm>
            <a:off x="5617018" y="1042465"/>
            <a:ext cx="4030134" cy="880262"/>
          </a:xfrm>
          <a:prstGeom prst="rect">
            <a:avLst/>
          </a:prstGeom>
          <a:gradFill flip="none" rotWithShape="1">
            <a:gsLst>
              <a:gs pos="0">
                <a:srgbClr val="A2127F"/>
              </a:gs>
              <a:gs pos="100000">
                <a:srgbClr val="00B050"/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Matériaux, résistance thermique, flux de chaleur (déperditions / apports)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400C7FA-0B31-41FF-8E5D-58461A92CDA1}"/>
              </a:ext>
            </a:extLst>
          </p:cNvPr>
          <p:cNvSpPr/>
          <p:nvPr/>
        </p:nvSpPr>
        <p:spPr>
          <a:xfrm>
            <a:off x="4280075" y="1044238"/>
            <a:ext cx="1336943" cy="880262"/>
          </a:xfrm>
          <a:prstGeom prst="rect">
            <a:avLst/>
          </a:prstGeom>
          <a:gradFill flip="none" rotWithShape="1">
            <a:gsLst>
              <a:gs pos="0">
                <a:srgbClr val="A2127F"/>
              </a:gs>
              <a:gs pos="100000">
                <a:srgbClr val="00B050"/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Matière :</a:t>
            </a:r>
          </a:p>
          <a:p>
            <a:pPr algn="ctr"/>
            <a:r>
              <a:rPr lang="fr-FR" dirty="0"/>
              <a:t>Energie :</a:t>
            </a:r>
          </a:p>
        </p:txBody>
      </p:sp>
      <p:sp>
        <p:nvSpPr>
          <p:cNvPr id="22" name="Flèche : droite 21">
            <a:extLst>
              <a:ext uri="{FF2B5EF4-FFF2-40B4-BE49-F238E27FC236}">
                <a16:creationId xmlns:a16="http://schemas.microsoft.com/office/drawing/2014/main" xmlns="" id="{5F0CBFCC-770C-445D-8CB6-296D424141A5}"/>
              </a:ext>
            </a:extLst>
          </p:cNvPr>
          <p:cNvSpPr/>
          <p:nvPr/>
        </p:nvSpPr>
        <p:spPr>
          <a:xfrm flipH="1">
            <a:off x="9888091" y="935303"/>
            <a:ext cx="2192007" cy="1087543"/>
          </a:xfrm>
          <a:prstGeom prst="rightArrow">
            <a:avLst>
              <a:gd name="adj1" fmla="val 68464"/>
              <a:gd name="adj2" fmla="val 37822"/>
            </a:avLst>
          </a:prstGeom>
          <a:gradFill>
            <a:gsLst>
              <a:gs pos="0">
                <a:srgbClr val="A2127F"/>
              </a:gs>
              <a:gs pos="100000">
                <a:srgbClr val="00B050"/>
              </a:gs>
            </a:gsLst>
            <a:lin ang="16200000" scaled="1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Activités typées M</a:t>
            </a:r>
          </a:p>
          <a:p>
            <a:pPr algn="ctr"/>
            <a:r>
              <a:rPr lang="fr-FR" dirty="0"/>
              <a:t>Activités typées 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FA0351C7-D3EC-402B-9BCC-7A808056A2EF}"/>
              </a:ext>
            </a:extLst>
          </p:cNvPr>
          <p:cNvSpPr txBox="1"/>
          <p:nvPr/>
        </p:nvSpPr>
        <p:spPr>
          <a:xfrm>
            <a:off x="260918" y="2210946"/>
            <a:ext cx="80379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2200" b="1" dirty="0"/>
              <a:t>Scénario d’activités pratiques dans le domaine de l’énergie : </a:t>
            </a:r>
            <a:br>
              <a:rPr lang="fr-FR" sz="2200" b="1" dirty="0"/>
            </a:b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/>
              <a:t>Mise en évidence de l’influence des matériaux sur la consommation du bâtiment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/>
              <a:t>Mise en évidence de l’influence des parties vitrées sur les apports</a:t>
            </a:r>
          </a:p>
        </p:txBody>
      </p:sp>
      <p:pic>
        <p:nvPicPr>
          <p:cNvPr id="25" name="Image 24">
            <a:hlinkClick r:id="rId4"/>
            <a:extLst>
              <a:ext uri="{FF2B5EF4-FFF2-40B4-BE49-F238E27FC236}">
                <a16:creationId xmlns:a16="http://schemas.microsoft.com/office/drawing/2014/main" xmlns="" id="{C5808AB6-AB90-45EF-9FDC-2F2EB674CE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4081" y="4728593"/>
            <a:ext cx="1820013" cy="1456010"/>
          </a:xfrm>
          <a:prstGeom prst="rect">
            <a:avLst/>
          </a:prstGeom>
        </p:spPr>
      </p:pic>
      <p:pic>
        <p:nvPicPr>
          <p:cNvPr id="27" name="Image 26">
            <a:hlinkClick r:id="rId6"/>
            <a:extLst>
              <a:ext uri="{FF2B5EF4-FFF2-40B4-BE49-F238E27FC236}">
                <a16:creationId xmlns:a16="http://schemas.microsoft.com/office/drawing/2014/main" xmlns="" id="{7DE42651-ED4A-4DC6-8D01-CBC5F21F8E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3268" y="4365595"/>
            <a:ext cx="5494462" cy="1695024"/>
          </a:xfrm>
          <a:prstGeom prst="rect">
            <a:avLst/>
          </a:prstGeom>
        </p:spPr>
      </p:pic>
      <p:sp>
        <p:nvSpPr>
          <p:cNvPr id="34" name="Titre 1">
            <a:extLst>
              <a:ext uri="{FF2B5EF4-FFF2-40B4-BE49-F238E27FC236}">
                <a16:creationId xmlns:a16="http://schemas.microsoft.com/office/drawing/2014/main" xmlns="" id="{7D14AEE8-DE01-4DC5-A1CA-5FACB86D9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240" y="358808"/>
            <a:ext cx="7991760" cy="400110"/>
          </a:xfrm>
        </p:spPr>
        <p:txBody>
          <a:bodyPr/>
          <a:lstStyle/>
          <a:p>
            <a:r>
              <a:rPr lang="fr-FR" b="1" dirty="0"/>
              <a:t>Séquence I2D : Comment consommer moins dans l’habitat ?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E53FB5B8-5A69-4D55-B4B8-F2752041A4BA}"/>
              </a:ext>
            </a:extLst>
          </p:cNvPr>
          <p:cNvSpPr txBox="1"/>
          <p:nvPr/>
        </p:nvSpPr>
        <p:spPr>
          <a:xfrm>
            <a:off x="8563430" y="2158072"/>
            <a:ext cx="298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À disposition : Sous-systèmes et maquettes.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74007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4EDE48BA-48F8-4904-8327-F77A79CFE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E071A898-9F6B-4431-B031-16A1837BFEC0}"/>
              </a:ext>
            </a:extLst>
          </p:cNvPr>
          <p:cNvSpPr txBox="1"/>
          <p:nvPr/>
        </p:nvSpPr>
        <p:spPr>
          <a:xfrm>
            <a:off x="3131459" y="3115733"/>
            <a:ext cx="88166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Outil de simulation Archiwizard :</a:t>
            </a:r>
          </a:p>
          <a:p>
            <a:r>
              <a:rPr lang="fr-FR" dirty="0"/>
              <a:t>Des parties vitrées oui mais s’il y a suffisamment de soleil !!</a:t>
            </a:r>
            <a:r>
              <a:rPr lang="fr-FR" dirty="0">
                <a:sym typeface="Wingdings" panose="05000000000000000000" pitchFamily="2" charset="2"/>
              </a:rPr>
              <a:t> </a:t>
            </a:r>
            <a:r>
              <a:rPr lang="fr-FR" dirty="0"/>
              <a:t>Seule la simulation sur une année complète permettra de quantifier les gains (ou pertes) d’énergie apportés par les  vitrages.</a:t>
            </a:r>
          </a:p>
          <a:p>
            <a:endParaRPr lang="fr-FR" dirty="0"/>
          </a:p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Outil de simulation Multiphysique : </a:t>
            </a:r>
          </a:p>
          <a:p>
            <a:r>
              <a:rPr lang="fr-FR" dirty="0"/>
              <a:t>Bien que peu adaptés aux simulations du bâtiment, ces modèles de simulations acausaux permettent de « zoomer » sur les concepts physiques des compositions de parois (épaisseurs, conductivité, etc).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8C2957A4-FF5F-47F0-B995-D6152CC2CE77}"/>
              </a:ext>
            </a:extLst>
          </p:cNvPr>
          <p:cNvSpPr txBox="1"/>
          <p:nvPr/>
        </p:nvSpPr>
        <p:spPr>
          <a:xfrm>
            <a:off x="1533240" y="2347611"/>
            <a:ext cx="10187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outils de modélisation dans les activités pourront apporter une plus value, par exemple dans le cadre d’une approche plus </a:t>
            </a:r>
            <a:r>
              <a:rPr lang="fr-FR" b="1" dirty="0"/>
              <a:t>globale</a:t>
            </a:r>
            <a:r>
              <a:rPr lang="fr-FR" dirty="0"/>
              <a:t> et/ou lorsque l’approche expérimentale n’est </a:t>
            </a:r>
            <a:r>
              <a:rPr lang="fr-FR" b="1" dirty="0"/>
              <a:t>pas réalisable</a:t>
            </a:r>
            <a:r>
              <a:rPr lang="fr-FR" dirty="0"/>
              <a:t>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EF0E96FE-018C-4AC8-8793-CF6C12508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478" y="4682655"/>
            <a:ext cx="2305050" cy="12954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CE111F34-3C6A-4458-A59A-A04E2F5C0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972" y="3136860"/>
            <a:ext cx="1001906" cy="144274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40025DC-47CF-4C2C-994A-F799B15EACB7}"/>
              </a:ext>
            </a:extLst>
          </p:cNvPr>
          <p:cNvSpPr/>
          <p:nvPr/>
        </p:nvSpPr>
        <p:spPr>
          <a:xfrm>
            <a:off x="184862" y="1672419"/>
            <a:ext cx="1028617" cy="63135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I2D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xmlns="" id="{5CC7AFE1-DA38-412B-B0D1-8AC0A8FE4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240" y="358808"/>
            <a:ext cx="7991760" cy="400110"/>
          </a:xfrm>
        </p:spPr>
        <p:txBody>
          <a:bodyPr/>
          <a:lstStyle/>
          <a:p>
            <a:r>
              <a:rPr lang="fr-FR" b="1" dirty="0"/>
              <a:t>Séquence I2D : Comment consommer moins dans l’habitat ?</a:t>
            </a:r>
          </a:p>
        </p:txBody>
      </p:sp>
      <p:cxnSp>
        <p:nvCxnSpPr>
          <p:cNvPr id="15" name="Connecteur : en angle 14">
            <a:extLst>
              <a:ext uri="{FF2B5EF4-FFF2-40B4-BE49-F238E27FC236}">
                <a16:creationId xmlns:a16="http://schemas.microsoft.com/office/drawing/2014/main" xmlns="" id="{D7051ADB-1EDB-4132-BC09-F2E4686D4C36}"/>
              </a:ext>
            </a:extLst>
          </p:cNvPr>
          <p:cNvCxnSpPr>
            <a:cxnSpLocks/>
            <a:stCxn id="16" idx="3"/>
            <a:endCxn id="18" idx="1"/>
          </p:cNvCxnSpPr>
          <p:nvPr/>
        </p:nvCxnSpPr>
        <p:spPr>
          <a:xfrm>
            <a:off x="3533562" y="1479075"/>
            <a:ext cx="746513" cy="529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8" descr="RÃ©sultat de recherche d'images pour &quot;tempÃ©rature vitre soleil&quot;">
            <a:extLst>
              <a:ext uri="{FF2B5EF4-FFF2-40B4-BE49-F238E27FC236}">
                <a16:creationId xmlns:a16="http://schemas.microsoft.com/office/drawing/2014/main" xmlns="" id="{4F431CA0-2A22-4748-8801-DA36D5899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239" y="813513"/>
            <a:ext cx="2000323" cy="133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0F8C66-D627-4DA1-8823-83B22DBC4BBE}"/>
              </a:ext>
            </a:extLst>
          </p:cNvPr>
          <p:cNvSpPr/>
          <p:nvPr/>
        </p:nvSpPr>
        <p:spPr>
          <a:xfrm>
            <a:off x="5680816" y="1042465"/>
            <a:ext cx="4030134" cy="880262"/>
          </a:xfrm>
          <a:prstGeom prst="rect">
            <a:avLst/>
          </a:prstGeom>
          <a:gradFill flip="none" rotWithShape="1">
            <a:gsLst>
              <a:gs pos="0">
                <a:srgbClr val="A2127F"/>
              </a:gs>
              <a:gs pos="100000">
                <a:srgbClr val="00B050"/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Matériaux, résistance thermique, flux de chaleur (déperditions / apports)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1234693-CE3E-4404-B8AE-221584E0EFB5}"/>
              </a:ext>
            </a:extLst>
          </p:cNvPr>
          <p:cNvSpPr/>
          <p:nvPr/>
        </p:nvSpPr>
        <p:spPr>
          <a:xfrm>
            <a:off x="4280075" y="1044238"/>
            <a:ext cx="1336943" cy="880262"/>
          </a:xfrm>
          <a:prstGeom prst="rect">
            <a:avLst/>
          </a:prstGeom>
          <a:gradFill flip="none" rotWithShape="1">
            <a:gsLst>
              <a:gs pos="0">
                <a:srgbClr val="A2127F"/>
              </a:gs>
              <a:gs pos="100000">
                <a:srgbClr val="00B050"/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Matière :</a:t>
            </a:r>
          </a:p>
          <a:p>
            <a:pPr algn="ctr"/>
            <a:r>
              <a:rPr lang="fr-FR" dirty="0"/>
              <a:t>Energie :</a:t>
            </a:r>
          </a:p>
        </p:txBody>
      </p:sp>
      <p:sp>
        <p:nvSpPr>
          <p:cNvPr id="19" name="Flèche : droite 18">
            <a:extLst>
              <a:ext uri="{FF2B5EF4-FFF2-40B4-BE49-F238E27FC236}">
                <a16:creationId xmlns:a16="http://schemas.microsoft.com/office/drawing/2014/main" xmlns="" id="{44F26D5B-2796-4187-B97C-843BAE329012}"/>
              </a:ext>
            </a:extLst>
          </p:cNvPr>
          <p:cNvSpPr/>
          <p:nvPr/>
        </p:nvSpPr>
        <p:spPr>
          <a:xfrm flipH="1">
            <a:off x="9888091" y="935303"/>
            <a:ext cx="2192007" cy="1087543"/>
          </a:xfrm>
          <a:prstGeom prst="rightArrow">
            <a:avLst>
              <a:gd name="adj1" fmla="val 68464"/>
              <a:gd name="adj2" fmla="val 37822"/>
            </a:avLst>
          </a:prstGeom>
          <a:gradFill>
            <a:gsLst>
              <a:gs pos="0">
                <a:srgbClr val="A2127F"/>
              </a:gs>
              <a:gs pos="100000">
                <a:srgbClr val="00B050"/>
              </a:gs>
            </a:gsLst>
            <a:lin ang="16200000" scaled="1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Activités typées M</a:t>
            </a:r>
          </a:p>
          <a:p>
            <a:pPr algn="ctr"/>
            <a:r>
              <a:rPr lang="fr-FR" dirty="0"/>
              <a:t>Activités typées E</a:t>
            </a:r>
          </a:p>
        </p:txBody>
      </p:sp>
    </p:spTree>
    <p:extLst>
      <p:ext uri="{BB962C8B-B14F-4D97-AF65-F5344CB8AC3E}">
        <p14:creationId xmlns:p14="http://schemas.microsoft.com/office/powerpoint/2010/main" val="765448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4EDE48BA-48F8-4904-8327-F77A79CFE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E071A898-9F6B-4431-B031-16A1837BFEC0}"/>
              </a:ext>
            </a:extLst>
          </p:cNvPr>
          <p:cNvSpPr txBox="1"/>
          <p:nvPr/>
        </p:nvSpPr>
        <p:spPr>
          <a:xfrm>
            <a:off x="3131459" y="3115733"/>
            <a:ext cx="88166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Objectif : déterminer les consommations de deux types d’émetteurs pour une température ressentie identique.</a:t>
            </a:r>
          </a:p>
          <a:p>
            <a:endParaRPr lang="fr-FR" dirty="0"/>
          </a:p>
          <a:p>
            <a:r>
              <a:rPr lang="fr-FR" dirty="0"/>
              <a:t>Pour ouvrir à l’investigation, les élèves devront mesurer les températures résultante, sèche et humide pour deux types d’émetteurs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panneau rayonnant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radiateur soufflant.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8C2957A4-FF5F-47F0-B995-D6152CC2CE77}"/>
              </a:ext>
            </a:extLst>
          </p:cNvPr>
          <p:cNvSpPr txBox="1"/>
          <p:nvPr/>
        </p:nvSpPr>
        <p:spPr>
          <a:xfrm>
            <a:off x="1533240" y="2347611"/>
            <a:ext cx="10187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Moins consommer mais avec le même confort ! Quelles solutions pour le chauffage d’une pièce ?</a:t>
            </a:r>
          </a:p>
          <a:p>
            <a:r>
              <a:rPr lang="fr-FR" dirty="0"/>
              <a:t>La question : est-ce la pièce ou la personne qu’il faut chauffer 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40025DC-47CF-4C2C-994A-F799B15EACB7}"/>
              </a:ext>
            </a:extLst>
          </p:cNvPr>
          <p:cNvSpPr/>
          <p:nvPr/>
        </p:nvSpPr>
        <p:spPr>
          <a:xfrm>
            <a:off x="184862" y="1672419"/>
            <a:ext cx="1028617" cy="63135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I2D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xmlns="" id="{5CC7AFE1-DA38-412B-B0D1-8AC0A8FE4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240" y="358808"/>
            <a:ext cx="7991760" cy="400110"/>
          </a:xfrm>
        </p:spPr>
        <p:txBody>
          <a:bodyPr/>
          <a:lstStyle/>
          <a:p>
            <a:r>
              <a:rPr lang="fr-FR" b="1" dirty="0"/>
              <a:t>Séquence I2D : Comment consommer moins dans l’habitat ?</a:t>
            </a:r>
          </a:p>
        </p:txBody>
      </p:sp>
      <p:cxnSp>
        <p:nvCxnSpPr>
          <p:cNvPr id="15" name="Connecteur : en angle 14">
            <a:extLst>
              <a:ext uri="{FF2B5EF4-FFF2-40B4-BE49-F238E27FC236}">
                <a16:creationId xmlns:a16="http://schemas.microsoft.com/office/drawing/2014/main" xmlns="" id="{D7051ADB-1EDB-4132-BC09-F2E4686D4C36}"/>
              </a:ext>
            </a:extLst>
          </p:cNvPr>
          <p:cNvCxnSpPr>
            <a:cxnSpLocks/>
            <a:stCxn id="16" idx="3"/>
            <a:endCxn id="20" idx="1"/>
          </p:cNvCxnSpPr>
          <p:nvPr/>
        </p:nvCxnSpPr>
        <p:spPr>
          <a:xfrm flipV="1">
            <a:off x="3548956" y="1372222"/>
            <a:ext cx="371977" cy="19236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8" descr="RÃ©sultat de recherche d'images pour &quot;tempÃ©rature vitre soleil&quot;">
            <a:extLst>
              <a:ext uri="{FF2B5EF4-FFF2-40B4-BE49-F238E27FC236}">
                <a16:creationId xmlns:a16="http://schemas.microsoft.com/office/drawing/2014/main" xmlns="" id="{4F431CA0-2A22-4748-8801-DA36D5899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590" y="887702"/>
            <a:ext cx="2034366" cy="135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7CA4AFC-B3A0-452E-A127-80948B54E429}"/>
              </a:ext>
            </a:extLst>
          </p:cNvPr>
          <p:cNvSpPr/>
          <p:nvPr/>
        </p:nvSpPr>
        <p:spPr>
          <a:xfrm>
            <a:off x="3920933" y="1156944"/>
            <a:ext cx="1076518" cy="430556"/>
          </a:xfrm>
          <a:prstGeom prst="rect">
            <a:avLst/>
          </a:prstGeom>
          <a:solidFill>
            <a:srgbClr val="A212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Energie 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53A85FE-A2FF-4D59-A63B-688AD93EA1A1}"/>
              </a:ext>
            </a:extLst>
          </p:cNvPr>
          <p:cNvSpPr/>
          <p:nvPr/>
        </p:nvSpPr>
        <p:spPr>
          <a:xfrm>
            <a:off x="5116870" y="1156944"/>
            <a:ext cx="4030134" cy="430887"/>
          </a:xfrm>
          <a:prstGeom prst="rect">
            <a:avLst/>
          </a:prstGeom>
          <a:solidFill>
            <a:srgbClr val="A212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/>
              <a:t>Conversion d’énergie (émetteurs chaleur)</a:t>
            </a:r>
          </a:p>
        </p:txBody>
      </p:sp>
      <p:sp>
        <p:nvSpPr>
          <p:cNvPr id="22" name="Flèche : droite 21">
            <a:extLst>
              <a:ext uri="{FF2B5EF4-FFF2-40B4-BE49-F238E27FC236}">
                <a16:creationId xmlns:a16="http://schemas.microsoft.com/office/drawing/2014/main" xmlns="" id="{FC148DF9-A8B2-4410-9C81-7B241E448E16}"/>
              </a:ext>
            </a:extLst>
          </p:cNvPr>
          <p:cNvSpPr/>
          <p:nvPr/>
        </p:nvSpPr>
        <p:spPr>
          <a:xfrm flipH="1">
            <a:off x="9525000" y="1160051"/>
            <a:ext cx="2192007" cy="430887"/>
          </a:xfrm>
          <a:prstGeom prst="rightArrow">
            <a:avLst>
              <a:gd name="adj1" fmla="val 68464"/>
              <a:gd name="adj2" fmla="val 37822"/>
            </a:avLst>
          </a:prstGeom>
          <a:solidFill>
            <a:srgbClr val="A212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Activités typées E</a:t>
            </a:r>
          </a:p>
        </p:txBody>
      </p:sp>
      <p:pic>
        <p:nvPicPr>
          <p:cNvPr id="1026" name="Picture 2" descr="Résultat de recherche d'images pour &quot;radiateur rayonnant&quot;">
            <a:extLst>
              <a:ext uri="{FF2B5EF4-FFF2-40B4-BE49-F238E27FC236}">
                <a16:creationId xmlns:a16="http://schemas.microsoft.com/office/drawing/2014/main" xmlns="" id="{E23CCB71-EB43-4D28-A5E5-C4E1F18DD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18" y="2993942"/>
            <a:ext cx="1151307" cy="115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3F8A6BA9-99C3-4FF7-8417-B59179BC8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918" y="4328650"/>
            <a:ext cx="1151307" cy="115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322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11532B9A-2D23-4421-9221-45CA7AB4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xmlns="" id="{DC87BF98-3025-42D0-91E0-14354DB94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239" y="312440"/>
            <a:ext cx="8127596" cy="430887"/>
          </a:xfrm>
        </p:spPr>
        <p:txBody>
          <a:bodyPr/>
          <a:lstStyle/>
          <a:p>
            <a:r>
              <a:rPr lang="fr-FR" sz="2200" b="1" dirty="0"/>
              <a:t>Enseigner l’I2D et 2I2D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96D6B3D-5C3F-4A83-8967-2E41EE0D8F56}"/>
              </a:ext>
            </a:extLst>
          </p:cNvPr>
          <p:cNvSpPr/>
          <p:nvPr/>
        </p:nvSpPr>
        <p:spPr>
          <a:xfrm>
            <a:off x="184862" y="1672419"/>
            <a:ext cx="1028617" cy="63135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I2D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D45FA56-DD21-4AB5-8DB4-986C701A7EFE}"/>
              </a:ext>
            </a:extLst>
          </p:cNvPr>
          <p:cNvSpPr/>
          <p:nvPr/>
        </p:nvSpPr>
        <p:spPr>
          <a:xfrm>
            <a:off x="184862" y="2458111"/>
            <a:ext cx="1028617" cy="63135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2I2D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98CEDA84-05E0-4853-B9A1-CA200A7799E7}"/>
              </a:ext>
            </a:extLst>
          </p:cNvPr>
          <p:cNvGrpSpPr/>
          <p:nvPr/>
        </p:nvGrpSpPr>
        <p:grpSpPr>
          <a:xfrm>
            <a:off x="333089" y="945589"/>
            <a:ext cx="10162146" cy="3903416"/>
            <a:chOff x="1714524" y="1355683"/>
            <a:chExt cx="8820531" cy="3410535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D99C9A8F-E8AE-49A0-A42D-E286D98D92AA}"/>
                </a:ext>
              </a:extLst>
            </p:cNvPr>
            <p:cNvSpPr/>
            <p:nvPr/>
          </p:nvSpPr>
          <p:spPr>
            <a:xfrm>
              <a:off x="1714524" y="3623733"/>
              <a:ext cx="8820531" cy="114248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/>
                <a:t>Ouvertures sur les enseignements spécifiques </a:t>
              </a:r>
            </a:p>
            <a:p>
              <a:pPr algn="ctr"/>
              <a:r>
                <a:rPr lang="fr-FR" sz="2800" b="1" dirty="0"/>
                <a:t>AC, EE, ITEC et SIN en Terminale</a:t>
              </a:r>
            </a:p>
          </p:txBody>
        </p:sp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xmlns="" id="{240A8098-2883-4CE7-B86E-8BAF8C027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59930" y="1355683"/>
              <a:ext cx="5957263" cy="2189544"/>
            </a:xfrm>
            <a:prstGeom prst="rect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38AADE7-0D29-46F6-B421-D7333A027B03}"/>
              </a:ext>
            </a:extLst>
          </p:cNvPr>
          <p:cNvSpPr txBox="1"/>
          <p:nvPr/>
        </p:nvSpPr>
        <p:spPr>
          <a:xfrm>
            <a:off x="1213479" y="5050755"/>
            <a:ext cx="10771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Des séquences pédagogiques de différents types : activités pratiques, études théoriques, simulations et mini-projets.</a:t>
            </a:r>
          </a:p>
        </p:txBody>
      </p:sp>
      <p:graphicFrame>
        <p:nvGraphicFramePr>
          <p:cNvPr id="18" name="Diagramme 17">
            <a:extLst>
              <a:ext uri="{FF2B5EF4-FFF2-40B4-BE49-F238E27FC236}">
                <a16:creationId xmlns:a16="http://schemas.microsoft.com/office/drawing/2014/main" xmlns="" id="{0B379C19-97BE-42DB-A6EF-5D5E2C8495F6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0047110"/>
              </p:ext>
            </p:extLst>
          </p:nvPr>
        </p:nvGraphicFramePr>
        <p:xfrm>
          <a:off x="9168926" y="801756"/>
          <a:ext cx="3391878" cy="2739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A244A746-0425-42D8-8B45-37C9B1BA1EE0}"/>
              </a:ext>
            </a:extLst>
          </p:cNvPr>
          <p:cNvGrpSpPr/>
          <p:nvPr/>
        </p:nvGrpSpPr>
        <p:grpSpPr>
          <a:xfrm>
            <a:off x="10280647" y="1637079"/>
            <a:ext cx="1008112" cy="1028274"/>
            <a:chOff x="5756060" y="2252758"/>
            <a:chExt cx="1008112" cy="1028274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xmlns="" id="{E0A9FC36-EDCF-4F2F-9A6C-C12D6437831B}"/>
                </a:ext>
              </a:extLst>
            </p:cNvPr>
            <p:cNvGrpSpPr/>
            <p:nvPr/>
          </p:nvGrpSpPr>
          <p:grpSpPr>
            <a:xfrm>
              <a:off x="5756060" y="2252758"/>
              <a:ext cx="1008112" cy="1028274"/>
              <a:chOff x="5756060" y="2252758"/>
              <a:chExt cx="1008112" cy="1028274"/>
            </a:xfrm>
          </p:grpSpPr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xmlns="" id="{C567C961-80DB-48B4-AC44-019627EA93B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756060" y="2252758"/>
                <a:ext cx="1008112" cy="1028274"/>
              </a:xfrm>
              <a:prstGeom prst="ellipse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36000" bIns="0" rtlCol="0" anchor="ctr"/>
              <a:lstStyle/>
              <a:p>
                <a:pPr algn="ctr"/>
                <a:r>
                  <a:rPr lang="fr-FR" sz="1600" b="1" dirty="0"/>
                  <a:t>Produit</a:t>
                </a:r>
                <a:endParaRPr lang="fr-FR" sz="800" dirty="0"/>
              </a:p>
            </p:txBody>
          </p:sp>
          <p:pic>
            <p:nvPicPr>
              <p:cNvPr id="22" name="Image 21">
                <a:extLst>
                  <a:ext uri="{FF2B5EF4-FFF2-40B4-BE49-F238E27FC236}">
                    <a16:creationId xmlns:a16="http://schemas.microsoft.com/office/drawing/2014/main" xmlns="" id="{D72268E4-7129-42F5-BAD1-DAC5118FED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52376" y="2891326"/>
                <a:ext cx="394060" cy="282833"/>
              </a:xfrm>
              <a:prstGeom prst="rect">
                <a:avLst/>
              </a:prstGeom>
            </p:spPr>
          </p:pic>
          <p:pic>
            <p:nvPicPr>
              <p:cNvPr id="20" name="Image 19">
                <a:extLst>
                  <a:ext uri="{FF2B5EF4-FFF2-40B4-BE49-F238E27FC236}">
                    <a16:creationId xmlns:a16="http://schemas.microsoft.com/office/drawing/2014/main" xmlns="" id="{8F73AE44-96AE-437B-B834-3CD200A8EA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10766" y="2897297"/>
                <a:ext cx="349005" cy="216551"/>
              </a:xfrm>
              <a:prstGeom prst="rect">
                <a:avLst/>
              </a:prstGeom>
            </p:spPr>
          </p:pic>
        </p:grpSp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4D371D86-1AF6-4034-880D-E80FA20C9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34308" y="2327060"/>
              <a:ext cx="610632" cy="3382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91638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8B76588-F0D9-4FC3-A8E5-94A40D8AC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070" y="2681195"/>
            <a:ext cx="1070506" cy="107050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915B470-483C-494A-9A5C-DB16BDCE2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802" y="3846939"/>
            <a:ext cx="1309723" cy="1146007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C91EFB37-462E-48BB-B9D9-49679C5C3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xmlns="" id="{FF3A1863-718F-4873-8E8E-8DBFFF45E7A7}"/>
              </a:ext>
            </a:extLst>
          </p:cNvPr>
          <p:cNvSpPr/>
          <p:nvPr/>
        </p:nvSpPr>
        <p:spPr>
          <a:xfrm>
            <a:off x="2090807" y="1502078"/>
            <a:ext cx="1365956" cy="79188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Etape 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B9B8E26-5D2B-44A6-8E10-E31B4F13EED6}"/>
              </a:ext>
            </a:extLst>
          </p:cNvPr>
          <p:cNvSpPr/>
          <p:nvPr/>
        </p:nvSpPr>
        <p:spPr>
          <a:xfrm>
            <a:off x="4596940" y="1416667"/>
            <a:ext cx="5710570" cy="1023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tx1"/>
                </a:solidFill>
              </a:rPr>
              <a:t>Synthèse globale de la séquence après l’ensemble des activités typées MEI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xmlns="" id="{1F53A048-B1F9-430E-B0BD-0D5CB32EF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239" y="281561"/>
            <a:ext cx="9834088" cy="461665"/>
          </a:xfrm>
        </p:spPr>
        <p:txBody>
          <a:bodyPr/>
          <a:lstStyle/>
          <a:p>
            <a:r>
              <a:rPr lang="fr-FR" sz="2400" b="1" dirty="0"/>
              <a:t>Séquence I2D : Comment consommer moins dans l’habitat ?</a:t>
            </a:r>
            <a:endParaRPr lang="fr-FR" sz="22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11F016F-E31E-496B-97E0-9F2F2B4501B8}"/>
              </a:ext>
            </a:extLst>
          </p:cNvPr>
          <p:cNvSpPr/>
          <p:nvPr/>
        </p:nvSpPr>
        <p:spPr>
          <a:xfrm>
            <a:off x="177331" y="1650144"/>
            <a:ext cx="1028617" cy="63135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I2D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B67D8C05-EC57-4CE5-92A4-16EB1BF6B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6763" y="1443287"/>
            <a:ext cx="1023801" cy="1023801"/>
          </a:xfrm>
          <a:prstGeom prst="rect">
            <a:avLst/>
          </a:prstGeom>
        </p:spPr>
      </p:pic>
      <p:sp>
        <p:nvSpPr>
          <p:cNvPr id="11" name="Flèche : droite 10">
            <a:extLst>
              <a:ext uri="{FF2B5EF4-FFF2-40B4-BE49-F238E27FC236}">
                <a16:creationId xmlns:a16="http://schemas.microsoft.com/office/drawing/2014/main" xmlns="" id="{EC82ECCF-3BB4-4C2B-8560-85022A308453}"/>
              </a:ext>
            </a:extLst>
          </p:cNvPr>
          <p:cNvSpPr/>
          <p:nvPr/>
        </p:nvSpPr>
        <p:spPr>
          <a:xfrm>
            <a:off x="2090807" y="2837578"/>
            <a:ext cx="1365956" cy="79188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Etape 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2C23366-F72F-418F-8F8C-8DE5B724D1F9}"/>
              </a:ext>
            </a:extLst>
          </p:cNvPr>
          <p:cNvSpPr/>
          <p:nvPr/>
        </p:nvSpPr>
        <p:spPr>
          <a:xfrm>
            <a:off x="4596940" y="2752167"/>
            <a:ext cx="5710570" cy="1023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tx1"/>
                </a:solidFill>
              </a:rPr>
              <a:t>Activités de réinvestissement</a:t>
            </a:r>
          </a:p>
        </p:txBody>
      </p:sp>
      <p:sp>
        <p:nvSpPr>
          <p:cNvPr id="14" name="Flèche : droite 13">
            <a:extLst>
              <a:ext uri="{FF2B5EF4-FFF2-40B4-BE49-F238E27FC236}">
                <a16:creationId xmlns:a16="http://schemas.microsoft.com/office/drawing/2014/main" xmlns="" id="{D723EBD4-59B4-48A7-A56D-4E8B24784B54}"/>
              </a:ext>
            </a:extLst>
          </p:cNvPr>
          <p:cNvSpPr/>
          <p:nvPr/>
        </p:nvSpPr>
        <p:spPr>
          <a:xfrm>
            <a:off x="2090807" y="4013778"/>
            <a:ext cx="1365956" cy="79188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Etape 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51697C2-CDE6-4FF8-9AFC-91561596FC7E}"/>
              </a:ext>
            </a:extLst>
          </p:cNvPr>
          <p:cNvSpPr/>
          <p:nvPr/>
        </p:nvSpPr>
        <p:spPr>
          <a:xfrm>
            <a:off x="4596940" y="3928367"/>
            <a:ext cx="5710570" cy="1023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tx1"/>
                </a:solidFill>
              </a:rPr>
              <a:t>Evaluation sommative +  correction + remédiation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2A0A72A-D9A3-4448-AE37-588C47574E20}"/>
              </a:ext>
            </a:extLst>
          </p:cNvPr>
          <p:cNvSpPr/>
          <p:nvPr/>
        </p:nvSpPr>
        <p:spPr>
          <a:xfrm>
            <a:off x="1604945" y="1705142"/>
            <a:ext cx="437244" cy="3952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F2B1879-0BE0-427D-AE1B-D5FFAD22E618}"/>
              </a:ext>
            </a:extLst>
          </p:cNvPr>
          <p:cNvSpPr/>
          <p:nvPr/>
        </p:nvSpPr>
        <p:spPr>
          <a:xfrm>
            <a:off x="1602927" y="4222710"/>
            <a:ext cx="437244" cy="3952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CE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5E37338-AFA8-467C-90A1-F71072CA8CB7}"/>
              </a:ext>
            </a:extLst>
          </p:cNvPr>
          <p:cNvSpPr/>
          <p:nvPr/>
        </p:nvSpPr>
        <p:spPr>
          <a:xfrm>
            <a:off x="680219" y="3046878"/>
            <a:ext cx="1365956" cy="3952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CE et/ou AE</a:t>
            </a:r>
          </a:p>
        </p:txBody>
      </p:sp>
    </p:spTree>
    <p:extLst>
      <p:ext uri="{BB962C8B-B14F-4D97-AF65-F5344CB8AC3E}">
        <p14:creationId xmlns:p14="http://schemas.microsoft.com/office/powerpoint/2010/main" val="3608593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Ã©sultat de recherche d'images pour &quot;rÃ©seaux intelligents&quot;">
            <a:extLst>
              <a:ext uri="{FF2B5EF4-FFF2-40B4-BE49-F238E27FC236}">
                <a16:creationId xmlns:a16="http://schemas.microsoft.com/office/drawing/2014/main" xmlns="" id="{39D1AD31-3487-44C8-8B33-5D9FEAC40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545" y="939798"/>
            <a:ext cx="3178298" cy="231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083FBDF7-85E7-47EC-AEC1-9C28A8395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82F1670-B570-4C5B-AED5-E55ED5AFC38B}"/>
              </a:ext>
            </a:extLst>
          </p:cNvPr>
          <p:cNvSpPr/>
          <p:nvPr/>
        </p:nvSpPr>
        <p:spPr>
          <a:xfrm>
            <a:off x="1580474" y="355360"/>
            <a:ext cx="38186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/>
              <a:t>Séquence I2D Réseaux Intelligents</a:t>
            </a:r>
            <a:endParaRPr lang="fr-FR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A69E289-1352-43C5-97E0-DD6F22AD34D0}"/>
              </a:ext>
            </a:extLst>
          </p:cNvPr>
          <p:cNvSpPr/>
          <p:nvPr/>
        </p:nvSpPr>
        <p:spPr>
          <a:xfrm>
            <a:off x="1321750" y="833621"/>
            <a:ext cx="811253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/>
              <a:t>Cette séquence est à construire, sans pousser les concepts puisqu’on est en I2D. On se limitera au niveau taxonomique 2 et on n’est pas obligé de tout traiter, il est par contre intéressant de bien montrer les convergences entre les réseaux quels qu’ils soient.</a:t>
            </a:r>
          </a:p>
          <a:p>
            <a:endParaRPr lang="fr-FR" sz="2000" dirty="0"/>
          </a:p>
          <a:p>
            <a:r>
              <a:rPr lang="fr-FR" sz="2000" dirty="0"/>
              <a:t>On retrouvera les notions de flux de </a:t>
            </a:r>
            <a:r>
              <a:rPr lang="fr-FR" sz="2000" b="1" dirty="0"/>
              <a:t>matière</a:t>
            </a:r>
            <a:r>
              <a:rPr lang="fr-FR" sz="2000" dirty="0"/>
              <a:t> (personnes, eau, véhicules…) , </a:t>
            </a:r>
            <a:r>
              <a:rPr lang="fr-FR" sz="2000" b="1" dirty="0"/>
              <a:t>d’énergie</a:t>
            </a:r>
            <a:r>
              <a:rPr lang="fr-FR" sz="2000" dirty="0"/>
              <a:t> (production, transfert, </a:t>
            </a:r>
            <a:r>
              <a:rPr lang="fr-FR" sz="2000" b="1" dirty="0">
                <a:solidFill>
                  <a:srgbClr val="A2127F"/>
                </a:solidFill>
              </a:rPr>
              <a:t>conversion</a:t>
            </a:r>
            <a:r>
              <a:rPr lang="fr-FR" sz="2000" dirty="0"/>
              <a:t>, consommation…) et d’</a:t>
            </a:r>
            <a:r>
              <a:rPr lang="fr-FR" sz="2000" b="1" dirty="0"/>
              <a:t>information</a:t>
            </a:r>
            <a:r>
              <a:rPr lang="fr-FR" sz="2000" dirty="0"/>
              <a:t> (réseaux de capteurs, internet of things, …)</a:t>
            </a:r>
          </a:p>
          <a:p>
            <a:endParaRPr lang="fr-FR" sz="2000" dirty="0"/>
          </a:p>
          <a:p>
            <a:endParaRPr lang="fr-FR" sz="2000" dirty="0"/>
          </a:p>
        </p:txBody>
      </p:sp>
      <p:pic>
        <p:nvPicPr>
          <p:cNvPr id="2054" name="Picture 6" descr="RÃ©sultat de recherche d'images pour &quot;rÃ©seaux intelligents routiers&quot;">
            <a:extLst>
              <a:ext uri="{FF2B5EF4-FFF2-40B4-BE49-F238E27FC236}">
                <a16:creationId xmlns:a16="http://schemas.microsoft.com/office/drawing/2014/main" xmlns="" id="{0DF26333-99CD-4CEF-842F-C6E19C847A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2" r="18379"/>
          <a:stretch/>
        </p:blipFill>
        <p:spPr bwMode="auto">
          <a:xfrm>
            <a:off x="981026" y="4237263"/>
            <a:ext cx="2286077" cy="175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Ã©sultat de recherche d'images pour &quot;rÃ©seaux de chaleur ou froid&quot;">
            <a:extLst>
              <a:ext uri="{FF2B5EF4-FFF2-40B4-BE49-F238E27FC236}">
                <a16:creationId xmlns:a16="http://schemas.microsoft.com/office/drawing/2014/main" xmlns="" id="{F8EA8742-D1BE-420D-B3B4-E37F31A31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276" y="3358836"/>
            <a:ext cx="6594709" cy="284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AA24B0F-BE03-4ADD-881E-6493F729981C}"/>
              </a:ext>
            </a:extLst>
          </p:cNvPr>
          <p:cNvSpPr/>
          <p:nvPr/>
        </p:nvSpPr>
        <p:spPr>
          <a:xfrm>
            <a:off x="184862" y="1672419"/>
            <a:ext cx="1028617" cy="63135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I2D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BF8E87F4-7DF2-4065-B5F5-E2851C30AB2E}"/>
              </a:ext>
            </a:extLst>
          </p:cNvPr>
          <p:cNvSpPr txBox="1"/>
          <p:nvPr/>
        </p:nvSpPr>
        <p:spPr>
          <a:xfrm>
            <a:off x="251721" y="3457769"/>
            <a:ext cx="3744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Cette séquence est liée à la partie écoconception du programme.</a:t>
            </a:r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41916254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19F172B-5A64-4D89-8ED9-B0E050924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La route intelligente…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B42D6477-7217-4777-A955-5F1D8EBE5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pPr/>
              <a:t>22</a:t>
            </a:fld>
            <a:endParaRPr lang="fr-FR" dirty="0"/>
          </a:p>
        </p:txBody>
      </p:sp>
      <p:pic>
        <p:nvPicPr>
          <p:cNvPr id="4" name="Picture 4" descr="RÃ©sultat de recherche d'images pour &quot;rÃ©seaux intelligents routiers&quot;">
            <a:extLst>
              <a:ext uri="{FF2B5EF4-FFF2-40B4-BE49-F238E27FC236}">
                <a16:creationId xmlns:a16="http://schemas.microsoft.com/office/drawing/2014/main" xmlns="" id="{2BEAE144-5166-498F-A967-2C5B16B2A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92" y="1143061"/>
            <a:ext cx="11360977" cy="505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F2828B0-BC35-4FB8-98D2-09317A22BE17}"/>
              </a:ext>
            </a:extLst>
          </p:cNvPr>
          <p:cNvSpPr/>
          <p:nvPr/>
        </p:nvSpPr>
        <p:spPr>
          <a:xfrm>
            <a:off x="184862" y="1672419"/>
            <a:ext cx="1028617" cy="63135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I2D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A9EBABEB-A2EF-4948-B5D9-94A0EAAC8C86}"/>
              </a:ext>
            </a:extLst>
          </p:cNvPr>
          <p:cNvSpPr txBox="1"/>
          <p:nvPr/>
        </p:nvSpPr>
        <p:spPr>
          <a:xfrm>
            <a:off x="348341" y="784379"/>
            <a:ext cx="11666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Des flux de matière, d’énergie et d’information : un ensemble indissociable en écoconception.</a:t>
            </a:r>
            <a:endParaRPr lang="fr-F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707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1F75E5F-149B-4D91-9D53-416D6E7C4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298" y="329273"/>
            <a:ext cx="9802417" cy="400110"/>
          </a:xfrm>
        </p:spPr>
        <p:txBody>
          <a:bodyPr/>
          <a:lstStyle/>
          <a:p>
            <a:r>
              <a:rPr lang="fr-FR" b="1" dirty="0"/>
              <a:t>Projet IT : Optimisation de l’autonomie d’un réseau de capteurs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E828D692-7B39-4306-B94B-55019E857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98964C2-7FA6-4EA3-9018-4F7614AA81D5}"/>
              </a:ext>
            </a:extLst>
          </p:cNvPr>
          <p:cNvSpPr txBox="1"/>
          <p:nvPr/>
        </p:nvSpPr>
        <p:spPr>
          <a:xfrm>
            <a:off x="1417126" y="1021080"/>
            <a:ext cx="105767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Ce projet fait suite à la séquence sur les réseaux intelligents abordée en I2D. La présence de réseaux de capteurs, qui délivrent des informations importantes,  peut aider à réduire la consommation par une meilleure gestion d’énergie.</a:t>
            </a:r>
            <a:br>
              <a:rPr lang="fr-FR" sz="2000" dirty="0"/>
            </a:br>
            <a:r>
              <a:rPr lang="fr-FR" sz="2000" dirty="0"/>
              <a:t>Mais ces capteurs souvent isolés doivent aussi être alimentés en énergie ! Il faut donc résoudre cette contradiction. </a:t>
            </a:r>
            <a:endParaRPr lang="fr-FR" sz="2000" dirty="0">
              <a:solidFill>
                <a:srgbClr val="FF0000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7723FC52-E9CB-42A3-912B-A0A6D846C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172" y="2867901"/>
            <a:ext cx="4964430" cy="29277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ADD3E37-3392-4F6A-8D15-B91C667DBC01}"/>
              </a:ext>
            </a:extLst>
          </p:cNvPr>
          <p:cNvSpPr/>
          <p:nvPr/>
        </p:nvSpPr>
        <p:spPr>
          <a:xfrm>
            <a:off x="184863" y="886727"/>
            <a:ext cx="1028617" cy="6313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IT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20096B4B-3D30-4E34-BFE8-F1415BA3CA5A}"/>
              </a:ext>
            </a:extLst>
          </p:cNvPr>
          <p:cNvSpPr txBox="1"/>
          <p:nvPr/>
        </p:nvSpPr>
        <p:spPr>
          <a:xfrm>
            <a:off x="5853877" y="2769964"/>
            <a:ext cx="59538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Problématique : comment optimiser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/>
              <a:t>l’autonomie d’un réseau de capteurs de surveillance d’un pont ?</a:t>
            </a:r>
          </a:p>
          <a:p>
            <a:endParaRPr lang="fr-FR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EA34A46-1C72-4D13-8C26-4DF821E77CDE}"/>
              </a:ext>
            </a:extLst>
          </p:cNvPr>
          <p:cNvSpPr/>
          <p:nvPr/>
        </p:nvSpPr>
        <p:spPr>
          <a:xfrm>
            <a:off x="5937956" y="4612565"/>
            <a:ext cx="5283200" cy="430887"/>
          </a:xfrm>
          <a:prstGeom prst="rect">
            <a:avLst/>
          </a:prstGeom>
          <a:solidFill>
            <a:srgbClr val="A212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Energie : Valoriser une énergie renouvelable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A2603AC-9D8E-49E5-8F85-639221BAFE76}"/>
              </a:ext>
            </a:extLst>
          </p:cNvPr>
          <p:cNvSpPr/>
          <p:nvPr/>
        </p:nvSpPr>
        <p:spPr>
          <a:xfrm>
            <a:off x="5937956" y="4041946"/>
            <a:ext cx="5283200" cy="430887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Matière : Résister aux </a:t>
            </a:r>
            <a:r>
              <a:rPr lang="fr-FR" sz="2000" dirty="0">
                <a:solidFill>
                  <a:schemeClr val="bg1"/>
                </a:solidFill>
              </a:rPr>
              <a:t>influences</a:t>
            </a:r>
            <a:r>
              <a:rPr lang="fr-FR" sz="2000" dirty="0"/>
              <a:t> extérieures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6CF4053-DDF7-4E4D-839C-10ED74AFB459}"/>
              </a:ext>
            </a:extLst>
          </p:cNvPr>
          <p:cNvSpPr/>
          <p:nvPr/>
        </p:nvSpPr>
        <p:spPr>
          <a:xfrm>
            <a:off x="5937956" y="5226737"/>
            <a:ext cx="5283200" cy="430887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Information : Gérer la mise en veille des capteurs </a:t>
            </a:r>
          </a:p>
        </p:txBody>
      </p:sp>
    </p:spTree>
    <p:extLst>
      <p:ext uri="{BB962C8B-B14F-4D97-AF65-F5344CB8AC3E}">
        <p14:creationId xmlns:p14="http://schemas.microsoft.com/office/powerpoint/2010/main" val="20551727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65F82702-1F0D-4CDF-8799-09CA381B2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pPr/>
              <a:t>24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29326E07-8AC6-423B-82A8-936C3C1C6A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1" t="27926" r="11666" b="12912"/>
          <a:stretch/>
        </p:blipFill>
        <p:spPr>
          <a:xfrm>
            <a:off x="215127" y="1147306"/>
            <a:ext cx="11792010" cy="45633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834B09B-E124-4033-BF65-4E96BCA788E3}"/>
              </a:ext>
            </a:extLst>
          </p:cNvPr>
          <p:cNvSpPr/>
          <p:nvPr/>
        </p:nvSpPr>
        <p:spPr>
          <a:xfrm>
            <a:off x="184863" y="886727"/>
            <a:ext cx="1028617" cy="6313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IT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C632B475-10B0-4BAD-B9FE-50ACBFC672F0}"/>
              </a:ext>
            </a:extLst>
          </p:cNvPr>
          <p:cNvSpPr/>
          <p:nvPr/>
        </p:nvSpPr>
        <p:spPr>
          <a:xfrm>
            <a:off x="5627998" y="3271535"/>
            <a:ext cx="6070516" cy="371549"/>
          </a:xfrm>
          <a:prstGeom prst="roundRect">
            <a:avLst/>
          </a:prstGeom>
          <a:noFill/>
          <a:ln w="38100">
            <a:solidFill>
              <a:srgbClr val="A2127F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58FE80B5-7AE7-4C11-88E1-56BA2A606716}"/>
              </a:ext>
            </a:extLst>
          </p:cNvPr>
          <p:cNvSpPr txBox="1"/>
          <p:nvPr/>
        </p:nvSpPr>
        <p:spPr>
          <a:xfrm>
            <a:off x="10181846" y="1854789"/>
            <a:ext cx="1795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A2127F"/>
                </a:solidFill>
              </a:rPr>
              <a:t>Concept de conversion</a:t>
            </a:r>
          </a:p>
        </p:txBody>
      </p:sp>
      <p:sp>
        <p:nvSpPr>
          <p:cNvPr id="10" name="Flèche : courbe vers la gauche 9">
            <a:extLst>
              <a:ext uri="{FF2B5EF4-FFF2-40B4-BE49-F238E27FC236}">
                <a16:creationId xmlns:a16="http://schemas.microsoft.com/office/drawing/2014/main" xmlns="" id="{9E4C994D-F4FB-40A8-A1FC-079249D4EF28}"/>
              </a:ext>
            </a:extLst>
          </p:cNvPr>
          <p:cNvSpPr/>
          <p:nvPr/>
        </p:nvSpPr>
        <p:spPr>
          <a:xfrm>
            <a:off x="11412669" y="2143005"/>
            <a:ext cx="609600" cy="1128530"/>
          </a:xfrm>
          <a:prstGeom prst="curvedLeftArrow">
            <a:avLst/>
          </a:prstGeom>
          <a:solidFill>
            <a:srgbClr val="A212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5919F3A-78E7-49A2-9F49-5A0E471BA330}"/>
              </a:ext>
            </a:extLst>
          </p:cNvPr>
          <p:cNvSpPr/>
          <p:nvPr/>
        </p:nvSpPr>
        <p:spPr>
          <a:xfrm>
            <a:off x="80338" y="4919289"/>
            <a:ext cx="2490587" cy="329478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Améliorations typées 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CD7F580-F558-4539-A58D-7932F363F310}"/>
              </a:ext>
            </a:extLst>
          </p:cNvPr>
          <p:cNvSpPr/>
          <p:nvPr/>
        </p:nvSpPr>
        <p:spPr>
          <a:xfrm>
            <a:off x="80341" y="5377204"/>
            <a:ext cx="2490584" cy="329479"/>
          </a:xfrm>
          <a:prstGeom prst="rect">
            <a:avLst/>
          </a:prstGeom>
          <a:solidFill>
            <a:srgbClr val="A212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Améliorations typées 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51E4DB3-F147-4B27-98F1-222A86EFC404}"/>
              </a:ext>
            </a:extLst>
          </p:cNvPr>
          <p:cNvSpPr/>
          <p:nvPr/>
        </p:nvSpPr>
        <p:spPr>
          <a:xfrm>
            <a:off x="80341" y="5817144"/>
            <a:ext cx="2490584" cy="308255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Améliorations typées I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xmlns="" id="{D0F2D97F-2643-44B7-AD53-35B4B16D3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298" y="329273"/>
            <a:ext cx="9802417" cy="400110"/>
          </a:xfrm>
        </p:spPr>
        <p:txBody>
          <a:bodyPr/>
          <a:lstStyle/>
          <a:p>
            <a:r>
              <a:rPr lang="fr-FR" b="1" dirty="0"/>
              <a:t>Projet IT : Optimisation de l’autonomie d’un réseau de capteurs </a:t>
            </a:r>
          </a:p>
        </p:txBody>
      </p:sp>
    </p:spTree>
    <p:extLst>
      <p:ext uri="{BB962C8B-B14F-4D97-AF65-F5344CB8AC3E}">
        <p14:creationId xmlns:p14="http://schemas.microsoft.com/office/powerpoint/2010/main" val="20366944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D574DBF-BEA2-4603-906B-7531693EE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238" y="343420"/>
            <a:ext cx="9254032" cy="430887"/>
          </a:xfrm>
        </p:spPr>
        <p:txBody>
          <a:bodyPr/>
          <a:lstStyle/>
          <a:p>
            <a:r>
              <a:rPr lang="fr-FR" sz="2200" b="1" dirty="0"/>
              <a:t>Exemple de liaisons 2I2D enseignements communs et spécifiques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5FE5C04D-BBCC-4324-92C2-D6499343E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pPr/>
              <a:t>25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5A0479AB-35EF-4277-B471-846208F0C7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13" t="25302" r="9674" b="13412"/>
          <a:stretch/>
        </p:blipFill>
        <p:spPr>
          <a:xfrm>
            <a:off x="9030" y="1033670"/>
            <a:ext cx="12161158" cy="499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3414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B05ADB1C-84F2-4833-BE00-28165F963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xmlns="" id="{BCB1602C-5323-4007-BA87-81D32102A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239" y="343420"/>
            <a:ext cx="8723125" cy="430887"/>
          </a:xfrm>
        </p:spPr>
        <p:txBody>
          <a:bodyPr/>
          <a:lstStyle/>
          <a:p>
            <a:r>
              <a:rPr lang="fr-FR" sz="2200" b="1" dirty="0"/>
              <a:t>Séquence 2I2D Conversion d’énergie et efficacité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93A2FD9F-47C0-4131-8A6F-3FF2A3CE4AE1}"/>
              </a:ext>
            </a:extLst>
          </p:cNvPr>
          <p:cNvSpPr txBox="1"/>
          <p:nvPr/>
        </p:nvSpPr>
        <p:spPr>
          <a:xfrm>
            <a:off x="139258" y="1577894"/>
            <a:ext cx="1186787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O1 -  Caractériser des produits ou des constituants privilégiant un usage raisonné du point de vue développement durable</a:t>
            </a:r>
          </a:p>
          <a:p>
            <a:r>
              <a:rPr lang="fr-FR" dirty="0"/>
              <a:t>	CO1.1 Justifier les choix des structures matérielles et/ou logicielles d’un produit, Identifier les flux mis en œuvre dans 	une approche de développement durable</a:t>
            </a:r>
          </a:p>
          <a:p>
            <a:r>
              <a:rPr lang="fr-FR" dirty="0"/>
              <a:t>	CO1.3 Justifier les solutions constructives d’un produit au regard des performances environnementales et estimer leur 	impact sur l’efficacité globale</a:t>
            </a:r>
          </a:p>
          <a:p>
            <a:r>
              <a:rPr lang="fr-FR" b="1" dirty="0"/>
              <a:t>O3 Analyser l’organisation fonctionnelle et structurelle d’un produit</a:t>
            </a:r>
          </a:p>
          <a:p>
            <a:r>
              <a:rPr lang="fr-FR" dirty="0"/>
              <a:t>	CO3.1 Identifier et caractériser les fonctions et les constituants d’un produit ainsi que ses entrées/sorties </a:t>
            </a:r>
          </a:p>
          <a:p>
            <a:r>
              <a:rPr lang="fr-FR" dirty="0"/>
              <a:t>	CO3.4 Identifier et caractériser des solutions techniques </a:t>
            </a:r>
          </a:p>
          <a:p>
            <a:r>
              <a:rPr lang="fr-FR" b="1" dirty="0"/>
              <a:t>O6 – Préparer une simulation et exploiter les résultats pour prédire un fonctionnement, valider une performance ou une solution</a:t>
            </a:r>
          </a:p>
          <a:p>
            <a:r>
              <a:rPr lang="fr-FR" dirty="0"/>
              <a:t>	CO6.1 Expliquer des éléments d’une modélisation multiphysique proposée relative au comportement de tout ou partie 	d’un produit</a:t>
            </a:r>
          </a:p>
          <a:p>
            <a:r>
              <a:rPr lang="fr-FR" dirty="0"/>
              <a:t>	CO6.5 Interpréter les résultats d’une simulation et conclure sur la performance de la solution </a:t>
            </a:r>
          </a:p>
          <a:p>
            <a:r>
              <a:rPr lang="fr-FR" dirty="0"/>
              <a:t> 	choisie et justifier la solution retenue</a:t>
            </a:r>
          </a:p>
          <a:p>
            <a:endParaRPr lang="fr-FR" dirty="0"/>
          </a:p>
          <a:p>
            <a:r>
              <a:rPr lang="fr-FR" b="1" dirty="0"/>
              <a:t>		Effectifs</a:t>
            </a:r>
            <a:r>
              <a:rPr lang="fr-FR" dirty="0"/>
              <a:t> : 35 élèves dans la division avec par semaine 3h classe entière (dont 2h en enseignement spécifique) et 9h 		groupe à effectif réduit (dont 6h en enseignement spécifique).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23AC78EA-FF3E-4793-A6C0-AD14D14FA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3478" y="4787636"/>
            <a:ext cx="1423263" cy="91088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D41A6F-25F6-4A53-A0A0-5AC9D8F8E1CF}"/>
              </a:ext>
            </a:extLst>
          </p:cNvPr>
          <p:cNvSpPr/>
          <p:nvPr/>
        </p:nvSpPr>
        <p:spPr>
          <a:xfrm>
            <a:off x="139258" y="915153"/>
            <a:ext cx="1028617" cy="63135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2I2D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xmlns="" id="{1E4AFB4C-E3FC-4E1E-8DBA-8BB3B4016825}"/>
              </a:ext>
            </a:extLst>
          </p:cNvPr>
          <p:cNvSpPr/>
          <p:nvPr/>
        </p:nvSpPr>
        <p:spPr>
          <a:xfrm>
            <a:off x="2968488" y="1031225"/>
            <a:ext cx="8489092" cy="43088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Objectifs et compétences visées :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2582595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066FE0C0-2914-4436-A323-2AA55AF7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xmlns="" id="{39078117-D6C7-4103-877B-5C88D302A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240" y="312440"/>
            <a:ext cx="8703549" cy="430887"/>
          </a:xfrm>
        </p:spPr>
        <p:txBody>
          <a:bodyPr/>
          <a:lstStyle/>
          <a:p>
            <a:r>
              <a:rPr lang="fr-FR" sz="2200" b="1" dirty="0"/>
              <a:t>Séquence 2I2D Conversion d’énergie et efficacité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6BBF058-F20A-49E3-9D5C-7796DC0ADA5A}"/>
              </a:ext>
            </a:extLst>
          </p:cNvPr>
          <p:cNvSpPr/>
          <p:nvPr/>
        </p:nvSpPr>
        <p:spPr>
          <a:xfrm>
            <a:off x="4086573" y="829155"/>
            <a:ext cx="7092833" cy="79188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Problématique : Comment améliorer l’efficacité énergétique d’un produit ? </a:t>
            </a:r>
            <a:endParaRPr lang="fr-FR" sz="2400" dirty="0"/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xmlns="" id="{033EAD37-F7E4-470E-BE3F-F231CB6FD3C2}"/>
              </a:ext>
            </a:extLst>
          </p:cNvPr>
          <p:cNvSpPr/>
          <p:nvPr/>
        </p:nvSpPr>
        <p:spPr>
          <a:xfrm>
            <a:off x="1597372" y="2737289"/>
            <a:ext cx="1365956" cy="79188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Etape 1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D213998-F29B-482F-BCBA-E780F6767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262" y="2845517"/>
            <a:ext cx="627822" cy="609094"/>
          </a:xfrm>
          <a:prstGeom prst="rect">
            <a:avLst/>
          </a:prstGeom>
        </p:spPr>
      </p:pic>
      <p:sp>
        <p:nvSpPr>
          <p:cNvPr id="13" name="Flèche : droite 12">
            <a:extLst>
              <a:ext uri="{FF2B5EF4-FFF2-40B4-BE49-F238E27FC236}">
                <a16:creationId xmlns:a16="http://schemas.microsoft.com/office/drawing/2014/main" xmlns="" id="{1589D381-BFD9-4291-8C9F-3A92010297AF}"/>
              </a:ext>
            </a:extLst>
          </p:cNvPr>
          <p:cNvSpPr/>
          <p:nvPr/>
        </p:nvSpPr>
        <p:spPr>
          <a:xfrm>
            <a:off x="1597372" y="4382510"/>
            <a:ext cx="1365956" cy="79188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Etape 2</a:t>
            </a:r>
          </a:p>
        </p:txBody>
      </p:sp>
      <p:pic>
        <p:nvPicPr>
          <p:cNvPr id="2050" name="Picture 2" descr="Résultat de recherche d'images pour &quot;bonhomme reunion&quot;">
            <a:extLst>
              <a:ext uri="{FF2B5EF4-FFF2-40B4-BE49-F238E27FC236}">
                <a16:creationId xmlns:a16="http://schemas.microsoft.com/office/drawing/2014/main" xmlns="" id="{7C236055-C801-4A41-8625-89EAEEFE6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478" y="4181642"/>
            <a:ext cx="984956" cy="98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B733359-1ECC-4DCA-B8F0-B24630CBE83F}"/>
              </a:ext>
            </a:extLst>
          </p:cNvPr>
          <p:cNvSpPr/>
          <p:nvPr/>
        </p:nvSpPr>
        <p:spPr>
          <a:xfrm>
            <a:off x="4125656" y="2321167"/>
            <a:ext cx="7645430" cy="170896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tx1"/>
                </a:solidFill>
              </a:rPr>
              <a:t>Des ressources (vidéos, PDF,  etc.) sont fournies en vue de l’étape 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Acquisition du vocabulaire adapté sur l’efficacité énergétique et la revalorisation des pertes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domaines variés (M, E, I).</a:t>
            </a:r>
          </a:p>
          <a:p>
            <a:r>
              <a:rPr lang="fr-FR" dirty="0">
                <a:solidFill>
                  <a:schemeClr val="tx1"/>
                </a:solidFill>
              </a:rPr>
              <a:t>Des QCM en ligne sont accessibles (relatifs aux vidéos) pour valoriser le travail personnel.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3B6A7F9-4C30-406E-9796-499F6E108F85}"/>
              </a:ext>
            </a:extLst>
          </p:cNvPr>
          <p:cNvSpPr/>
          <p:nvPr/>
        </p:nvSpPr>
        <p:spPr>
          <a:xfrm>
            <a:off x="4119814" y="4150078"/>
            <a:ext cx="7651272" cy="145626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Les élèves travaillent afin de faire émerger la problématique à partir des ressources vidéos de l’étape 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Les concepts nécessaires à la compréhension des activités de la séquence sont explicités (efficacité passive et active…)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91F13AD3-A229-4FAF-A351-6137B8D41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6084" y="829155"/>
            <a:ext cx="2286000" cy="142875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DED85B93-FF96-442D-8EC2-BE41A4F00127}"/>
              </a:ext>
            </a:extLst>
          </p:cNvPr>
          <p:cNvSpPr txBox="1"/>
          <p:nvPr/>
        </p:nvSpPr>
        <p:spPr>
          <a:xfrm>
            <a:off x="4262294" y="1859501"/>
            <a:ext cx="6029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Scénario pédagogique envisagé en 16 étapes :</a:t>
            </a:r>
          </a:p>
        </p:txBody>
      </p:sp>
      <p:sp>
        <p:nvSpPr>
          <p:cNvPr id="15" name="Flèche : courbe vers la droite 14">
            <a:extLst>
              <a:ext uri="{FF2B5EF4-FFF2-40B4-BE49-F238E27FC236}">
                <a16:creationId xmlns:a16="http://schemas.microsoft.com/office/drawing/2014/main" xmlns="" id="{615316DF-7ED1-4D9C-8AEB-C1F5CAE45DD5}"/>
              </a:ext>
            </a:extLst>
          </p:cNvPr>
          <p:cNvSpPr/>
          <p:nvPr/>
        </p:nvSpPr>
        <p:spPr>
          <a:xfrm>
            <a:off x="3244262" y="5364023"/>
            <a:ext cx="787897" cy="664391"/>
          </a:xfrm>
          <a:prstGeom prst="curvedRightArrow">
            <a:avLst>
              <a:gd name="adj1" fmla="val 25000"/>
              <a:gd name="adj2" fmla="val 50000"/>
              <a:gd name="adj3" fmla="val 4295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CD61EEC1-7228-474B-B611-1E326DA0B849}"/>
              </a:ext>
            </a:extLst>
          </p:cNvPr>
          <p:cNvSpPr txBox="1"/>
          <p:nvPr/>
        </p:nvSpPr>
        <p:spPr>
          <a:xfrm>
            <a:off x="4032159" y="5676901"/>
            <a:ext cx="7147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Mise en évidence de l’amélioration possible de la </a:t>
            </a:r>
            <a:r>
              <a:rPr lang="fr-FR" b="1" dirty="0">
                <a:solidFill>
                  <a:srgbClr val="A2127F"/>
                </a:solidFill>
              </a:rPr>
              <a:t>conversion d’énergie </a:t>
            </a:r>
            <a:r>
              <a:rPr lang="fr-FR" dirty="0"/>
              <a:t>mais aussi du transfert (autre concept)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FB745B5-4025-4C8C-8C42-2E7C157AAAD2}"/>
              </a:ext>
            </a:extLst>
          </p:cNvPr>
          <p:cNvSpPr/>
          <p:nvPr/>
        </p:nvSpPr>
        <p:spPr>
          <a:xfrm>
            <a:off x="139258" y="1032355"/>
            <a:ext cx="1028617" cy="63135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2I2D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F6CD2855-E171-4BF0-A2D8-2FD71BA43E97}"/>
              </a:ext>
            </a:extLst>
          </p:cNvPr>
          <p:cNvSpPr txBox="1"/>
          <p:nvPr/>
        </p:nvSpPr>
        <p:spPr>
          <a:xfrm>
            <a:off x="-28818" y="2810066"/>
            <a:ext cx="1770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Enseignement commun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772CF83C-6759-4F80-9DAA-1622AB9E8757}"/>
              </a:ext>
            </a:extLst>
          </p:cNvPr>
          <p:cNvSpPr txBox="1"/>
          <p:nvPr/>
        </p:nvSpPr>
        <p:spPr>
          <a:xfrm>
            <a:off x="-28818" y="4455287"/>
            <a:ext cx="1770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Enseignement commun</a:t>
            </a:r>
          </a:p>
        </p:txBody>
      </p:sp>
    </p:spTree>
    <p:extLst>
      <p:ext uri="{BB962C8B-B14F-4D97-AF65-F5344CB8AC3E}">
        <p14:creationId xmlns:p14="http://schemas.microsoft.com/office/powerpoint/2010/main" val="742120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35DE532D-E937-47AF-8DCE-2EA98B421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68" y="4584534"/>
            <a:ext cx="2509505" cy="145843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8B5BEC-ED91-462A-99C2-3D7D5B959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239" y="296950"/>
            <a:ext cx="9834088" cy="430887"/>
          </a:xfrm>
        </p:spPr>
        <p:txBody>
          <a:bodyPr/>
          <a:lstStyle/>
          <a:p>
            <a:r>
              <a:rPr lang="fr-FR" sz="2200" b="1" dirty="0"/>
              <a:t>Séquence 2I2D Conversion d’énergie et efficacité 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62FF9C8D-F642-4308-A9E7-CD33B1979504}"/>
              </a:ext>
            </a:extLst>
          </p:cNvPr>
          <p:cNvSpPr/>
          <p:nvPr/>
        </p:nvSpPr>
        <p:spPr>
          <a:xfrm>
            <a:off x="3296356" y="824089"/>
            <a:ext cx="5937043" cy="10136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Activités pratiques d’investigation :</a:t>
            </a:r>
          </a:p>
          <a:p>
            <a:pPr algn="ctr"/>
            <a:r>
              <a:rPr lang="fr-FR" sz="2000" b="1" dirty="0"/>
              <a:t>Estimer l’efficacité énergétique d’un produit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9007E7F-6A5E-409E-8001-B0F8641D748C}"/>
              </a:ext>
            </a:extLst>
          </p:cNvPr>
          <p:cNvSpPr/>
          <p:nvPr/>
        </p:nvSpPr>
        <p:spPr>
          <a:xfrm>
            <a:off x="3296356" y="3611059"/>
            <a:ext cx="5283200" cy="612862"/>
          </a:xfrm>
          <a:prstGeom prst="rect">
            <a:avLst/>
          </a:prstGeom>
          <a:solidFill>
            <a:srgbClr val="A212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Energie : Mesures d’efficacités passives sur panneaux solaires, lampes,…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34EB921-A402-4A3C-A19C-958622494EE6}"/>
              </a:ext>
            </a:extLst>
          </p:cNvPr>
          <p:cNvSpPr/>
          <p:nvPr/>
        </p:nvSpPr>
        <p:spPr>
          <a:xfrm>
            <a:off x="3296356" y="2824996"/>
            <a:ext cx="5283200" cy="646331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Matière : Matériaux et isolation thermique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948C86F-5F67-4675-BB1F-C474D25BE766}"/>
              </a:ext>
            </a:extLst>
          </p:cNvPr>
          <p:cNvSpPr/>
          <p:nvPr/>
        </p:nvSpPr>
        <p:spPr>
          <a:xfrm>
            <a:off x="3296356" y="4358806"/>
            <a:ext cx="5283200" cy="612862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Information : efficacité active du système panneau photovoltaïque en mode suivi de soleil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C9E86FA7-3BEF-4399-8641-06A32F0CED64}"/>
              </a:ext>
            </a:extLst>
          </p:cNvPr>
          <p:cNvSpPr txBox="1"/>
          <p:nvPr/>
        </p:nvSpPr>
        <p:spPr>
          <a:xfrm>
            <a:off x="2534352" y="5080216"/>
            <a:ext cx="81167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Ressources pour investiguer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appareils de mesures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modèles multi-physiques, volumiques, architecturaux, etc.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produits ou sous-systèmes.</a:t>
            </a:r>
          </a:p>
        </p:txBody>
      </p:sp>
      <p:sp>
        <p:nvSpPr>
          <p:cNvPr id="25" name="Flèche : droite 24">
            <a:extLst>
              <a:ext uri="{FF2B5EF4-FFF2-40B4-BE49-F238E27FC236}">
                <a16:creationId xmlns:a16="http://schemas.microsoft.com/office/drawing/2014/main" xmlns="" id="{FB1F4405-B9FE-4042-BAF2-6BD58A1D3E43}"/>
              </a:ext>
            </a:extLst>
          </p:cNvPr>
          <p:cNvSpPr/>
          <p:nvPr/>
        </p:nvSpPr>
        <p:spPr>
          <a:xfrm>
            <a:off x="1851374" y="934953"/>
            <a:ext cx="1365956" cy="79188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Etape 3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8DCEA832-2BD4-4824-9217-605E4D819F24}"/>
              </a:ext>
            </a:extLst>
          </p:cNvPr>
          <p:cNvSpPr txBox="1"/>
          <p:nvPr/>
        </p:nvSpPr>
        <p:spPr>
          <a:xfrm>
            <a:off x="1851374" y="1998816"/>
            <a:ext cx="7382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Trois types d’activités assez courtes pour tous les élèves autour du triptyque M-E-I où les élèves doivent entre autres définir un protocole de mesures :</a:t>
            </a:r>
          </a:p>
        </p:txBody>
      </p:sp>
      <p:sp>
        <p:nvSpPr>
          <p:cNvPr id="27" name="Flèche : droite 26">
            <a:extLst>
              <a:ext uri="{FF2B5EF4-FFF2-40B4-BE49-F238E27FC236}">
                <a16:creationId xmlns:a16="http://schemas.microsoft.com/office/drawing/2014/main" xmlns="" id="{386D1EF9-9359-4B3D-9C9D-BE38B17D5511}"/>
              </a:ext>
            </a:extLst>
          </p:cNvPr>
          <p:cNvSpPr/>
          <p:nvPr/>
        </p:nvSpPr>
        <p:spPr>
          <a:xfrm flipH="1">
            <a:off x="8889682" y="2912917"/>
            <a:ext cx="2192007" cy="430887"/>
          </a:xfrm>
          <a:prstGeom prst="rightArrow">
            <a:avLst>
              <a:gd name="adj1" fmla="val 68464"/>
              <a:gd name="adj2" fmla="val 37822"/>
            </a:avLst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Activités typées M</a:t>
            </a:r>
          </a:p>
        </p:txBody>
      </p:sp>
      <p:sp>
        <p:nvSpPr>
          <p:cNvPr id="29" name="Flèche : droite 28">
            <a:extLst>
              <a:ext uri="{FF2B5EF4-FFF2-40B4-BE49-F238E27FC236}">
                <a16:creationId xmlns:a16="http://schemas.microsoft.com/office/drawing/2014/main" xmlns="" id="{386D3A19-89E1-47B1-AEC6-3AE5CFCA6190}"/>
              </a:ext>
            </a:extLst>
          </p:cNvPr>
          <p:cNvSpPr/>
          <p:nvPr/>
        </p:nvSpPr>
        <p:spPr>
          <a:xfrm flipH="1">
            <a:off x="8889681" y="3702046"/>
            <a:ext cx="2192007" cy="430887"/>
          </a:xfrm>
          <a:prstGeom prst="rightArrow">
            <a:avLst>
              <a:gd name="adj1" fmla="val 68464"/>
              <a:gd name="adj2" fmla="val 37822"/>
            </a:avLst>
          </a:prstGeom>
          <a:solidFill>
            <a:srgbClr val="A212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Activités typées E</a:t>
            </a:r>
          </a:p>
        </p:txBody>
      </p:sp>
      <p:sp>
        <p:nvSpPr>
          <p:cNvPr id="30" name="Flèche : droite 29">
            <a:extLst>
              <a:ext uri="{FF2B5EF4-FFF2-40B4-BE49-F238E27FC236}">
                <a16:creationId xmlns:a16="http://schemas.microsoft.com/office/drawing/2014/main" xmlns="" id="{1E6E56D2-4570-4D13-8F42-78CBEAFC0E8A}"/>
              </a:ext>
            </a:extLst>
          </p:cNvPr>
          <p:cNvSpPr/>
          <p:nvPr/>
        </p:nvSpPr>
        <p:spPr>
          <a:xfrm flipH="1">
            <a:off x="8883829" y="4531661"/>
            <a:ext cx="2192007" cy="430887"/>
          </a:xfrm>
          <a:prstGeom prst="rightArrow">
            <a:avLst>
              <a:gd name="adj1" fmla="val 68464"/>
              <a:gd name="adj2" fmla="val 37822"/>
            </a:avLst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Activités typées I</a:t>
            </a:r>
          </a:p>
        </p:txBody>
      </p:sp>
      <p:sp>
        <p:nvSpPr>
          <p:cNvPr id="21" name="Légende : flèche vers la gauche 20">
            <a:extLst>
              <a:ext uri="{FF2B5EF4-FFF2-40B4-BE49-F238E27FC236}">
                <a16:creationId xmlns:a16="http://schemas.microsoft.com/office/drawing/2014/main" xmlns="" id="{E4893C29-0161-4DE6-8B98-A4279F866D44}"/>
              </a:ext>
            </a:extLst>
          </p:cNvPr>
          <p:cNvSpPr/>
          <p:nvPr/>
        </p:nvSpPr>
        <p:spPr>
          <a:xfrm>
            <a:off x="8579556" y="5193153"/>
            <a:ext cx="3195289" cy="965075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279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8286CEAE-2E46-499E-8451-D87E2A08D24F}"/>
              </a:ext>
            </a:extLst>
          </p:cNvPr>
          <p:cNvSpPr txBox="1"/>
          <p:nvPr/>
        </p:nvSpPr>
        <p:spPr>
          <a:xfrm>
            <a:off x="9256042" y="5226696"/>
            <a:ext cx="2431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Démarche </a:t>
            </a:r>
          </a:p>
          <a:p>
            <a:r>
              <a:rPr lang="fr-FR" sz="2400" b="1" dirty="0"/>
              <a:t>d’investigation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8553CA4E-FBA1-4F6C-A13D-DDDB3FEAE0DD}"/>
              </a:ext>
            </a:extLst>
          </p:cNvPr>
          <p:cNvSpPr/>
          <p:nvPr/>
        </p:nvSpPr>
        <p:spPr>
          <a:xfrm>
            <a:off x="139258" y="1032355"/>
            <a:ext cx="1028617" cy="63135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2I2D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xmlns="" id="{EC60984F-25C0-4710-BC4A-644A5EFB235D}"/>
              </a:ext>
            </a:extLst>
          </p:cNvPr>
          <p:cNvSpPr txBox="1"/>
          <p:nvPr/>
        </p:nvSpPr>
        <p:spPr>
          <a:xfrm>
            <a:off x="-136396" y="1634073"/>
            <a:ext cx="1770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Enseignement commun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xmlns="" id="{17D915DE-4680-42F0-A034-0CBC46386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854" y="2599913"/>
            <a:ext cx="1950532" cy="1840762"/>
          </a:xfrm>
          <a:prstGeom prst="rect">
            <a:avLst/>
          </a:prstGeom>
        </p:spPr>
      </p:pic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xmlns="" id="{6F397D50-CE00-4112-B3C7-CDD6A147D389}"/>
              </a:ext>
            </a:extLst>
          </p:cNvPr>
          <p:cNvCxnSpPr>
            <a:endCxn id="14" idx="1"/>
          </p:cNvCxnSpPr>
          <p:nvPr/>
        </p:nvCxnSpPr>
        <p:spPr>
          <a:xfrm>
            <a:off x="2605873" y="3148161"/>
            <a:ext cx="690483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xmlns="" id="{A80C7780-C68D-4CED-9D1B-341900E43A91}"/>
              </a:ext>
            </a:extLst>
          </p:cNvPr>
          <p:cNvCxnSpPr/>
          <p:nvPr/>
        </p:nvCxnSpPr>
        <p:spPr>
          <a:xfrm>
            <a:off x="2605873" y="4677599"/>
            <a:ext cx="690483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xmlns="" id="{6E269404-9E86-4693-9B05-BAF8463DBB99}"/>
              </a:ext>
            </a:extLst>
          </p:cNvPr>
          <p:cNvCxnSpPr/>
          <p:nvPr/>
        </p:nvCxnSpPr>
        <p:spPr>
          <a:xfrm>
            <a:off x="2605873" y="3972438"/>
            <a:ext cx="690483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1566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8B5BEC-ED91-462A-99C2-3D7D5B959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239" y="296950"/>
            <a:ext cx="9834088" cy="430887"/>
          </a:xfrm>
        </p:spPr>
        <p:txBody>
          <a:bodyPr/>
          <a:lstStyle/>
          <a:p>
            <a:r>
              <a:rPr lang="fr-FR" sz="2200" b="1" dirty="0"/>
              <a:t>Séquence 2I2D Conversion d’énergie et efficacité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BC11311-E417-4126-8AB5-D4F46AD2B455}"/>
              </a:ext>
            </a:extLst>
          </p:cNvPr>
          <p:cNvSpPr txBox="1"/>
          <p:nvPr/>
        </p:nvSpPr>
        <p:spPr>
          <a:xfrm>
            <a:off x="1300396" y="2314757"/>
            <a:ext cx="10759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fr-FR" dirty="0"/>
              <a:t>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1EE92EA3-8AFC-4BB1-9FA6-4CAAD97D266E}"/>
              </a:ext>
            </a:extLst>
          </p:cNvPr>
          <p:cNvSpPr txBox="1"/>
          <p:nvPr/>
        </p:nvSpPr>
        <p:spPr>
          <a:xfrm>
            <a:off x="0" y="2348285"/>
            <a:ext cx="873760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2200" b="1" dirty="0"/>
              <a:t>Scénario d’activités pratiques typées E sur l’efficacité passive : </a:t>
            </a:r>
            <a:br>
              <a:rPr lang="fr-FR" sz="2200" b="1" dirty="0"/>
            </a:b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/>
              <a:t>Analyse du type de </a:t>
            </a:r>
            <a:r>
              <a:rPr lang="fr-FR" sz="2000" b="1" dirty="0">
                <a:solidFill>
                  <a:srgbClr val="A2127F"/>
                </a:solidFill>
              </a:rPr>
              <a:t>conversion</a:t>
            </a:r>
            <a:r>
              <a:rPr lang="fr-FR" sz="2000" dirty="0"/>
              <a:t> réalisée avec le produit mis à disposition</a:t>
            </a:r>
          </a:p>
          <a:p>
            <a:pPr lvl="1"/>
            <a:endParaRPr lang="fr-FR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/>
              <a:t>Identification des différentes </a:t>
            </a:r>
            <a:r>
              <a:rPr lang="fr-FR" sz="2000" dirty="0">
                <a:solidFill>
                  <a:srgbClr val="7030A0"/>
                </a:solidFill>
              </a:rPr>
              <a:t>solutions constructives </a:t>
            </a:r>
            <a:r>
              <a:rPr lang="fr-FR" sz="2000" dirty="0"/>
              <a:t>satisfaisant à la fonction concernée </a:t>
            </a:r>
          </a:p>
          <a:p>
            <a:pPr lvl="1"/>
            <a:endParaRPr lang="fr-FR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/>
              <a:t>Réflexion sur un protocole de mesure permettant d’estimer et de comparer </a:t>
            </a:r>
            <a:r>
              <a:rPr lang="fr-FR" sz="2000" b="1" dirty="0">
                <a:solidFill>
                  <a:srgbClr val="A2127F"/>
                </a:solidFill>
              </a:rPr>
              <a:t>l’efficacité énergétique </a:t>
            </a:r>
            <a:r>
              <a:rPr lang="fr-FR" sz="2000" dirty="0"/>
              <a:t>des produits proposés.</a:t>
            </a:r>
          </a:p>
          <a:p>
            <a:pPr lvl="1"/>
            <a:endParaRPr lang="fr-FR" sz="2000" dirty="0"/>
          </a:p>
        </p:txBody>
      </p:sp>
      <p:sp>
        <p:nvSpPr>
          <p:cNvPr id="25" name="Flèche : droite 24">
            <a:extLst>
              <a:ext uri="{FF2B5EF4-FFF2-40B4-BE49-F238E27FC236}">
                <a16:creationId xmlns:a16="http://schemas.microsoft.com/office/drawing/2014/main" xmlns="" id="{98046DF5-E44C-471C-BFE4-40BD31D9F5E8}"/>
              </a:ext>
            </a:extLst>
          </p:cNvPr>
          <p:cNvSpPr/>
          <p:nvPr/>
        </p:nvSpPr>
        <p:spPr>
          <a:xfrm flipH="1">
            <a:off x="9358490" y="1305853"/>
            <a:ext cx="2192007" cy="430887"/>
          </a:xfrm>
          <a:prstGeom prst="rightArrow">
            <a:avLst>
              <a:gd name="adj1" fmla="val 68464"/>
              <a:gd name="adj2" fmla="val 37822"/>
            </a:avLst>
          </a:prstGeom>
          <a:solidFill>
            <a:srgbClr val="A212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Activités typées 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543714B-3A84-4DBA-BB48-2C940F5F7FE4}"/>
              </a:ext>
            </a:extLst>
          </p:cNvPr>
          <p:cNvSpPr/>
          <p:nvPr/>
        </p:nvSpPr>
        <p:spPr>
          <a:xfrm>
            <a:off x="271779" y="939613"/>
            <a:ext cx="1028617" cy="63135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2I2D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59E19F4-7264-4A1E-A4FB-5B6063C8300C}"/>
              </a:ext>
            </a:extLst>
          </p:cNvPr>
          <p:cNvSpPr/>
          <p:nvPr/>
        </p:nvSpPr>
        <p:spPr>
          <a:xfrm>
            <a:off x="3688241" y="1200273"/>
            <a:ext cx="5283200" cy="612862"/>
          </a:xfrm>
          <a:prstGeom prst="rect">
            <a:avLst/>
          </a:prstGeom>
          <a:solidFill>
            <a:srgbClr val="A212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Energie : Mesures d’efficacités passives sur panneaux solaires, lampes, moteurs…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xmlns="" id="{E378B4E6-B1F8-4D34-A85B-49EEEC8307A7}"/>
              </a:ext>
            </a:extLst>
          </p:cNvPr>
          <p:cNvCxnSpPr/>
          <p:nvPr/>
        </p:nvCxnSpPr>
        <p:spPr>
          <a:xfrm>
            <a:off x="2997758" y="1561652"/>
            <a:ext cx="690483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7756784E-EEC6-43B0-BBE0-5EF28535C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8490" y="2104505"/>
            <a:ext cx="2508514" cy="1324495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A0D321D6-79C5-4B8C-9E69-90570718355E}"/>
              </a:ext>
            </a:extLst>
          </p:cNvPr>
          <p:cNvSpPr txBox="1"/>
          <p:nvPr/>
        </p:nvSpPr>
        <p:spPr>
          <a:xfrm>
            <a:off x="-136396" y="1634073"/>
            <a:ext cx="1770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Enseignement commun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1E7DD16A-B090-45DA-AA1E-9A52666C7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9740" y="3492220"/>
            <a:ext cx="2509505" cy="1458430"/>
          </a:xfrm>
          <a:prstGeom prst="rect">
            <a:avLst/>
          </a:prstGeom>
        </p:spPr>
      </p:pic>
      <p:sp>
        <p:nvSpPr>
          <p:cNvPr id="3" name="AutoShape 2" descr="RÃ©sultat de recherche d'images pour &quot;moteurs Ã©lectriques&quot;">
            <a:extLst>
              <a:ext uri="{FF2B5EF4-FFF2-40B4-BE49-F238E27FC236}">
                <a16:creationId xmlns:a16="http://schemas.microsoft.com/office/drawing/2014/main" xmlns="" id="{779CD5EC-A9AB-4DC9-84F7-2CEC7A2A7F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078" name="Picture 6" descr="RÃ©sultat de recherche d'images pour &quot;moteur maxon avec charge&quot;">
            <a:extLst>
              <a:ext uri="{FF2B5EF4-FFF2-40B4-BE49-F238E27FC236}">
                <a16:creationId xmlns:a16="http://schemas.microsoft.com/office/drawing/2014/main" xmlns="" id="{B53309F9-AE19-477E-8295-F33DA4E2AF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6" t="11871" r="16924" b="14360"/>
          <a:stretch/>
        </p:blipFill>
        <p:spPr bwMode="auto">
          <a:xfrm>
            <a:off x="9357499" y="4950650"/>
            <a:ext cx="2509505" cy="125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962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5256C053-F62F-41D9-9FA4-AEA00F9207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08" t="26269" r="5544" b="13992"/>
          <a:stretch/>
        </p:blipFill>
        <p:spPr>
          <a:xfrm>
            <a:off x="1060174" y="833122"/>
            <a:ext cx="11030570" cy="53423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CD574DBF-BEA2-4603-906B-7531693EE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239" y="327930"/>
            <a:ext cx="8688063" cy="430887"/>
          </a:xfrm>
        </p:spPr>
        <p:txBody>
          <a:bodyPr/>
          <a:lstStyle/>
          <a:p>
            <a:r>
              <a:rPr lang="fr-FR" sz="2200" b="1" dirty="0"/>
              <a:t>Exemples de liaisons IT et I2D en classe de 1</a:t>
            </a:r>
            <a:r>
              <a:rPr lang="fr-FR" sz="2200" b="1" baseline="30000" dirty="0"/>
              <a:t>ère</a:t>
            </a:r>
            <a:endParaRPr lang="fr-FR" sz="2200" b="1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5FE5C04D-BBCC-4324-92C2-D6499343E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4A36701-A799-4391-B76D-7515E1518E11}"/>
              </a:ext>
            </a:extLst>
          </p:cNvPr>
          <p:cNvSpPr/>
          <p:nvPr/>
        </p:nvSpPr>
        <p:spPr>
          <a:xfrm>
            <a:off x="31557" y="833122"/>
            <a:ext cx="1028617" cy="63135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I2D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9AA1167-57BE-4054-B939-3F559E0DACC2}"/>
              </a:ext>
            </a:extLst>
          </p:cNvPr>
          <p:cNvSpPr/>
          <p:nvPr/>
        </p:nvSpPr>
        <p:spPr>
          <a:xfrm>
            <a:off x="7174476" y="2436293"/>
            <a:ext cx="856343" cy="7587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98868B9-43F1-4E79-B5DB-9BBC51DC52C6}"/>
              </a:ext>
            </a:extLst>
          </p:cNvPr>
          <p:cNvSpPr/>
          <p:nvPr/>
        </p:nvSpPr>
        <p:spPr>
          <a:xfrm>
            <a:off x="31556" y="1464476"/>
            <a:ext cx="1028617" cy="6313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IT</a:t>
            </a:r>
          </a:p>
        </p:txBody>
      </p:sp>
    </p:spTree>
    <p:extLst>
      <p:ext uri="{BB962C8B-B14F-4D97-AF65-F5344CB8AC3E}">
        <p14:creationId xmlns:p14="http://schemas.microsoft.com/office/powerpoint/2010/main" val="5850282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AC20385-6AA8-4987-B9B2-419F088F2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Séquence Conversion d’énergie et efficacité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34600C5F-2F2C-40F9-8F7E-366D2D292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pPr/>
              <a:t>30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F9C7922-6C10-4A18-AC7F-6B549F850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61" y="2907457"/>
            <a:ext cx="1174887" cy="165218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4AF29653-D0C7-496F-953D-55942BC2B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0319" y="4337838"/>
            <a:ext cx="2658318" cy="177221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9DF295C9-9ABD-4258-ACD3-22D5176E4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6815" y="1888251"/>
            <a:ext cx="1174887" cy="156651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3F712E8-8351-4A2B-8ADE-42EA4D724479}"/>
              </a:ext>
            </a:extLst>
          </p:cNvPr>
          <p:cNvSpPr/>
          <p:nvPr/>
        </p:nvSpPr>
        <p:spPr>
          <a:xfrm>
            <a:off x="453058" y="1581188"/>
            <a:ext cx="1028617" cy="63135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2I2D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A2C6529-DF99-4B84-A154-432DDF78E496}"/>
              </a:ext>
            </a:extLst>
          </p:cNvPr>
          <p:cNvSpPr/>
          <p:nvPr/>
        </p:nvSpPr>
        <p:spPr>
          <a:xfrm>
            <a:off x="2164953" y="1945169"/>
            <a:ext cx="586398" cy="568062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EE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966CD955-19FC-4E99-9149-F7E7145DB650}"/>
              </a:ext>
            </a:extLst>
          </p:cNvPr>
          <p:cNvSpPr/>
          <p:nvPr/>
        </p:nvSpPr>
        <p:spPr>
          <a:xfrm>
            <a:off x="3296356" y="824089"/>
            <a:ext cx="7282744" cy="10136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Travail préparatoire spécifique pour les activités à suivre, soit en enseignement spécifique EE, soit SIN, soit AC soit ITEC</a:t>
            </a:r>
          </a:p>
        </p:txBody>
      </p:sp>
      <p:sp>
        <p:nvSpPr>
          <p:cNvPr id="14" name="Flèche : droite 13">
            <a:extLst>
              <a:ext uri="{FF2B5EF4-FFF2-40B4-BE49-F238E27FC236}">
                <a16:creationId xmlns:a16="http://schemas.microsoft.com/office/drawing/2014/main" xmlns="" id="{2FF1A90D-3610-4E61-A0AB-4DC220D9022D}"/>
              </a:ext>
            </a:extLst>
          </p:cNvPr>
          <p:cNvSpPr/>
          <p:nvPr/>
        </p:nvSpPr>
        <p:spPr>
          <a:xfrm>
            <a:off x="1851374" y="934953"/>
            <a:ext cx="1365956" cy="79188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Etape 4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77028AA0-B4DB-4D20-AE7A-F3BEAE3B669F}"/>
              </a:ext>
            </a:extLst>
          </p:cNvPr>
          <p:cNvSpPr txBox="1"/>
          <p:nvPr/>
        </p:nvSpPr>
        <p:spPr>
          <a:xfrm>
            <a:off x="184862" y="922128"/>
            <a:ext cx="1587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Enseignement spécifique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2B332CD0-94F4-4BFC-BD62-60C51E899D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4953" y="3124453"/>
            <a:ext cx="627822" cy="60909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75CCA76-A15A-4D4E-B320-B5C2CD290F7C}"/>
              </a:ext>
            </a:extLst>
          </p:cNvPr>
          <p:cNvSpPr/>
          <p:nvPr/>
        </p:nvSpPr>
        <p:spPr>
          <a:xfrm>
            <a:off x="2959476" y="2794911"/>
            <a:ext cx="7051355" cy="135614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tx1"/>
                </a:solidFill>
              </a:rPr>
              <a:t>Des ressources (vidéos, PDF,  etc.) sont fournies en vue de l’étape 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Connaître les principaux types d’éoliennes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influence du nombre de pales et formes.</a:t>
            </a:r>
          </a:p>
          <a:p>
            <a:r>
              <a:rPr lang="fr-FR" dirty="0">
                <a:solidFill>
                  <a:schemeClr val="tx1"/>
                </a:solidFill>
              </a:rPr>
              <a:t>Des QCM en ligne sont accessibles (relatifs aux vidéos) pour valoriser le travail personnel.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C834451-48A9-49E0-80C0-E643BA2C707F}"/>
              </a:ext>
            </a:extLst>
          </p:cNvPr>
          <p:cNvSpPr/>
          <p:nvPr/>
        </p:nvSpPr>
        <p:spPr>
          <a:xfrm>
            <a:off x="3398661" y="4337837"/>
            <a:ext cx="5423612" cy="1771871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Les élèves travaillent afin de faire émerger la problématique à partir des ressources vidéos de l’étape 4.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Réflexion sur les types d’utilisation et formes associées des éoliennes.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4924CE19-392B-47B1-B329-1C47DA67ABC9}"/>
              </a:ext>
            </a:extLst>
          </p:cNvPr>
          <p:cNvSpPr/>
          <p:nvPr/>
        </p:nvSpPr>
        <p:spPr>
          <a:xfrm>
            <a:off x="3500965" y="1928511"/>
            <a:ext cx="7078135" cy="568062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Exemple en EE : Comment optimiser la production éolienne</a:t>
            </a:r>
          </a:p>
        </p:txBody>
      </p:sp>
      <p:sp>
        <p:nvSpPr>
          <p:cNvPr id="26" name="Flèche : droite 25">
            <a:extLst>
              <a:ext uri="{FF2B5EF4-FFF2-40B4-BE49-F238E27FC236}">
                <a16:creationId xmlns:a16="http://schemas.microsoft.com/office/drawing/2014/main" xmlns="" id="{7597BBED-5454-4339-9BAE-FBFC4C67DD95}"/>
              </a:ext>
            </a:extLst>
          </p:cNvPr>
          <p:cNvSpPr/>
          <p:nvPr/>
        </p:nvSpPr>
        <p:spPr>
          <a:xfrm>
            <a:off x="2812391" y="2049417"/>
            <a:ext cx="652934" cy="365125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4</a:t>
            </a:r>
          </a:p>
        </p:txBody>
      </p:sp>
      <p:sp>
        <p:nvSpPr>
          <p:cNvPr id="28" name="Flèche : droite 27">
            <a:extLst>
              <a:ext uri="{FF2B5EF4-FFF2-40B4-BE49-F238E27FC236}">
                <a16:creationId xmlns:a16="http://schemas.microsoft.com/office/drawing/2014/main" xmlns="" id="{CE8E154A-1C21-4D3E-82F4-A3AF2B0840A7}"/>
              </a:ext>
            </a:extLst>
          </p:cNvPr>
          <p:cNvSpPr/>
          <p:nvPr/>
        </p:nvSpPr>
        <p:spPr>
          <a:xfrm>
            <a:off x="559390" y="4827829"/>
            <a:ext cx="1365956" cy="791886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Etape 5 EE</a:t>
            </a:r>
          </a:p>
        </p:txBody>
      </p:sp>
      <p:pic>
        <p:nvPicPr>
          <p:cNvPr id="29" name="Picture 2" descr="Résultat de recherche d'images pour &quot;bonhomme reunion&quot;">
            <a:extLst>
              <a:ext uri="{FF2B5EF4-FFF2-40B4-BE49-F238E27FC236}">
                <a16:creationId xmlns:a16="http://schemas.microsoft.com/office/drawing/2014/main" xmlns="" id="{6149A7BE-E143-4654-87DC-AA6CCDCA3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369" y="4582510"/>
            <a:ext cx="1359292" cy="135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ECDD497-DD46-4B8A-8A6A-2F4F145A57D5}"/>
              </a:ext>
            </a:extLst>
          </p:cNvPr>
          <p:cNvSpPr/>
          <p:nvPr/>
        </p:nvSpPr>
        <p:spPr>
          <a:xfrm>
            <a:off x="1188476" y="2000703"/>
            <a:ext cx="586398" cy="568062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EE</a:t>
            </a:r>
          </a:p>
        </p:txBody>
      </p:sp>
    </p:spTree>
    <p:extLst>
      <p:ext uri="{BB962C8B-B14F-4D97-AF65-F5344CB8AC3E}">
        <p14:creationId xmlns:p14="http://schemas.microsoft.com/office/powerpoint/2010/main" val="14590193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AC20385-6AA8-4987-B9B2-419F088F2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Séquence Conversion d’énergie et efficacité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34600C5F-2F2C-40F9-8F7E-366D2D292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3F712E8-8351-4A2B-8ADE-42EA4D724479}"/>
              </a:ext>
            </a:extLst>
          </p:cNvPr>
          <p:cNvSpPr/>
          <p:nvPr/>
        </p:nvSpPr>
        <p:spPr>
          <a:xfrm>
            <a:off x="209499" y="1549542"/>
            <a:ext cx="1028617" cy="63135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2I2D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A2C6529-DF99-4B84-A154-432DDF78E496}"/>
              </a:ext>
            </a:extLst>
          </p:cNvPr>
          <p:cNvSpPr/>
          <p:nvPr/>
        </p:nvSpPr>
        <p:spPr>
          <a:xfrm>
            <a:off x="978605" y="1820541"/>
            <a:ext cx="586398" cy="568062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EE</a:t>
            </a:r>
          </a:p>
        </p:txBody>
      </p:sp>
      <p:sp>
        <p:nvSpPr>
          <p:cNvPr id="14" name="Flèche : droite 13">
            <a:extLst>
              <a:ext uri="{FF2B5EF4-FFF2-40B4-BE49-F238E27FC236}">
                <a16:creationId xmlns:a16="http://schemas.microsoft.com/office/drawing/2014/main" xmlns="" id="{2FF1A90D-3610-4E61-A0AB-4DC220D9022D}"/>
              </a:ext>
            </a:extLst>
          </p:cNvPr>
          <p:cNvSpPr/>
          <p:nvPr/>
        </p:nvSpPr>
        <p:spPr>
          <a:xfrm>
            <a:off x="1851374" y="934953"/>
            <a:ext cx="1365956" cy="791886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Etape 6 EE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77028AA0-B4DB-4D20-AE7A-F3BEAE3B669F}"/>
              </a:ext>
            </a:extLst>
          </p:cNvPr>
          <p:cNvSpPr txBox="1"/>
          <p:nvPr/>
        </p:nvSpPr>
        <p:spPr>
          <a:xfrm>
            <a:off x="184862" y="922128"/>
            <a:ext cx="1587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Enseignement spécifique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75CCA76-A15A-4D4E-B320-B5C2CD290F7C}"/>
              </a:ext>
            </a:extLst>
          </p:cNvPr>
          <p:cNvSpPr/>
          <p:nvPr/>
        </p:nvSpPr>
        <p:spPr>
          <a:xfrm>
            <a:off x="2007222" y="1726645"/>
            <a:ext cx="9953551" cy="217010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Des mesures sur produits didactisés pour comprendre comment augmenter la vitesse du générateur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des mesures en soufflerie si possible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étude d’installations existantes et de sites constructeurs mettant en évidence les deux solutions; techniques : entrainement direct ou multiplicateur mécanique;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solution optimisée : éolienne hybride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critères de choix des convertisseurs en fonction de l’application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influence du nombre de pales et formes particulières.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4924CE19-392B-47B1-B329-1C47DA67ABC9}"/>
              </a:ext>
            </a:extLst>
          </p:cNvPr>
          <p:cNvSpPr/>
          <p:nvPr/>
        </p:nvSpPr>
        <p:spPr>
          <a:xfrm>
            <a:off x="3262491" y="1013126"/>
            <a:ext cx="7078135" cy="568062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Activités pratiques en effectif réduit : 2 x 3h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A1B7F467-DEB0-4AFD-9B87-881AF8966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01654" y="4042210"/>
            <a:ext cx="2500476" cy="232878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BBFFE6F6-0723-44DE-BC22-061AC577E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5497" y="4024409"/>
            <a:ext cx="3333391" cy="212340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53F9C65D-2F92-494E-AACA-496908048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658297" y="4174074"/>
            <a:ext cx="2529455" cy="206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578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AC20385-6AA8-4987-B9B2-419F088F2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240" y="358808"/>
            <a:ext cx="5638269" cy="400110"/>
          </a:xfrm>
        </p:spPr>
        <p:txBody>
          <a:bodyPr/>
          <a:lstStyle/>
          <a:p>
            <a:r>
              <a:rPr lang="fr-FR" b="1" dirty="0"/>
              <a:t>Séquence Conversion d’énergie et efficacité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34600C5F-2F2C-40F9-8F7E-366D2D292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pPr/>
              <a:t>32</a:t>
            </a:fld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3F712E8-8351-4A2B-8ADE-42EA4D724479}"/>
              </a:ext>
            </a:extLst>
          </p:cNvPr>
          <p:cNvSpPr/>
          <p:nvPr/>
        </p:nvSpPr>
        <p:spPr>
          <a:xfrm>
            <a:off x="184862" y="1581188"/>
            <a:ext cx="1028617" cy="63135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2I2D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A2C6529-DF99-4B84-A154-432DDF78E496}"/>
              </a:ext>
            </a:extLst>
          </p:cNvPr>
          <p:cNvSpPr/>
          <p:nvPr/>
        </p:nvSpPr>
        <p:spPr>
          <a:xfrm>
            <a:off x="978605" y="1820541"/>
            <a:ext cx="586398" cy="568062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EE</a:t>
            </a:r>
          </a:p>
        </p:txBody>
      </p:sp>
      <p:sp>
        <p:nvSpPr>
          <p:cNvPr id="14" name="Flèche : droite 13">
            <a:extLst>
              <a:ext uri="{FF2B5EF4-FFF2-40B4-BE49-F238E27FC236}">
                <a16:creationId xmlns:a16="http://schemas.microsoft.com/office/drawing/2014/main" xmlns="" id="{2FF1A90D-3610-4E61-A0AB-4DC220D9022D}"/>
              </a:ext>
            </a:extLst>
          </p:cNvPr>
          <p:cNvSpPr/>
          <p:nvPr/>
        </p:nvSpPr>
        <p:spPr>
          <a:xfrm>
            <a:off x="1851374" y="934953"/>
            <a:ext cx="1365956" cy="791886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Etape 7 EE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77028AA0-B4DB-4D20-AE7A-F3BEAE3B669F}"/>
              </a:ext>
            </a:extLst>
          </p:cNvPr>
          <p:cNvSpPr txBox="1"/>
          <p:nvPr/>
        </p:nvSpPr>
        <p:spPr>
          <a:xfrm>
            <a:off x="0" y="872632"/>
            <a:ext cx="1587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Enseignement spécifique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75CCA76-A15A-4D4E-B320-B5C2CD290F7C}"/>
              </a:ext>
            </a:extLst>
          </p:cNvPr>
          <p:cNvSpPr/>
          <p:nvPr/>
        </p:nvSpPr>
        <p:spPr>
          <a:xfrm>
            <a:off x="2238449" y="1726645"/>
            <a:ext cx="8974946" cy="185475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Comprendre les différents moyens pour améliorer l’efficacité énergétique de l’éolienne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passive : amélioration du convertisseur d’énergie, choix du système pour multiplier la vitesse du moteur, choix de la forme de la pale 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active : réfléchir à l’orientation de l’éolienne face au vent, capter les modifications de direction et de vitesse du vent pour s’adapter rapidement… soit la partie intelligente du produit.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4924CE19-392B-47B1-B329-1C47DA67ABC9}"/>
              </a:ext>
            </a:extLst>
          </p:cNvPr>
          <p:cNvSpPr/>
          <p:nvPr/>
        </p:nvSpPr>
        <p:spPr>
          <a:xfrm>
            <a:off x="3262491" y="1013126"/>
            <a:ext cx="7078135" cy="568062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Synthèse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875E58D-46B8-48D6-8A28-26D8E53EECB6}"/>
              </a:ext>
            </a:extLst>
          </p:cNvPr>
          <p:cNvSpPr/>
          <p:nvPr/>
        </p:nvSpPr>
        <p:spPr>
          <a:xfrm>
            <a:off x="184862" y="4153721"/>
            <a:ext cx="1028617" cy="63135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2I2D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B68FD48-0876-4D69-ACF5-FFFD472BBE96}"/>
              </a:ext>
            </a:extLst>
          </p:cNvPr>
          <p:cNvSpPr/>
          <p:nvPr/>
        </p:nvSpPr>
        <p:spPr>
          <a:xfrm>
            <a:off x="946842" y="4515550"/>
            <a:ext cx="586398" cy="56806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dirty="0"/>
              <a:t>SIN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252BCB79-9C9E-4493-BB20-76DEE6ACF2A5}"/>
              </a:ext>
            </a:extLst>
          </p:cNvPr>
          <p:cNvSpPr txBox="1"/>
          <p:nvPr/>
        </p:nvSpPr>
        <p:spPr>
          <a:xfrm>
            <a:off x="1851374" y="3911427"/>
            <a:ext cx="78057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Et en enseignement spécifique SIN</a:t>
            </a:r>
            <a:r>
              <a:rPr lang="fr-FR" dirty="0"/>
              <a:t>, les étapes 4 à 7 pourraient par exemple être liées au même thème : l’optimisation de la production éolienne mais d’un point de vue efficacité active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choix des capteurs de vitesse et direction de vent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traitement des informations ( algorithmes de calculs de valeurs moyennes…)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commande du moteur de positionnement de la couronne.</a:t>
            </a:r>
          </a:p>
          <a:p>
            <a:endParaRPr lang="fr-FR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341B9E51-3BC5-454F-B134-50D0246B9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7110" y="4160532"/>
            <a:ext cx="2350028" cy="153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73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AC20385-6AA8-4987-B9B2-419F088F2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Séquence Conversion d’énergie et efficacité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34600C5F-2F2C-40F9-8F7E-366D2D292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pPr/>
              <a:t>33</a:t>
            </a:fld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3F712E8-8351-4A2B-8ADE-42EA4D724479}"/>
              </a:ext>
            </a:extLst>
          </p:cNvPr>
          <p:cNvSpPr/>
          <p:nvPr/>
        </p:nvSpPr>
        <p:spPr>
          <a:xfrm>
            <a:off x="184862" y="1581188"/>
            <a:ext cx="1028617" cy="63135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2I2D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A2C6529-DF99-4B84-A154-432DDF78E496}"/>
              </a:ext>
            </a:extLst>
          </p:cNvPr>
          <p:cNvSpPr/>
          <p:nvPr/>
        </p:nvSpPr>
        <p:spPr>
          <a:xfrm>
            <a:off x="978605" y="1820541"/>
            <a:ext cx="586398" cy="568062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AC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77028AA0-B4DB-4D20-AE7A-F3BEAE3B669F}"/>
              </a:ext>
            </a:extLst>
          </p:cNvPr>
          <p:cNvSpPr txBox="1"/>
          <p:nvPr/>
        </p:nvSpPr>
        <p:spPr>
          <a:xfrm>
            <a:off x="184862" y="922128"/>
            <a:ext cx="1587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Enseignement spécifique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413393FA-97EB-48C0-B8CA-89C23260CCDC}"/>
              </a:ext>
            </a:extLst>
          </p:cNvPr>
          <p:cNvSpPr txBox="1"/>
          <p:nvPr/>
        </p:nvSpPr>
        <p:spPr>
          <a:xfrm>
            <a:off x="1665130" y="1305341"/>
            <a:ext cx="717647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	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Conditions du site et influences sur le rendement (vents dominants, effets de masques du site ou effets venturi locaux ...) pour choisir l’emplacement des éoliennes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dirty="0"/>
              <a:t>Etude du site avec des logiciels qui récupèrent et exploitent les données SIG/ BIM au niveau territoire, comme Infraworks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dirty="0"/>
              <a:t>Récupération du modèle numérique du terrain (MNT 3D), on y ajoute quelques modèles 3D des principaux masques et de l'éolienne (STL, OBJ ...)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dirty="0"/>
              <a:t>Simulations "simples" dans un logiciel comme Autodesk Flow design.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 Eventuellement étudier les interférences entre plusieurs éoliennes (masques, turbulences,...) et détermination de l’espacement entre les mâts.</a:t>
            </a:r>
          </a:p>
          <a:p>
            <a:r>
              <a:rPr lang="fr-FR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On pourra revenir sur les conditions d'encastrement et de raideur de la structure (fondations et fût), dans une séquence ultérieure. </a:t>
            </a:r>
            <a:endParaRPr lang="fr-FR" dirty="0">
              <a:solidFill>
                <a:srgbClr val="FF0000"/>
              </a:solidFill>
            </a:endParaRPr>
          </a:p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1DAD7EE3-5198-493D-A65E-1538A0F17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047" y="1610446"/>
            <a:ext cx="3250863" cy="1818554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xmlns="" id="{2A622B26-69A6-4E1E-9DC0-01C089FAE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2050" y="913133"/>
            <a:ext cx="8888459" cy="6463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dirty="0"/>
              <a:t>Et en </a:t>
            </a:r>
            <a:r>
              <a:rPr lang="fr-FR" b="1" dirty="0"/>
              <a:t>enseignement spécifique AC</a:t>
            </a:r>
            <a:r>
              <a:rPr lang="fr-FR" dirty="0"/>
              <a:t>, les étapes 4 à 7 pourraient par exemple, toujours sur le thème des éoliennes, être :</a:t>
            </a:r>
          </a:p>
        </p:txBody>
      </p:sp>
      <p:sp>
        <p:nvSpPr>
          <p:cNvPr id="10" name="AutoShape 2" descr="image.png">
            <a:extLst>
              <a:ext uri="{FF2B5EF4-FFF2-40B4-BE49-F238E27FC236}">
                <a16:creationId xmlns:a16="http://schemas.microsoft.com/office/drawing/2014/main" xmlns="" id="{38ADCF6B-240C-43D6-8971-970F685899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7000" y="-762000"/>
            <a:ext cx="46101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5EE8882-CB40-4C27-93B5-C2C724A6D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5256" y="3726652"/>
            <a:ext cx="3192654" cy="170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75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AC20385-6AA8-4987-B9B2-419F088F2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Séquence Conversion d’énergie et efficacité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34600C5F-2F2C-40F9-8F7E-366D2D292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pPr/>
              <a:t>34</a:t>
            </a:fld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3F712E8-8351-4A2B-8ADE-42EA4D724479}"/>
              </a:ext>
            </a:extLst>
          </p:cNvPr>
          <p:cNvSpPr/>
          <p:nvPr/>
        </p:nvSpPr>
        <p:spPr>
          <a:xfrm>
            <a:off x="184862" y="1581188"/>
            <a:ext cx="1028617" cy="63135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2I2D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77028AA0-B4DB-4D20-AE7A-F3BEAE3B669F}"/>
              </a:ext>
            </a:extLst>
          </p:cNvPr>
          <p:cNvSpPr txBox="1"/>
          <p:nvPr/>
        </p:nvSpPr>
        <p:spPr>
          <a:xfrm>
            <a:off x="184862" y="922128"/>
            <a:ext cx="1587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Enseignement spécifique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B68FD48-0876-4D69-ACF5-FFFD472BBE96}"/>
              </a:ext>
            </a:extLst>
          </p:cNvPr>
          <p:cNvSpPr/>
          <p:nvPr/>
        </p:nvSpPr>
        <p:spPr>
          <a:xfrm>
            <a:off x="978605" y="1956467"/>
            <a:ext cx="586398" cy="568062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dirty="0"/>
              <a:t>ITEC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252BCB79-9C9E-4493-BB20-76DEE6ACF2A5}"/>
              </a:ext>
            </a:extLst>
          </p:cNvPr>
          <p:cNvSpPr txBox="1"/>
          <p:nvPr/>
        </p:nvSpPr>
        <p:spPr>
          <a:xfrm>
            <a:off x="2125836" y="1059850"/>
            <a:ext cx="94749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Et en </a:t>
            </a:r>
            <a:r>
              <a:rPr lang="fr-FR" b="1" dirty="0"/>
              <a:t>enseignement spécifique ITEC</a:t>
            </a:r>
            <a:r>
              <a:rPr lang="fr-FR" i="1" dirty="0"/>
              <a:t>,</a:t>
            </a:r>
            <a:r>
              <a:rPr lang="fr-FR" dirty="0"/>
              <a:t> les étapes 4 à 7 pourraient par exemple être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Déformation des pales suivant le vent et le matériau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Géométrie des pales et mouvement de rotation généré (à l’aide de modeleurs volumiques)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Résistance à la rupture des pales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Dispositifs de dérive pour se placer face au vent: dimensionnement face au vent ou sous le vent, guidage en rotation et protection face aux agressions extérieures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9517004F-1AFD-49BE-917B-6E07EAEC9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8552" y="2735008"/>
            <a:ext cx="2362200" cy="19335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270DA35-737F-4FE9-8CAC-E44DE528EC9A}"/>
              </a:ext>
            </a:extLst>
          </p:cNvPr>
          <p:cNvSpPr/>
          <p:nvPr/>
        </p:nvSpPr>
        <p:spPr>
          <a:xfrm>
            <a:off x="711200" y="5236955"/>
            <a:ext cx="1026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Chaque équipe devra travailler de concert pour que ces séquences soient imbriquées et éviter une séparation des apprentissages telle qu’elle est pratiquée dans l’ancienne version du programme STI2D.</a:t>
            </a:r>
          </a:p>
        </p:txBody>
      </p:sp>
      <p:pic>
        <p:nvPicPr>
          <p:cNvPr id="1026" name="Picture 2" descr="RÃ©sultat de recherche d'images pour &quot;gÃ©omÃ©trie des pales Ã©oliennes&quot;">
            <a:extLst>
              <a:ext uri="{FF2B5EF4-FFF2-40B4-BE49-F238E27FC236}">
                <a16:creationId xmlns:a16="http://schemas.microsoft.com/office/drawing/2014/main" xmlns="" id="{C029490A-8CFF-4B68-9D9C-25761ADC2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806" y="2967180"/>
            <a:ext cx="2768458" cy="175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Ã©sultat de recherche d'images pour &quot;rupture des pales Ã©oliennes&quot;">
            <a:extLst>
              <a:ext uri="{FF2B5EF4-FFF2-40B4-BE49-F238E27FC236}">
                <a16:creationId xmlns:a16="http://schemas.microsoft.com/office/drawing/2014/main" xmlns="" id="{CECF85B3-7C66-4E1F-BB7B-78E2834454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6" t="26860"/>
          <a:stretch/>
        </p:blipFill>
        <p:spPr bwMode="auto">
          <a:xfrm>
            <a:off x="672549" y="2899809"/>
            <a:ext cx="2876408" cy="227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1338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8B5BEC-ED91-462A-99C2-3D7D5B959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239" y="296950"/>
            <a:ext cx="9834088" cy="430887"/>
          </a:xfrm>
        </p:spPr>
        <p:txBody>
          <a:bodyPr/>
          <a:lstStyle/>
          <a:p>
            <a:r>
              <a:rPr lang="fr-FR" sz="2200" b="1" dirty="0"/>
              <a:t>Séquence 2I2D Conversion d’énergie et efficacité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62FF9C8D-F642-4308-A9E7-CD33B1979504}"/>
              </a:ext>
            </a:extLst>
          </p:cNvPr>
          <p:cNvSpPr/>
          <p:nvPr/>
        </p:nvSpPr>
        <p:spPr>
          <a:xfrm>
            <a:off x="3296356" y="824089"/>
            <a:ext cx="7354707" cy="10136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Activités pratiques de simulation sur l’efficacité énergétique d’un bâtiment : la tour Elithis de Dijon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9007E7F-6A5E-409E-8001-B0F8641D748C}"/>
              </a:ext>
            </a:extLst>
          </p:cNvPr>
          <p:cNvSpPr/>
          <p:nvPr/>
        </p:nvSpPr>
        <p:spPr>
          <a:xfrm>
            <a:off x="3296356" y="3611059"/>
            <a:ext cx="5283200" cy="612862"/>
          </a:xfrm>
          <a:prstGeom prst="rect">
            <a:avLst/>
          </a:prstGeom>
          <a:solidFill>
            <a:srgbClr val="A212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Energie : Apports d’énergie solaires (CALSOL ou PVGIS) pour panneaux et pour rayonnement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34EB921-A402-4A3C-A19C-958622494EE6}"/>
              </a:ext>
            </a:extLst>
          </p:cNvPr>
          <p:cNvSpPr/>
          <p:nvPr/>
        </p:nvSpPr>
        <p:spPr>
          <a:xfrm>
            <a:off x="3296356" y="2824996"/>
            <a:ext cx="5283200" cy="646331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Matière : Choix des matériaux (murs, vitrages, bouclier solaire )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948C86F-5F67-4675-BB1F-C474D25BE766}"/>
              </a:ext>
            </a:extLst>
          </p:cNvPr>
          <p:cNvSpPr/>
          <p:nvPr/>
        </p:nvSpPr>
        <p:spPr>
          <a:xfrm>
            <a:off x="3296356" y="4358806"/>
            <a:ext cx="5283200" cy="612862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Information : Gestion optimisée du chauffage et de l’éclairage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C9E86FA7-3BEF-4399-8641-06A32F0CED64}"/>
              </a:ext>
            </a:extLst>
          </p:cNvPr>
          <p:cNvSpPr txBox="1"/>
          <p:nvPr/>
        </p:nvSpPr>
        <p:spPr>
          <a:xfrm>
            <a:off x="2534352" y="5184383"/>
            <a:ext cx="81167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Ressources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simulateurs en ligne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modèles multi-physiques, volumiques, architecturaux, etc..</a:t>
            </a:r>
          </a:p>
        </p:txBody>
      </p:sp>
      <p:sp>
        <p:nvSpPr>
          <p:cNvPr id="25" name="Flèche : droite 24">
            <a:extLst>
              <a:ext uri="{FF2B5EF4-FFF2-40B4-BE49-F238E27FC236}">
                <a16:creationId xmlns:a16="http://schemas.microsoft.com/office/drawing/2014/main" xmlns="" id="{FB1F4405-B9FE-4042-BAF2-6BD58A1D3E43}"/>
              </a:ext>
            </a:extLst>
          </p:cNvPr>
          <p:cNvSpPr/>
          <p:nvPr/>
        </p:nvSpPr>
        <p:spPr>
          <a:xfrm>
            <a:off x="1851374" y="934953"/>
            <a:ext cx="1365956" cy="79188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Etape 8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8DCEA832-2BD4-4824-9217-605E4D819F24}"/>
              </a:ext>
            </a:extLst>
          </p:cNvPr>
          <p:cNvSpPr txBox="1"/>
          <p:nvPr/>
        </p:nvSpPr>
        <p:spPr>
          <a:xfrm>
            <a:off x="1851373" y="1998816"/>
            <a:ext cx="9834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Trois types d’activités assez courtes pour tous les élèves autour du triptyque M-E-I où les outils de simulation seront d’une aide précieuse… </a:t>
            </a:r>
          </a:p>
        </p:txBody>
      </p:sp>
      <p:sp>
        <p:nvSpPr>
          <p:cNvPr id="27" name="Flèche : droite 26">
            <a:extLst>
              <a:ext uri="{FF2B5EF4-FFF2-40B4-BE49-F238E27FC236}">
                <a16:creationId xmlns:a16="http://schemas.microsoft.com/office/drawing/2014/main" xmlns="" id="{386D1EF9-9359-4B3D-9C9D-BE38B17D5511}"/>
              </a:ext>
            </a:extLst>
          </p:cNvPr>
          <p:cNvSpPr/>
          <p:nvPr/>
        </p:nvSpPr>
        <p:spPr>
          <a:xfrm flipH="1">
            <a:off x="8889682" y="2912917"/>
            <a:ext cx="2192007" cy="430887"/>
          </a:xfrm>
          <a:prstGeom prst="rightArrow">
            <a:avLst>
              <a:gd name="adj1" fmla="val 68464"/>
              <a:gd name="adj2" fmla="val 37822"/>
            </a:avLst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Activités typées M</a:t>
            </a:r>
          </a:p>
        </p:txBody>
      </p:sp>
      <p:sp>
        <p:nvSpPr>
          <p:cNvPr id="29" name="Flèche : droite 28">
            <a:extLst>
              <a:ext uri="{FF2B5EF4-FFF2-40B4-BE49-F238E27FC236}">
                <a16:creationId xmlns:a16="http://schemas.microsoft.com/office/drawing/2014/main" xmlns="" id="{386D3A19-89E1-47B1-AEC6-3AE5CFCA6190}"/>
              </a:ext>
            </a:extLst>
          </p:cNvPr>
          <p:cNvSpPr/>
          <p:nvPr/>
        </p:nvSpPr>
        <p:spPr>
          <a:xfrm flipH="1">
            <a:off x="8889681" y="3702046"/>
            <a:ext cx="2192007" cy="430887"/>
          </a:xfrm>
          <a:prstGeom prst="rightArrow">
            <a:avLst>
              <a:gd name="adj1" fmla="val 68464"/>
              <a:gd name="adj2" fmla="val 37822"/>
            </a:avLst>
          </a:prstGeom>
          <a:solidFill>
            <a:srgbClr val="A212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Activités typées E</a:t>
            </a:r>
          </a:p>
        </p:txBody>
      </p:sp>
      <p:sp>
        <p:nvSpPr>
          <p:cNvPr id="30" name="Flèche : droite 29">
            <a:extLst>
              <a:ext uri="{FF2B5EF4-FFF2-40B4-BE49-F238E27FC236}">
                <a16:creationId xmlns:a16="http://schemas.microsoft.com/office/drawing/2014/main" xmlns="" id="{1E6E56D2-4570-4D13-8F42-78CBEAFC0E8A}"/>
              </a:ext>
            </a:extLst>
          </p:cNvPr>
          <p:cNvSpPr/>
          <p:nvPr/>
        </p:nvSpPr>
        <p:spPr>
          <a:xfrm flipH="1">
            <a:off x="8883829" y="4531661"/>
            <a:ext cx="2192007" cy="430887"/>
          </a:xfrm>
          <a:prstGeom prst="rightArrow">
            <a:avLst>
              <a:gd name="adj1" fmla="val 68464"/>
              <a:gd name="adj2" fmla="val 37822"/>
            </a:avLst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Activités typées I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8553CA4E-FBA1-4F6C-A13D-DDDB3FEAE0DD}"/>
              </a:ext>
            </a:extLst>
          </p:cNvPr>
          <p:cNvSpPr/>
          <p:nvPr/>
        </p:nvSpPr>
        <p:spPr>
          <a:xfrm>
            <a:off x="139258" y="1032355"/>
            <a:ext cx="1028617" cy="63135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2I2D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xmlns="" id="{EC60984F-25C0-4710-BC4A-644A5EFB235D}"/>
              </a:ext>
            </a:extLst>
          </p:cNvPr>
          <p:cNvSpPr txBox="1"/>
          <p:nvPr/>
        </p:nvSpPr>
        <p:spPr>
          <a:xfrm>
            <a:off x="-136396" y="1634073"/>
            <a:ext cx="1770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Enseignement commun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xmlns="" id="{6F397D50-CE00-4112-B3C7-CDD6A147D389}"/>
              </a:ext>
            </a:extLst>
          </p:cNvPr>
          <p:cNvCxnSpPr>
            <a:endCxn id="14" idx="1"/>
          </p:cNvCxnSpPr>
          <p:nvPr/>
        </p:nvCxnSpPr>
        <p:spPr>
          <a:xfrm>
            <a:off x="2605873" y="3148161"/>
            <a:ext cx="690483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xmlns="" id="{A80C7780-C68D-4CED-9D1B-341900E43A91}"/>
              </a:ext>
            </a:extLst>
          </p:cNvPr>
          <p:cNvCxnSpPr/>
          <p:nvPr/>
        </p:nvCxnSpPr>
        <p:spPr>
          <a:xfrm>
            <a:off x="2605873" y="4677599"/>
            <a:ext cx="690483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xmlns="" id="{6E269404-9E86-4693-9B05-BAF8463DBB99}"/>
              </a:ext>
            </a:extLst>
          </p:cNvPr>
          <p:cNvCxnSpPr/>
          <p:nvPr/>
        </p:nvCxnSpPr>
        <p:spPr>
          <a:xfrm>
            <a:off x="2605873" y="3972438"/>
            <a:ext cx="690483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" descr="RÃ©sultat de recherche d'images pour &quot;elithis dijon&quot;">
            <a:extLst>
              <a:ext uri="{FF2B5EF4-FFF2-40B4-BE49-F238E27FC236}">
                <a16:creationId xmlns:a16="http://schemas.microsoft.com/office/drawing/2014/main" xmlns="" id="{E8834697-B0CD-4E3A-A804-0FDA3E536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0" y="2826435"/>
            <a:ext cx="1902606" cy="285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9775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8B5BEC-ED91-462A-99C2-3D7D5B959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239" y="296950"/>
            <a:ext cx="9834088" cy="430887"/>
          </a:xfrm>
        </p:spPr>
        <p:txBody>
          <a:bodyPr/>
          <a:lstStyle/>
          <a:p>
            <a:r>
              <a:rPr lang="fr-FR" sz="2200" b="1" dirty="0"/>
              <a:t>Séquence 2I2D Conversion d’énergie et efficacité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62FF9C8D-F642-4308-A9E7-CD33B1979504}"/>
              </a:ext>
            </a:extLst>
          </p:cNvPr>
          <p:cNvSpPr/>
          <p:nvPr/>
        </p:nvSpPr>
        <p:spPr>
          <a:xfrm>
            <a:off x="3296356" y="1015109"/>
            <a:ext cx="7354707" cy="6087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Synthèse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9007E7F-6A5E-409E-8001-B0F8641D748C}"/>
              </a:ext>
            </a:extLst>
          </p:cNvPr>
          <p:cNvSpPr/>
          <p:nvPr/>
        </p:nvSpPr>
        <p:spPr>
          <a:xfrm>
            <a:off x="3296356" y="3611059"/>
            <a:ext cx="7905044" cy="612862"/>
          </a:xfrm>
          <a:prstGeom prst="rect">
            <a:avLst/>
          </a:prstGeom>
          <a:solidFill>
            <a:srgbClr val="A212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Flux d’énergie : énergie solaire, thermique, électrique, chauffage et climatisation par poutre froide…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34EB921-A402-4A3C-A19C-958622494EE6}"/>
              </a:ext>
            </a:extLst>
          </p:cNvPr>
          <p:cNvSpPr/>
          <p:nvPr/>
        </p:nvSpPr>
        <p:spPr>
          <a:xfrm>
            <a:off x="3296356" y="2824996"/>
            <a:ext cx="7905044" cy="646331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Flux de matière : récupération d’eau de pluie, réseaux eau glacée, pellets pour chaudière bois, évacuation des personnes par escalier à double vis…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948C86F-5F67-4675-BB1F-C474D25BE766}"/>
              </a:ext>
            </a:extLst>
          </p:cNvPr>
          <p:cNvSpPr/>
          <p:nvPr/>
        </p:nvSpPr>
        <p:spPr>
          <a:xfrm>
            <a:off x="3296356" y="4358806"/>
            <a:ext cx="7905044" cy="612862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Flux d’information avec régulations par zones  de tous les éléments (chauffage, éclairage…)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C9E86FA7-3BEF-4399-8641-06A32F0CED64}"/>
              </a:ext>
            </a:extLst>
          </p:cNvPr>
          <p:cNvSpPr txBox="1"/>
          <p:nvPr/>
        </p:nvSpPr>
        <p:spPr>
          <a:xfrm>
            <a:off x="748975" y="5290461"/>
            <a:ext cx="10312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Mise en évidence d’améliorations possibles : </a:t>
            </a:r>
            <a:r>
              <a:rPr lang="fr-FR" dirty="0">
                <a:solidFill>
                  <a:srgbClr val="A2127F"/>
                </a:solidFill>
              </a:rPr>
              <a:t>cogénération et récupération d’énergie</a:t>
            </a:r>
            <a:r>
              <a:rPr lang="fr-FR" dirty="0"/>
              <a:t>… </a:t>
            </a:r>
          </a:p>
        </p:txBody>
      </p:sp>
      <p:sp>
        <p:nvSpPr>
          <p:cNvPr id="25" name="Flèche : droite 24">
            <a:extLst>
              <a:ext uri="{FF2B5EF4-FFF2-40B4-BE49-F238E27FC236}">
                <a16:creationId xmlns:a16="http://schemas.microsoft.com/office/drawing/2014/main" xmlns="" id="{FB1F4405-B9FE-4042-BAF2-6BD58A1D3E43}"/>
              </a:ext>
            </a:extLst>
          </p:cNvPr>
          <p:cNvSpPr/>
          <p:nvPr/>
        </p:nvSpPr>
        <p:spPr>
          <a:xfrm>
            <a:off x="1851374" y="934953"/>
            <a:ext cx="1365956" cy="79188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Etape 9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8DCEA832-2BD4-4824-9217-605E4D819F24}"/>
              </a:ext>
            </a:extLst>
          </p:cNvPr>
          <p:cNvSpPr txBox="1"/>
          <p:nvPr/>
        </p:nvSpPr>
        <p:spPr>
          <a:xfrm>
            <a:off x="1851374" y="1998816"/>
            <a:ext cx="10099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synthèse permet de bien montrer que pour être efficace, la réflexion est menée sur les 3 axes M, E et I.</a:t>
            </a:r>
          </a:p>
          <a:p>
            <a:r>
              <a:rPr lang="fr-FR" dirty="0"/>
              <a:t>On peut aussi ouvrir la discussion en fin de synthèse sur les flux dans ce bâtiment…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8553CA4E-FBA1-4F6C-A13D-DDDB3FEAE0DD}"/>
              </a:ext>
            </a:extLst>
          </p:cNvPr>
          <p:cNvSpPr/>
          <p:nvPr/>
        </p:nvSpPr>
        <p:spPr>
          <a:xfrm>
            <a:off x="139258" y="1032355"/>
            <a:ext cx="1028617" cy="63135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2I2D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xmlns="" id="{EC60984F-25C0-4710-BC4A-644A5EFB235D}"/>
              </a:ext>
            </a:extLst>
          </p:cNvPr>
          <p:cNvSpPr txBox="1"/>
          <p:nvPr/>
        </p:nvSpPr>
        <p:spPr>
          <a:xfrm>
            <a:off x="-136396" y="1634073"/>
            <a:ext cx="1770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Enseignement commun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xmlns="" id="{6F397D50-CE00-4112-B3C7-CDD6A147D389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2605873" y="3148161"/>
            <a:ext cx="690483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xmlns="" id="{A80C7780-C68D-4CED-9D1B-341900E43A91}"/>
              </a:ext>
            </a:extLst>
          </p:cNvPr>
          <p:cNvCxnSpPr/>
          <p:nvPr/>
        </p:nvCxnSpPr>
        <p:spPr>
          <a:xfrm>
            <a:off x="2605873" y="4677599"/>
            <a:ext cx="690483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xmlns="" id="{6E269404-9E86-4693-9B05-BAF8463DBB99}"/>
              </a:ext>
            </a:extLst>
          </p:cNvPr>
          <p:cNvCxnSpPr/>
          <p:nvPr/>
        </p:nvCxnSpPr>
        <p:spPr>
          <a:xfrm>
            <a:off x="2605873" y="3972438"/>
            <a:ext cx="690483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5885541-A15F-451C-88F7-91C2A9AC7F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48" r="9566"/>
          <a:stretch/>
        </p:blipFill>
        <p:spPr>
          <a:xfrm>
            <a:off x="139258" y="2606594"/>
            <a:ext cx="2162589" cy="210955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21174B76-27A6-43DF-9655-C6F96A4F8C1F}"/>
              </a:ext>
            </a:extLst>
          </p:cNvPr>
          <p:cNvSpPr txBox="1"/>
          <p:nvPr/>
        </p:nvSpPr>
        <p:spPr>
          <a:xfrm>
            <a:off x="839094" y="4677599"/>
            <a:ext cx="684904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DD</a:t>
            </a:r>
          </a:p>
        </p:txBody>
      </p:sp>
    </p:spTree>
    <p:extLst>
      <p:ext uri="{BB962C8B-B14F-4D97-AF65-F5344CB8AC3E}">
        <p14:creationId xmlns:p14="http://schemas.microsoft.com/office/powerpoint/2010/main" val="17256276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AC20385-6AA8-4987-B9B2-419F088F2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Séquence Conversion d’énergie et efficacité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34600C5F-2F2C-40F9-8F7E-366D2D292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pPr/>
              <a:t>37</a:t>
            </a:fld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3F712E8-8351-4A2B-8ADE-42EA4D724479}"/>
              </a:ext>
            </a:extLst>
          </p:cNvPr>
          <p:cNvSpPr/>
          <p:nvPr/>
        </p:nvSpPr>
        <p:spPr>
          <a:xfrm>
            <a:off x="453058" y="1581188"/>
            <a:ext cx="1028617" cy="63135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2I2D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A2C6529-DF99-4B84-A154-432DDF78E496}"/>
              </a:ext>
            </a:extLst>
          </p:cNvPr>
          <p:cNvSpPr/>
          <p:nvPr/>
        </p:nvSpPr>
        <p:spPr>
          <a:xfrm>
            <a:off x="2164953" y="1945169"/>
            <a:ext cx="586398" cy="568062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EE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966CD955-19FC-4E99-9149-F7E7145DB650}"/>
              </a:ext>
            </a:extLst>
          </p:cNvPr>
          <p:cNvSpPr/>
          <p:nvPr/>
        </p:nvSpPr>
        <p:spPr>
          <a:xfrm>
            <a:off x="3296356" y="824089"/>
            <a:ext cx="7282744" cy="10136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Travail préparatoire spécifique pour les activités à suivre, soit en enseignement spécifique EE, soit SIN, soit AC soit ITEC</a:t>
            </a:r>
          </a:p>
        </p:txBody>
      </p:sp>
      <p:sp>
        <p:nvSpPr>
          <p:cNvPr id="14" name="Flèche : droite 13">
            <a:extLst>
              <a:ext uri="{FF2B5EF4-FFF2-40B4-BE49-F238E27FC236}">
                <a16:creationId xmlns:a16="http://schemas.microsoft.com/office/drawing/2014/main" xmlns="" id="{2FF1A90D-3610-4E61-A0AB-4DC220D9022D}"/>
              </a:ext>
            </a:extLst>
          </p:cNvPr>
          <p:cNvSpPr/>
          <p:nvPr/>
        </p:nvSpPr>
        <p:spPr>
          <a:xfrm>
            <a:off x="1851374" y="934953"/>
            <a:ext cx="1365956" cy="79188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Etape 10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77028AA0-B4DB-4D20-AE7A-F3BEAE3B669F}"/>
              </a:ext>
            </a:extLst>
          </p:cNvPr>
          <p:cNvSpPr txBox="1"/>
          <p:nvPr/>
        </p:nvSpPr>
        <p:spPr>
          <a:xfrm>
            <a:off x="184862" y="922128"/>
            <a:ext cx="1587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Enseignement spécifique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2B332CD0-94F4-4BFC-BD62-60C51E899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953" y="3124453"/>
            <a:ext cx="627822" cy="60909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75CCA76-A15A-4D4E-B320-B5C2CD290F7C}"/>
              </a:ext>
            </a:extLst>
          </p:cNvPr>
          <p:cNvSpPr/>
          <p:nvPr/>
        </p:nvSpPr>
        <p:spPr>
          <a:xfrm>
            <a:off x="2959476" y="2794911"/>
            <a:ext cx="8779466" cy="135614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tx1"/>
                </a:solidFill>
              </a:rPr>
              <a:t>Des ressources (vidéos, PDF,  etc.) sont fournies en vue de l’étape 11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connaître les principaux types d’éclairage en domestique ou tertiaire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connaître les principaux types d’éclairage public;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connaître l’utilité d’une GTB.</a:t>
            </a:r>
          </a:p>
          <a:p>
            <a:r>
              <a:rPr lang="fr-FR" dirty="0">
                <a:solidFill>
                  <a:schemeClr val="tx1"/>
                </a:solidFill>
              </a:rPr>
              <a:t>Des QCM en ligne sont accessibles (relatifs aux vidéos) pour valoriser le travail personnel.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C834451-48A9-49E0-80C0-E643BA2C707F}"/>
              </a:ext>
            </a:extLst>
          </p:cNvPr>
          <p:cNvSpPr/>
          <p:nvPr/>
        </p:nvSpPr>
        <p:spPr>
          <a:xfrm>
            <a:off x="3548956" y="4605308"/>
            <a:ext cx="7091539" cy="101440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Les élèves travaillent afin de faire émerger la problématique à partir des ressources vidéos de l’étape 10.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Réflexion sur les types de lampes et les évolutions actuelles.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4924CE19-392B-47B1-B329-1C47DA67ABC9}"/>
              </a:ext>
            </a:extLst>
          </p:cNvPr>
          <p:cNvSpPr/>
          <p:nvPr/>
        </p:nvSpPr>
        <p:spPr>
          <a:xfrm>
            <a:off x="3500965" y="1928511"/>
            <a:ext cx="8237977" cy="568062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Exemple en EE : Comment optimiser l’efficacité d’un système d’éclairage ?</a:t>
            </a:r>
          </a:p>
        </p:txBody>
      </p:sp>
      <p:sp>
        <p:nvSpPr>
          <p:cNvPr id="26" name="Flèche : droite 25">
            <a:extLst>
              <a:ext uri="{FF2B5EF4-FFF2-40B4-BE49-F238E27FC236}">
                <a16:creationId xmlns:a16="http://schemas.microsoft.com/office/drawing/2014/main" xmlns="" id="{7597BBED-5454-4339-9BAE-FBFC4C67DD95}"/>
              </a:ext>
            </a:extLst>
          </p:cNvPr>
          <p:cNvSpPr/>
          <p:nvPr/>
        </p:nvSpPr>
        <p:spPr>
          <a:xfrm>
            <a:off x="2812391" y="2049417"/>
            <a:ext cx="652934" cy="365125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10</a:t>
            </a:r>
          </a:p>
        </p:txBody>
      </p:sp>
      <p:sp>
        <p:nvSpPr>
          <p:cNvPr id="28" name="Flèche : droite 27">
            <a:extLst>
              <a:ext uri="{FF2B5EF4-FFF2-40B4-BE49-F238E27FC236}">
                <a16:creationId xmlns:a16="http://schemas.microsoft.com/office/drawing/2014/main" xmlns="" id="{CE8E154A-1C21-4D3E-82F4-A3AF2B0840A7}"/>
              </a:ext>
            </a:extLst>
          </p:cNvPr>
          <p:cNvSpPr/>
          <p:nvPr/>
        </p:nvSpPr>
        <p:spPr>
          <a:xfrm>
            <a:off x="337860" y="4827829"/>
            <a:ext cx="1587486" cy="791886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Etape 11 EE</a:t>
            </a:r>
          </a:p>
        </p:txBody>
      </p:sp>
      <p:pic>
        <p:nvPicPr>
          <p:cNvPr id="29" name="Picture 2" descr="Résultat de recherche d'images pour &quot;bonhomme reunion&quot;">
            <a:extLst>
              <a:ext uri="{FF2B5EF4-FFF2-40B4-BE49-F238E27FC236}">
                <a16:creationId xmlns:a16="http://schemas.microsoft.com/office/drawing/2014/main" xmlns="" id="{6149A7BE-E143-4654-87DC-AA6CCDCA3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369" y="4582510"/>
            <a:ext cx="1359292" cy="135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771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AC20385-6AA8-4987-B9B2-419F088F2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Séquence Conversion d’énergie et efficacité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34600C5F-2F2C-40F9-8F7E-366D2D292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pPr/>
              <a:t>38</a:t>
            </a:fld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3F712E8-8351-4A2B-8ADE-42EA4D724479}"/>
              </a:ext>
            </a:extLst>
          </p:cNvPr>
          <p:cNvSpPr/>
          <p:nvPr/>
        </p:nvSpPr>
        <p:spPr>
          <a:xfrm>
            <a:off x="209499" y="1549542"/>
            <a:ext cx="1028617" cy="63135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2I2D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A2C6529-DF99-4B84-A154-432DDF78E496}"/>
              </a:ext>
            </a:extLst>
          </p:cNvPr>
          <p:cNvSpPr/>
          <p:nvPr/>
        </p:nvSpPr>
        <p:spPr>
          <a:xfrm>
            <a:off x="978605" y="1820541"/>
            <a:ext cx="586398" cy="568062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EE</a:t>
            </a:r>
          </a:p>
        </p:txBody>
      </p:sp>
      <p:sp>
        <p:nvSpPr>
          <p:cNvPr id="14" name="Flèche : droite 13">
            <a:extLst>
              <a:ext uri="{FF2B5EF4-FFF2-40B4-BE49-F238E27FC236}">
                <a16:creationId xmlns:a16="http://schemas.microsoft.com/office/drawing/2014/main" xmlns="" id="{2FF1A90D-3610-4E61-A0AB-4DC220D9022D}"/>
              </a:ext>
            </a:extLst>
          </p:cNvPr>
          <p:cNvSpPr/>
          <p:nvPr/>
        </p:nvSpPr>
        <p:spPr>
          <a:xfrm>
            <a:off x="1629844" y="934953"/>
            <a:ext cx="1587486" cy="791886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Etape 12EE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77028AA0-B4DB-4D20-AE7A-F3BEAE3B669F}"/>
              </a:ext>
            </a:extLst>
          </p:cNvPr>
          <p:cNvSpPr txBox="1"/>
          <p:nvPr/>
        </p:nvSpPr>
        <p:spPr>
          <a:xfrm>
            <a:off x="70562" y="922128"/>
            <a:ext cx="1587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Enseignement spécifique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75CCA76-A15A-4D4E-B320-B5C2CD290F7C}"/>
              </a:ext>
            </a:extLst>
          </p:cNvPr>
          <p:cNvSpPr/>
          <p:nvPr/>
        </p:nvSpPr>
        <p:spPr>
          <a:xfrm>
            <a:off x="1658049" y="1835395"/>
            <a:ext cx="4006152" cy="329576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Simulation à partir d’un cahier des charges avec </a:t>
            </a:r>
            <a:r>
              <a:rPr lang="fr-FR" dirty="0" err="1">
                <a:solidFill>
                  <a:schemeClr val="tx1"/>
                </a:solidFill>
              </a:rPr>
              <a:t>Dialux</a:t>
            </a:r>
            <a:endParaRPr lang="fr-FR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Vérification de la conformité aux normes d’éclairement</a:t>
            </a:r>
          </a:p>
          <a:p>
            <a:endParaRPr lang="fr-FR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Gestion d’éclairage : mesures sur systèmes d’éclairage DALI (Digital </a:t>
            </a:r>
            <a:r>
              <a:rPr lang="fr-FR" dirty="0" err="1">
                <a:solidFill>
                  <a:schemeClr val="tx1"/>
                </a:solidFill>
              </a:rPr>
              <a:t>Addressable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Lighting</a:t>
            </a:r>
            <a:r>
              <a:rPr lang="fr-FR" dirty="0">
                <a:solidFill>
                  <a:schemeClr val="tx1"/>
                </a:solidFill>
              </a:rPr>
              <a:t> Interface)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Mise en œuvre de l’adressage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Rôle des interfaces DALI/KNX par exemple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4924CE19-392B-47B1-B329-1C47DA67ABC9}"/>
              </a:ext>
            </a:extLst>
          </p:cNvPr>
          <p:cNvSpPr/>
          <p:nvPr/>
        </p:nvSpPr>
        <p:spPr>
          <a:xfrm>
            <a:off x="3262491" y="1013126"/>
            <a:ext cx="7078135" cy="568062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Activités pratiques en effectif réduit : 2 x 3h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292B443-7A44-48B5-9F2D-1C25414D4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7154" y="3102191"/>
            <a:ext cx="2581064" cy="2029192"/>
          </a:xfrm>
          <a:prstGeom prst="rect">
            <a:avLst/>
          </a:prstGeom>
        </p:spPr>
      </p:pic>
      <p:sp>
        <p:nvSpPr>
          <p:cNvPr id="4" name="AutoShape 2" descr="philips">
            <a:extLst>
              <a:ext uri="{FF2B5EF4-FFF2-40B4-BE49-F238E27FC236}">
                <a16:creationId xmlns:a16="http://schemas.microsoft.com/office/drawing/2014/main" xmlns="" id="{B0877C58-2388-4566-8A90-7247AFE9B7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124" name="Picture 4" descr="philips">
            <a:extLst>
              <a:ext uri="{FF2B5EF4-FFF2-40B4-BE49-F238E27FC236}">
                <a16:creationId xmlns:a16="http://schemas.microsoft.com/office/drawing/2014/main" xmlns="" id="{FA1CCDE0-DF14-4BAB-8EB7-8977099F0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721" y="3122254"/>
            <a:ext cx="276225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4C541538-8BE3-4285-88EC-F360796A76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749" t="7433" r="14673" b="25259"/>
          <a:stretch/>
        </p:blipFill>
        <p:spPr>
          <a:xfrm>
            <a:off x="7651887" y="1670740"/>
            <a:ext cx="2428040" cy="185328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535D2A2-6C49-4950-A144-C8A9E1547A4A}"/>
              </a:ext>
            </a:extLst>
          </p:cNvPr>
          <p:cNvSpPr/>
          <p:nvPr/>
        </p:nvSpPr>
        <p:spPr>
          <a:xfrm>
            <a:off x="277907" y="5499002"/>
            <a:ext cx="586398" cy="56806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dirty="0"/>
              <a:t>SIN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68FF622-D8CE-4829-90C1-77BE52369182}"/>
              </a:ext>
            </a:extLst>
          </p:cNvPr>
          <p:cNvSpPr/>
          <p:nvPr/>
        </p:nvSpPr>
        <p:spPr>
          <a:xfrm>
            <a:off x="1450703" y="5499002"/>
            <a:ext cx="586398" cy="568062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AC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E00CCC7-BC09-4A40-A1EB-89874E8E04FC}"/>
              </a:ext>
            </a:extLst>
          </p:cNvPr>
          <p:cNvSpPr/>
          <p:nvPr/>
        </p:nvSpPr>
        <p:spPr>
          <a:xfrm>
            <a:off x="864305" y="5499002"/>
            <a:ext cx="586398" cy="568062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dirty="0"/>
              <a:t>ITEC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DD68A12D-1B5A-40B3-BEB1-9012C80749D8}"/>
              </a:ext>
            </a:extLst>
          </p:cNvPr>
          <p:cNvSpPr txBox="1"/>
          <p:nvPr/>
        </p:nvSpPr>
        <p:spPr>
          <a:xfrm>
            <a:off x="2037101" y="5469975"/>
            <a:ext cx="8915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Comme lors des activités précédentes, des prolongements seront effectués dans les 3 autres enseignements spécifiques …</a:t>
            </a:r>
          </a:p>
        </p:txBody>
      </p:sp>
    </p:spTree>
    <p:extLst>
      <p:ext uri="{BB962C8B-B14F-4D97-AF65-F5344CB8AC3E}">
        <p14:creationId xmlns:p14="http://schemas.microsoft.com/office/powerpoint/2010/main" val="9545984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E12078E-92A1-4029-8889-341C453FF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Séquence Conversion d’énergie et efficacité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9BA4D6C1-8561-4040-A603-4937C48DA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pPr/>
              <a:t>39</a:t>
            </a:fld>
            <a:endParaRPr lang="fr-FR" dirty="0"/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xmlns="" id="{815DFABF-F397-439E-A0E2-AB706E5E4F84}"/>
              </a:ext>
            </a:extLst>
          </p:cNvPr>
          <p:cNvSpPr/>
          <p:nvPr/>
        </p:nvSpPr>
        <p:spPr>
          <a:xfrm>
            <a:off x="1168400" y="934953"/>
            <a:ext cx="2048930" cy="791886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Etape 13 EE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8DC0BD0B-9121-4889-B710-B59FE05829BC}"/>
              </a:ext>
            </a:extLst>
          </p:cNvPr>
          <p:cNvSpPr/>
          <p:nvPr/>
        </p:nvSpPr>
        <p:spPr>
          <a:xfrm>
            <a:off x="3262491" y="1013126"/>
            <a:ext cx="7078135" cy="568062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Synthèse sur l’éclairage puis prolongements … </a:t>
            </a:r>
            <a:br>
              <a:rPr lang="fr-FR" sz="2000" b="1" dirty="0"/>
            </a:br>
            <a:r>
              <a:rPr lang="fr-FR" sz="2000" b="1" dirty="0"/>
              <a:t>éclairage d’une autoroute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F8BF9FE0-5A0B-436E-A5AD-A8B3290A4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94" y="934592"/>
            <a:ext cx="1023801" cy="102380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1ED8A141-EA54-4490-B7C5-064B41277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101" y="2333171"/>
            <a:ext cx="3293475" cy="219165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C89C0CDB-FB82-4963-B113-B5CD37D326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66" t="46923" r="42686" b="29542"/>
          <a:stretch/>
        </p:blipFill>
        <p:spPr>
          <a:xfrm>
            <a:off x="4194466" y="3263900"/>
            <a:ext cx="7669259" cy="2823001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AA4CEEF1-2867-4062-BAFE-7A2C321F707C}"/>
              </a:ext>
            </a:extLst>
          </p:cNvPr>
          <p:cNvSpPr txBox="1"/>
          <p:nvPr/>
        </p:nvSpPr>
        <p:spPr>
          <a:xfrm>
            <a:off x="5473700" y="2443142"/>
            <a:ext cx="516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Eclairage sans lampes… une efficience optimale !</a:t>
            </a:r>
          </a:p>
        </p:txBody>
      </p:sp>
    </p:spTree>
    <p:extLst>
      <p:ext uri="{BB962C8B-B14F-4D97-AF65-F5344CB8AC3E}">
        <p14:creationId xmlns:p14="http://schemas.microsoft.com/office/powerpoint/2010/main" val="2396824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066FE0C0-2914-4436-A323-2AA55AF7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xmlns="" id="{39078117-D6C7-4103-877B-5C88D302A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240" y="312440"/>
            <a:ext cx="8703549" cy="430887"/>
          </a:xfrm>
        </p:spPr>
        <p:txBody>
          <a:bodyPr/>
          <a:lstStyle/>
          <a:p>
            <a:r>
              <a:rPr lang="fr-FR" sz="2200" b="1" dirty="0"/>
              <a:t>Séquence : Utilisation des énergies renouvelables intermittentes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B1D8EF4-D9FE-49EB-8E67-C3DF27BF6811}"/>
              </a:ext>
            </a:extLst>
          </p:cNvPr>
          <p:cNvSpPr/>
          <p:nvPr/>
        </p:nvSpPr>
        <p:spPr>
          <a:xfrm>
            <a:off x="184862" y="1672419"/>
            <a:ext cx="1028617" cy="63135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I2D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6BBF058-F20A-49E3-9D5C-7796DC0ADA5A}"/>
              </a:ext>
            </a:extLst>
          </p:cNvPr>
          <p:cNvSpPr/>
          <p:nvPr/>
        </p:nvSpPr>
        <p:spPr>
          <a:xfrm>
            <a:off x="4086573" y="1032355"/>
            <a:ext cx="7092833" cy="79188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Objectifs et compétences visées :</a:t>
            </a:r>
            <a:endParaRPr lang="fr-FR" sz="24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91F13AD3-A229-4FAF-A351-6137B8D41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084" y="829155"/>
            <a:ext cx="2286000" cy="14287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A9EE6AE-FFED-4537-972B-C40CA10B840C}"/>
              </a:ext>
            </a:extLst>
          </p:cNvPr>
          <p:cNvSpPr/>
          <p:nvPr/>
        </p:nvSpPr>
        <p:spPr>
          <a:xfrm>
            <a:off x="1533240" y="2718222"/>
            <a:ext cx="1040278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O2 - Identifier les éléments influents du développement d’un produit </a:t>
            </a:r>
          </a:p>
          <a:p>
            <a:pPr lvl="1"/>
            <a:r>
              <a:rPr lang="fr-FR" dirty="0"/>
              <a:t>CO2.1 - Décoder le cahier des charges d’un produit, participer, si besoin, à sa modification</a:t>
            </a:r>
          </a:p>
          <a:p>
            <a:endParaRPr lang="fr-FR" b="1" dirty="0"/>
          </a:p>
          <a:p>
            <a:r>
              <a:rPr lang="fr-FR" b="1" dirty="0"/>
              <a:t>O3 Analyser l’organisation fonctionnelle et structurelle d’un produit</a:t>
            </a:r>
          </a:p>
          <a:p>
            <a:pPr lvl="1"/>
            <a:r>
              <a:rPr lang="fr-FR" dirty="0"/>
              <a:t>CO3.1.Identifier et caractériser les fonctions et les constituants d’un produit ainsi que ses entrées/sorties </a:t>
            </a:r>
          </a:p>
          <a:p>
            <a:pPr lvl="1"/>
            <a:r>
              <a:rPr lang="fr-FR" dirty="0"/>
              <a:t>CO3.4.Identifier et caractériser des solutions techniques</a:t>
            </a:r>
          </a:p>
          <a:p>
            <a:pPr lvl="1"/>
            <a:endParaRPr lang="fr-FR" dirty="0"/>
          </a:p>
          <a:p>
            <a:r>
              <a:rPr lang="fr-FR" b="1" dirty="0"/>
              <a:t>O4 - Communiquer une idée, un principe ou une solution technique, un projet, y compris en langue étrangère</a:t>
            </a:r>
          </a:p>
          <a:p>
            <a:pPr lvl="1"/>
            <a:r>
              <a:rPr lang="fr-FR" dirty="0"/>
              <a:t>CO4.3 - Présenter de manière argumentée des démarches, des résultats, y compris dans une langue étrangère</a:t>
            </a:r>
          </a:p>
        </p:txBody>
      </p:sp>
    </p:spTree>
    <p:extLst>
      <p:ext uri="{BB962C8B-B14F-4D97-AF65-F5344CB8AC3E}">
        <p14:creationId xmlns:p14="http://schemas.microsoft.com/office/powerpoint/2010/main" val="29899432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23BA369-D714-4F91-9608-9E9C5AC77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Séquence Conversion d’énergie et efficacité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5BE98462-990F-44D2-8B33-9B06F0B67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pPr/>
              <a:t>40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AE94FAA-1009-42A0-9776-9B2CAAF22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8492" y="3279618"/>
            <a:ext cx="1070506" cy="107050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FDEBD95E-9987-4CA2-ABB9-95060C5EE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8224" y="5131162"/>
            <a:ext cx="1309723" cy="1146007"/>
          </a:xfrm>
          <a:prstGeom prst="rect">
            <a:avLst/>
          </a:prstGeom>
        </p:spPr>
      </p:pic>
      <p:sp>
        <p:nvSpPr>
          <p:cNvPr id="6" name="Flèche : droite 5">
            <a:extLst>
              <a:ext uri="{FF2B5EF4-FFF2-40B4-BE49-F238E27FC236}">
                <a16:creationId xmlns:a16="http://schemas.microsoft.com/office/drawing/2014/main" xmlns="" id="{E43FDFAB-3143-4878-892A-572F938BCAD1}"/>
              </a:ext>
            </a:extLst>
          </p:cNvPr>
          <p:cNvSpPr/>
          <p:nvPr/>
        </p:nvSpPr>
        <p:spPr>
          <a:xfrm>
            <a:off x="580845" y="1572922"/>
            <a:ext cx="2007647" cy="79188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Etape 14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7918744-A02A-4B47-999B-9E63518326B0}"/>
              </a:ext>
            </a:extLst>
          </p:cNvPr>
          <p:cNvSpPr/>
          <p:nvPr/>
        </p:nvSpPr>
        <p:spPr>
          <a:xfrm>
            <a:off x="3687947" y="1421814"/>
            <a:ext cx="8340138" cy="1023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tx1"/>
                </a:solidFill>
              </a:rPr>
              <a:t>Synthèse globale de la séquence après l’ensemble des activités et synthèses communes ou spécifiques.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761ACACB-E86E-49A9-8B0C-5510A5AFA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5197" y="1505802"/>
            <a:ext cx="1023801" cy="1023801"/>
          </a:xfrm>
          <a:prstGeom prst="rect">
            <a:avLst/>
          </a:prstGeom>
        </p:spPr>
      </p:pic>
      <p:sp>
        <p:nvSpPr>
          <p:cNvPr id="9" name="Flèche : droite 8">
            <a:extLst>
              <a:ext uri="{FF2B5EF4-FFF2-40B4-BE49-F238E27FC236}">
                <a16:creationId xmlns:a16="http://schemas.microsoft.com/office/drawing/2014/main" xmlns="" id="{9F8D695A-A1F5-4CA8-91A3-7F2D854866C4}"/>
              </a:ext>
            </a:extLst>
          </p:cNvPr>
          <p:cNvSpPr/>
          <p:nvPr/>
        </p:nvSpPr>
        <p:spPr>
          <a:xfrm>
            <a:off x="513538" y="3372501"/>
            <a:ext cx="2007647" cy="79188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Etape 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6047D31-E4B5-4291-B0E2-2A16590B4754}"/>
              </a:ext>
            </a:extLst>
          </p:cNvPr>
          <p:cNvSpPr/>
          <p:nvPr/>
        </p:nvSpPr>
        <p:spPr>
          <a:xfrm>
            <a:off x="3687947" y="3276488"/>
            <a:ext cx="8340138" cy="1023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tx1"/>
                </a:solidFill>
              </a:rPr>
              <a:t>Activités de réinvestissement : travaux dirigés, activités pratiques…</a:t>
            </a:r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xmlns="" id="{C6BB86C8-879E-4AF1-ABD5-B605577408A5}"/>
              </a:ext>
            </a:extLst>
          </p:cNvPr>
          <p:cNvSpPr/>
          <p:nvPr/>
        </p:nvSpPr>
        <p:spPr>
          <a:xfrm>
            <a:off x="513538" y="5298001"/>
            <a:ext cx="2007647" cy="79188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Etape 16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A79BAAF-2C2A-436A-B9DC-5D57D3ADDCF1}"/>
              </a:ext>
            </a:extLst>
          </p:cNvPr>
          <p:cNvSpPr/>
          <p:nvPr/>
        </p:nvSpPr>
        <p:spPr>
          <a:xfrm>
            <a:off x="3726305" y="5117714"/>
            <a:ext cx="8340138" cy="1023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tx1"/>
                </a:solidFill>
              </a:rPr>
              <a:t>Evaluation sommative avec si possible un support commun, des questions pour tous les élèves et des questions propres aux enseignements spécifiques +  correction + remédiation</a:t>
            </a:r>
          </a:p>
        </p:txBody>
      </p:sp>
    </p:spTree>
    <p:extLst>
      <p:ext uri="{BB962C8B-B14F-4D97-AF65-F5344CB8AC3E}">
        <p14:creationId xmlns:p14="http://schemas.microsoft.com/office/powerpoint/2010/main" val="15553407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03056752-7339-484E-B673-73CD46D0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pPr/>
              <a:t>41</a:t>
            </a:fld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3649DDB0-2DF5-4BFE-BFDA-BFE4D043CE9E}"/>
              </a:ext>
            </a:extLst>
          </p:cNvPr>
          <p:cNvSpPr txBox="1"/>
          <p:nvPr/>
        </p:nvSpPr>
        <p:spPr>
          <a:xfrm>
            <a:off x="2007132" y="2228671"/>
            <a:ext cx="563826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Merci pour votre attention !</a:t>
            </a:r>
          </a:p>
          <a:p>
            <a:endParaRPr lang="fr-FR" sz="3600" b="1" dirty="0"/>
          </a:p>
          <a:p>
            <a:r>
              <a:rPr lang="fr-FR" sz="3600" b="1" dirty="0"/>
              <a:t>Si vous avez des questions …  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007679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066FE0C0-2914-4436-A323-2AA55AF7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xmlns="" id="{39078117-D6C7-4103-877B-5C88D302A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240" y="312440"/>
            <a:ext cx="8703549" cy="430887"/>
          </a:xfrm>
        </p:spPr>
        <p:txBody>
          <a:bodyPr/>
          <a:lstStyle/>
          <a:p>
            <a:r>
              <a:rPr lang="fr-FR" sz="2200" b="1" dirty="0"/>
              <a:t>Séquence : Utilisation des énergies renouvelables intermittentes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B1D8EF4-D9FE-49EB-8E67-C3DF27BF6811}"/>
              </a:ext>
            </a:extLst>
          </p:cNvPr>
          <p:cNvSpPr/>
          <p:nvPr/>
        </p:nvSpPr>
        <p:spPr>
          <a:xfrm>
            <a:off x="184862" y="1672419"/>
            <a:ext cx="1028617" cy="63135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I2D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6BBF058-F20A-49E3-9D5C-7796DC0ADA5A}"/>
              </a:ext>
            </a:extLst>
          </p:cNvPr>
          <p:cNvSpPr/>
          <p:nvPr/>
        </p:nvSpPr>
        <p:spPr>
          <a:xfrm>
            <a:off x="4086573" y="829155"/>
            <a:ext cx="7092833" cy="79188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Problématique : Comment utiliser au mieux</a:t>
            </a:r>
          </a:p>
          <a:p>
            <a:pPr algn="ctr"/>
            <a:r>
              <a:rPr lang="fr-FR" sz="2400" b="1" dirty="0"/>
              <a:t>les énergies renouvelables intermittentes ? </a:t>
            </a:r>
            <a:endParaRPr lang="fr-FR" sz="2400" dirty="0"/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xmlns="" id="{033EAD37-F7E4-470E-BE3F-F231CB6FD3C2}"/>
              </a:ext>
            </a:extLst>
          </p:cNvPr>
          <p:cNvSpPr/>
          <p:nvPr/>
        </p:nvSpPr>
        <p:spPr>
          <a:xfrm>
            <a:off x="1597372" y="2737289"/>
            <a:ext cx="1365956" cy="79188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Etape 1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D213998-F29B-482F-BCBA-E780F6767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262" y="2845517"/>
            <a:ext cx="627822" cy="609094"/>
          </a:xfrm>
          <a:prstGeom prst="rect">
            <a:avLst/>
          </a:prstGeom>
        </p:spPr>
      </p:pic>
      <p:sp>
        <p:nvSpPr>
          <p:cNvPr id="13" name="Flèche : droite 12">
            <a:extLst>
              <a:ext uri="{FF2B5EF4-FFF2-40B4-BE49-F238E27FC236}">
                <a16:creationId xmlns:a16="http://schemas.microsoft.com/office/drawing/2014/main" xmlns="" id="{1589D381-BFD9-4291-8C9F-3A92010297AF}"/>
              </a:ext>
            </a:extLst>
          </p:cNvPr>
          <p:cNvSpPr/>
          <p:nvPr/>
        </p:nvSpPr>
        <p:spPr>
          <a:xfrm>
            <a:off x="1597372" y="4382510"/>
            <a:ext cx="1365956" cy="79188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Etape 2</a:t>
            </a:r>
          </a:p>
        </p:txBody>
      </p:sp>
      <p:pic>
        <p:nvPicPr>
          <p:cNvPr id="2050" name="Picture 2" descr="Résultat de recherche d'images pour &quot;bonhomme reunion&quot;">
            <a:extLst>
              <a:ext uri="{FF2B5EF4-FFF2-40B4-BE49-F238E27FC236}">
                <a16:creationId xmlns:a16="http://schemas.microsoft.com/office/drawing/2014/main" xmlns="" id="{7C236055-C801-4A41-8625-89EAEEFE6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478" y="4181642"/>
            <a:ext cx="984956" cy="98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B733359-1ECC-4DCA-B8F0-B24630CBE83F}"/>
              </a:ext>
            </a:extLst>
          </p:cNvPr>
          <p:cNvSpPr/>
          <p:nvPr/>
        </p:nvSpPr>
        <p:spPr>
          <a:xfrm>
            <a:off x="4125656" y="2478335"/>
            <a:ext cx="7078134" cy="136129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tx1"/>
                </a:solidFill>
              </a:rPr>
              <a:t>Des ressources (vidéos, PDF,  etc.) sont fournies en vue de l’étape 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Domaines d’utilisation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sensibilisation aux énergies renouvelables.</a:t>
            </a:r>
          </a:p>
          <a:p>
            <a:r>
              <a:rPr lang="fr-FR" dirty="0">
                <a:solidFill>
                  <a:schemeClr val="tx1"/>
                </a:solidFill>
              </a:rPr>
              <a:t>Des QCM en ligne sont accessibles (relatifs aux vidéos) pour valoriser le travail personnel.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3B6A7F9-4C30-406E-9796-499F6E108F85}"/>
              </a:ext>
            </a:extLst>
          </p:cNvPr>
          <p:cNvSpPr/>
          <p:nvPr/>
        </p:nvSpPr>
        <p:spPr>
          <a:xfrm>
            <a:off x="4086573" y="4030133"/>
            <a:ext cx="7078134" cy="145626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Les élèves travaillent afin de faire </a:t>
            </a:r>
            <a:r>
              <a:rPr lang="fr-FR" b="1" dirty="0">
                <a:solidFill>
                  <a:schemeClr val="tx1"/>
                </a:solidFill>
              </a:rPr>
              <a:t>émerger</a:t>
            </a:r>
            <a:r>
              <a:rPr lang="fr-FR" dirty="0">
                <a:solidFill>
                  <a:schemeClr val="tx1"/>
                </a:solidFill>
              </a:rPr>
              <a:t> la problématique à partir des ressources vidéos de l’étape 1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les concepts nécessaires à la compréhension des activités de la séquence sont explicités (Types d’énergies, chaînes de puissance et d’information, diagramme de blocs internes, etc.)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91F13AD3-A229-4FAF-A351-6137B8D41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6084" y="829155"/>
            <a:ext cx="2286000" cy="142875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DED85B93-FF96-442D-8EC2-BE41A4F00127}"/>
              </a:ext>
            </a:extLst>
          </p:cNvPr>
          <p:cNvSpPr txBox="1"/>
          <p:nvPr/>
        </p:nvSpPr>
        <p:spPr>
          <a:xfrm>
            <a:off x="4262294" y="1859501"/>
            <a:ext cx="5873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Scénario pédagogique envisagé en 6 étapes :</a:t>
            </a:r>
          </a:p>
        </p:txBody>
      </p:sp>
      <p:sp>
        <p:nvSpPr>
          <p:cNvPr id="15" name="Flèche : courbe vers la droite 14">
            <a:extLst>
              <a:ext uri="{FF2B5EF4-FFF2-40B4-BE49-F238E27FC236}">
                <a16:creationId xmlns:a16="http://schemas.microsoft.com/office/drawing/2014/main" xmlns="" id="{615316DF-7ED1-4D9C-8AEB-C1F5CAE45DD5}"/>
              </a:ext>
            </a:extLst>
          </p:cNvPr>
          <p:cNvSpPr/>
          <p:nvPr/>
        </p:nvSpPr>
        <p:spPr>
          <a:xfrm>
            <a:off x="3244262" y="5364023"/>
            <a:ext cx="787897" cy="664391"/>
          </a:xfrm>
          <a:prstGeom prst="curvedRightArrow">
            <a:avLst>
              <a:gd name="adj1" fmla="val 25000"/>
              <a:gd name="adj2" fmla="val 50000"/>
              <a:gd name="adj3" fmla="val 4295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CD61EEC1-7228-474B-B611-1E326DA0B849}"/>
              </a:ext>
            </a:extLst>
          </p:cNvPr>
          <p:cNvSpPr txBox="1"/>
          <p:nvPr/>
        </p:nvSpPr>
        <p:spPr>
          <a:xfrm>
            <a:off x="4032159" y="5676901"/>
            <a:ext cx="5081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Mise en évidence du besoin de conversion d’énergie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xmlns="" id="{02AE002C-7324-4AE6-837B-36D7C28F0B97}"/>
              </a:ext>
            </a:extLst>
          </p:cNvPr>
          <p:cNvSpPr/>
          <p:nvPr/>
        </p:nvSpPr>
        <p:spPr>
          <a:xfrm>
            <a:off x="6832889" y="4799187"/>
            <a:ext cx="1600200" cy="449123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xmlns="" id="{917F1EAB-E138-4BB9-B7A8-854F78F75CCC}"/>
              </a:ext>
            </a:extLst>
          </p:cNvPr>
          <p:cNvCxnSpPr>
            <a:cxnSpLocks/>
          </p:cNvCxnSpPr>
          <p:nvPr/>
        </p:nvCxnSpPr>
        <p:spPr>
          <a:xfrm>
            <a:off x="8433089" y="5166598"/>
            <a:ext cx="1345911" cy="5296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0ABDB109-29EE-40D6-A24E-A85D344582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4139" y="5281921"/>
            <a:ext cx="1245154" cy="82859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F397E09-B2AD-4024-8F8C-BFCE4C214A04}"/>
              </a:ext>
            </a:extLst>
          </p:cNvPr>
          <p:cNvSpPr/>
          <p:nvPr/>
        </p:nvSpPr>
        <p:spPr>
          <a:xfrm>
            <a:off x="1106963" y="4580809"/>
            <a:ext cx="437244" cy="3952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CE</a:t>
            </a:r>
          </a:p>
        </p:txBody>
      </p:sp>
    </p:spTree>
    <p:extLst>
      <p:ext uri="{BB962C8B-B14F-4D97-AF65-F5344CB8AC3E}">
        <p14:creationId xmlns:p14="http://schemas.microsoft.com/office/powerpoint/2010/main" val="660856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8B5BEC-ED91-462A-99C2-3D7D5B959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239" y="296950"/>
            <a:ext cx="9834088" cy="430887"/>
          </a:xfrm>
        </p:spPr>
        <p:txBody>
          <a:bodyPr/>
          <a:lstStyle/>
          <a:p>
            <a:r>
              <a:rPr lang="fr-FR" sz="2200" b="1" dirty="0"/>
              <a:t>Comment utiliser au mieux les énergies intermittentes 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8ED84C7-D061-4FD9-9781-2B4E5CF5C3B2}"/>
              </a:ext>
            </a:extLst>
          </p:cNvPr>
          <p:cNvSpPr/>
          <p:nvPr/>
        </p:nvSpPr>
        <p:spPr>
          <a:xfrm>
            <a:off x="177331" y="1650144"/>
            <a:ext cx="1028617" cy="63135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I2D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62FF9C8D-F642-4308-A9E7-CD33B1979504}"/>
              </a:ext>
            </a:extLst>
          </p:cNvPr>
          <p:cNvSpPr/>
          <p:nvPr/>
        </p:nvSpPr>
        <p:spPr>
          <a:xfrm>
            <a:off x="3296356" y="824089"/>
            <a:ext cx="8271530" cy="10136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Activités pratiques à effectif allégé autour de lampes nomades :</a:t>
            </a:r>
          </a:p>
          <a:p>
            <a:pPr algn="ctr"/>
            <a:r>
              <a:rPr lang="fr-FR" sz="2000" b="1" dirty="0"/>
              <a:t>Comment s’éclairer de manière autonome pour une activité nomade (camping par exemple…) ?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B9988449-B47E-488D-94E7-4CF0BDFD0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929" y="1561652"/>
            <a:ext cx="1448915" cy="14489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9007E7F-6A5E-409E-8001-B0F8641D748C}"/>
              </a:ext>
            </a:extLst>
          </p:cNvPr>
          <p:cNvSpPr/>
          <p:nvPr/>
        </p:nvSpPr>
        <p:spPr>
          <a:xfrm>
            <a:off x="3296356" y="3440931"/>
            <a:ext cx="5283200" cy="430887"/>
          </a:xfrm>
          <a:prstGeom prst="rect">
            <a:avLst/>
          </a:prstGeom>
          <a:solidFill>
            <a:srgbClr val="A212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Energie : Conversion et stockage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34EB921-A402-4A3C-A19C-958622494EE6}"/>
              </a:ext>
            </a:extLst>
          </p:cNvPr>
          <p:cNvSpPr/>
          <p:nvPr/>
        </p:nvSpPr>
        <p:spPr>
          <a:xfrm>
            <a:off x="3296356" y="2870312"/>
            <a:ext cx="5283200" cy="430887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Matière : Matériaux, résistance, masse et énergie grise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948C86F-5F67-4675-BB1F-C474D25BE766}"/>
              </a:ext>
            </a:extLst>
          </p:cNvPr>
          <p:cNvSpPr/>
          <p:nvPr/>
        </p:nvSpPr>
        <p:spPr>
          <a:xfrm>
            <a:off x="3296356" y="4055103"/>
            <a:ext cx="5283200" cy="430887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Information : indication de recharge optimale</a:t>
            </a:r>
          </a:p>
        </p:txBody>
      </p:sp>
      <p:cxnSp>
        <p:nvCxnSpPr>
          <p:cNvPr id="11" name="Connecteur : en angle 10">
            <a:extLst>
              <a:ext uri="{FF2B5EF4-FFF2-40B4-BE49-F238E27FC236}">
                <a16:creationId xmlns:a16="http://schemas.microsoft.com/office/drawing/2014/main" xmlns="" id="{2FEDBBBC-9722-489E-B4A2-620B6C0E17AD}"/>
              </a:ext>
            </a:extLst>
          </p:cNvPr>
          <p:cNvCxnSpPr>
            <a:cxnSpLocks/>
            <a:stCxn id="7" idx="2"/>
            <a:endCxn id="14" idx="1"/>
          </p:cNvCxnSpPr>
          <p:nvPr/>
        </p:nvCxnSpPr>
        <p:spPr>
          <a:xfrm rot="16200000" flipH="1">
            <a:off x="2773777" y="2563176"/>
            <a:ext cx="75189" cy="969969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 : en angle 12">
            <a:extLst>
              <a:ext uri="{FF2B5EF4-FFF2-40B4-BE49-F238E27FC236}">
                <a16:creationId xmlns:a16="http://schemas.microsoft.com/office/drawing/2014/main" xmlns="" id="{C2349BDB-578F-4D67-A7EA-A8B9EDA693F9}"/>
              </a:ext>
            </a:extLst>
          </p:cNvPr>
          <p:cNvCxnSpPr>
            <a:cxnSpLocks/>
            <a:stCxn id="7" idx="2"/>
            <a:endCxn id="9" idx="1"/>
          </p:cNvCxnSpPr>
          <p:nvPr/>
        </p:nvCxnSpPr>
        <p:spPr>
          <a:xfrm rot="16200000" flipH="1">
            <a:off x="2488467" y="2848486"/>
            <a:ext cx="645808" cy="969969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 : en angle 16">
            <a:extLst>
              <a:ext uri="{FF2B5EF4-FFF2-40B4-BE49-F238E27FC236}">
                <a16:creationId xmlns:a16="http://schemas.microsoft.com/office/drawing/2014/main" xmlns="" id="{C1CBA20F-F662-489B-A4FE-BD2BE9C49B09}"/>
              </a:ext>
            </a:extLst>
          </p:cNvPr>
          <p:cNvCxnSpPr>
            <a:cxnSpLocks/>
            <a:stCxn id="7" idx="2"/>
            <a:endCxn id="15" idx="1"/>
          </p:cNvCxnSpPr>
          <p:nvPr/>
        </p:nvCxnSpPr>
        <p:spPr>
          <a:xfrm rot="16200000" flipH="1">
            <a:off x="2181381" y="3155572"/>
            <a:ext cx="1259980" cy="969969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C9E86FA7-3BEF-4399-8641-06A32F0CED64}"/>
              </a:ext>
            </a:extLst>
          </p:cNvPr>
          <p:cNvSpPr txBox="1"/>
          <p:nvPr/>
        </p:nvSpPr>
        <p:spPr>
          <a:xfrm>
            <a:off x="3144728" y="4614800"/>
            <a:ext cx="81167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Ressources pour investiguer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description de type ingénierie système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modèles multi-physiques, volumiques, architecturaux, </a:t>
            </a:r>
            <a:r>
              <a:rPr lang="fr-FR" dirty="0" err="1"/>
              <a:t>etc</a:t>
            </a:r>
            <a:r>
              <a:rPr lang="fr-FR" dirty="0"/>
              <a:t>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analyseur vidéo (cinématique)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analyseur procédés/matériaux (type CES </a:t>
            </a:r>
            <a:r>
              <a:rPr lang="fr-FR" dirty="0" err="1"/>
              <a:t>Edupack</a:t>
            </a:r>
            <a:r>
              <a:rPr lang="fr-FR" dirty="0"/>
              <a:t>)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etc.</a:t>
            </a:r>
          </a:p>
        </p:txBody>
      </p:sp>
      <p:sp>
        <p:nvSpPr>
          <p:cNvPr id="25" name="Flèche : droite 24">
            <a:extLst>
              <a:ext uri="{FF2B5EF4-FFF2-40B4-BE49-F238E27FC236}">
                <a16:creationId xmlns:a16="http://schemas.microsoft.com/office/drawing/2014/main" xmlns="" id="{FB1F4405-B9FE-4042-BAF2-6BD58A1D3E43}"/>
              </a:ext>
            </a:extLst>
          </p:cNvPr>
          <p:cNvSpPr/>
          <p:nvPr/>
        </p:nvSpPr>
        <p:spPr>
          <a:xfrm>
            <a:off x="1851374" y="934953"/>
            <a:ext cx="1365956" cy="79188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Etape 3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8DCEA832-2BD4-4824-9217-605E4D819F24}"/>
              </a:ext>
            </a:extLst>
          </p:cNvPr>
          <p:cNvSpPr txBox="1"/>
          <p:nvPr/>
        </p:nvSpPr>
        <p:spPr>
          <a:xfrm>
            <a:off x="3296356" y="2217443"/>
            <a:ext cx="6926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Trois types d’activités  pour tous les élèves autour du triptyque M-E-I :</a:t>
            </a:r>
          </a:p>
        </p:txBody>
      </p:sp>
      <p:sp>
        <p:nvSpPr>
          <p:cNvPr id="27" name="Flèche : droite 26">
            <a:extLst>
              <a:ext uri="{FF2B5EF4-FFF2-40B4-BE49-F238E27FC236}">
                <a16:creationId xmlns:a16="http://schemas.microsoft.com/office/drawing/2014/main" xmlns="" id="{386D1EF9-9359-4B3D-9C9D-BE38B17D5511}"/>
              </a:ext>
            </a:extLst>
          </p:cNvPr>
          <p:cNvSpPr/>
          <p:nvPr/>
        </p:nvSpPr>
        <p:spPr>
          <a:xfrm flipH="1">
            <a:off x="9175317" y="2870311"/>
            <a:ext cx="2192007" cy="430887"/>
          </a:xfrm>
          <a:prstGeom prst="rightArrow">
            <a:avLst>
              <a:gd name="adj1" fmla="val 68464"/>
              <a:gd name="adj2" fmla="val 37822"/>
            </a:avLst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Activités typées M</a:t>
            </a:r>
          </a:p>
        </p:txBody>
      </p:sp>
      <p:sp>
        <p:nvSpPr>
          <p:cNvPr id="29" name="Flèche : droite 28">
            <a:extLst>
              <a:ext uri="{FF2B5EF4-FFF2-40B4-BE49-F238E27FC236}">
                <a16:creationId xmlns:a16="http://schemas.microsoft.com/office/drawing/2014/main" xmlns="" id="{386D3A19-89E1-47B1-AEC6-3AE5CFCA6190}"/>
              </a:ext>
            </a:extLst>
          </p:cNvPr>
          <p:cNvSpPr/>
          <p:nvPr/>
        </p:nvSpPr>
        <p:spPr>
          <a:xfrm flipH="1">
            <a:off x="9175320" y="3429635"/>
            <a:ext cx="2192007" cy="430887"/>
          </a:xfrm>
          <a:prstGeom prst="rightArrow">
            <a:avLst>
              <a:gd name="adj1" fmla="val 68464"/>
              <a:gd name="adj2" fmla="val 37822"/>
            </a:avLst>
          </a:prstGeom>
          <a:solidFill>
            <a:srgbClr val="A212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Activités typées E</a:t>
            </a:r>
          </a:p>
        </p:txBody>
      </p:sp>
      <p:sp>
        <p:nvSpPr>
          <p:cNvPr id="30" name="Flèche : droite 29">
            <a:extLst>
              <a:ext uri="{FF2B5EF4-FFF2-40B4-BE49-F238E27FC236}">
                <a16:creationId xmlns:a16="http://schemas.microsoft.com/office/drawing/2014/main" xmlns="" id="{1E6E56D2-4570-4D13-8F42-78CBEAFC0E8A}"/>
              </a:ext>
            </a:extLst>
          </p:cNvPr>
          <p:cNvSpPr/>
          <p:nvPr/>
        </p:nvSpPr>
        <p:spPr>
          <a:xfrm flipH="1">
            <a:off x="9175320" y="4055103"/>
            <a:ext cx="2192007" cy="430887"/>
          </a:xfrm>
          <a:prstGeom prst="rightArrow">
            <a:avLst>
              <a:gd name="adj1" fmla="val 68464"/>
              <a:gd name="adj2" fmla="val 37822"/>
            </a:avLst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Activités typées I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D794A00-0B4A-4B14-A80E-C83E25B6B8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201" b="20000"/>
          <a:stretch/>
        </p:blipFill>
        <p:spPr>
          <a:xfrm>
            <a:off x="178694" y="2949105"/>
            <a:ext cx="1631137" cy="100802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4E06CBDD-02A2-4C13-9D50-413F06876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36" y="3860036"/>
            <a:ext cx="2027411" cy="1518601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C02B6C67-F733-4C68-B8D7-DF6F10F7CE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8606" y="4804969"/>
            <a:ext cx="1257301" cy="13989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7AE1319-BC8B-474B-AD26-5C5736152F97}"/>
              </a:ext>
            </a:extLst>
          </p:cNvPr>
          <p:cNvSpPr/>
          <p:nvPr/>
        </p:nvSpPr>
        <p:spPr>
          <a:xfrm>
            <a:off x="1360965" y="1133475"/>
            <a:ext cx="437244" cy="3952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EA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C379F335-B003-4CD0-BB52-2B42EC136997}"/>
              </a:ext>
            </a:extLst>
          </p:cNvPr>
          <p:cNvGrpSpPr/>
          <p:nvPr/>
        </p:nvGrpSpPr>
        <p:grpSpPr>
          <a:xfrm>
            <a:off x="8934359" y="4836871"/>
            <a:ext cx="2432968" cy="1367067"/>
            <a:chOff x="8934359" y="4836871"/>
            <a:chExt cx="2432968" cy="1367067"/>
          </a:xfrm>
        </p:grpSpPr>
        <p:sp>
          <p:nvSpPr>
            <p:cNvPr id="31" name="Légende : flèche vers la gauche 30">
              <a:extLst>
                <a:ext uri="{FF2B5EF4-FFF2-40B4-BE49-F238E27FC236}">
                  <a16:creationId xmlns:a16="http://schemas.microsoft.com/office/drawing/2014/main" xmlns="" id="{91A13213-D404-40E9-BF87-405D58A95817}"/>
                </a:ext>
              </a:extLst>
            </p:cNvPr>
            <p:cNvSpPr/>
            <p:nvPr/>
          </p:nvSpPr>
          <p:spPr>
            <a:xfrm>
              <a:off x="9320942" y="5078908"/>
              <a:ext cx="2046385" cy="843284"/>
            </a:xfrm>
            <a:prstGeom prst="leftArrowCallout">
              <a:avLst>
                <a:gd name="adj1" fmla="val 25000"/>
                <a:gd name="adj2" fmla="val 25000"/>
                <a:gd name="adj3" fmla="val 25000"/>
                <a:gd name="adj4" fmla="val 82791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Démarche</a:t>
              </a:r>
            </a:p>
            <a:p>
              <a:pPr algn="ctr"/>
              <a:r>
                <a:rPr lang="fr-FR" b="1" dirty="0"/>
                <a:t>d’investigation</a:t>
              </a:r>
              <a:endParaRPr lang="fr-FR" dirty="0"/>
            </a:p>
          </p:txBody>
        </p:sp>
        <p:sp>
          <p:nvSpPr>
            <p:cNvPr id="32" name="Accolade fermante 31">
              <a:extLst>
                <a:ext uri="{FF2B5EF4-FFF2-40B4-BE49-F238E27FC236}">
                  <a16:creationId xmlns:a16="http://schemas.microsoft.com/office/drawing/2014/main" xmlns="" id="{757BE28A-FDC3-4B6F-AAE7-BC642C0FCD00}"/>
                </a:ext>
              </a:extLst>
            </p:cNvPr>
            <p:cNvSpPr/>
            <p:nvPr/>
          </p:nvSpPr>
          <p:spPr>
            <a:xfrm>
              <a:off x="8934359" y="4836871"/>
              <a:ext cx="386582" cy="1367067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980246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8B5BEC-ED91-462A-99C2-3D7D5B959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239" y="296950"/>
            <a:ext cx="9834088" cy="430887"/>
          </a:xfrm>
        </p:spPr>
        <p:txBody>
          <a:bodyPr/>
          <a:lstStyle/>
          <a:p>
            <a:r>
              <a:rPr lang="fr-FR" sz="2200" b="1" dirty="0"/>
              <a:t>Comment utiliser au mieux les énergies intermittentes 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8ED84C7-D061-4FD9-9781-2B4E5CF5C3B2}"/>
              </a:ext>
            </a:extLst>
          </p:cNvPr>
          <p:cNvSpPr/>
          <p:nvPr/>
        </p:nvSpPr>
        <p:spPr>
          <a:xfrm>
            <a:off x="177331" y="1085897"/>
            <a:ext cx="1028617" cy="63135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I2D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1EE92EA3-8AFC-4BB1-9FA6-4CAAD97D266E}"/>
              </a:ext>
            </a:extLst>
          </p:cNvPr>
          <p:cNvSpPr txBox="1"/>
          <p:nvPr/>
        </p:nvSpPr>
        <p:spPr>
          <a:xfrm>
            <a:off x="-174171" y="2210946"/>
            <a:ext cx="873760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2200" b="1" dirty="0"/>
              <a:t>Scénario d’activités pratiques dans le domaine de l’énergie : </a:t>
            </a:r>
            <a:br>
              <a:rPr lang="fr-FR" sz="2200" b="1" dirty="0"/>
            </a:b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/>
              <a:t>analyse des fonctionnalités à partir des diagrammes </a:t>
            </a:r>
            <a:r>
              <a:rPr lang="fr-FR" sz="2000" dirty="0" err="1"/>
              <a:t>SysML</a:t>
            </a:r>
            <a:r>
              <a:rPr lang="fr-FR" sz="2000" dirty="0"/>
              <a:t> fournis 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/>
              <a:t>identification des </a:t>
            </a:r>
            <a:r>
              <a:rPr lang="fr-FR" sz="2000" dirty="0">
                <a:solidFill>
                  <a:srgbClr val="7030A0"/>
                </a:solidFill>
              </a:rPr>
              <a:t>solutions constructives </a:t>
            </a:r>
            <a:r>
              <a:rPr lang="fr-FR" sz="2000" dirty="0"/>
              <a:t>satisfaisant aux fonctions indiquées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/>
              <a:t>dans le diagramme d'exigences 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/>
              <a:t>réflexion sur les flux M-E-I à partir du diagramme de blocs internes (ibd). On mettra ainsi en évidence le besoin et les solutions de conversion d'énergie.</a:t>
            </a:r>
          </a:p>
          <a:p>
            <a:pPr lvl="1"/>
            <a:endParaRPr lang="fr-FR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/>
              <a:t>Vérifications expérimentales des exigences de premier niveau </a:t>
            </a:r>
            <a:br>
              <a:rPr lang="fr-FR" sz="2000" dirty="0"/>
            </a:br>
            <a:r>
              <a:rPr lang="fr-FR" sz="2000" dirty="0"/>
              <a:t>(ex: autonomie pour 30 secondes de manivelle, mesure d’éclairement…)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3AB88CB2-946F-48D1-8A8F-6FCC1B4DD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239" y="900772"/>
            <a:ext cx="1257300" cy="1257300"/>
          </a:xfrm>
          <a:prstGeom prst="rect">
            <a:avLst/>
          </a:prstGeom>
        </p:spPr>
      </p:pic>
      <p:cxnSp>
        <p:nvCxnSpPr>
          <p:cNvPr id="16" name="Connecteur : en angle 15">
            <a:extLst>
              <a:ext uri="{FF2B5EF4-FFF2-40B4-BE49-F238E27FC236}">
                <a16:creationId xmlns:a16="http://schemas.microsoft.com/office/drawing/2014/main" xmlns="" id="{92C6C60A-0F6B-4F9B-A6E7-17D3757AF4F6}"/>
              </a:ext>
            </a:extLst>
          </p:cNvPr>
          <p:cNvCxnSpPr>
            <a:cxnSpLocks/>
            <a:stCxn id="14" idx="3"/>
            <a:endCxn id="23" idx="1"/>
          </p:cNvCxnSpPr>
          <p:nvPr/>
        </p:nvCxnSpPr>
        <p:spPr>
          <a:xfrm>
            <a:off x="2790539" y="1529422"/>
            <a:ext cx="1188390" cy="304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15BE1A5-01C6-4DB4-AECB-13FD6E310EC5}"/>
              </a:ext>
            </a:extLst>
          </p:cNvPr>
          <p:cNvSpPr/>
          <p:nvPr/>
        </p:nvSpPr>
        <p:spPr>
          <a:xfrm>
            <a:off x="3978929" y="1334762"/>
            <a:ext cx="5107014" cy="395402"/>
          </a:xfrm>
          <a:prstGeom prst="rect">
            <a:avLst/>
          </a:prstGeom>
          <a:solidFill>
            <a:srgbClr val="A212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Energie : Conversion et stockage</a:t>
            </a:r>
          </a:p>
        </p:txBody>
      </p:sp>
      <p:sp>
        <p:nvSpPr>
          <p:cNvPr id="25" name="Flèche : droite 24">
            <a:extLst>
              <a:ext uri="{FF2B5EF4-FFF2-40B4-BE49-F238E27FC236}">
                <a16:creationId xmlns:a16="http://schemas.microsoft.com/office/drawing/2014/main" xmlns="" id="{98046DF5-E44C-471C-BFE4-40BD31D9F5E8}"/>
              </a:ext>
            </a:extLst>
          </p:cNvPr>
          <p:cNvSpPr/>
          <p:nvPr/>
        </p:nvSpPr>
        <p:spPr>
          <a:xfrm flipH="1">
            <a:off x="9358490" y="1305853"/>
            <a:ext cx="2192007" cy="430887"/>
          </a:xfrm>
          <a:prstGeom prst="rightArrow">
            <a:avLst>
              <a:gd name="adj1" fmla="val 68464"/>
              <a:gd name="adj2" fmla="val 37822"/>
            </a:avLst>
          </a:prstGeom>
          <a:solidFill>
            <a:srgbClr val="A2127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Activités typées 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17E9887-02B4-4FC5-9931-0BA812DC3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3430" y="3329096"/>
            <a:ext cx="2693667" cy="151518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237AA3BF-D643-4390-AAE6-9C432C00D5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34" r="22888"/>
          <a:stretch/>
        </p:blipFill>
        <p:spPr>
          <a:xfrm>
            <a:off x="9664555" y="5043084"/>
            <a:ext cx="1286980" cy="109061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992E1C42-202C-4A61-A0D3-607542BCB184}"/>
              </a:ext>
            </a:extLst>
          </p:cNvPr>
          <p:cNvSpPr txBox="1"/>
          <p:nvPr/>
        </p:nvSpPr>
        <p:spPr>
          <a:xfrm>
            <a:off x="8563430" y="2158072"/>
            <a:ext cx="2987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À disposition : système non didactisé, didactisé et/ou démonté.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38832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21D35B0-7767-403F-93D0-9AF651165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240" y="204920"/>
            <a:ext cx="7828474" cy="707886"/>
          </a:xfrm>
        </p:spPr>
        <p:txBody>
          <a:bodyPr/>
          <a:lstStyle/>
          <a:p>
            <a:r>
              <a:rPr lang="fr-FR" b="1" dirty="0"/>
              <a:t>Comment utiliser au mieux les énergies intermittentes ?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A8AA9E79-2609-4E6F-A721-83DF494D5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3FC8CD84-5043-4A9C-92DA-75E8B46C8C65}"/>
              </a:ext>
            </a:extLst>
          </p:cNvPr>
          <p:cNvSpPr txBox="1"/>
          <p:nvPr/>
        </p:nvSpPr>
        <p:spPr>
          <a:xfrm>
            <a:off x="289747" y="884955"/>
            <a:ext cx="82301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2000" b="1" dirty="0"/>
              <a:t>Scénario d’activités pratiques dans le domaine de l’énergie (suite) : </a:t>
            </a:r>
          </a:p>
          <a:p>
            <a:pPr lvl="1"/>
            <a:endParaRPr lang="fr-FR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/>
              <a:t>Mise en évidence d’un besoin de stockage d’énergie pour pallier l’intermittence de l’énergie produite</a:t>
            </a:r>
          </a:p>
          <a:p>
            <a:pPr lvl="1"/>
            <a:endParaRPr lang="fr-FR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/>
              <a:t>Mise en évidence de la différence </a:t>
            </a:r>
            <a:br>
              <a:rPr lang="fr-FR" sz="2000" dirty="0"/>
            </a:br>
            <a:r>
              <a:rPr lang="fr-FR" sz="2000" dirty="0"/>
              <a:t>entre énergie et puissance</a:t>
            </a:r>
          </a:p>
          <a:p>
            <a:pPr lvl="1"/>
            <a:endParaRPr lang="fr-FR" sz="2000" dirty="0"/>
          </a:p>
          <a:p>
            <a:pPr lvl="1"/>
            <a:endParaRPr lang="fr-FR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/>
              <a:t>Simulations multiphysique et modeleur 3D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/>
              <a:t>Comparaison du </a:t>
            </a:r>
            <a:r>
              <a:rPr lang="fr-FR" sz="2000" dirty="0">
                <a:solidFill>
                  <a:srgbClr val="00B050"/>
                </a:solidFill>
              </a:rPr>
              <a:t>cahier des charges </a:t>
            </a:r>
            <a:r>
              <a:rPr lang="fr-FR" sz="2000" dirty="0"/>
              <a:t>avec les résultats de </a:t>
            </a:r>
            <a:r>
              <a:rPr lang="fr-FR" sz="2000" dirty="0">
                <a:solidFill>
                  <a:srgbClr val="A2127F"/>
                </a:solidFill>
              </a:rPr>
              <a:t>simulation</a:t>
            </a:r>
            <a:r>
              <a:rPr lang="fr-FR" sz="2000" dirty="0"/>
              <a:t> et d’</a:t>
            </a:r>
            <a:r>
              <a:rPr lang="fr-FR" sz="2000" dirty="0">
                <a:solidFill>
                  <a:srgbClr val="31859C"/>
                </a:solidFill>
              </a:rPr>
              <a:t>expérimentation </a:t>
            </a:r>
            <a:r>
              <a:rPr lang="fr-FR" sz="2000" dirty="0"/>
              <a:t>dans le domaine de la conversion et du stockage.</a:t>
            </a:r>
          </a:p>
        </p:txBody>
      </p:sp>
      <p:pic>
        <p:nvPicPr>
          <p:cNvPr id="2050" name="Picture 2" descr="Lampe dynamo">
            <a:extLst>
              <a:ext uri="{FF2B5EF4-FFF2-40B4-BE49-F238E27FC236}">
                <a16:creationId xmlns:a16="http://schemas.microsoft.com/office/drawing/2014/main" xmlns="" id="{C625C50F-A75F-4222-A30C-E9FCB557B0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3" b="17619"/>
          <a:stretch/>
        </p:blipFill>
        <p:spPr bwMode="auto">
          <a:xfrm>
            <a:off x="8216906" y="873616"/>
            <a:ext cx="3528580" cy="236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F47950E-348C-41A4-86A8-6D084D7C30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71" t="23213" r="39405" b="12886"/>
          <a:stretch/>
        </p:blipFill>
        <p:spPr>
          <a:xfrm>
            <a:off x="8591013" y="3429000"/>
            <a:ext cx="3083347" cy="263600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8B99DBF9-97D3-49C1-A520-3204A4F848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667" t="50000" r="30119" b="23585"/>
          <a:stretch/>
        </p:blipFill>
        <p:spPr>
          <a:xfrm>
            <a:off x="5960645" y="2360428"/>
            <a:ext cx="1847970" cy="150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68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8B76588-F0D9-4FC3-A8E5-94A40D8AC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452" y="2691828"/>
            <a:ext cx="1070506" cy="107050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915B470-483C-494A-9A5C-DB16BDCE2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184" y="3857572"/>
            <a:ext cx="1309723" cy="1146007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C91EFB37-462E-48BB-B9D9-49679C5C3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BB07B-E674-E847-921B-89EC41271B7E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xmlns="" id="{FF3A1863-718F-4873-8E8E-8DBFFF45E7A7}"/>
              </a:ext>
            </a:extLst>
          </p:cNvPr>
          <p:cNvSpPr/>
          <p:nvPr/>
        </p:nvSpPr>
        <p:spPr>
          <a:xfrm>
            <a:off x="2042189" y="1512711"/>
            <a:ext cx="1365956" cy="79188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Etape 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B9B8E26-5D2B-44A6-8E10-E31B4F13EED6}"/>
              </a:ext>
            </a:extLst>
          </p:cNvPr>
          <p:cNvSpPr/>
          <p:nvPr/>
        </p:nvSpPr>
        <p:spPr>
          <a:xfrm>
            <a:off x="4548322" y="1427300"/>
            <a:ext cx="5710570" cy="1023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tx1"/>
                </a:solidFill>
              </a:rPr>
              <a:t>Synthèse globale de la séquence après l’ensemble des activités typées MEI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xmlns="" id="{1F53A048-B1F9-430E-B0BD-0D5CB32EF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239" y="281561"/>
            <a:ext cx="9834088" cy="461665"/>
          </a:xfrm>
        </p:spPr>
        <p:txBody>
          <a:bodyPr/>
          <a:lstStyle/>
          <a:p>
            <a:r>
              <a:rPr lang="fr-FR" sz="2400" b="1" dirty="0"/>
              <a:t>Comment utiliser au mieux les énergies intermittentes ?</a:t>
            </a:r>
            <a:endParaRPr lang="fr-FR" sz="22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11F016F-E31E-496B-97E0-9F2F2B4501B8}"/>
              </a:ext>
            </a:extLst>
          </p:cNvPr>
          <p:cNvSpPr/>
          <p:nvPr/>
        </p:nvSpPr>
        <p:spPr>
          <a:xfrm>
            <a:off x="177331" y="1650144"/>
            <a:ext cx="1028617" cy="63135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I2D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B67D8C05-EC57-4CE5-92A4-16EB1BF6B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145" y="1453920"/>
            <a:ext cx="1023801" cy="1023801"/>
          </a:xfrm>
          <a:prstGeom prst="rect">
            <a:avLst/>
          </a:prstGeom>
        </p:spPr>
      </p:pic>
      <p:sp>
        <p:nvSpPr>
          <p:cNvPr id="11" name="Flèche : droite 10">
            <a:extLst>
              <a:ext uri="{FF2B5EF4-FFF2-40B4-BE49-F238E27FC236}">
                <a16:creationId xmlns:a16="http://schemas.microsoft.com/office/drawing/2014/main" xmlns="" id="{EC82ECCF-3BB4-4C2B-8560-85022A308453}"/>
              </a:ext>
            </a:extLst>
          </p:cNvPr>
          <p:cNvSpPr/>
          <p:nvPr/>
        </p:nvSpPr>
        <p:spPr>
          <a:xfrm>
            <a:off x="2042189" y="2848211"/>
            <a:ext cx="1365956" cy="79188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Etape 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2C23366-F72F-418F-8F8C-8DE5B724D1F9}"/>
              </a:ext>
            </a:extLst>
          </p:cNvPr>
          <p:cNvSpPr/>
          <p:nvPr/>
        </p:nvSpPr>
        <p:spPr>
          <a:xfrm>
            <a:off x="4548322" y="2762800"/>
            <a:ext cx="5710570" cy="1023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tx1"/>
                </a:solidFill>
              </a:rPr>
              <a:t>Activités de réinvestissement : travaux dirigés, activités pratiques…</a:t>
            </a:r>
          </a:p>
        </p:txBody>
      </p:sp>
      <p:sp>
        <p:nvSpPr>
          <p:cNvPr id="14" name="Flèche : droite 13">
            <a:extLst>
              <a:ext uri="{FF2B5EF4-FFF2-40B4-BE49-F238E27FC236}">
                <a16:creationId xmlns:a16="http://schemas.microsoft.com/office/drawing/2014/main" xmlns="" id="{D723EBD4-59B4-48A7-A56D-4E8B24784B54}"/>
              </a:ext>
            </a:extLst>
          </p:cNvPr>
          <p:cNvSpPr/>
          <p:nvPr/>
        </p:nvSpPr>
        <p:spPr>
          <a:xfrm>
            <a:off x="2042189" y="4024411"/>
            <a:ext cx="1365956" cy="79188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Etape 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51697C2-CDE6-4FF8-9AFC-91561596FC7E}"/>
              </a:ext>
            </a:extLst>
          </p:cNvPr>
          <p:cNvSpPr/>
          <p:nvPr/>
        </p:nvSpPr>
        <p:spPr>
          <a:xfrm>
            <a:off x="4548322" y="3939000"/>
            <a:ext cx="5710570" cy="1023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tx1"/>
                </a:solidFill>
              </a:rPr>
              <a:t>Evaluation sommative +  correction + remédiation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4415E95-BC90-40EC-BF1F-B21CC380507A}"/>
              </a:ext>
            </a:extLst>
          </p:cNvPr>
          <p:cNvSpPr/>
          <p:nvPr/>
        </p:nvSpPr>
        <p:spPr>
          <a:xfrm>
            <a:off x="1551780" y="1705142"/>
            <a:ext cx="437244" cy="3952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6C2375F-2215-48D1-8E31-962D62BB00E7}"/>
              </a:ext>
            </a:extLst>
          </p:cNvPr>
          <p:cNvSpPr/>
          <p:nvPr/>
        </p:nvSpPr>
        <p:spPr>
          <a:xfrm>
            <a:off x="1549762" y="4222710"/>
            <a:ext cx="437244" cy="3952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CE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B90C9A6-AB76-40B8-95B2-E3568CF668D9}"/>
              </a:ext>
            </a:extLst>
          </p:cNvPr>
          <p:cNvSpPr/>
          <p:nvPr/>
        </p:nvSpPr>
        <p:spPr>
          <a:xfrm>
            <a:off x="627054" y="3046878"/>
            <a:ext cx="1365956" cy="3952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CE et/ou AE</a:t>
            </a:r>
          </a:p>
        </p:txBody>
      </p:sp>
    </p:spTree>
    <p:extLst>
      <p:ext uri="{BB962C8B-B14F-4D97-AF65-F5344CB8AC3E}">
        <p14:creationId xmlns:p14="http://schemas.microsoft.com/office/powerpoint/2010/main" val="19681097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15883</TotalTime>
  <Words>3245</Words>
  <Application>Microsoft Macintosh PowerPoint</Application>
  <PresentationFormat>Personnalisé</PresentationFormat>
  <Paragraphs>506</Paragraphs>
  <Slides>41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42" baseType="lpstr">
      <vt:lpstr>Thème Office</vt:lpstr>
      <vt:lpstr>Enseigner les concepts clés de l’énergie</vt:lpstr>
      <vt:lpstr>Enseigner l’I2D et 2I2D</vt:lpstr>
      <vt:lpstr>Exemples de liaisons IT et I2D en classe de 1ère</vt:lpstr>
      <vt:lpstr>Séquence : Utilisation des énergies renouvelables intermittentes</vt:lpstr>
      <vt:lpstr>Séquence : Utilisation des énergies renouvelables intermittentes</vt:lpstr>
      <vt:lpstr>Comment utiliser au mieux les énergies intermittentes ?</vt:lpstr>
      <vt:lpstr>Comment utiliser au mieux les énergies intermittentes ?</vt:lpstr>
      <vt:lpstr>Comment utiliser au mieux les énergies intermittentes ?</vt:lpstr>
      <vt:lpstr>Comment utiliser au mieux les énergies intermittentes ?</vt:lpstr>
      <vt:lpstr>Présentation PowerPoint</vt:lpstr>
      <vt:lpstr>Séquence I2D : Comment consommer moins dans l’habitat ?</vt:lpstr>
      <vt:lpstr>Séquence I2D : Comment consommer moins dans l’habitat ?</vt:lpstr>
      <vt:lpstr>Séquence I2D : Comment consommer moins dans l’habitat ?</vt:lpstr>
      <vt:lpstr>Séquence I2D : Comment consommer moins dans l’habitat ?</vt:lpstr>
      <vt:lpstr>Séquence I2D : Comment consommer moins dans l’habitat ?</vt:lpstr>
      <vt:lpstr>Séquence I2D : Comment consommer moins dans l’habitat ?</vt:lpstr>
      <vt:lpstr>Séquence I2D : Comment consommer moins dans l’habitat ?</vt:lpstr>
      <vt:lpstr>Séquence I2D : Comment consommer moins dans l’habitat ?</vt:lpstr>
      <vt:lpstr>Séquence I2D : Comment consommer moins dans l’habitat ?</vt:lpstr>
      <vt:lpstr>Séquence I2D : Comment consommer moins dans l’habitat ?</vt:lpstr>
      <vt:lpstr>Présentation PowerPoint</vt:lpstr>
      <vt:lpstr>La route intelligente…</vt:lpstr>
      <vt:lpstr>Projet IT : Optimisation de l’autonomie d’un réseau de capteurs </vt:lpstr>
      <vt:lpstr>Projet IT : Optimisation de l’autonomie d’un réseau de capteurs </vt:lpstr>
      <vt:lpstr>Exemple de liaisons 2I2D enseignements communs et spécifiques</vt:lpstr>
      <vt:lpstr>Séquence 2I2D Conversion d’énergie et efficacité</vt:lpstr>
      <vt:lpstr>Séquence 2I2D Conversion d’énergie et efficacité</vt:lpstr>
      <vt:lpstr>Séquence 2I2D Conversion d’énergie et efficacité </vt:lpstr>
      <vt:lpstr>Séquence 2I2D Conversion d’énergie et efficacité</vt:lpstr>
      <vt:lpstr>Séquence Conversion d’énergie et efficacité</vt:lpstr>
      <vt:lpstr>Séquence Conversion d’énergie et efficacité</vt:lpstr>
      <vt:lpstr>Séquence Conversion d’énergie et efficacité</vt:lpstr>
      <vt:lpstr>Séquence Conversion d’énergie et efficacité</vt:lpstr>
      <vt:lpstr>Séquence Conversion d’énergie et efficacité</vt:lpstr>
      <vt:lpstr>Séquence 2I2D Conversion d’énergie et efficacité</vt:lpstr>
      <vt:lpstr>Séquence 2I2D Conversion d’énergie et efficacité</vt:lpstr>
      <vt:lpstr>Séquence Conversion d’énergie et efficacité</vt:lpstr>
      <vt:lpstr>Séquence Conversion d’énergie et efficacité</vt:lpstr>
      <vt:lpstr>Séquence Conversion d’énergie et efficacité</vt:lpstr>
      <vt:lpstr>Séquence Conversion d’énergie et efficacité</vt:lpstr>
      <vt:lpstr>Présentation PowerPoint</vt:lpstr>
    </vt:vector>
  </TitlesOfParts>
  <Company>perso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du programme STI2D 2021</dc:title>
  <dc:creator>Frédéric TARAUD</dc:creator>
  <cp:lastModifiedBy>Michel Rage</cp:lastModifiedBy>
  <cp:revision>874</cp:revision>
  <cp:lastPrinted>2018-09-07T10:09:55Z</cp:lastPrinted>
  <dcterms:created xsi:type="dcterms:W3CDTF">2018-05-28T09:17:26Z</dcterms:created>
  <dcterms:modified xsi:type="dcterms:W3CDTF">2019-01-16T15:06:50Z</dcterms:modified>
</cp:coreProperties>
</file>