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3.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4.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notesSlides/notesSlide5.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charts/chart1.xml" ContentType="application/vnd.openxmlformats-officedocument.drawingml.chart+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charts/chart2.xml" ContentType="application/vnd.openxmlformats-officedocument.drawingml.chart+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notesSlides/notesSlide6.xml" ContentType="application/vnd.openxmlformats-officedocument.presentationml.notesSlid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notesSlides/notesSlide7.xml" ContentType="application/vnd.openxmlformats-officedocument.presentationml.notesSlide+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charts/chart3.xml" ContentType="application/vnd.openxmlformats-officedocument.drawingml.chart+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375" r:id="rId2"/>
    <p:sldId id="376" r:id="rId3"/>
    <p:sldId id="377" r:id="rId4"/>
    <p:sldId id="378" r:id="rId5"/>
    <p:sldId id="359" r:id="rId6"/>
    <p:sldId id="360" r:id="rId7"/>
    <p:sldId id="379"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58" r:id="rId21"/>
    <p:sldId id="324" r:id="rId22"/>
    <p:sldId id="325" r:id="rId23"/>
    <p:sldId id="338" r:id="rId24"/>
    <p:sldId id="327" r:id="rId25"/>
    <p:sldId id="328" r:id="rId26"/>
    <p:sldId id="354" r:id="rId27"/>
    <p:sldId id="303" r:id="rId28"/>
    <p:sldId id="308" r:id="rId29"/>
    <p:sldId id="380" r:id="rId30"/>
    <p:sldId id="287" r:id="rId31"/>
    <p:sldId id="322" r:id="rId32"/>
    <p:sldId id="323" r:id="rId33"/>
    <p:sldId id="381" r:id="rId34"/>
    <p:sldId id="353" r:id="rId35"/>
    <p:sldId id="331" r:id="rId36"/>
    <p:sldId id="332" r:id="rId37"/>
    <p:sldId id="333" r:id="rId38"/>
    <p:sldId id="341" r:id="rId39"/>
    <p:sldId id="334" r:id="rId40"/>
    <p:sldId id="343" r:id="rId41"/>
    <p:sldId id="344" r:id="rId42"/>
    <p:sldId id="351" r:id="rId43"/>
    <p:sldId id="350" r:id="rId44"/>
    <p:sldId id="349" r:id="rId45"/>
  </p:sldIdLst>
  <p:sldSz cx="12192000" cy="6858000"/>
  <p:notesSz cx="6735763" cy="98663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9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er Fort" initials="OF" lastIdx="6" clrIdx="0">
    <p:extLst/>
  </p:cmAuthor>
  <p:cmAuthor id="2" name="Frédéric TARAUD" initials="FT" lastIdx="1" clrIdx="1">
    <p:extLst/>
  </p:cmAuthor>
  <p:cmAuthor id="3" name="Bastien" initials="BA" lastIdx="1" clrIdx="2">
    <p:extLst/>
  </p:cmAuthor>
  <p:cmAuthor id="4" name="Jean-Claude FRICOU" initials="JF"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93CDDD"/>
    <a:srgbClr val="4BACC6"/>
    <a:srgbClr val="C3D69B"/>
    <a:srgbClr val="CAF27F"/>
    <a:srgbClr val="EB9998"/>
    <a:srgbClr val="16AEB2"/>
    <a:srgbClr val="31859C"/>
    <a:srgbClr val="A2127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9" autoAdjust="0"/>
    <p:restoredTop sz="95322" autoAdjust="0"/>
  </p:normalViewPr>
  <p:slideViewPr>
    <p:cSldViewPr snapToGrid="0" snapToObjects="1">
      <p:cViewPr varScale="1">
        <p:scale>
          <a:sx n="77" d="100"/>
          <a:sy n="77" d="100"/>
        </p:scale>
        <p:origin x="72" y="480"/>
      </p:cViewPr>
      <p:guideLst>
        <p:guide orient="horz" pos="2183"/>
        <p:guide pos="390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9" d="100"/>
          <a:sy n="79" d="100"/>
        </p:scale>
        <p:origin x="327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s\documents%20prof\PREDAC\activit&#233;%20RDM\mesures%20Deltalab.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ocuments\documents%20prof\PREDAC\activit&#233;%20RDM\mesures%20Deltalab.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224;%20imprimer\s&#233;ance%20du%207-01\impact%20environnemental%20type%20de%20construction%20-%20Bois-b&#233;ton-aci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8643204539010498"/>
          <c:y val="5.385782318550731E-2"/>
          <c:w val="0.43289714813062002"/>
          <c:h val="0.68957702402584409"/>
        </c:manualLayout>
      </c:layout>
      <c:scatterChart>
        <c:scatterStyle val="smoothMarker"/>
        <c:varyColors val="0"/>
        <c:ser>
          <c:idx val="0"/>
          <c:order val="0"/>
          <c:tx>
            <c:strRef>
              <c:f>Feuil1!$G$25</c:f>
              <c:strCache>
                <c:ptCount val="1"/>
                <c:pt idx="0">
                  <c:v>mesure avec soudure côté charge</c:v>
                </c:pt>
              </c:strCache>
            </c:strRef>
          </c:tx>
          <c:marker>
            <c:symbol val="none"/>
          </c:marker>
          <c:xVal>
            <c:numRef>
              <c:f>Feuil1!$F$26:$F$36</c:f>
              <c:numCache>
                <c:formatCode>General</c:formatCode>
                <c:ptCount val="11"/>
                <c:pt idx="0">
                  <c:v>0</c:v>
                </c:pt>
                <c:pt idx="1">
                  <c:v>100</c:v>
                </c:pt>
                <c:pt idx="2">
                  <c:v>200</c:v>
                </c:pt>
                <c:pt idx="3">
                  <c:v>300</c:v>
                </c:pt>
                <c:pt idx="4">
                  <c:v>400</c:v>
                </c:pt>
                <c:pt idx="5">
                  <c:v>500</c:v>
                </c:pt>
                <c:pt idx="6">
                  <c:v>600</c:v>
                </c:pt>
                <c:pt idx="7">
                  <c:v>700</c:v>
                </c:pt>
                <c:pt idx="8">
                  <c:v>800</c:v>
                </c:pt>
                <c:pt idx="9">
                  <c:v>900</c:v>
                </c:pt>
                <c:pt idx="10">
                  <c:v>1000</c:v>
                </c:pt>
              </c:numCache>
            </c:numRef>
          </c:xVal>
          <c:yVal>
            <c:numRef>
              <c:f>Feuil1!$G$26:$G$36</c:f>
              <c:numCache>
                <c:formatCode>General</c:formatCode>
                <c:ptCount val="11"/>
                <c:pt idx="0">
                  <c:v>0</c:v>
                </c:pt>
                <c:pt idx="1">
                  <c:v>0.44000000000000106</c:v>
                </c:pt>
                <c:pt idx="2">
                  <c:v>0.76000000000000312</c:v>
                </c:pt>
                <c:pt idx="3">
                  <c:v>0.99</c:v>
                </c:pt>
                <c:pt idx="4">
                  <c:v>1.1900000000000062</c:v>
                </c:pt>
                <c:pt idx="5">
                  <c:v>1.37</c:v>
                </c:pt>
                <c:pt idx="6">
                  <c:v>1.57</c:v>
                </c:pt>
                <c:pt idx="7">
                  <c:v>1.7400000000000022</c:v>
                </c:pt>
                <c:pt idx="8">
                  <c:v>1.9300000000000039</c:v>
                </c:pt>
                <c:pt idx="9">
                  <c:v>2.12</c:v>
                </c:pt>
                <c:pt idx="10">
                  <c:v>2.2999999999999998</c:v>
                </c:pt>
              </c:numCache>
            </c:numRef>
          </c:yVal>
          <c:smooth val="1"/>
          <c:extLst>
            <c:ext xmlns:c16="http://schemas.microsoft.com/office/drawing/2014/chart" uri="{C3380CC4-5D6E-409C-BE32-E72D297353CC}">
              <c16:uniqueId val="{00000000-73B7-4194-8F06-ECD2E95F996B}"/>
            </c:ext>
          </c:extLst>
        </c:ser>
        <c:ser>
          <c:idx val="1"/>
          <c:order val="1"/>
          <c:tx>
            <c:strRef>
              <c:f>Feuil1!$H$25</c:f>
              <c:strCache>
                <c:ptCount val="1"/>
                <c:pt idx="0">
                  <c:v>mesure avec oudure en haut</c:v>
                </c:pt>
              </c:strCache>
            </c:strRef>
          </c:tx>
          <c:marker>
            <c:symbol val="none"/>
          </c:marker>
          <c:xVal>
            <c:numRef>
              <c:f>Feuil1!$F$26:$F$36</c:f>
              <c:numCache>
                <c:formatCode>General</c:formatCode>
                <c:ptCount val="11"/>
                <c:pt idx="0">
                  <c:v>0</c:v>
                </c:pt>
                <c:pt idx="1">
                  <c:v>100</c:v>
                </c:pt>
                <c:pt idx="2">
                  <c:v>200</c:v>
                </c:pt>
                <c:pt idx="3">
                  <c:v>300</c:v>
                </c:pt>
                <c:pt idx="4">
                  <c:v>400</c:v>
                </c:pt>
                <c:pt idx="5">
                  <c:v>500</c:v>
                </c:pt>
                <c:pt idx="6">
                  <c:v>600</c:v>
                </c:pt>
                <c:pt idx="7">
                  <c:v>700</c:v>
                </c:pt>
                <c:pt idx="8">
                  <c:v>800</c:v>
                </c:pt>
                <c:pt idx="9">
                  <c:v>900</c:v>
                </c:pt>
                <c:pt idx="10">
                  <c:v>1000</c:v>
                </c:pt>
              </c:numCache>
            </c:numRef>
          </c:xVal>
          <c:yVal>
            <c:numRef>
              <c:f>Feuil1!$H$26:$H$36</c:f>
              <c:numCache>
                <c:formatCode>General</c:formatCode>
                <c:ptCount val="11"/>
                <c:pt idx="0">
                  <c:v>0</c:v>
                </c:pt>
                <c:pt idx="1">
                  <c:v>0.26</c:v>
                </c:pt>
                <c:pt idx="2">
                  <c:v>0.56999999999999995</c:v>
                </c:pt>
                <c:pt idx="3">
                  <c:v>0.79</c:v>
                </c:pt>
                <c:pt idx="4">
                  <c:v>0.98</c:v>
                </c:pt>
                <c:pt idx="5">
                  <c:v>1.1900000000000062</c:v>
                </c:pt>
                <c:pt idx="6">
                  <c:v>1.3800000000000001</c:v>
                </c:pt>
                <c:pt idx="7">
                  <c:v>1.58</c:v>
                </c:pt>
                <c:pt idx="8">
                  <c:v>1.7700000000000031</c:v>
                </c:pt>
                <c:pt idx="9">
                  <c:v>1.9400000000000039</c:v>
                </c:pt>
                <c:pt idx="10">
                  <c:v>2.12</c:v>
                </c:pt>
              </c:numCache>
            </c:numRef>
          </c:yVal>
          <c:smooth val="1"/>
          <c:extLst>
            <c:ext xmlns:c16="http://schemas.microsoft.com/office/drawing/2014/chart" uri="{C3380CC4-5D6E-409C-BE32-E72D297353CC}">
              <c16:uniqueId val="{00000001-73B7-4194-8F06-ECD2E95F996B}"/>
            </c:ext>
          </c:extLst>
        </c:ser>
        <c:ser>
          <c:idx val="2"/>
          <c:order val="2"/>
          <c:tx>
            <c:strRef>
              <c:f>Feuil1!$I$25</c:f>
              <c:strCache>
                <c:ptCount val="1"/>
                <c:pt idx="0">
                  <c:v>mesure avec soudure côté volant</c:v>
                </c:pt>
              </c:strCache>
            </c:strRef>
          </c:tx>
          <c:marker>
            <c:symbol val="none"/>
          </c:marker>
          <c:xVal>
            <c:numRef>
              <c:f>Feuil1!$F$26:$F$36</c:f>
              <c:numCache>
                <c:formatCode>General</c:formatCode>
                <c:ptCount val="11"/>
                <c:pt idx="0">
                  <c:v>0</c:v>
                </c:pt>
                <c:pt idx="1">
                  <c:v>100</c:v>
                </c:pt>
                <c:pt idx="2">
                  <c:v>200</c:v>
                </c:pt>
                <c:pt idx="3">
                  <c:v>300</c:v>
                </c:pt>
                <c:pt idx="4">
                  <c:v>400</c:v>
                </c:pt>
                <c:pt idx="5">
                  <c:v>500</c:v>
                </c:pt>
                <c:pt idx="6">
                  <c:v>600</c:v>
                </c:pt>
                <c:pt idx="7">
                  <c:v>700</c:v>
                </c:pt>
                <c:pt idx="8">
                  <c:v>800</c:v>
                </c:pt>
                <c:pt idx="9">
                  <c:v>900</c:v>
                </c:pt>
                <c:pt idx="10">
                  <c:v>1000</c:v>
                </c:pt>
              </c:numCache>
            </c:numRef>
          </c:xVal>
          <c:yVal>
            <c:numRef>
              <c:f>Feuil1!$I$26:$I$36</c:f>
              <c:numCache>
                <c:formatCode>General</c:formatCode>
                <c:ptCount val="11"/>
                <c:pt idx="0">
                  <c:v>0</c:v>
                </c:pt>
                <c:pt idx="1">
                  <c:v>0.2</c:v>
                </c:pt>
                <c:pt idx="2">
                  <c:v>0.4</c:v>
                </c:pt>
                <c:pt idx="3">
                  <c:v>0.59000000000000108</c:v>
                </c:pt>
                <c:pt idx="4">
                  <c:v>0.77000000000000202</c:v>
                </c:pt>
                <c:pt idx="5">
                  <c:v>0.96000000000000107</c:v>
                </c:pt>
                <c:pt idx="6">
                  <c:v>1.1299999999999928</c:v>
                </c:pt>
                <c:pt idx="7">
                  <c:v>1.32</c:v>
                </c:pt>
                <c:pt idx="8">
                  <c:v>1.51</c:v>
                </c:pt>
                <c:pt idx="9">
                  <c:v>1.7000000000000022</c:v>
                </c:pt>
                <c:pt idx="10">
                  <c:v>1.8900000000000001</c:v>
                </c:pt>
              </c:numCache>
            </c:numRef>
          </c:yVal>
          <c:smooth val="1"/>
          <c:extLst>
            <c:ext xmlns:c16="http://schemas.microsoft.com/office/drawing/2014/chart" uri="{C3380CC4-5D6E-409C-BE32-E72D297353CC}">
              <c16:uniqueId val="{00000002-73B7-4194-8F06-ECD2E95F996B}"/>
            </c:ext>
          </c:extLst>
        </c:ser>
        <c:ser>
          <c:idx val="3"/>
          <c:order val="3"/>
          <c:tx>
            <c:strRef>
              <c:f>Feuil1!$J$25</c:f>
              <c:strCache>
                <c:ptCount val="1"/>
                <c:pt idx="0">
                  <c:v>sur le dessous</c:v>
                </c:pt>
              </c:strCache>
            </c:strRef>
          </c:tx>
          <c:marker>
            <c:symbol val="none"/>
          </c:marker>
          <c:xVal>
            <c:numRef>
              <c:f>Feuil1!$F$26:$F$36</c:f>
              <c:numCache>
                <c:formatCode>General</c:formatCode>
                <c:ptCount val="11"/>
                <c:pt idx="0">
                  <c:v>0</c:v>
                </c:pt>
                <c:pt idx="1">
                  <c:v>100</c:v>
                </c:pt>
                <c:pt idx="2">
                  <c:v>200</c:v>
                </c:pt>
                <c:pt idx="3">
                  <c:v>300</c:v>
                </c:pt>
                <c:pt idx="4">
                  <c:v>400</c:v>
                </c:pt>
                <c:pt idx="5">
                  <c:v>500</c:v>
                </c:pt>
                <c:pt idx="6">
                  <c:v>600</c:v>
                </c:pt>
                <c:pt idx="7">
                  <c:v>700</c:v>
                </c:pt>
                <c:pt idx="8">
                  <c:v>800</c:v>
                </c:pt>
                <c:pt idx="9">
                  <c:v>900</c:v>
                </c:pt>
                <c:pt idx="10">
                  <c:v>1000</c:v>
                </c:pt>
              </c:numCache>
            </c:numRef>
          </c:xVal>
          <c:yVal>
            <c:numRef>
              <c:f>Feuil1!$J$26:$J$36</c:f>
              <c:numCache>
                <c:formatCode>General</c:formatCode>
                <c:ptCount val="11"/>
                <c:pt idx="0">
                  <c:v>0</c:v>
                </c:pt>
                <c:pt idx="1">
                  <c:v>0.23</c:v>
                </c:pt>
                <c:pt idx="2">
                  <c:v>0.44000000000000106</c:v>
                </c:pt>
                <c:pt idx="3">
                  <c:v>0.64000000000000312</c:v>
                </c:pt>
                <c:pt idx="4">
                  <c:v>0.83000000000000107</c:v>
                </c:pt>
                <c:pt idx="5">
                  <c:v>1.01</c:v>
                </c:pt>
                <c:pt idx="6">
                  <c:v>1.2</c:v>
                </c:pt>
                <c:pt idx="7">
                  <c:v>1.3800000000000001</c:v>
                </c:pt>
                <c:pt idx="8">
                  <c:v>1.58</c:v>
                </c:pt>
                <c:pt idx="9">
                  <c:v>1.7700000000000031</c:v>
                </c:pt>
                <c:pt idx="10">
                  <c:v>1.960000000000004</c:v>
                </c:pt>
              </c:numCache>
            </c:numRef>
          </c:yVal>
          <c:smooth val="1"/>
          <c:extLst>
            <c:ext xmlns:c16="http://schemas.microsoft.com/office/drawing/2014/chart" uri="{C3380CC4-5D6E-409C-BE32-E72D297353CC}">
              <c16:uniqueId val="{00000003-73B7-4194-8F06-ECD2E95F996B}"/>
            </c:ext>
          </c:extLst>
        </c:ser>
        <c:dLbls>
          <c:showLegendKey val="0"/>
          <c:showVal val="0"/>
          <c:showCatName val="0"/>
          <c:showSerName val="0"/>
          <c:showPercent val="0"/>
          <c:showBubbleSize val="0"/>
        </c:dLbls>
        <c:axId val="110044288"/>
        <c:axId val="110045824"/>
      </c:scatterChart>
      <c:valAx>
        <c:axId val="110044288"/>
        <c:scaling>
          <c:orientation val="minMax"/>
        </c:scaling>
        <c:delete val="0"/>
        <c:axPos val="b"/>
        <c:numFmt formatCode="General" sourceLinked="1"/>
        <c:majorTickMark val="out"/>
        <c:minorTickMark val="none"/>
        <c:tickLblPos val="nextTo"/>
        <c:crossAx val="110045824"/>
        <c:crosses val="autoZero"/>
        <c:crossBetween val="midCat"/>
      </c:valAx>
      <c:valAx>
        <c:axId val="110045824"/>
        <c:scaling>
          <c:orientation val="minMax"/>
        </c:scaling>
        <c:delete val="0"/>
        <c:axPos val="l"/>
        <c:majorGridlines/>
        <c:numFmt formatCode="General" sourceLinked="1"/>
        <c:majorTickMark val="out"/>
        <c:minorTickMark val="none"/>
        <c:tickLblPos val="nextTo"/>
        <c:crossAx val="110044288"/>
        <c:crosses val="autoZero"/>
        <c:crossBetween val="midCat"/>
      </c:valAx>
    </c:plotArea>
    <c:legend>
      <c:legendPos val="r"/>
      <c:legendEntry>
        <c:idx val="0"/>
        <c:txPr>
          <a:bodyPr/>
          <a:lstStyle/>
          <a:p>
            <a:pPr>
              <a:defRPr sz="600"/>
            </a:pPr>
            <a:endParaRPr lang="fr-FR"/>
          </a:p>
        </c:txPr>
      </c:legendEntry>
      <c:legendEntry>
        <c:idx val="1"/>
        <c:txPr>
          <a:bodyPr/>
          <a:lstStyle/>
          <a:p>
            <a:pPr>
              <a:defRPr sz="600"/>
            </a:pPr>
            <a:endParaRPr lang="fr-FR"/>
          </a:p>
        </c:txPr>
      </c:legendEntry>
      <c:legendEntry>
        <c:idx val="2"/>
        <c:txPr>
          <a:bodyPr/>
          <a:lstStyle/>
          <a:p>
            <a:pPr>
              <a:defRPr sz="600"/>
            </a:pPr>
            <a:endParaRPr lang="fr-FR"/>
          </a:p>
        </c:txPr>
      </c:legendEntry>
      <c:legendEntry>
        <c:idx val="3"/>
        <c:txPr>
          <a:bodyPr/>
          <a:lstStyle/>
          <a:p>
            <a:pPr>
              <a:defRPr sz="600"/>
            </a:pPr>
            <a:endParaRPr lang="fr-FR"/>
          </a:p>
        </c:txPr>
      </c:legendEntry>
      <c:layout>
        <c:manualLayout>
          <c:xMode val="edge"/>
          <c:yMode val="edge"/>
          <c:x val="2.0207127877948004E-2"/>
          <c:y val="1.09288422280548E-2"/>
          <c:w val="0.28605423282245307"/>
          <c:h val="0.50307086614173202"/>
        </c:manualLayout>
      </c:layout>
      <c:overlay val="0"/>
    </c:legend>
    <c:plotVisOnly val="1"/>
    <c:dispBlanksAs val="gap"/>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Feuil1!$O$32</c:f>
              <c:strCache>
                <c:ptCount val="1"/>
                <c:pt idx="0">
                  <c:v>mesure forme en IPE</c:v>
                </c:pt>
              </c:strCache>
            </c:strRef>
          </c:tx>
          <c:marker>
            <c:symbol val="none"/>
          </c:marker>
          <c:xVal>
            <c:numRef>
              <c:f>Feuil1!$N$33:$N$43</c:f>
              <c:numCache>
                <c:formatCode>General</c:formatCode>
                <c:ptCount val="11"/>
                <c:pt idx="0">
                  <c:v>0</c:v>
                </c:pt>
                <c:pt idx="1">
                  <c:v>100</c:v>
                </c:pt>
                <c:pt idx="2">
                  <c:v>200</c:v>
                </c:pt>
                <c:pt idx="3">
                  <c:v>300</c:v>
                </c:pt>
                <c:pt idx="4">
                  <c:v>400</c:v>
                </c:pt>
                <c:pt idx="5">
                  <c:v>500</c:v>
                </c:pt>
                <c:pt idx="6">
                  <c:v>600</c:v>
                </c:pt>
                <c:pt idx="7">
                  <c:v>700</c:v>
                </c:pt>
                <c:pt idx="8">
                  <c:v>800</c:v>
                </c:pt>
                <c:pt idx="9">
                  <c:v>900</c:v>
                </c:pt>
                <c:pt idx="10">
                  <c:v>1000</c:v>
                </c:pt>
              </c:numCache>
            </c:numRef>
          </c:xVal>
          <c:yVal>
            <c:numRef>
              <c:f>Feuil1!$O$33:$O$43</c:f>
              <c:numCache>
                <c:formatCode>General</c:formatCode>
                <c:ptCount val="11"/>
                <c:pt idx="0">
                  <c:v>0</c:v>
                </c:pt>
                <c:pt idx="1">
                  <c:v>0.44</c:v>
                </c:pt>
                <c:pt idx="2">
                  <c:v>0.76</c:v>
                </c:pt>
                <c:pt idx="3">
                  <c:v>0.99</c:v>
                </c:pt>
                <c:pt idx="4">
                  <c:v>1.19</c:v>
                </c:pt>
                <c:pt idx="5">
                  <c:v>1.37</c:v>
                </c:pt>
                <c:pt idx="6">
                  <c:v>1.57</c:v>
                </c:pt>
                <c:pt idx="7">
                  <c:v>1.74</c:v>
                </c:pt>
                <c:pt idx="8">
                  <c:v>1.93</c:v>
                </c:pt>
                <c:pt idx="9">
                  <c:v>2.12</c:v>
                </c:pt>
                <c:pt idx="10">
                  <c:v>2.2999999999999998</c:v>
                </c:pt>
              </c:numCache>
            </c:numRef>
          </c:yVal>
          <c:smooth val="0"/>
          <c:extLst>
            <c:ext xmlns:c16="http://schemas.microsoft.com/office/drawing/2014/chart" uri="{C3380CC4-5D6E-409C-BE32-E72D297353CC}">
              <c16:uniqueId val="{00000000-2CBD-4F7C-814E-359CA5F899C1}"/>
            </c:ext>
          </c:extLst>
        </c:ser>
        <c:ser>
          <c:idx val="1"/>
          <c:order val="1"/>
          <c:tx>
            <c:strRef>
              <c:f>Feuil1!$P$32</c:f>
              <c:strCache>
                <c:ptCount val="1"/>
                <c:pt idx="0">
                  <c:v>mesure en H</c:v>
                </c:pt>
              </c:strCache>
            </c:strRef>
          </c:tx>
          <c:marker>
            <c:symbol val="none"/>
          </c:marker>
          <c:xVal>
            <c:numRef>
              <c:f>Feuil1!$N$33:$N$43</c:f>
              <c:numCache>
                <c:formatCode>General</c:formatCode>
                <c:ptCount val="11"/>
                <c:pt idx="0">
                  <c:v>0</c:v>
                </c:pt>
                <c:pt idx="1">
                  <c:v>100</c:v>
                </c:pt>
                <c:pt idx="2">
                  <c:v>200</c:v>
                </c:pt>
                <c:pt idx="3">
                  <c:v>300</c:v>
                </c:pt>
                <c:pt idx="4">
                  <c:v>400</c:v>
                </c:pt>
                <c:pt idx="5">
                  <c:v>500</c:v>
                </c:pt>
                <c:pt idx="6">
                  <c:v>600</c:v>
                </c:pt>
                <c:pt idx="7">
                  <c:v>700</c:v>
                </c:pt>
                <c:pt idx="8">
                  <c:v>800</c:v>
                </c:pt>
                <c:pt idx="9">
                  <c:v>900</c:v>
                </c:pt>
                <c:pt idx="10">
                  <c:v>1000</c:v>
                </c:pt>
              </c:numCache>
            </c:numRef>
          </c:xVal>
          <c:yVal>
            <c:numRef>
              <c:f>Feuil1!$P$33:$P$43</c:f>
              <c:numCache>
                <c:formatCode>General</c:formatCode>
                <c:ptCount val="11"/>
                <c:pt idx="0">
                  <c:v>0</c:v>
                </c:pt>
                <c:pt idx="1">
                  <c:v>1.32</c:v>
                </c:pt>
                <c:pt idx="2">
                  <c:v>2.2800000000000002</c:v>
                </c:pt>
                <c:pt idx="3">
                  <c:v>2.9699999999999998</c:v>
                </c:pt>
                <c:pt idx="4">
                  <c:v>3.57</c:v>
                </c:pt>
                <c:pt idx="5">
                  <c:v>4.1100000000000003</c:v>
                </c:pt>
                <c:pt idx="6">
                  <c:v>4.71</c:v>
                </c:pt>
                <c:pt idx="7">
                  <c:v>5.22</c:v>
                </c:pt>
                <c:pt idx="8">
                  <c:v>5.79</c:v>
                </c:pt>
                <c:pt idx="9">
                  <c:v>6.36</c:v>
                </c:pt>
                <c:pt idx="10">
                  <c:v>6.8999999999999995</c:v>
                </c:pt>
              </c:numCache>
            </c:numRef>
          </c:yVal>
          <c:smooth val="0"/>
          <c:extLst>
            <c:ext xmlns:c16="http://schemas.microsoft.com/office/drawing/2014/chart" uri="{C3380CC4-5D6E-409C-BE32-E72D297353CC}">
              <c16:uniqueId val="{00000001-2CBD-4F7C-814E-359CA5F899C1}"/>
            </c:ext>
          </c:extLst>
        </c:ser>
        <c:dLbls>
          <c:showLegendKey val="0"/>
          <c:showVal val="0"/>
          <c:showCatName val="0"/>
          <c:showSerName val="0"/>
          <c:showPercent val="0"/>
          <c:showBubbleSize val="0"/>
        </c:dLbls>
        <c:axId val="96064256"/>
        <c:axId val="125399808"/>
      </c:scatterChart>
      <c:valAx>
        <c:axId val="96064256"/>
        <c:scaling>
          <c:orientation val="minMax"/>
        </c:scaling>
        <c:delete val="0"/>
        <c:axPos val="b"/>
        <c:numFmt formatCode="General" sourceLinked="1"/>
        <c:majorTickMark val="out"/>
        <c:minorTickMark val="none"/>
        <c:tickLblPos val="nextTo"/>
        <c:crossAx val="125399808"/>
        <c:crosses val="autoZero"/>
        <c:crossBetween val="midCat"/>
      </c:valAx>
      <c:valAx>
        <c:axId val="125399808"/>
        <c:scaling>
          <c:orientation val="minMax"/>
        </c:scaling>
        <c:delete val="0"/>
        <c:axPos val="l"/>
        <c:majorGridlines/>
        <c:numFmt formatCode="General" sourceLinked="1"/>
        <c:majorTickMark val="out"/>
        <c:minorTickMark val="none"/>
        <c:tickLblPos val="nextTo"/>
        <c:crossAx val="96064256"/>
        <c:crosses val="autoZero"/>
        <c:crossBetween val="midCat"/>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Feuil1!$B$5</c:f>
              <c:strCache>
                <c:ptCount val="1"/>
                <c:pt idx="0">
                  <c:v>Structure BOIS</c:v>
                </c:pt>
              </c:strCache>
            </c:strRef>
          </c:tx>
          <c:cat>
            <c:strRef>
              <c:f>Feuil1!$C$3:$H$4</c:f>
              <c:strCache>
                <c:ptCount val="6"/>
                <c:pt idx="0">
                  <c:v>Énergie Intrinsèque</c:v>
                </c:pt>
                <c:pt idx="1">
                  <c:v>Contribution aux changements climatiques</c:v>
                </c:pt>
                <c:pt idx="2">
                  <c:v>Indice de toxicité de l’air</c:v>
                </c:pt>
                <c:pt idx="3">
                  <c:v>Index de toxicité de l’eau</c:v>
                </c:pt>
                <c:pt idx="4">
                  <c:v>Ressources utilisés (poids)</c:v>
                </c:pt>
                <c:pt idx="5">
                  <c:v>Déchets produits</c:v>
                </c:pt>
              </c:strCache>
            </c:strRef>
          </c:cat>
          <c:val>
            <c:numRef>
              <c:f>Feuil1!$C$5:$H$5</c:f>
              <c:numCache>
                <c:formatCode>0.0000</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00-4D52-4B0B-BAA9-98A660D78E7F}"/>
            </c:ext>
          </c:extLst>
        </c:ser>
        <c:ser>
          <c:idx val="1"/>
          <c:order val="1"/>
          <c:tx>
            <c:strRef>
              <c:f>Feuil1!$B$6</c:f>
              <c:strCache>
                <c:ptCount val="1"/>
                <c:pt idx="0">
                  <c:v>Structure METAL</c:v>
                </c:pt>
              </c:strCache>
            </c:strRef>
          </c:tx>
          <c:cat>
            <c:strRef>
              <c:f>Feuil1!$C$3:$H$4</c:f>
              <c:strCache>
                <c:ptCount val="6"/>
                <c:pt idx="0">
                  <c:v>Énergie Intrinsèque</c:v>
                </c:pt>
                <c:pt idx="1">
                  <c:v>Contribution aux changements climatiques</c:v>
                </c:pt>
                <c:pt idx="2">
                  <c:v>Indice de toxicité de l’air</c:v>
                </c:pt>
                <c:pt idx="3">
                  <c:v>Index de toxicité de l’eau</c:v>
                </c:pt>
                <c:pt idx="4">
                  <c:v>Ressources utilisés (poids)</c:v>
                </c:pt>
                <c:pt idx="5">
                  <c:v>Déchets produits</c:v>
                </c:pt>
              </c:strCache>
            </c:strRef>
          </c:cat>
          <c:val>
            <c:numRef>
              <c:f>Feuil1!$C$6:$H$6</c:f>
              <c:numCache>
                <c:formatCode>0.0000</c:formatCode>
                <c:ptCount val="6"/>
                <c:pt idx="0">
                  <c:v>53</c:v>
                </c:pt>
                <c:pt idx="1">
                  <c:v>23</c:v>
                </c:pt>
                <c:pt idx="2">
                  <c:v>74</c:v>
                </c:pt>
                <c:pt idx="3">
                  <c:v>247</c:v>
                </c:pt>
                <c:pt idx="4">
                  <c:v>14</c:v>
                </c:pt>
                <c:pt idx="5">
                  <c:v>-21</c:v>
                </c:pt>
              </c:numCache>
            </c:numRef>
          </c:val>
          <c:smooth val="0"/>
          <c:extLst>
            <c:ext xmlns:c16="http://schemas.microsoft.com/office/drawing/2014/chart" uri="{C3380CC4-5D6E-409C-BE32-E72D297353CC}">
              <c16:uniqueId val="{00000001-4D52-4B0B-BAA9-98A660D78E7F}"/>
            </c:ext>
          </c:extLst>
        </c:ser>
        <c:ser>
          <c:idx val="2"/>
          <c:order val="2"/>
          <c:tx>
            <c:strRef>
              <c:f>Feuil1!$B$7</c:f>
              <c:strCache>
                <c:ptCount val="1"/>
                <c:pt idx="0">
                  <c:v>Structure BETON</c:v>
                </c:pt>
              </c:strCache>
            </c:strRef>
          </c:tx>
          <c:cat>
            <c:strRef>
              <c:f>Feuil1!$C$3:$H$4</c:f>
              <c:strCache>
                <c:ptCount val="6"/>
                <c:pt idx="0">
                  <c:v>Énergie Intrinsèque</c:v>
                </c:pt>
                <c:pt idx="1">
                  <c:v>Contribution aux changements climatiques</c:v>
                </c:pt>
                <c:pt idx="2">
                  <c:v>Indice de toxicité de l’air</c:v>
                </c:pt>
                <c:pt idx="3">
                  <c:v>Index de toxicité de l’eau</c:v>
                </c:pt>
                <c:pt idx="4">
                  <c:v>Ressources utilisés (poids)</c:v>
                </c:pt>
                <c:pt idx="5">
                  <c:v>Déchets produits</c:v>
                </c:pt>
              </c:strCache>
            </c:strRef>
          </c:cat>
          <c:val>
            <c:numRef>
              <c:f>Feuil1!$C$7:$H$7</c:f>
              <c:numCache>
                <c:formatCode>0.0000</c:formatCode>
                <c:ptCount val="6"/>
                <c:pt idx="0">
                  <c:v>120</c:v>
                </c:pt>
                <c:pt idx="1">
                  <c:v>50</c:v>
                </c:pt>
                <c:pt idx="2">
                  <c:v>115</c:v>
                </c:pt>
                <c:pt idx="3">
                  <c:v>114</c:v>
                </c:pt>
                <c:pt idx="4">
                  <c:v>93</c:v>
                </c:pt>
                <c:pt idx="5">
                  <c:v>37</c:v>
                </c:pt>
              </c:numCache>
            </c:numRef>
          </c:val>
          <c:smooth val="0"/>
          <c:extLst>
            <c:ext xmlns:c16="http://schemas.microsoft.com/office/drawing/2014/chart" uri="{C3380CC4-5D6E-409C-BE32-E72D297353CC}">
              <c16:uniqueId val="{00000002-4D52-4B0B-BAA9-98A660D78E7F}"/>
            </c:ext>
          </c:extLst>
        </c:ser>
        <c:dLbls>
          <c:showLegendKey val="0"/>
          <c:showVal val="0"/>
          <c:showCatName val="0"/>
          <c:showSerName val="0"/>
          <c:showPercent val="0"/>
          <c:showBubbleSize val="0"/>
        </c:dLbls>
        <c:marker val="1"/>
        <c:smooth val="0"/>
        <c:axId val="129548288"/>
        <c:axId val="129549824"/>
      </c:lineChart>
      <c:catAx>
        <c:axId val="129548288"/>
        <c:scaling>
          <c:orientation val="minMax"/>
        </c:scaling>
        <c:delete val="0"/>
        <c:axPos val="b"/>
        <c:numFmt formatCode="General" sourceLinked="0"/>
        <c:majorTickMark val="out"/>
        <c:minorTickMark val="none"/>
        <c:tickLblPos val="nextTo"/>
        <c:crossAx val="129549824"/>
        <c:crosses val="autoZero"/>
        <c:auto val="1"/>
        <c:lblAlgn val="ctr"/>
        <c:lblOffset val="100"/>
        <c:noMultiLvlLbl val="0"/>
      </c:catAx>
      <c:valAx>
        <c:axId val="129549824"/>
        <c:scaling>
          <c:orientation val="minMax"/>
        </c:scaling>
        <c:delete val="0"/>
        <c:axPos val="l"/>
        <c:majorGridlines/>
        <c:numFmt formatCode="0" sourceLinked="0"/>
        <c:majorTickMark val="out"/>
        <c:minorTickMark val="none"/>
        <c:tickLblPos val="nextTo"/>
        <c:crossAx val="129548288"/>
        <c:crosses val="autoZero"/>
        <c:crossBetween val="between"/>
      </c:valAx>
    </c:plotArea>
    <c:legend>
      <c:legendPos val="r"/>
      <c:overlay val="0"/>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4" dt="2019-01-09T14:55:53.409"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2D91B8-9AB0-454E-896B-BAC73B9D7EB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fr-FR"/>
        </a:p>
      </dgm:t>
    </dgm:pt>
    <dgm:pt modelId="{B3F69388-8B01-4A1C-B608-908A4EB9EC30}">
      <dgm:prSet phldrT="[Texte]"/>
      <dgm:spPr/>
      <dgm:t>
        <a:bodyPr/>
        <a:lstStyle/>
        <a:p>
          <a:r>
            <a:rPr lang="fr-FR" dirty="0"/>
            <a:t>Compétences STI2D</a:t>
          </a:r>
        </a:p>
      </dgm:t>
    </dgm:pt>
    <dgm:pt modelId="{BE485C73-41D9-45F3-9D34-AB735729A397}" type="parTrans" cxnId="{85C75136-903A-4C7A-AAD9-310851918A07}">
      <dgm:prSet/>
      <dgm:spPr/>
      <dgm:t>
        <a:bodyPr/>
        <a:lstStyle/>
        <a:p>
          <a:endParaRPr lang="fr-FR"/>
        </a:p>
      </dgm:t>
    </dgm:pt>
    <dgm:pt modelId="{6CFC9044-3501-4C1D-983D-080885FACFAD}" type="sibTrans" cxnId="{85C75136-903A-4C7A-AAD9-310851918A07}">
      <dgm:prSet/>
      <dgm:spPr/>
      <dgm:t>
        <a:bodyPr/>
        <a:lstStyle/>
        <a:p>
          <a:endParaRPr lang="fr-FR"/>
        </a:p>
      </dgm:t>
    </dgm:pt>
    <dgm:pt modelId="{AF66DE08-3137-4188-8027-3BC16D3998EC}">
      <dgm:prSet phldrT="[Texte]"/>
      <dgm:spPr/>
      <dgm:t>
        <a:bodyPr/>
        <a:lstStyle/>
        <a:p>
          <a:r>
            <a:rPr lang="fr-FR" dirty="0"/>
            <a:t>Compétences I2D</a:t>
          </a:r>
        </a:p>
      </dgm:t>
    </dgm:pt>
    <dgm:pt modelId="{31B3E4B4-5295-468A-8546-ABBD57B31ADB}" type="parTrans" cxnId="{ED62C359-E274-4F61-B9CB-8142E3D0A4D3}">
      <dgm:prSet/>
      <dgm:spPr/>
      <dgm:t>
        <a:bodyPr/>
        <a:lstStyle/>
        <a:p>
          <a:endParaRPr lang="fr-FR"/>
        </a:p>
      </dgm:t>
    </dgm:pt>
    <dgm:pt modelId="{F389C071-B710-4DD3-947D-3EA7E11998BE}" type="sibTrans" cxnId="{ED62C359-E274-4F61-B9CB-8142E3D0A4D3}">
      <dgm:prSet/>
      <dgm:spPr/>
      <dgm:t>
        <a:bodyPr/>
        <a:lstStyle/>
        <a:p>
          <a:endParaRPr lang="fr-FR"/>
        </a:p>
      </dgm:t>
    </dgm:pt>
    <dgm:pt modelId="{4770793A-BE78-4B31-A857-C33852AAE598}">
      <dgm:prSet phldrT="[Texte]"/>
      <dgm:spPr/>
      <dgm:t>
        <a:bodyPr/>
        <a:lstStyle/>
        <a:p>
          <a:r>
            <a:rPr lang="fr-FR" dirty="0"/>
            <a:t>Compétences IT</a:t>
          </a:r>
        </a:p>
      </dgm:t>
    </dgm:pt>
    <dgm:pt modelId="{6A411C39-3A68-420D-8145-242002055BD0}" type="parTrans" cxnId="{31179AD3-3460-4C49-B06B-FB9B19045580}">
      <dgm:prSet/>
      <dgm:spPr/>
      <dgm:t>
        <a:bodyPr/>
        <a:lstStyle/>
        <a:p>
          <a:endParaRPr lang="fr-FR"/>
        </a:p>
      </dgm:t>
    </dgm:pt>
    <dgm:pt modelId="{5F92ED11-9B5E-4012-A510-87ACFBB0A352}" type="sibTrans" cxnId="{31179AD3-3460-4C49-B06B-FB9B19045580}">
      <dgm:prSet/>
      <dgm:spPr/>
      <dgm:t>
        <a:bodyPr/>
        <a:lstStyle/>
        <a:p>
          <a:endParaRPr lang="fr-FR"/>
        </a:p>
      </dgm:t>
    </dgm:pt>
    <dgm:pt modelId="{26F5C868-2E19-426B-9737-E2B4569A49A7}">
      <dgm:prSet phldrT="[Texte]"/>
      <dgm:spPr/>
      <dgm:t>
        <a:bodyPr/>
        <a:lstStyle/>
        <a:p>
          <a:r>
            <a:rPr lang="fr-FR" dirty="0"/>
            <a:t>Compétences 2I2D (TC – ES)</a:t>
          </a:r>
        </a:p>
      </dgm:t>
    </dgm:pt>
    <dgm:pt modelId="{53E1A390-2649-4D61-917E-FD0E1929979A}" type="parTrans" cxnId="{CA54C85A-0C6F-486B-AD78-7AF90BA31F7A}">
      <dgm:prSet/>
      <dgm:spPr/>
      <dgm:t>
        <a:bodyPr/>
        <a:lstStyle/>
        <a:p>
          <a:endParaRPr lang="fr-FR"/>
        </a:p>
      </dgm:t>
    </dgm:pt>
    <dgm:pt modelId="{7460DDBA-DEE8-484F-9AC6-F3F8010FC7AC}" type="sibTrans" cxnId="{CA54C85A-0C6F-486B-AD78-7AF90BA31F7A}">
      <dgm:prSet/>
      <dgm:spPr/>
      <dgm:t>
        <a:bodyPr/>
        <a:lstStyle/>
        <a:p>
          <a:endParaRPr lang="fr-FR"/>
        </a:p>
      </dgm:t>
    </dgm:pt>
    <dgm:pt modelId="{CDEA2F49-0028-47E5-99E3-AF69027C1E47}" type="pres">
      <dgm:prSet presAssocID="{4E2D91B8-9AB0-454E-896B-BAC73B9D7EBF}" presName="Name0" presStyleCnt="0">
        <dgm:presLayoutVars>
          <dgm:chMax val="1"/>
          <dgm:dir/>
          <dgm:animLvl val="ctr"/>
          <dgm:resizeHandles val="exact"/>
        </dgm:presLayoutVars>
      </dgm:prSet>
      <dgm:spPr/>
      <dgm:t>
        <a:bodyPr/>
        <a:lstStyle/>
        <a:p>
          <a:endParaRPr lang="fr-FR"/>
        </a:p>
      </dgm:t>
    </dgm:pt>
    <dgm:pt modelId="{923B29F7-A7C5-4409-9FB9-E3B1633C488A}" type="pres">
      <dgm:prSet presAssocID="{B3F69388-8B01-4A1C-B608-908A4EB9EC30}" presName="centerShape" presStyleLbl="node0" presStyleIdx="0" presStyleCnt="1"/>
      <dgm:spPr/>
      <dgm:t>
        <a:bodyPr/>
        <a:lstStyle/>
        <a:p>
          <a:endParaRPr lang="fr-FR"/>
        </a:p>
      </dgm:t>
    </dgm:pt>
    <dgm:pt modelId="{C55B52D0-7513-4F64-8649-15C633C54530}" type="pres">
      <dgm:prSet presAssocID="{AF66DE08-3137-4188-8027-3BC16D3998EC}" presName="node" presStyleLbl="node1" presStyleIdx="0" presStyleCnt="3">
        <dgm:presLayoutVars>
          <dgm:bulletEnabled val="1"/>
        </dgm:presLayoutVars>
      </dgm:prSet>
      <dgm:spPr/>
      <dgm:t>
        <a:bodyPr/>
        <a:lstStyle/>
        <a:p>
          <a:endParaRPr lang="fr-FR"/>
        </a:p>
      </dgm:t>
    </dgm:pt>
    <dgm:pt modelId="{F503D310-FD12-4390-A5DF-51851DEAC033}" type="pres">
      <dgm:prSet presAssocID="{AF66DE08-3137-4188-8027-3BC16D3998EC}" presName="dummy" presStyleCnt="0"/>
      <dgm:spPr/>
    </dgm:pt>
    <dgm:pt modelId="{E454EAC2-8181-4FAC-BD2D-2E13368534F0}" type="pres">
      <dgm:prSet presAssocID="{F389C071-B710-4DD3-947D-3EA7E11998BE}" presName="sibTrans" presStyleLbl="sibTrans2D1" presStyleIdx="0" presStyleCnt="3"/>
      <dgm:spPr/>
      <dgm:t>
        <a:bodyPr/>
        <a:lstStyle/>
        <a:p>
          <a:endParaRPr lang="fr-FR"/>
        </a:p>
      </dgm:t>
    </dgm:pt>
    <dgm:pt modelId="{C5B92176-F3C3-4277-966C-EF255B37CD47}" type="pres">
      <dgm:prSet presAssocID="{4770793A-BE78-4B31-A857-C33852AAE598}" presName="node" presStyleLbl="node1" presStyleIdx="1" presStyleCnt="3">
        <dgm:presLayoutVars>
          <dgm:bulletEnabled val="1"/>
        </dgm:presLayoutVars>
      </dgm:prSet>
      <dgm:spPr/>
      <dgm:t>
        <a:bodyPr/>
        <a:lstStyle/>
        <a:p>
          <a:endParaRPr lang="fr-FR"/>
        </a:p>
      </dgm:t>
    </dgm:pt>
    <dgm:pt modelId="{F21F06CC-11D2-4440-AEC9-CB8E8FFB14A7}" type="pres">
      <dgm:prSet presAssocID="{4770793A-BE78-4B31-A857-C33852AAE598}" presName="dummy" presStyleCnt="0"/>
      <dgm:spPr/>
    </dgm:pt>
    <dgm:pt modelId="{385B803C-D590-401D-9A21-0A025440572F}" type="pres">
      <dgm:prSet presAssocID="{5F92ED11-9B5E-4012-A510-87ACFBB0A352}" presName="sibTrans" presStyleLbl="sibTrans2D1" presStyleIdx="1" presStyleCnt="3"/>
      <dgm:spPr/>
      <dgm:t>
        <a:bodyPr/>
        <a:lstStyle/>
        <a:p>
          <a:endParaRPr lang="fr-FR"/>
        </a:p>
      </dgm:t>
    </dgm:pt>
    <dgm:pt modelId="{3887D31E-CFAB-4DC3-AA59-8DFC2D84A98A}" type="pres">
      <dgm:prSet presAssocID="{26F5C868-2E19-426B-9737-E2B4569A49A7}" presName="node" presStyleLbl="node1" presStyleIdx="2" presStyleCnt="3">
        <dgm:presLayoutVars>
          <dgm:bulletEnabled val="1"/>
        </dgm:presLayoutVars>
      </dgm:prSet>
      <dgm:spPr/>
      <dgm:t>
        <a:bodyPr/>
        <a:lstStyle/>
        <a:p>
          <a:endParaRPr lang="fr-FR"/>
        </a:p>
      </dgm:t>
    </dgm:pt>
    <dgm:pt modelId="{E8AECAB5-EE95-4340-AD26-AF7299F455DF}" type="pres">
      <dgm:prSet presAssocID="{26F5C868-2E19-426B-9737-E2B4569A49A7}" presName="dummy" presStyleCnt="0"/>
      <dgm:spPr/>
    </dgm:pt>
    <dgm:pt modelId="{6AA914A3-9B34-42E9-93D4-2EEB126B059A}" type="pres">
      <dgm:prSet presAssocID="{7460DDBA-DEE8-484F-9AC6-F3F8010FC7AC}" presName="sibTrans" presStyleLbl="sibTrans2D1" presStyleIdx="2" presStyleCnt="3"/>
      <dgm:spPr/>
      <dgm:t>
        <a:bodyPr/>
        <a:lstStyle/>
        <a:p>
          <a:endParaRPr lang="fr-FR"/>
        </a:p>
      </dgm:t>
    </dgm:pt>
  </dgm:ptLst>
  <dgm:cxnLst>
    <dgm:cxn modelId="{59B7FFC9-5AD7-490A-A7AC-C6335D9EDE84}" type="presOf" srcId="{B3F69388-8B01-4A1C-B608-908A4EB9EC30}" destId="{923B29F7-A7C5-4409-9FB9-E3B1633C488A}" srcOrd="0" destOrd="0" presId="urn:microsoft.com/office/officeart/2005/8/layout/radial6"/>
    <dgm:cxn modelId="{31179AD3-3460-4C49-B06B-FB9B19045580}" srcId="{B3F69388-8B01-4A1C-B608-908A4EB9EC30}" destId="{4770793A-BE78-4B31-A857-C33852AAE598}" srcOrd="1" destOrd="0" parTransId="{6A411C39-3A68-420D-8145-242002055BD0}" sibTransId="{5F92ED11-9B5E-4012-A510-87ACFBB0A352}"/>
    <dgm:cxn modelId="{85C75136-903A-4C7A-AAD9-310851918A07}" srcId="{4E2D91B8-9AB0-454E-896B-BAC73B9D7EBF}" destId="{B3F69388-8B01-4A1C-B608-908A4EB9EC30}" srcOrd="0" destOrd="0" parTransId="{BE485C73-41D9-45F3-9D34-AB735729A397}" sibTransId="{6CFC9044-3501-4C1D-983D-080885FACFAD}"/>
    <dgm:cxn modelId="{CBC7B67A-74F5-47D9-95DF-3B3DE4DC4AC1}" type="presOf" srcId="{AF66DE08-3137-4188-8027-3BC16D3998EC}" destId="{C55B52D0-7513-4F64-8649-15C633C54530}" srcOrd="0" destOrd="0" presId="urn:microsoft.com/office/officeart/2005/8/layout/radial6"/>
    <dgm:cxn modelId="{D8F8432B-6EEE-4BBA-9ED5-467CBBF8C7F8}" type="presOf" srcId="{4770793A-BE78-4B31-A857-C33852AAE598}" destId="{C5B92176-F3C3-4277-966C-EF255B37CD47}" srcOrd="0" destOrd="0" presId="urn:microsoft.com/office/officeart/2005/8/layout/radial6"/>
    <dgm:cxn modelId="{612C1534-9E40-4522-BED3-3C0EEC743E29}" type="presOf" srcId="{F389C071-B710-4DD3-947D-3EA7E11998BE}" destId="{E454EAC2-8181-4FAC-BD2D-2E13368534F0}" srcOrd="0" destOrd="0" presId="urn:microsoft.com/office/officeart/2005/8/layout/radial6"/>
    <dgm:cxn modelId="{BBA65CEF-17F5-4BAA-88B0-CE7EBDFD827C}" type="presOf" srcId="{7460DDBA-DEE8-484F-9AC6-F3F8010FC7AC}" destId="{6AA914A3-9B34-42E9-93D4-2EEB126B059A}" srcOrd="0" destOrd="0" presId="urn:microsoft.com/office/officeart/2005/8/layout/radial6"/>
    <dgm:cxn modelId="{ED62C359-E274-4F61-B9CB-8142E3D0A4D3}" srcId="{B3F69388-8B01-4A1C-B608-908A4EB9EC30}" destId="{AF66DE08-3137-4188-8027-3BC16D3998EC}" srcOrd="0" destOrd="0" parTransId="{31B3E4B4-5295-468A-8546-ABBD57B31ADB}" sibTransId="{F389C071-B710-4DD3-947D-3EA7E11998BE}"/>
    <dgm:cxn modelId="{0D1A27AE-FAB0-4032-886C-A454A25C35C9}" type="presOf" srcId="{5F92ED11-9B5E-4012-A510-87ACFBB0A352}" destId="{385B803C-D590-401D-9A21-0A025440572F}" srcOrd="0" destOrd="0" presId="urn:microsoft.com/office/officeart/2005/8/layout/radial6"/>
    <dgm:cxn modelId="{5AB2ED2A-862A-455D-85AD-46E732FF690A}" type="presOf" srcId="{4E2D91B8-9AB0-454E-896B-BAC73B9D7EBF}" destId="{CDEA2F49-0028-47E5-99E3-AF69027C1E47}" srcOrd="0" destOrd="0" presId="urn:microsoft.com/office/officeart/2005/8/layout/radial6"/>
    <dgm:cxn modelId="{CA54C85A-0C6F-486B-AD78-7AF90BA31F7A}" srcId="{B3F69388-8B01-4A1C-B608-908A4EB9EC30}" destId="{26F5C868-2E19-426B-9737-E2B4569A49A7}" srcOrd="2" destOrd="0" parTransId="{53E1A390-2649-4D61-917E-FD0E1929979A}" sibTransId="{7460DDBA-DEE8-484F-9AC6-F3F8010FC7AC}"/>
    <dgm:cxn modelId="{214C7659-F3DD-4739-9438-A44A18045787}" type="presOf" srcId="{26F5C868-2E19-426B-9737-E2B4569A49A7}" destId="{3887D31E-CFAB-4DC3-AA59-8DFC2D84A98A}" srcOrd="0" destOrd="0" presId="urn:microsoft.com/office/officeart/2005/8/layout/radial6"/>
    <dgm:cxn modelId="{24254EF6-802D-4CF0-9431-72FD73136EFB}" type="presParOf" srcId="{CDEA2F49-0028-47E5-99E3-AF69027C1E47}" destId="{923B29F7-A7C5-4409-9FB9-E3B1633C488A}" srcOrd="0" destOrd="0" presId="urn:microsoft.com/office/officeart/2005/8/layout/radial6"/>
    <dgm:cxn modelId="{9307C31A-8F94-4CC4-9778-8D35F0FDD2C4}" type="presParOf" srcId="{CDEA2F49-0028-47E5-99E3-AF69027C1E47}" destId="{C55B52D0-7513-4F64-8649-15C633C54530}" srcOrd="1" destOrd="0" presId="urn:microsoft.com/office/officeart/2005/8/layout/radial6"/>
    <dgm:cxn modelId="{A3D0A362-9E68-4B85-871F-23845D031DDA}" type="presParOf" srcId="{CDEA2F49-0028-47E5-99E3-AF69027C1E47}" destId="{F503D310-FD12-4390-A5DF-51851DEAC033}" srcOrd="2" destOrd="0" presId="urn:microsoft.com/office/officeart/2005/8/layout/radial6"/>
    <dgm:cxn modelId="{4F0F39E2-3C02-4C12-AC77-921278EFF8C0}" type="presParOf" srcId="{CDEA2F49-0028-47E5-99E3-AF69027C1E47}" destId="{E454EAC2-8181-4FAC-BD2D-2E13368534F0}" srcOrd="3" destOrd="0" presId="urn:microsoft.com/office/officeart/2005/8/layout/radial6"/>
    <dgm:cxn modelId="{C119D0E5-1A8D-4314-8A28-AA2EBAF3A916}" type="presParOf" srcId="{CDEA2F49-0028-47E5-99E3-AF69027C1E47}" destId="{C5B92176-F3C3-4277-966C-EF255B37CD47}" srcOrd="4" destOrd="0" presId="urn:microsoft.com/office/officeart/2005/8/layout/radial6"/>
    <dgm:cxn modelId="{94963117-21B7-4B90-A555-5882E3342212}" type="presParOf" srcId="{CDEA2F49-0028-47E5-99E3-AF69027C1E47}" destId="{F21F06CC-11D2-4440-AEC9-CB8E8FFB14A7}" srcOrd="5" destOrd="0" presId="urn:microsoft.com/office/officeart/2005/8/layout/radial6"/>
    <dgm:cxn modelId="{CDAFB190-8C31-4C64-9A0D-A3E82ADF26F9}" type="presParOf" srcId="{CDEA2F49-0028-47E5-99E3-AF69027C1E47}" destId="{385B803C-D590-401D-9A21-0A025440572F}" srcOrd="6" destOrd="0" presId="urn:microsoft.com/office/officeart/2005/8/layout/radial6"/>
    <dgm:cxn modelId="{B0F97009-C0F0-401D-ACA5-6AE38708D4EC}" type="presParOf" srcId="{CDEA2F49-0028-47E5-99E3-AF69027C1E47}" destId="{3887D31E-CFAB-4DC3-AA59-8DFC2D84A98A}" srcOrd="7" destOrd="0" presId="urn:microsoft.com/office/officeart/2005/8/layout/radial6"/>
    <dgm:cxn modelId="{136E937A-C208-42FE-9EDF-3C9F871A1AB5}" type="presParOf" srcId="{CDEA2F49-0028-47E5-99E3-AF69027C1E47}" destId="{E8AECAB5-EE95-4340-AD26-AF7299F455DF}" srcOrd="8" destOrd="0" presId="urn:microsoft.com/office/officeart/2005/8/layout/radial6"/>
    <dgm:cxn modelId="{3EE89593-1271-43CA-8E38-7C7C49E65EF8}" type="presParOf" srcId="{CDEA2F49-0028-47E5-99E3-AF69027C1E47}" destId="{6AA914A3-9B34-42E9-93D4-2EEB126B059A}" srcOrd="9" destOrd="0" presId="urn:microsoft.com/office/officeart/2005/8/layout/radial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914A3-9B34-42E9-93D4-2EEB126B059A}">
      <dsp:nvSpPr>
        <dsp:cNvPr id="0" name=""/>
        <dsp:cNvSpPr/>
      </dsp:nvSpPr>
      <dsp:spPr>
        <a:xfrm>
          <a:off x="518327" y="295147"/>
          <a:ext cx="1966606" cy="1966606"/>
        </a:xfrm>
        <a:prstGeom prst="blockArc">
          <a:avLst>
            <a:gd name="adj1" fmla="val 900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5B803C-D590-401D-9A21-0A025440572F}">
      <dsp:nvSpPr>
        <dsp:cNvPr id="0" name=""/>
        <dsp:cNvSpPr/>
      </dsp:nvSpPr>
      <dsp:spPr>
        <a:xfrm>
          <a:off x="518327" y="295147"/>
          <a:ext cx="1966606" cy="1966606"/>
        </a:xfrm>
        <a:prstGeom prst="blockArc">
          <a:avLst>
            <a:gd name="adj1" fmla="val 1800000"/>
            <a:gd name="adj2" fmla="val 90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54EAC2-8181-4FAC-BD2D-2E13368534F0}">
      <dsp:nvSpPr>
        <dsp:cNvPr id="0" name=""/>
        <dsp:cNvSpPr/>
      </dsp:nvSpPr>
      <dsp:spPr>
        <a:xfrm>
          <a:off x="518327" y="295147"/>
          <a:ext cx="1966606" cy="1966606"/>
        </a:xfrm>
        <a:prstGeom prst="blockArc">
          <a:avLst>
            <a:gd name="adj1" fmla="val 16200000"/>
            <a:gd name="adj2" fmla="val 18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3B29F7-A7C5-4409-9FB9-E3B1633C488A}">
      <dsp:nvSpPr>
        <dsp:cNvPr id="0" name=""/>
        <dsp:cNvSpPr/>
      </dsp:nvSpPr>
      <dsp:spPr>
        <a:xfrm>
          <a:off x="1049234" y="826054"/>
          <a:ext cx="904791" cy="9047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a:t>Compétences STI2D</a:t>
          </a:r>
        </a:p>
      </dsp:txBody>
      <dsp:txXfrm>
        <a:off x="1181738" y="958558"/>
        <a:ext cx="639783" cy="639783"/>
      </dsp:txXfrm>
    </dsp:sp>
    <dsp:sp modelId="{C55B52D0-7513-4F64-8649-15C633C54530}">
      <dsp:nvSpPr>
        <dsp:cNvPr id="0" name=""/>
        <dsp:cNvSpPr/>
      </dsp:nvSpPr>
      <dsp:spPr>
        <a:xfrm>
          <a:off x="1184953" y="1270"/>
          <a:ext cx="633353" cy="633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fr-FR" sz="600" kern="1200" dirty="0"/>
            <a:t>Compétences I2D</a:t>
          </a:r>
        </a:p>
      </dsp:txBody>
      <dsp:txXfrm>
        <a:off x="1277705" y="94022"/>
        <a:ext cx="447849" cy="447849"/>
      </dsp:txXfrm>
    </dsp:sp>
    <dsp:sp modelId="{C5B92176-F3C3-4277-966C-EF255B37CD47}">
      <dsp:nvSpPr>
        <dsp:cNvPr id="0" name=""/>
        <dsp:cNvSpPr/>
      </dsp:nvSpPr>
      <dsp:spPr>
        <a:xfrm>
          <a:off x="2016773" y="1442024"/>
          <a:ext cx="633353" cy="633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fr-FR" sz="600" kern="1200" dirty="0"/>
            <a:t>Compétences IT</a:t>
          </a:r>
        </a:p>
      </dsp:txBody>
      <dsp:txXfrm>
        <a:off x="2109525" y="1534776"/>
        <a:ext cx="447849" cy="447849"/>
      </dsp:txXfrm>
    </dsp:sp>
    <dsp:sp modelId="{3887D31E-CFAB-4DC3-AA59-8DFC2D84A98A}">
      <dsp:nvSpPr>
        <dsp:cNvPr id="0" name=""/>
        <dsp:cNvSpPr/>
      </dsp:nvSpPr>
      <dsp:spPr>
        <a:xfrm>
          <a:off x="353134" y="1442024"/>
          <a:ext cx="633353" cy="6333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fr-FR" sz="600" kern="1200" dirty="0"/>
            <a:t>Compétences 2I2D (TC – ES)</a:t>
          </a:r>
        </a:p>
      </dsp:txBody>
      <dsp:txXfrm>
        <a:off x="445886" y="1534776"/>
        <a:ext cx="447849" cy="44784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EB24EDF6-9D5C-4C2B-BECE-0A754A09030A}" type="datetimeFigureOut">
              <a:rPr lang="fr-FR" smtClean="0"/>
              <a:pPr/>
              <a:t>15/01/2019</a:t>
            </a:fld>
            <a:endParaRPr lang="fr-FR"/>
          </a:p>
        </p:txBody>
      </p:sp>
      <p:sp>
        <p:nvSpPr>
          <p:cNvPr id="4" name="Espace réservé du pied de page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FB840FDB-8DE5-42FF-B377-DC564D15A216}" type="slidenum">
              <a:rPr lang="fr-FR" smtClean="0"/>
              <a:pPr/>
              <a:t>‹N°›</a:t>
            </a:fld>
            <a:endParaRPr lang="fr-FR"/>
          </a:p>
        </p:txBody>
      </p:sp>
    </p:spTree>
    <p:extLst>
      <p:ext uri="{BB962C8B-B14F-4D97-AF65-F5344CB8AC3E}">
        <p14:creationId xmlns:p14="http://schemas.microsoft.com/office/powerpoint/2010/main" val="2806068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4371BCA-5831-A345-804C-67FF2F83CA62}" type="datetimeFigureOut">
              <a:rPr lang="fr-FR" smtClean="0"/>
              <a:pPr/>
              <a:t>15/01/2019</a:t>
            </a:fld>
            <a:endParaRPr lang="fr-FR"/>
          </a:p>
        </p:txBody>
      </p:sp>
      <p:sp>
        <p:nvSpPr>
          <p:cNvPr id="4" name="Espace réservé de l'image des diapositives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DE501F2-2B48-A14B-AFC4-1D617FACCF21}" type="slidenum">
              <a:rPr lang="fr-FR" smtClean="0"/>
              <a:pPr/>
              <a:t>‹N°›</a:t>
            </a:fld>
            <a:endParaRPr lang="fr-FR"/>
          </a:p>
        </p:txBody>
      </p:sp>
    </p:spTree>
    <p:extLst>
      <p:ext uri="{BB962C8B-B14F-4D97-AF65-F5344CB8AC3E}">
        <p14:creationId xmlns:p14="http://schemas.microsoft.com/office/powerpoint/2010/main" val="22451161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64586-98EA-410D-83E5-80B28F42E8C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9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synthèse sur « 6.2</a:t>
            </a:r>
            <a:r>
              <a:rPr lang="fr-FR" baseline="0" dirty="0" smtClean="0"/>
              <a:t> – Expérimentation et essais » permet d’aborder différents concepts dont celui de résistance. </a:t>
            </a:r>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pPr/>
              <a:t>16</a:t>
            </a:fld>
            <a:endParaRPr lang="fr-FR"/>
          </a:p>
        </p:txBody>
      </p:sp>
    </p:spTree>
    <p:extLst>
      <p:ext uri="{BB962C8B-B14F-4D97-AF65-F5344CB8AC3E}">
        <p14:creationId xmlns:p14="http://schemas.microsoft.com/office/powerpoint/2010/main" val="392873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pPr/>
              <a:t>17</a:t>
            </a:fld>
            <a:endParaRPr lang="fr-FR"/>
          </a:p>
        </p:txBody>
      </p:sp>
    </p:spTree>
    <p:extLst>
      <p:ext uri="{BB962C8B-B14F-4D97-AF65-F5344CB8AC3E}">
        <p14:creationId xmlns:p14="http://schemas.microsoft.com/office/powerpoint/2010/main" val="289336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a:p>
            <a:r>
              <a:rPr lang="fr-FR" dirty="0" smtClean="0"/>
              <a:t>http://www.ravoux-automatismes.info/ssi-sti2d/soleotec-presentation.html?a55d93ee0d26514d6736db457991291e=00fa6ab70dfe2baa9da4faf6db185adf</a:t>
            </a:r>
          </a:p>
          <a:p>
            <a:r>
              <a:rPr lang="fr-FR" dirty="0" smtClean="0"/>
              <a:t>Variable internes : capacité de la batterie, nombre</a:t>
            </a:r>
            <a:r>
              <a:rPr lang="fr-FR" baseline="0" dirty="0" smtClean="0"/>
              <a:t> de cellules du panneau</a:t>
            </a:r>
          </a:p>
          <a:p>
            <a:r>
              <a:rPr lang="fr-FR" baseline="0" dirty="0" smtClean="0"/>
              <a:t>sources : efforts sur le panneau, ensoleillement</a:t>
            </a:r>
          </a:p>
          <a:p>
            <a:r>
              <a:rPr lang="fr-FR" baseline="0" dirty="0" smtClean="0"/>
              <a:t>Sortie : </a:t>
            </a:r>
            <a:r>
              <a:rPr lang="fr-FR" b="1" baseline="0" dirty="0" smtClean="0"/>
              <a:t>batterie</a:t>
            </a:r>
            <a:r>
              <a:rPr lang="fr-FR" baseline="0" dirty="0" smtClean="0"/>
              <a:t> : courant, tension, </a:t>
            </a:r>
            <a:r>
              <a:rPr lang="fr-FR" b="1" baseline="0" dirty="0" smtClean="0"/>
              <a:t>moteur</a:t>
            </a:r>
            <a:r>
              <a:rPr lang="fr-FR" baseline="0" dirty="0" smtClean="0"/>
              <a:t> :courant, tension, couple, vitesse</a:t>
            </a:r>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pPr/>
              <a:t>31</a:t>
            </a:fld>
            <a:endParaRPr lang="fr-FR"/>
          </a:p>
        </p:txBody>
      </p:sp>
    </p:spTree>
    <p:extLst>
      <p:ext uri="{BB962C8B-B14F-4D97-AF65-F5344CB8AC3E}">
        <p14:creationId xmlns:p14="http://schemas.microsoft.com/office/powerpoint/2010/main" val="3270667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a:p>
            <a:r>
              <a:rPr lang="fr-FR" dirty="0" smtClean="0"/>
              <a:t>http://www.ravoux-automatismes.info/ssi-sti2d/soleotec-presentation.html?a55d93ee0d26514d6736db457991291e=00fa6ab70dfe2baa9da4faf6db185adf</a:t>
            </a:r>
          </a:p>
          <a:p>
            <a:r>
              <a:rPr lang="fr-FR" dirty="0" smtClean="0"/>
              <a:t>Variable internes : capacité de la batterie, nombre</a:t>
            </a:r>
            <a:r>
              <a:rPr lang="fr-FR" baseline="0" dirty="0" smtClean="0"/>
              <a:t> de cellules du panneau</a:t>
            </a:r>
          </a:p>
          <a:p>
            <a:r>
              <a:rPr lang="fr-FR" baseline="0" dirty="0" smtClean="0"/>
              <a:t>sources : efforts sur le panneau, ensoleillement</a:t>
            </a:r>
          </a:p>
          <a:p>
            <a:r>
              <a:rPr lang="fr-FR" baseline="0" dirty="0" smtClean="0"/>
              <a:t>Sortie : </a:t>
            </a:r>
            <a:r>
              <a:rPr lang="fr-FR" b="1" baseline="0" dirty="0" smtClean="0"/>
              <a:t>batterie</a:t>
            </a:r>
            <a:r>
              <a:rPr lang="fr-FR" baseline="0" dirty="0" smtClean="0"/>
              <a:t> : courant, tension, </a:t>
            </a:r>
            <a:r>
              <a:rPr lang="fr-FR" b="1" baseline="0" dirty="0" smtClean="0"/>
              <a:t>moteur</a:t>
            </a:r>
            <a:r>
              <a:rPr lang="fr-FR" baseline="0" dirty="0" smtClean="0"/>
              <a:t> :courant, tension, couple, vitesse</a:t>
            </a:r>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pPr/>
              <a:t>32</a:t>
            </a:fld>
            <a:endParaRPr lang="fr-FR"/>
          </a:p>
        </p:txBody>
      </p:sp>
    </p:spTree>
    <p:extLst>
      <p:ext uri="{BB962C8B-B14F-4D97-AF65-F5344CB8AC3E}">
        <p14:creationId xmlns:p14="http://schemas.microsoft.com/office/powerpoint/2010/main" val="99613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Impact de la liaison</a:t>
            </a:r>
            <a:r>
              <a:rPr lang="fr-FR" baseline="0" dirty="0" smtClean="0"/>
              <a:t> complète démontable réglable ou non</a:t>
            </a:r>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pPr/>
              <a:t>39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Impact de la liaison</a:t>
            </a:r>
            <a:r>
              <a:rPr lang="fr-FR" baseline="0" dirty="0" smtClean="0"/>
              <a:t> complète démontable réglable ou non</a:t>
            </a:r>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pPr/>
              <a:t>40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4">
            <a:extLst>
              <a:ext uri="{FF2B5EF4-FFF2-40B4-BE49-F238E27FC236}">
                <a16:creationId xmlns:a16="http://schemas.microsoft.com/office/drawing/2014/main" id="{946297FC-0964-436E-8AC3-525987814BB2}"/>
              </a:ext>
            </a:extLst>
          </p:cNvPr>
          <p:cNvSpPr txBox="1">
            <a:spLocks/>
          </p:cNvSpPr>
          <p:nvPr userDrawn="1"/>
        </p:nvSpPr>
        <p:spPr>
          <a:xfrm>
            <a:off x="2848031" y="6319025"/>
            <a:ext cx="700925" cy="365125"/>
          </a:xfrm>
          <a:prstGeom prst="rect">
            <a:avLst/>
          </a:prstGeom>
        </p:spPr>
        <p:txBody>
          <a:bodyPr/>
          <a:lstStyle>
            <a:defPPr>
              <a:defRPr lang="fr-FR"/>
            </a:defPPr>
            <a:lvl1pPr marL="0" algn="ct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4BB07B-E674-E847-921B-89EC41271B7E}" type="slidenum">
              <a:rPr lang="fr-FR" sz="1400" smtClean="0"/>
              <a:pPr/>
              <a:t>‹N°›</a:t>
            </a:fld>
            <a:endParaRPr lang="fr-FR" sz="1400"/>
          </a:p>
        </p:txBody>
      </p:sp>
      <p:sp>
        <p:nvSpPr>
          <p:cNvPr id="8" name="Espace réservé de la date 2">
            <a:extLst>
              <a:ext uri="{FF2B5EF4-FFF2-40B4-BE49-F238E27FC236}">
                <a16:creationId xmlns:a16="http://schemas.microsoft.com/office/drawing/2014/main" id="{9EBEBB02-F0D4-4EA0-8D9D-D3E3F3DDD96B}"/>
              </a:ext>
            </a:extLst>
          </p:cNvPr>
          <p:cNvSpPr>
            <a:spLocks noGrp="1"/>
          </p:cNvSpPr>
          <p:nvPr>
            <p:ph type="dt" sz="half" idx="10"/>
          </p:nvPr>
        </p:nvSpPr>
        <p:spPr>
          <a:xfrm>
            <a:off x="10743447" y="6329831"/>
            <a:ext cx="1445325" cy="279200"/>
          </a:xfrm>
          <a:prstGeom prst="rect">
            <a:avLst/>
          </a:prstGeom>
        </p:spPr>
        <p:txBody>
          <a:bodyPr/>
          <a:lstStyle>
            <a:lvl1pPr algn="r">
              <a:defRPr sz="1400"/>
            </a:lvl1pPr>
          </a:lstStyle>
          <a:p>
            <a:endParaRPr lang="fr-FR" dirty="0"/>
          </a:p>
        </p:txBody>
      </p:sp>
    </p:spTree>
    <p:extLst>
      <p:ext uri="{BB962C8B-B14F-4D97-AF65-F5344CB8AC3E}">
        <p14:creationId xmlns:p14="http://schemas.microsoft.com/office/powerpoint/2010/main" val="240836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a:xfrm>
            <a:off x="10743447" y="6329831"/>
            <a:ext cx="1445325" cy="279200"/>
          </a:xfrm>
          <a:prstGeom prst="rect">
            <a:avLst/>
          </a:prstGeom>
        </p:spPr>
        <p:txBody>
          <a:bodyPr/>
          <a:lstStyle>
            <a:lvl1pPr algn="r">
              <a:defRPr sz="1400"/>
            </a:lvl1pPr>
          </a:lstStyle>
          <a:p>
            <a:endParaRPr lang="fr-FR" dirty="0"/>
          </a:p>
        </p:txBody>
      </p:sp>
      <p:sp>
        <p:nvSpPr>
          <p:cNvPr id="5" name="Espace réservé du numéro de diapositive 4"/>
          <p:cNvSpPr>
            <a:spLocks noGrp="1"/>
          </p:cNvSpPr>
          <p:nvPr>
            <p:ph type="sldNum" sz="quarter" idx="12"/>
          </p:nvPr>
        </p:nvSpPr>
        <p:spPr>
          <a:xfrm>
            <a:off x="2848031" y="6319025"/>
            <a:ext cx="700925" cy="365125"/>
          </a:xfrm>
          <a:prstGeom prst="rect">
            <a:avLst/>
          </a:prstGeom>
        </p:spPr>
        <p:txBody>
          <a:bodyPr/>
          <a:lstStyle>
            <a:lvl1pPr algn="ctr">
              <a:defRPr sz="1400"/>
            </a:lvl1pPr>
          </a:lstStyle>
          <a:p>
            <a:fld id="{144BB07B-E674-E847-921B-89EC41271B7E}" type="slidenum">
              <a:rPr lang="fr-FR" smtClean="0"/>
              <a:pPr/>
              <a:t>‹N°›</a:t>
            </a:fld>
            <a:endParaRPr lang="fr-FR"/>
          </a:p>
        </p:txBody>
      </p:sp>
    </p:spTree>
    <p:extLst>
      <p:ext uri="{BB962C8B-B14F-4D97-AF65-F5344CB8AC3E}">
        <p14:creationId xmlns:p14="http://schemas.microsoft.com/office/powerpoint/2010/main" val="194971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F612911-D031-4258-9B6D-3BEA3C0DA97E}"/>
              </a:ext>
            </a:extLst>
          </p:cNvPr>
          <p:cNvSpPr txBox="1">
            <a:spLocks/>
          </p:cNvSpPr>
          <p:nvPr userDrawn="1"/>
        </p:nvSpPr>
        <p:spPr>
          <a:xfrm>
            <a:off x="2848031" y="6319025"/>
            <a:ext cx="700925" cy="365125"/>
          </a:xfrm>
          <a:prstGeom prst="rect">
            <a:avLst/>
          </a:prstGeom>
        </p:spPr>
        <p:txBody>
          <a:bodyPr/>
          <a:lstStyle>
            <a:defPPr>
              <a:defRPr lang="fr-FR"/>
            </a:defPPr>
            <a:lvl1pPr marL="0" algn="ct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4BB07B-E674-E847-921B-89EC41271B7E}" type="slidenum">
              <a:rPr lang="fr-FR" sz="1400" smtClean="0"/>
              <a:pPr/>
              <a:t>‹N°›</a:t>
            </a:fld>
            <a:endParaRPr lang="fr-FR" sz="1400"/>
          </a:p>
        </p:txBody>
      </p:sp>
      <p:sp>
        <p:nvSpPr>
          <p:cNvPr id="6" name="Espace réservé de la date 2">
            <a:extLst>
              <a:ext uri="{FF2B5EF4-FFF2-40B4-BE49-F238E27FC236}">
                <a16:creationId xmlns:a16="http://schemas.microsoft.com/office/drawing/2014/main" id="{2C38233A-CBAF-4E90-911A-DB3F8658BAFC}"/>
              </a:ext>
            </a:extLst>
          </p:cNvPr>
          <p:cNvSpPr>
            <a:spLocks noGrp="1"/>
          </p:cNvSpPr>
          <p:nvPr>
            <p:ph type="dt" sz="half" idx="10"/>
          </p:nvPr>
        </p:nvSpPr>
        <p:spPr>
          <a:xfrm>
            <a:off x="10743447" y="6329831"/>
            <a:ext cx="1445325" cy="279200"/>
          </a:xfrm>
          <a:prstGeom prst="rect">
            <a:avLst/>
          </a:prstGeom>
        </p:spPr>
        <p:txBody>
          <a:bodyPr/>
          <a:lstStyle>
            <a:lvl1pPr algn="r">
              <a:defRPr sz="1400"/>
            </a:lvl1pPr>
          </a:lstStyle>
          <a:p>
            <a:endParaRPr lang="fr-FR" dirty="0"/>
          </a:p>
        </p:txBody>
      </p:sp>
    </p:spTree>
    <p:extLst>
      <p:ext uri="{BB962C8B-B14F-4D97-AF65-F5344CB8AC3E}">
        <p14:creationId xmlns:p14="http://schemas.microsoft.com/office/powerpoint/2010/main" val="3321898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533239" y="1181417"/>
            <a:ext cx="8723125" cy="494255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6">
            <a:extLst>
              <a:ext uri="{FF2B5EF4-FFF2-40B4-BE49-F238E27FC236}">
                <a16:creationId xmlns:a16="http://schemas.microsoft.com/office/drawing/2014/main" id="{30247CA4-A056-9741-9E0F-024216126320}"/>
              </a:ext>
            </a:extLst>
          </p:cNvPr>
          <p:cNvSpPr/>
          <p:nvPr userDrawn="1"/>
        </p:nvSpPr>
        <p:spPr>
          <a:xfrm>
            <a:off x="2" y="-827"/>
            <a:ext cx="2080313"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800" b="1" dirty="0">
                <a:solidFill>
                  <a:schemeClr val="bg1"/>
                </a:solidFill>
              </a:rPr>
              <a:t>Rentrée 2019</a:t>
            </a:r>
          </a:p>
        </p:txBody>
      </p:sp>
      <p:sp>
        <p:nvSpPr>
          <p:cNvPr id="8" name="Rectangle 7">
            <a:extLst>
              <a:ext uri="{FF2B5EF4-FFF2-40B4-BE49-F238E27FC236}">
                <a16:creationId xmlns:a16="http://schemas.microsoft.com/office/drawing/2014/main" id="{05193CC9-1ACD-5043-B4C2-6944FCD946FE}"/>
              </a:ext>
            </a:extLst>
          </p:cNvPr>
          <p:cNvSpPr/>
          <p:nvPr userDrawn="1"/>
        </p:nvSpPr>
        <p:spPr>
          <a:xfrm>
            <a:off x="1533239" y="363655"/>
            <a:ext cx="8723125"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1800" dirty="0">
              <a:solidFill>
                <a:schemeClr val="tx1"/>
              </a:solidFill>
            </a:endParaRPr>
          </a:p>
        </p:txBody>
      </p:sp>
      <p:sp>
        <p:nvSpPr>
          <p:cNvPr id="9" name="Rectangle 8">
            <a:extLst>
              <a:ext uri="{FF2B5EF4-FFF2-40B4-BE49-F238E27FC236}">
                <a16:creationId xmlns:a16="http://schemas.microsoft.com/office/drawing/2014/main" id="{942785FE-A3AC-AA4D-9931-555E187F4BDF}"/>
              </a:ext>
            </a:extLst>
          </p:cNvPr>
          <p:cNvSpPr/>
          <p:nvPr userDrawn="1"/>
        </p:nvSpPr>
        <p:spPr>
          <a:xfrm>
            <a:off x="3591317" y="6321373"/>
            <a:ext cx="384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sz="1800" dirty="0"/>
          </a:p>
        </p:txBody>
      </p:sp>
      <p:sp>
        <p:nvSpPr>
          <p:cNvPr id="10" name="Rectangle 9">
            <a:extLst>
              <a:ext uri="{FF2B5EF4-FFF2-40B4-BE49-F238E27FC236}">
                <a16:creationId xmlns:a16="http://schemas.microsoft.com/office/drawing/2014/main" id="{60E5EDCE-885D-3742-BB4E-275709A94ED5}"/>
              </a:ext>
            </a:extLst>
          </p:cNvPr>
          <p:cNvSpPr/>
          <p:nvPr userDrawn="1"/>
        </p:nvSpPr>
        <p:spPr>
          <a:xfrm>
            <a:off x="4167875" y="6321373"/>
            <a:ext cx="8024127"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sz="1800" dirty="0"/>
          </a:p>
        </p:txBody>
      </p:sp>
      <p:sp>
        <p:nvSpPr>
          <p:cNvPr id="11" name="Rectangle 10">
            <a:extLst>
              <a:ext uri="{FF2B5EF4-FFF2-40B4-BE49-F238E27FC236}">
                <a16:creationId xmlns:a16="http://schemas.microsoft.com/office/drawing/2014/main" id="{8D89AFB3-2A21-484E-B204-F60F59940420}"/>
              </a:ext>
            </a:extLst>
          </p:cNvPr>
          <p:cNvSpPr/>
          <p:nvPr userDrawn="1"/>
        </p:nvSpPr>
        <p:spPr>
          <a:xfrm>
            <a:off x="3014760" y="6321373"/>
            <a:ext cx="384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sz="1800" dirty="0"/>
          </a:p>
        </p:txBody>
      </p:sp>
      <p:sp>
        <p:nvSpPr>
          <p:cNvPr id="14" name="Rectangle 13">
            <a:extLst>
              <a:ext uri="{FF2B5EF4-FFF2-40B4-BE49-F238E27FC236}">
                <a16:creationId xmlns:a16="http://schemas.microsoft.com/office/drawing/2014/main" id="{56724E7E-076D-8348-9C1F-996B9D7D8D5B}"/>
              </a:ext>
            </a:extLst>
          </p:cNvPr>
          <p:cNvSpPr/>
          <p:nvPr userDrawn="1"/>
        </p:nvSpPr>
        <p:spPr>
          <a:xfrm>
            <a:off x="0" y="359238"/>
            <a:ext cx="1533237"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800" b="1" dirty="0">
                <a:solidFill>
                  <a:schemeClr val="bg1"/>
                </a:solidFill>
              </a:rPr>
              <a:t>STI2D</a:t>
            </a:r>
          </a:p>
        </p:txBody>
      </p:sp>
      <p:sp>
        <p:nvSpPr>
          <p:cNvPr id="2" name="Espace réservé du titre 1"/>
          <p:cNvSpPr>
            <a:spLocks noGrp="1"/>
          </p:cNvSpPr>
          <p:nvPr>
            <p:ph type="title"/>
          </p:nvPr>
        </p:nvSpPr>
        <p:spPr>
          <a:xfrm>
            <a:off x="1533239" y="358808"/>
            <a:ext cx="8723125" cy="400110"/>
          </a:xfrm>
          <a:prstGeom prst="rect">
            <a:avLst/>
          </a:prstGeom>
        </p:spPr>
        <p:txBody>
          <a:bodyPr vert="horz" wrap="square" lIns="91440" tIns="45720" rIns="91440" bIns="45720" rtlCol="0" anchor="ctr">
            <a:spAutoFit/>
          </a:bodyPr>
          <a:lstStyle/>
          <a:p>
            <a:r>
              <a:rPr lang="fr-FR" dirty="0"/>
              <a:t>Cliquez et modifiez le titre</a:t>
            </a:r>
          </a:p>
        </p:txBody>
      </p:sp>
      <p:sp>
        <p:nvSpPr>
          <p:cNvPr id="15" name="Espace réservé du numéro de diapositive 4">
            <a:extLst>
              <a:ext uri="{FF2B5EF4-FFF2-40B4-BE49-F238E27FC236}">
                <a16:creationId xmlns:a16="http://schemas.microsoft.com/office/drawing/2014/main" id="{721CAABD-679C-4A15-A9C7-6151D700E0C3}"/>
              </a:ext>
            </a:extLst>
          </p:cNvPr>
          <p:cNvSpPr>
            <a:spLocks noGrp="1"/>
          </p:cNvSpPr>
          <p:nvPr>
            <p:ph type="sldNum" sz="quarter" idx="4"/>
          </p:nvPr>
        </p:nvSpPr>
        <p:spPr>
          <a:xfrm>
            <a:off x="2848031" y="6319025"/>
            <a:ext cx="700925" cy="365125"/>
          </a:xfrm>
          <a:prstGeom prst="rect">
            <a:avLst/>
          </a:prstGeom>
        </p:spPr>
        <p:txBody>
          <a:bodyPr/>
          <a:lstStyle>
            <a:lvl1pPr algn="ctr">
              <a:defRPr sz="1400"/>
            </a:lvl1pPr>
          </a:lstStyle>
          <a:p>
            <a:fld id="{144BB07B-E674-E847-921B-89EC41271B7E}" type="slidenum">
              <a:rPr lang="fr-FR" smtClean="0"/>
              <a:pPr/>
              <a:t>‹N°›</a:t>
            </a:fld>
            <a:endParaRPr lang="fr-FR"/>
          </a:p>
        </p:txBody>
      </p:sp>
      <p:sp>
        <p:nvSpPr>
          <p:cNvPr id="16" name="Espace réservé de la date 2">
            <a:extLst>
              <a:ext uri="{FF2B5EF4-FFF2-40B4-BE49-F238E27FC236}">
                <a16:creationId xmlns:a16="http://schemas.microsoft.com/office/drawing/2014/main" id="{49A4173E-469F-4D42-9AB3-C0016BBB82C0}"/>
              </a:ext>
            </a:extLst>
          </p:cNvPr>
          <p:cNvSpPr>
            <a:spLocks noGrp="1"/>
          </p:cNvSpPr>
          <p:nvPr>
            <p:ph type="dt" sz="half" idx="2"/>
          </p:nvPr>
        </p:nvSpPr>
        <p:spPr>
          <a:xfrm>
            <a:off x="10743447" y="6329831"/>
            <a:ext cx="1445325" cy="279200"/>
          </a:xfrm>
          <a:prstGeom prst="rect">
            <a:avLst/>
          </a:prstGeom>
        </p:spPr>
        <p:txBody>
          <a:bodyPr/>
          <a:lstStyle>
            <a:lvl1pPr algn="r">
              <a:defRPr sz="1400"/>
            </a:lvl1pPr>
          </a:lstStyle>
          <a:p>
            <a:endParaRPr lang="fr-FR" dirty="0"/>
          </a:p>
        </p:txBody>
      </p:sp>
      <p:pic>
        <p:nvPicPr>
          <p:cNvPr id="17" name="Imag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440006" y="44371"/>
            <a:ext cx="699190" cy="679346"/>
          </a:xfrm>
          <a:prstGeom prst="rect">
            <a:avLst/>
          </a:prstGeom>
        </p:spPr>
      </p:pic>
      <p:pic>
        <p:nvPicPr>
          <p:cNvPr id="21" name="Image 20" descr="logoIGEN.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4156" y="6240105"/>
            <a:ext cx="1186120" cy="483234"/>
          </a:xfrm>
          <a:prstGeom prst="rect">
            <a:avLst/>
          </a:prstGeom>
        </p:spPr>
      </p:pic>
      <p:pic>
        <p:nvPicPr>
          <p:cNvPr id="22" name="Picture 2" descr="C:\Users\dlacaze\Documents\Communication\Modèles et logos\Logos\Logos octobre 2018\Logos ministères 2018\2018_MENJ_logo_horizontal_vect.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4286" y="6270583"/>
            <a:ext cx="1481912" cy="4527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92989049"/>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55" r:id="rId3"/>
  </p:sldLayoutIdLst>
  <p:hf hdr="0" ftr="0" dt="0"/>
  <p:txStyles>
    <p:titleStyle>
      <a:lvl1pPr algn="l" defTabSz="457200" rtl="0" eaLnBrk="1" latinLnBrk="0" hangingPunct="1">
        <a:spcBef>
          <a:spcPct val="0"/>
        </a:spcBef>
        <a:buNone/>
        <a:defRPr sz="2000" kern="1200">
          <a:solidFill>
            <a:schemeClr val="tx1"/>
          </a:solidFill>
          <a:latin typeface="+mj-lt"/>
          <a:ea typeface="+mj-ea"/>
          <a:cs typeface="+mj-cs"/>
        </a:defRPr>
      </a:lvl1pPr>
    </p:titleStyle>
    <p:bodyStyle>
      <a:lvl1pPr marL="179388" indent="-179388" algn="l" defTabSz="457200" rtl="0" eaLnBrk="1" latinLnBrk="0" hangingPunct="1">
        <a:spcBef>
          <a:spcPct val="20000"/>
        </a:spcBef>
        <a:buFont typeface="Arial"/>
        <a:buChar char="•"/>
        <a:defRPr sz="2400" kern="1200">
          <a:solidFill>
            <a:schemeClr val="tx1"/>
          </a:solidFill>
          <a:latin typeface="+mn-lt"/>
          <a:ea typeface="+mn-ea"/>
          <a:cs typeface="+mn-cs"/>
        </a:defRPr>
      </a:lvl1pPr>
      <a:lvl2pPr marL="623888" indent="-166688"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076325" indent="-161925" algn="l" defTabSz="457200" rtl="0" eaLnBrk="1" latinLnBrk="0" hangingPunct="1">
        <a:spcBef>
          <a:spcPct val="20000"/>
        </a:spcBef>
        <a:buFont typeface="Arial"/>
        <a:buChar char="•"/>
        <a:defRPr sz="2000" kern="1200">
          <a:solidFill>
            <a:schemeClr val="tx1"/>
          </a:solidFill>
          <a:latin typeface="+mn-lt"/>
          <a:ea typeface="+mn-ea"/>
          <a:cs typeface="+mn-cs"/>
        </a:defRPr>
      </a:lvl3pPr>
      <a:lvl4pPr marL="1520825" indent="-149225"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974850" indent="-14605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4.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2.xml"/><Relationship Id="rId2" Type="http://schemas.openxmlformats.org/officeDocument/2006/relationships/tags" Target="../tags/tag2.xml"/><Relationship Id="rId16" Type="http://schemas.openxmlformats.org/officeDocument/2006/relationships/tags" Target="../tags/tag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image" Target="../media/image5.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tags" Target="../tags/tag127.xml"/><Relationship Id="rId2" Type="http://schemas.openxmlformats.org/officeDocument/2006/relationships/tags" Target="../tags/tag117.xml"/><Relationship Id="rId16" Type="http://schemas.openxmlformats.org/officeDocument/2006/relationships/image" Target="../media/image17.png"/><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5" Type="http://schemas.openxmlformats.org/officeDocument/2006/relationships/tags" Target="../tags/tag120.xml"/><Relationship Id="rId15" Type="http://schemas.openxmlformats.org/officeDocument/2006/relationships/slideLayout" Target="../slideLayouts/slideLayout2.xml"/><Relationship Id="rId10" Type="http://schemas.openxmlformats.org/officeDocument/2006/relationships/tags" Target="../tags/tag125.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s>
</file>

<file path=ppt/slides/_rels/slide11.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tags" Target="../tags/tag155.xml"/><Relationship Id="rId3" Type="http://schemas.openxmlformats.org/officeDocument/2006/relationships/tags" Target="../tags/tag132.xml"/><Relationship Id="rId21" Type="http://schemas.openxmlformats.org/officeDocument/2006/relationships/tags" Target="../tags/tag150.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tags" Target="../tags/tag154.xml"/><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image" Target="../media/image18.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tags" Target="../tags/tag153.xml"/><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notesSlide" Target="../notesSlides/notesSlide1.xml"/><Relationship Id="rId10" Type="http://schemas.openxmlformats.org/officeDocument/2006/relationships/tags" Target="../tags/tag139.xml"/><Relationship Id="rId19" Type="http://schemas.openxmlformats.org/officeDocument/2006/relationships/tags" Target="../tags/tag148.xml"/><Relationship Id="rId31" Type="http://schemas.openxmlformats.org/officeDocument/2006/relationships/image" Target="../media/image20.png"/><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slideLayout" Target="../slideLayouts/slideLayout1.xml"/><Relationship Id="rId30"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tags" Target="../tags/tag173.xml"/><Relationship Id="rId26" Type="http://schemas.openxmlformats.org/officeDocument/2006/relationships/tags" Target="../tags/tag181.xml"/><Relationship Id="rId3" Type="http://schemas.openxmlformats.org/officeDocument/2006/relationships/tags" Target="../tags/tag158.xml"/><Relationship Id="rId21" Type="http://schemas.openxmlformats.org/officeDocument/2006/relationships/tags" Target="../tags/tag176.xml"/><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tags" Target="../tags/tag172.xml"/><Relationship Id="rId25" Type="http://schemas.openxmlformats.org/officeDocument/2006/relationships/tags" Target="../tags/tag180.xml"/><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tags" Target="../tags/tag175.xml"/><Relationship Id="rId29" Type="http://schemas.openxmlformats.org/officeDocument/2006/relationships/slideLayout" Target="../slideLayouts/slideLayout2.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tags" Target="../tags/tag179.xml"/><Relationship Id="rId5" Type="http://schemas.openxmlformats.org/officeDocument/2006/relationships/tags" Target="../tags/tag160.xml"/><Relationship Id="rId15" Type="http://schemas.openxmlformats.org/officeDocument/2006/relationships/tags" Target="../tags/tag170.xml"/><Relationship Id="rId23" Type="http://schemas.openxmlformats.org/officeDocument/2006/relationships/tags" Target="../tags/tag178.xml"/><Relationship Id="rId28" Type="http://schemas.openxmlformats.org/officeDocument/2006/relationships/tags" Target="../tags/tag183.xml"/><Relationship Id="rId10" Type="http://schemas.openxmlformats.org/officeDocument/2006/relationships/tags" Target="../tags/tag165.xml"/><Relationship Id="rId19" Type="http://schemas.openxmlformats.org/officeDocument/2006/relationships/tags" Target="../tags/tag174.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 Id="rId22" Type="http://schemas.openxmlformats.org/officeDocument/2006/relationships/tags" Target="../tags/tag177.xml"/><Relationship Id="rId27" Type="http://schemas.openxmlformats.org/officeDocument/2006/relationships/tags" Target="../tags/tag182.xml"/></Relationships>
</file>

<file path=ppt/slides/_rels/slide13.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tags" Target="../tags/tag196.xml"/><Relationship Id="rId18" Type="http://schemas.openxmlformats.org/officeDocument/2006/relationships/image" Target="../media/image22.jpeg"/><Relationship Id="rId3" Type="http://schemas.openxmlformats.org/officeDocument/2006/relationships/tags" Target="../tags/tag186.xml"/><Relationship Id="rId21" Type="http://schemas.openxmlformats.org/officeDocument/2006/relationships/image" Target="../media/image25.jpeg"/><Relationship Id="rId7" Type="http://schemas.openxmlformats.org/officeDocument/2006/relationships/tags" Target="../tags/tag190.xml"/><Relationship Id="rId12" Type="http://schemas.openxmlformats.org/officeDocument/2006/relationships/tags" Target="../tags/tag195.xml"/><Relationship Id="rId17" Type="http://schemas.openxmlformats.org/officeDocument/2006/relationships/image" Target="../media/image21.png"/><Relationship Id="rId2" Type="http://schemas.openxmlformats.org/officeDocument/2006/relationships/tags" Target="../tags/tag185.xml"/><Relationship Id="rId16" Type="http://schemas.openxmlformats.org/officeDocument/2006/relationships/slideLayout" Target="../slideLayouts/slideLayout1.xml"/><Relationship Id="rId20" Type="http://schemas.openxmlformats.org/officeDocument/2006/relationships/image" Target="../media/image24.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5" Type="http://schemas.openxmlformats.org/officeDocument/2006/relationships/tags" Target="../tags/tag188.xml"/><Relationship Id="rId15" Type="http://schemas.openxmlformats.org/officeDocument/2006/relationships/tags" Target="../tags/tag198.xml"/><Relationship Id="rId10" Type="http://schemas.openxmlformats.org/officeDocument/2006/relationships/tags" Target="../tags/tag193.xml"/><Relationship Id="rId19" Type="http://schemas.openxmlformats.org/officeDocument/2006/relationships/image" Target="../media/image23.png"/><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tags" Target="../tags/tag197.xml"/></Relationships>
</file>

<file path=ppt/slides/_rels/slide14.xml.rels><?xml version="1.0" encoding="UTF-8" standalone="yes"?>
<Relationships xmlns="http://schemas.openxmlformats.org/package/2006/relationships"><Relationship Id="rId8" Type="http://schemas.openxmlformats.org/officeDocument/2006/relationships/tags" Target="../tags/tag206.xml"/><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image" Target="../media/image27.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image" Target="../media/image26.jpeg"/><Relationship Id="rId5" Type="http://schemas.openxmlformats.org/officeDocument/2006/relationships/tags" Target="../tags/tag203.xml"/><Relationship Id="rId10" Type="http://schemas.openxmlformats.org/officeDocument/2006/relationships/slideLayout" Target="../slideLayouts/slideLayout1.xml"/><Relationship Id="rId4" Type="http://schemas.openxmlformats.org/officeDocument/2006/relationships/tags" Target="../tags/tag202.xml"/><Relationship Id="rId9" Type="http://schemas.openxmlformats.org/officeDocument/2006/relationships/tags" Target="../tags/tag207.xml"/></Relationships>
</file>

<file path=ppt/slides/_rels/slide15.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image" Target="../media/image29.png"/><Relationship Id="rId3" Type="http://schemas.openxmlformats.org/officeDocument/2006/relationships/tags" Target="../tags/tag210.xml"/><Relationship Id="rId21" Type="http://schemas.openxmlformats.org/officeDocument/2006/relationships/image" Target="../media/image32.png"/><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image" Target="../media/image28.jpeg"/><Relationship Id="rId2" Type="http://schemas.openxmlformats.org/officeDocument/2006/relationships/tags" Target="../tags/tag209.xml"/><Relationship Id="rId16" Type="http://schemas.openxmlformats.org/officeDocument/2006/relationships/slideLayout" Target="../slideLayouts/slideLayout1.xml"/><Relationship Id="rId20" Type="http://schemas.openxmlformats.org/officeDocument/2006/relationships/image" Target="../media/image31.png"/><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tags" Target="../tags/tag218.xml"/><Relationship Id="rId5" Type="http://schemas.openxmlformats.org/officeDocument/2006/relationships/tags" Target="../tags/tag212.xml"/><Relationship Id="rId15" Type="http://schemas.openxmlformats.org/officeDocument/2006/relationships/tags" Target="../tags/tag222.xml"/><Relationship Id="rId23" Type="http://schemas.openxmlformats.org/officeDocument/2006/relationships/image" Target="../media/image34.jpeg"/><Relationship Id="rId10" Type="http://schemas.openxmlformats.org/officeDocument/2006/relationships/tags" Target="../tags/tag217.xml"/><Relationship Id="rId19" Type="http://schemas.openxmlformats.org/officeDocument/2006/relationships/image" Target="../media/image30.png"/><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 Id="rId22"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tags" Target="../tags/tag230.xml"/><Relationship Id="rId13" Type="http://schemas.openxmlformats.org/officeDocument/2006/relationships/notesSlide" Target="../notesSlides/notesSlide2.xml"/><Relationship Id="rId18" Type="http://schemas.openxmlformats.org/officeDocument/2006/relationships/image" Target="../media/image39.png"/><Relationship Id="rId3" Type="http://schemas.openxmlformats.org/officeDocument/2006/relationships/tags" Target="../tags/tag225.xml"/><Relationship Id="rId7" Type="http://schemas.openxmlformats.org/officeDocument/2006/relationships/tags" Target="../tags/tag229.xml"/><Relationship Id="rId12" Type="http://schemas.openxmlformats.org/officeDocument/2006/relationships/slideLayout" Target="../slideLayouts/slideLayout2.xml"/><Relationship Id="rId17" Type="http://schemas.openxmlformats.org/officeDocument/2006/relationships/image" Target="../media/image38.png"/><Relationship Id="rId2" Type="http://schemas.openxmlformats.org/officeDocument/2006/relationships/tags" Target="../tags/tag224.xml"/><Relationship Id="rId16" Type="http://schemas.openxmlformats.org/officeDocument/2006/relationships/image" Target="../media/image37.png"/><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tags" Target="../tags/tag233.xml"/><Relationship Id="rId5" Type="http://schemas.openxmlformats.org/officeDocument/2006/relationships/tags" Target="../tags/tag227.xml"/><Relationship Id="rId15" Type="http://schemas.openxmlformats.org/officeDocument/2006/relationships/image" Target="../media/image36.png"/><Relationship Id="rId10" Type="http://schemas.openxmlformats.org/officeDocument/2006/relationships/tags" Target="../tags/tag232.xml"/><Relationship Id="rId19" Type="http://schemas.openxmlformats.org/officeDocument/2006/relationships/comments" Target="../comments/comment1.xml"/><Relationship Id="rId4" Type="http://schemas.openxmlformats.org/officeDocument/2006/relationships/tags" Target="../tags/tag226.xml"/><Relationship Id="rId9" Type="http://schemas.openxmlformats.org/officeDocument/2006/relationships/tags" Target="../tags/tag231.xml"/><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image" Target="../media/image40.png"/><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notesSlide" Target="../notesSlides/notesSlide3.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slideLayout" Target="../slideLayouts/slideLayout2.xml"/><Relationship Id="rId5" Type="http://schemas.openxmlformats.org/officeDocument/2006/relationships/tags" Target="../tags/tag238.xml"/><Relationship Id="rId10" Type="http://schemas.openxmlformats.org/officeDocument/2006/relationships/tags" Target="../tags/tag243.xml"/><Relationship Id="rId4" Type="http://schemas.openxmlformats.org/officeDocument/2006/relationships/tags" Target="../tags/tag237.xml"/><Relationship Id="rId9" Type="http://schemas.openxmlformats.org/officeDocument/2006/relationships/tags" Target="../tags/tag242.xml"/><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image" Target="../media/image40.png"/><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slideLayout" Target="../slideLayouts/slideLayout2.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5" Type="http://schemas.openxmlformats.org/officeDocument/2006/relationships/tags" Target="../tags/tag248.xml"/><Relationship Id="rId10" Type="http://schemas.openxmlformats.org/officeDocument/2006/relationships/tags" Target="../tags/tag253.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image" Target="../media/image4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image" Target="../media/image7.png"/><Relationship Id="rId3" Type="http://schemas.openxmlformats.org/officeDocument/2006/relationships/tags" Target="../tags/tag19.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image" Target="../media/image6.png"/><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slideLayout" Target="../slideLayouts/slideLayout2.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s>
</file>

<file path=ppt/slides/_rels/slide20.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tags" Target="../tags/tag270.xml"/><Relationship Id="rId3" Type="http://schemas.openxmlformats.org/officeDocument/2006/relationships/tags" Target="../tags/tag260.xml"/><Relationship Id="rId7" Type="http://schemas.openxmlformats.org/officeDocument/2006/relationships/tags" Target="../tags/tag264.xml"/><Relationship Id="rId12" Type="http://schemas.openxmlformats.org/officeDocument/2006/relationships/tags" Target="../tags/tag269.xml"/><Relationship Id="rId17" Type="http://schemas.openxmlformats.org/officeDocument/2006/relationships/image" Target="../media/image5.png"/><Relationship Id="rId2" Type="http://schemas.openxmlformats.org/officeDocument/2006/relationships/tags" Target="../tags/tag259.xml"/><Relationship Id="rId16" Type="http://schemas.openxmlformats.org/officeDocument/2006/relationships/image" Target="../media/image4.jpeg"/><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tags" Target="../tags/tag268.xml"/><Relationship Id="rId5" Type="http://schemas.openxmlformats.org/officeDocument/2006/relationships/tags" Target="../tags/tag262.xml"/><Relationship Id="rId15" Type="http://schemas.openxmlformats.org/officeDocument/2006/relationships/slideLayout" Target="../slideLayouts/slideLayout2.xml"/><Relationship Id="rId10" Type="http://schemas.openxmlformats.org/officeDocument/2006/relationships/tags" Target="../tags/tag267.xml"/><Relationship Id="rId4" Type="http://schemas.openxmlformats.org/officeDocument/2006/relationships/tags" Target="../tags/tag261.xml"/><Relationship Id="rId9" Type="http://schemas.openxmlformats.org/officeDocument/2006/relationships/tags" Target="../tags/tag266.xml"/><Relationship Id="rId14" Type="http://schemas.openxmlformats.org/officeDocument/2006/relationships/tags" Target="../tags/tag271.xml"/></Relationships>
</file>

<file path=ppt/slides/_rels/slide21.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tags" Target="../tags/tag284.xml"/><Relationship Id="rId3" Type="http://schemas.openxmlformats.org/officeDocument/2006/relationships/tags" Target="../tags/tag274.xml"/><Relationship Id="rId7" Type="http://schemas.openxmlformats.org/officeDocument/2006/relationships/tags" Target="../tags/tag278.xml"/><Relationship Id="rId12" Type="http://schemas.openxmlformats.org/officeDocument/2006/relationships/tags" Target="../tags/tag283.xml"/><Relationship Id="rId2" Type="http://schemas.openxmlformats.org/officeDocument/2006/relationships/tags" Target="../tags/tag273.xml"/><Relationship Id="rId16" Type="http://schemas.openxmlformats.org/officeDocument/2006/relationships/slideLayout" Target="../slideLayouts/slideLayout1.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5" Type="http://schemas.openxmlformats.org/officeDocument/2006/relationships/tags" Target="../tags/tag276.xml"/><Relationship Id="rId15" Type="http://schemas.openxmlformats.org/officeDocument/2006/relationships/tags" Target="../tags/tag286.xml"/><Relationship Id="rId10" Type="http://schemas.openxmlformats.org/officeDocument/2006/relationships/tags" Target="../tags/tag281.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289.xml"/><Relationship Id="rId7" Type="http://schemas.openxmlformats.org/officeDocument/2006/relationships/image" Target="../media/image44.pn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slideLayout" Target="../slideLayouts/slideLayout1.xml"/><Relationship Id="rId5" Type="http://schemas.openxmlformats.org/officeDocument/2006/relationships/tags" Target="../tags/tag291.xml"/><Relationship Id="rId10" Type="http://schemas.openxmlformats.org/officeDocument/2006/relationships/image" Target="../media/image47.png"/><Relationship Id="rId4" Type="http://schemas.openxmlformats.org/officeDocument/2006/relationships/tags" Target="../tags/tag290.xml"/><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image" Target="../media/image51.png"/><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image" Target="../media/image50.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image" Target="../media/image49.png"/><Relationship Id="rId5" Type="http://schemas.openxmlformats.org/officeDocument/2006/relationships/tags" Target="../tags/tag296.xml"/><Relationship Id="rId10" Type="http://schemas.openxmlformats.org/officeDocument/2006/relationships/image" Target="../media/image48.png"/><Relationship Id="rId4" Type="http://schemas.openxmlformats.org/officeDocument/2006/relationships/tags" Target="../tags/tag295.xml"/><Relationship Id="rId9" Type="http://schemas.openxmlformats.org/officeDocument/2006/relationships/slideLayout" Target="../slideLayouts/slideLayout1.xml"/><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image" Target="../media/image53.png"/><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slideLayout" Target="../slideLayouts/slideLayout2.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tags" Target="../tags/tag310.xml"/><Relationship Id="rId5" Type="http://schemas.openxmlformats.org/officeDocument/2006/relationships/tags" Target="../tags/tag304.xml"/><Relationship Id="rId10" Type="http://schemas.openxmlformats.org/officeDocument/2006/relationships/tags" Target="../tags/tag309.xml"/><Relationship Id="rId4" Type="http://schemas.openxmlformats.org/officeDocument/2006/relationships/tags" Target="../tags/tag303.xml"/><Relationship Id="rId9" Type="http://schemas.openxmlformats.org/officeDocument/2006/relationships/tags" Target="../tags/tag308.xml"/><Relationship Id="rId1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tags" Target="../tags/tag313.xml"/><Relationship Id="rId7" Type="http://schemas.openxmlformats.org/officeDocument/2006/relationships/image" Target="../media/image55.png"/><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xml"/><Relationship Id="rId5" Type="http://schemas.openxmlformats.org/officeDocument/2006/relationships/tags" Target="../tags/tag315.xml"/><Relationship Id="rId4" Type="http://schemas.openxmlformats.org/officeDocument/2006/relationships/tags" Target="../tags/tag314.xml"/></Relationships>
</file>

<file path=ppt/slides/_rels/slide26.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5" Type="http://schemas.openxmlformats.org/officeDocument/2006/relationships/image" Target="../media/image56.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image" Target="../media/image57.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329.xml"/><Relationship Id="rId13" Type="http://schemas.openxmlformats.org/officeDocument/2006/relationships/slideLayout" Target="../slideLayouts/slideLayout2.xml"/><Relationship Id="rId3" Type="http://schemas.openxmlformats.org/officeDocument/2006/relationships/tags" Target="../tags/tag324.xml"/><Relationship Id="rId7" Type="http://schemas.openxmlformats.org/officeDocument/2006/relationships/tags" Target="../tags/tag328.xml"/><Relationship Id="rId12" Type="http://schemas.openxmlformats.org/officeDocument/2006/relationships/tags" Target="../tags/tag333.xml"/><Relationship Id="rId2" Type="http://schemas.openxmlformats.org/officeDocument/2006/relationships/tags" Target="../tags/tag323.xml"/><Relationship Id="rId16" Type="http://schemas.openxmlformats.org/officeDocument/2006/relationships/image" Target="../media/image60.png"/><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5" Type="http://schemas.openxmlformats.org/officeDocument/2006/relationships/tags" Target="../tags/tag326.xml"/><Relationship Id="rId15" Type="http://schemas.openxmlformats.org/officeDocument/2006/relationships/image" Target="../media/image59.png"/><Relationship Id="rId10" Type="http://schemas.openxmlformats.org/officeDocument/2006/relationships/tags" Target="../tags/tag331.xml"/><Relationship Id="rId4" Type="http://schemas.openxmlformats.org/officeDocument/2006/relationships/tags" Target="../tags/tag325.xml"/><Relationship Id="rId9" Type="http://schemas.openxmlformats.org/officeDocument/2006/relationships/tags" Target="../tags/tag330.xml"/><Relationship Id="rId1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tags" Target="../tags/tag341.xml"/><Relationship Id="rId13" Type="http://schemas.openxmlformats.org/officeDocument/2006/relationships/tags" Target="../tags/tag346.xml"/><Relationship Id="rId18" Type="http://schemas.openxmlformats.org/officeDocument/2006/relationships/image" Target="../media/image63.png"/><Relationship Id="rId3" Type="http://schemas.openxmlformats.org/officeDocument/2006/relationships/tags" Target="../tags/tag336.xml"/><Relationship Id="rId7" Type="http://schemas.openxmlformats.org/officeDocument/2006/relationships/tags" Target="../tags/tag340.xml"/><Relationship Id="rId12" Type="http://schemas.openxmlformats.org/officeDocument/2006/relationships/tags" Target="../tags/tag345.xml"/><Relationship Id="rId17" Type="http://schemas.openxmlformats.org/officeDocument/2006/relationships/image" Target="../media/image62.png"/><Relationship Id="rId2" Type="http://schemas.openxmlformats.org/officeDocument/2006/relationships/tags" Target="../tags/tag335.xml"/><Relationship Id="rId16" Type="http://schemas.openxmlformats.org/officeDocument/2006/relationships/image" Target="../media/image61.png"/><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tags" Target="../tags/tag344.xml"/><Relationship Id="rId5" Type="http://schemas.openxmlformats.org/officeDocument/2006/relationships/tags" Target="../tags/tag338.xml"/><Relationship Id="rId15" Type="http://schemas.openxmlformats.org/officeDocument/2006/relationships/image" Target="../media/image58.png"/><Relationship Id="rId10" Type="http://schemas.openxmlformats.org/officeDocument/2006/relationships/tags" Target="../tags/tag343.xml"/><Relationship Id="rId4" Type="http://schemas.openxmlformats.org/officeDocument/2006/relationships/tags" Target="../tags/tag337.xml"/><Relationship Id="rId9" Type="http://schemas.openxmlformats.org/officeDocument/2006/relationships/tags" Target="../tags/tag342.xml"/><Relationship Id="rId1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image" Target="../media/image8.png"/><Relationship Id="rId2" Type="http://schemas.openxmlformats.org/officeDocument/2006/relationships/tags" Target="../tags/tag41.xml"/><Relationship Id="rId16"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tags" Target="../tags/tag5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s>
</file>

<file path=ppt/slides/_rels/slide30.xml.rels><?xml version="1.0" encoding="UTF-8" standalone="yes"?>
<Relationships xmlns="http://schemas.openxmlformats.org/package/2006/relationships"><Relationship Id="rId8" Type="http://schemas.openxmlformats.org/officeDocument/2006/relationships/tags" Target="../tags/tag354.xml"/><Relationship Id="rId13" Type="http://schemas.openxmlformats.org/officeDocument/2006/relationships/tags" Target="../tags/tag359.xml"/><Relationship Id="rId18" Type="http://schemas.openxmlformats.org/officeDocument/2006/relationships/image" Target="../media/image67.jpeg"/><Relationship Id="rId3" Type="http://schemas.openxmlformats.org/officeDocument/2006/relationships/tags" Target="../tags/tag349.xml"/><Relationship Id="rId7" Type="http://schemas.openxmlformats.org/officeDocument/2006/relationships/tags" Target="../tags/tag353.xml"/><Relationship Id="rId12" Type="http://schemas.openxmlformats.org/officeDocument/2006/relationships/tags" Target="../tags/tag358.xml"/><Relationship Id="rId17" Type="http://schemas.openxmlformats.org/officeDocument/2006/relationships/image" Target="../media/image66.png"/><Relationship Id="rId2" Type="http://schemas.openxmlformats.org/officeDocument/2006/relationships/tags" Target="../tags/tag348.xml"/><Relationship Id="rId16" Type="http://schemas.openxmlformats.org/officeDocument/2006/relationships/image" Target="../media/image65.png"/><Relationship Id="rId1" Type="http://schemas.openxmlformats.org/officeDocument/2006/relationships/tags" Target="../tags/tag347.xml"/><Relationship Id="rId6" Type="http://schemas.openxmlformats.org/officeDocument/2006/relationships/tags" Target="../tags/tag352.xml"/><Relationship Id="rId11" Type="http://schemas.openxmlformats.org/officeDocument/2006/relationships/tags" Target="../tags/tag357.xml"/><Relationship Id="rId5" Type="http://schemas.openxmlformats.org/officeDocument/2006/relationships/tags" Target="../tags/tag351.xml"/><Relationship Id="rId15" Type="http://schemas.openxmlformats.org/officeDocument/2006/relationships/image" Target="../media/image64.jpeg"/><Relationship Id="rId10" Type="http://schemas.openxmlformats.org/officeDocument/2006/relationships/tags" Target="../tags/tag356.xml"/><Relationship Id="rId19" Type="http://schemas.openxmlformats.org/officeDocument/2006/relationships/image" Target="../media/image68.png"/><Relationship Id="rId4" Type="http://schemas.openxmlformats.org/officeDocument/2006/relationships/tags" Target="../tags/tag350.xml"/><Relationship Id="rId9" Type="http://schemas.openxmlformats.org/officeDocument/2006/relationships/tags" Target="../tags/tag355.xml"/><Relationship Id="rId1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tags" Target="../tags/tag367.xml"/><Relationship Id="rId13" Type="http://schemas.openxmlformats.org/officeDocument/2006/relationships/tags" Target="../tags/tag372.xml"/><Relationship Id="rId18" Type="http://schemas.openxmlformats.org/officeDocument/2006/relationships/tags" Target="../tags/tag377.xml"/><Relationship Id="rId26" Type="http://schemas.openxmlformats.org/officeDocument/2006/relationships/image" Target="../media/image72.png"/><Relationship Id="rId3" Type="http://schemas.openxmlformats.org/officeDocument/2006/relationships/tags" Target="../tags/tag362.xml"/><Relationship Id="rId21" Type="http://schemas.openxmlformats.org/officeDocument/2006/relationships/slideLayout" Target="../slideLayouts/slideLayout1.xml"/><Relationship Id="rId7" Type="http://schemas.openxmlformats.org/officeDocument/2006/relationships/tags" Target="../tags/tag366.xml"/><Relationship Id="rId12" Type="http://schemas.openxmlformats.org/officeDocument/2006/relationships/tags" Target="../tags/tag371.xml"/><Relationship Id="rId17" Type="http://schemas.openxmlformats.org/officeDocument/2006/relationships/tags" Target="../tags/tag376.xml"/><Relationship Id="rId25" Type="http://schemas.openxmlformats.org/officeDocument/2006/relationships/image" Target="../media/image71.png"/><Relationship Id="rId2" Type="http://schemas.openxmlformats.org/officeDocument/2006/relationships/tags" Target="../tags/tag361.xml"/><Relationship Id="rId16" Type="http://schemas.openxmlformats.org/officeDocument/2006/relationships/tags" Target="../tags/tag375.xml"/><Relationship Id="rId20" Type="http://schemas.openxmlformats.org/officeDocument/2006/relationships/tags" Target="../tags/tag379.xml"/><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tags" Target="../tags/tag370.xml"/><Relationship Id="rId24" Type="http://schemas.openxmlformats.org/officeDocument/2006/relationships/image" Target="../media/image70.png"/><Relationship Id="rId5" Type="http://schemas.openxmlformats.org/officeDocument/2006/relationships/tags" Target="../tags/tag364.xml"/><Relationship Id="rId15" Type="http://schemas.openxmlformats.org/officeDocument/2006/relationships/tags" Target="../tags/tag374.xml"/><Relationship Id="rId23" Type="http://schemas.openxmlformats.org/officeDocument/2006/relationships/image" Target="../media/image69.jpeg"/><Relationship Id="rId28" Type="http://schemas.openxmlformats.org/officeDocument/2006/relationships/image" Target="../media/image67.jpeg"/><Relationship Id="rId10" Type="http://schemas.openxmlformats.org/officeDocument/2006/relationships/tags" Target="../tags/tag369.xml"/><Relationship Id="rId19" Type="http://schemas.openxmlformats.org/officeDocument/2006/relationships/tags" Target="../tags/tag378.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tags" Target="../tags/tag373.xml"/><Relationship Id="rId22" Type="http://schemas.openxmlformats.org/officeDocument/2006/relationships/notesSlide" Target="../notesSlides/notesSlide4.xml"/><Relationship Id="rId27" Type="http://schemas.openxmlformats.org/officeDocument/2006/relationships/image" Target="../media/image73.jpeg"/></Relationships>
</file>

<file path=ppt/slides/_rels/slide32.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tags" Target="../tags/tag392.xml"/><Relationship Id="rId18" Type="http://schemas.openxmlformats.org/officeDocument/2006/relationships/tags" Target="../tags/tag397.xml"/><Relationship Id="rId26" Type="http://schemas.openxmlformats.org/officeDocument/2006/relationships/image" Target="../media/image74.png"/><Relationship Id="rId3" Type="http://schemas.openxmlformats.org/officeDocument/2006/relationships/tags" Target="../tags/tag382.xml"/><Relationship Id="rId21" Type="http://schemas.openxmlformats.org/officeDocument/2006/relationships/tags" Target="../tags/tag400.xml"/><Relationship Id="rId7" Type="http://schemas.openxmlformats.org/officeDocument/2006/relationships/tags" Target="../tags/tag386.xml"/><Relationship Id="rId12" Type="http://schemas.openxmlformats.org/officeDocument/2006/relationships/tags" Target="../tags/tag391.xml"/><Relationship Id="rId17" Type="http://schemas.openxmlformats.org/officeDocument/2006/relationships/tags" Target="../tags/tag396.xml"/><Relationship Id="rId25" Type="http://schemas.openxmlformats.org/officeDocument/2006/relationships/hyperlink" Target="VID_20190111_152309522.mp4" TargetMode="External"/><Relationship Id="rId2" Type="http://schemas.openxmlformats.org/officeDocument/2006/relationships/tags" Target="../tags/tag381.xml"/><Relationship Id="rId16" Type="http://schemas.openxmlformats.org/officeDocument/2006/relationships/tags" Target="../tags/tag395.xml"/><Relationship Id="rId20" Type="http://schemas.openxmlformats.org/officeDocument/2006/relationships/tags" Target="../tags/tag399.xml"/><Relationship Id="rId29" Type="http://schemas.openxmlformats.org/officeDocument/2006/relationships/image" Target="../media/image75.png"/><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tags" Target="../tags/tag390.xml"/><Relationship Id="rId24" Type="http://schemas.openxmlformats.org/officeDocument/2006/relationships/notesSlide" Target="../notesSlides/notesSlide5.xml"/><Relationship Id="rId5" Type="http://schemas.openxmlformats.org/officeDocument/2006/relationships/tags" Target="../tags/tag384.xml"/><Relationship Id="rId15" Type="http://schemas.openxmlformats.org/officeDocument/2006/relationships/tags" Target="../tags/tag394.xml"/><Relationship Id="rId23" Type="http://schemas.openxmlformats.org/officeDocument/2006/relationships/slideLayout" Target="../slideLayouts/slideLayout1.xml"/><Relationship Id="rId28" Type="http://schemas.openxmlformats.org/officeDocument/2006/relationships/image" Target="../media/image65.png"/><Relationship Id="rId10" Type="http://schemas.openxmlformats.org/officeDocument/2006/relationships/tags" Target="../tags/tag389.xml"/><Relationship Id="rId19" Type="http://schemas.openxmlformats.org/officeDocument/2006/relationships/tags" Target="../tags/tag398.xml"/><Relationship Id="rId31" Type="http://schemas.openxmlformats.org/officeDocument/2006/relationships/image" Target="../media/image77.png"/><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tags" Target="../tags/tag393.xml"/><Relationship Id="rId22" Type="http://schemas.openxmlformats.org/officeDocument/2006/relationships/tags" Target="../tags/tag401.xml"/><Relationship Id="rId27" Type="http://schemas.openxmlformats.org/officeDocument/2006/relationships/image" Target="../media/image72.png"/><Relationship Id="rId30"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5" Type="http://schemas.openxmlformats.org/officeDocument/2006/relationships/image" Target="../media/image58.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412.xml"/><Relationship Id="rId13" Type="http://schemas.openxmlformats.org/officeDocument/2006/relationships/image" Target="../media/image78.png"/><Relationship Id="rId18" Type="http://schemas.openxmlformats.org/officeDocument/2006/relationships/image" Target="../media/image67.jpeg"/><Relationship Id="rId3" Type="http://schemas.openxmlformats.org/officeDocument/2006/relationships/tags" Target="../tags/tag407.xml"/><Relationship Id="rId21" Type="http://schemas.openxmlformats.org/officeDocument/2006/relationships/hyperlink" Target="https://www.google.fr/url?sa=i&amp;rct=j&amp;q=&amp;esrc=s&amp;source=images&amp;cd=&amp;ved=2ahUKEwjbjfqRsN7fAhXNz4UKHe8PDiYQjRx6BAgBEAQ&amp;url=http://www.lycee-ferry-versailles.fr:8081/Enseignement_Transversal/Premiere/S3_analyse%20fonctionnelle/TP%20chaine%20fonctionnelle/TP%20etude%20de%20systeme%20SOLEOTEC%20V2%20%20elv.pdf&amp;psig=AOvVaw1g8wzSPE_BE6ppzpkuMvuf&amp;ust=1547043434173867" TargetMode="External"/><Relationship Id="rId7" Type="http://schemas.openxmlformats.org/officeDocument/2006/relationships/tags" Target="../tags/tag411.xml"/><Relationship Id="rId12" Type="http://schemas.openxmlformats.org/officeDocument/2006/relationships/slideLayout" Target="../slideLayouts/slideLayout2.xml"/><Relationship Id="rId17" Type="http://schemas.openxmlformats.org/officeDocument/2006/relationships/image" Target="../media/image65.png"/><Relationship Id="rId25" Type="http://schemas.openxmlformats.org/officeDocument/2006/relationships/image" Target="../media/image87.jpeg"/><Relationship Id="rId2" Type="http://schemas.openxmlformats.org/officeDocument/2006/relationships/tags" Target="../tags/tag406.xml"/><Relationship Id="rId16" Type="http://schemas.openxmlformats.org/officeDocument/2006/relationships/image" Target="../media/image81.jpeg"/><Relationship Id="rId20" Type="http://schemas.openxmlformats.org/officeDocument/2006/relationships/image" Target="../media/image83.png"/><Relationship Id="rId1" Type="http://schemas.openxmlformats.org/officeDocument/2006/relationships/tags" Target="../tags/tag405.xml"/><Relationship Id="rId6" Type="http://schemas.openxmlformats.org/officeDocument/2006/relationships/tags" Target="../tags/tag410.xml"/><Relationship Id="rId11" Type="http://schemas.openxmlformats.org/officeDocument/2006/relationships/tags" Target="../tags/tag415.xml"/><Relationship Id="rId24" Type="http://schemas.openxmlformats.org/officeDocument/2006/relationships/image" Target="../media/image86.jpeg"/><Relationship Id="rId5" Type="http://schemas.openxmlformats.org/officeDocument/2006/relationships/tags" Target="../tags/tag409.xml"/><Relationship Id="rId15" Type="http://schemas.openxmlformats.org/officeDocument/2006/relationships/image" Target="../media/image80.png"/><Relationship Id="rId23" Type="http://schemas.openxmlformats.org/officeDocument/2006/relationships/image" Target="../media/image85.jpeg"/><Relationship Id="rId10" Type="http://schemas.openxmlformats.org/officeDocument/2006/relationships/tags" Target="../tags/tag414.xml"/><Relationship Id="rId19" Type="http://schemas.openxmlformats.org/officeDocument/2006/relationships/image" Target="../media/image82.png"/><Relationship Id="rId4" Type="http://schemas.openxmlformats.org/officeDocument/2006/relationships/tags" Target="../tags/tag408.xml"/><Relationship Id="rId9" Type="http://schemas.openxmlformats.org/officeDocument/2006/relationships/tags" Target="../tags/tag413.xml"/><Relationship Id="rId14" Type="http://schemas.openxmlformats.org/officeDocument/2006/relationships/image" Target="../media/image79.png"/><Relationship Id="rId22" Type="http://schemas.openxmlformats.org/officeDocument/2006/relationships/image" Target="../media/image84.jpeg"/></Relationships>
</file>

<file path=ppt/slides/_rels/slide35.xml.rels><?xml version="1.0" encoding="UTF-8" standalone="yes"?>
<Relationships xmlns="http://schemas.openxmlformats.org/package/2006/relationships"><Relationship Id="rId8" Type="http://schemas.openxmlformats.org/officeDocument/2006/relationships/tags" Target="../tags/tag423.xml"/><Relationship Id="rId13" Type="http://schemas.openxmlformats.org/officeDocument/2006/relationships/image" Target="../media/image89.png"/><Relationship Id="rId3" Type="http://schemas.openxmlformats.org/officeDocument/2006/relationships/tags" Target="../tags/tag418.xml"/><Relationship Id="rId7" Type="http://schemas.openxmlformats.org/officeDocument/2006/relationships/tags" Target="../tags/tag422.xml"/><Relationship Id="rId12" Type="http://schemas.openxmlformats.org/officeDocument/2006/relationships/image" Target="../media/image88.png"/><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tags" Target="../tags/tag421.xml"/><Relationship Id="rId11" Type="http://schemas.openxmlformats.org/officeDocument/2006/relationships/image" Target="../media/image83.png"/><Relationship Id="rId5" Type="http://schemas.openxmlformats.org/officeDocument/2006/relationships/tags" Target="../tags/tag420.xml"/><Relationship Id="rId10" Type="http://schemas.openxmlformats.org/officeDocument/2006/relationships/slideLayout" Target="../slideLayouts/slideLayout1.xml"/><Relationship Id="rId4" Type="http://schemas.openxmlformats.org/officeDocument/2006/relationships/tags" Target="../tags/tag419.xml"/><Relationship Id="rId9" Type="http://schemas.openxmlformats.org/officeDocument/2006/relationships/tags" Target="../tags/tag424.xml"/></Relationships>
</file>

<file path=ppt/slides/_rels/slide36.xml.rels><?xml version="1.0" encoding="UTF-8" standalone="yes"?>
<Relationships xmlns="http://schemas.openxmlformats.org/package/2006/relationships"><Relationship Id="rId8" Type="http://schemas.openxmlformats.org/officeDocument/2006/relationships/tags" Target="../tags/tag432.xml"/><Relationship Id="rId13" Type="http://schemas.openxmlformats.org/officeDocument/2006/relationships/hyperlink" Target="https://www.google.fr/url?sa=i&amp;rct=j&amp;q=&amp;esrc=s&amp;source=images&amp;cd=&amp;ved=2ahUKEwjbjfqRsN7fAhXNz4UKHe8PDiYQjRx6BAgBEAQ&amp;url=http://www.lycee-ferry-versailles.fr:8081/Enseignement_Transversal/Premiere/S3_analyse%20fonctionnelle/TP%20chaine%20fonctionnelle/TP%20etude%20de%20systeme%20SOLEOTEC%20V2%20%20elv.pdf&amp;psig=AOvVaw1g8wzSPE_BE6ppzpkuMvuf&amp;ust=1547043434173867" TargetMode="External"/><Relationship Id="rId18" Type="http://schemas.openxmlformats.org/officeDocument/2006/relationships/image" Target="../media/image85.jpeg"/><Relationship Id="rId3" Type="http://schemas.openxmlformats.org/officeDocument/2006/relationships/tags" Target="../tags/tag427.xml"/><Relationship Id="rId7" Type="http://schemas.openxmlformats.org/officeDocument/2006/relationships/tags" Target="../tags/tag431.xml"/><Relationship Id="rId12" Type="http://schemas.openxmlformats.org/officeDocument/2006/relationships/slideLayout" Target="../slideLayouts/slideLayout1.xml"/><Relationship Id="rId17" Type="http://schemas.openxmlformats.org/officeDocument/2006/relationships/image" Target="../media/image91.jpeg"/><Relationship Id="rId2" Type="http://schemas.openxmlformats.org/officeDocument/2006/relationships/tags" Target="../tags/tag426.xml"/><Relationship Id="rId16" Type="http://schemas.openxmlformats.org/officeDocument/2006/relationships/hyperlink" Target="https://www.google.fr/url?sa=i&amp;rct=j&amp;q=&amp;esrc=s&amp;source=images&amp;cd=&amp;cad=rja&amp;uact=8&amp;ved=2ahUKEwjWxIfbsN7fAhUuyIUKHXecCgoQjRx6BAgBEAU&amp;url=https://fr.123rf.com/photo_41305716_illustration-vectorielle-d-un-nuage-de-bande-dessin%C3%A9e-qui-souffle-le-vent.html&amp;psig=AOvVaw1Z68fZ5IfuqoOjW4S64dIb&amp;ust=1547043612907464" TargetMode="External"/><Relationship Id="rId1" Type="http://schemas.openxmlformats.org/officeDocument/2006/relationships/tags" Target="../tags/tag425.xml"/><Relationship Id="rId6" Type="http://schemas.openxmlformats.org/officeDocument/2006/relationships/tags" Target="../tags/tag430.xml"/><Relationship Id="rId11" Type="http://schemas.openxmlformats.org/officeDocument/2006/relationships/tags" Target="../tags/tag435.xml"/><Relationship Id="rId5" Type="http://schemas.openxmlformats.org/officeDocument/2006/relationships/tags" Target="../tags/tag429.xml"/><Relationship Id="rId15" Type="http://schemas.openxmlformats.org/officeDocument/2006/relationships/image" Target="../media/image90.png"/><Relationship Id="rId10" Type="http://schemas.openxmlformats.org/officeDocument/2006/relationships/tags" Target="../tags/tag434.xml"/><Relationship Id="rId4" Type="http://schemas.openxmlformats.org/officeDocument/2006/relationships/tags" Target="../tags/tag428.xml"/><Relationship Id="rId9" Type="http://schemas.openxmlformats.org/officeDocument/2006/relationships/tags" Target="../tags/tag433.xml"/><Relationship Id="rId14" Type="http://schemas.openxmlformats.org/officeDocument/2006/relationships/image" Target="../media/image84.jpeg"/></Relationships>
</file>

<file path=ppt/slides/_rels/slide37.xml.rels><?xml version="1.0" encoding="UTF-8" standalone="yes"?>
<Relationships xmlns="http://schemas.openxmlformats.org/package/2006/relationships"><Relationship Id="rId8" Type="http://schemas.openxmlformats.org/officeDocument/2006/relationships/tags" Target="../tags/tag443.xml"/><Relationship Id="rId13" Type="http://schemas.openxmlformats.org/officeDocument/2006/relationships/tags" Target="../tags/tag448.xml"/><Relationship Id="rId18" Type="http://schemas.openxmlformats.org/officeDocument/2006/relationships/tags" Target="../tags/tag453.xml"/><Relationship Id="rId26" Type="http://schemas.openxmlformats.org/officeDocument/2006/relationships/image" Target="../media/image87.jpeg"/><Relationship Id="rId3" Type="http://schemas.openxmlformats.org/officeDocument/2006/relationships/tags" Target="../tags/tag438.xml"/><Relationship Id="rId21" Type="http://schemas.openxmlformats.org/officeDocument/2006/relationships/tags" Target="../tags/tag456.xml"/><Relationship Id="rId7" Type="http://schemas.openxmlformats.org/officeDocument/2006/relationships/tags" Target="../tags/tag442.xml"/><Relationship Id="rId12" Type="http://schemas.openxmlformats.org/officeDocument/2006/relationships/tags" Target="../tags/tag447.xml"/><Relationship Id="rId17" Type="http://schemas.openxmlformats.org/officeDocument/2006/relationships/tags" Target="../tags/tag452.xml"/><Relationship Id="rId25" Type="http://schemas.openxmlformats.org/officeDocument/2006/relationships/chart" Target="../charts/chart1.xml"/><Relationship Id="rId2" Type="http://schemas.openxmlformats.org/officeDocument/2006/relationships/tags" Target="../tags/tag437.xml"/><Relationship Id="rId16" Type="http://schemas.openxmlformats.org/officeDocument/2006/relationships/tags" Target="../tags/tag451.xml"/><Relationship Id="rId20" Type="http://schemas.openxmlformats.org/officeDocument/2006/relationships/tags" Target="../tags/tag455.xml"/><Relationship Id="rId1" Type="http://schemas.openxmlformats.org/officeDocument/2006/relationships/tags" Target="../tags/tag436.xml"/><Relationship Id="rId6" Type="http://schemas.openxmlformats.org/officeDocument/2006/relationships/tags" Target="../tags/tag441.xml"/><Relationship Id="rId11" Type="http://schemas.openxmlformats.org/officeDocument/2006/relationships/tags" Target="../tags/tag446.xml"/><Relationship Id="rId24" Type="http://schemas.openxmlformats.org/officeDocument/2006/relationships/image" Target="../media/image73.jpeg"/><Relationship Id="rId5" Type="http://schemas.openxmlformats.org/officeDocument/2006/relationships/tags" Target="../tags/tag440.xml"/><Relationship Id="rId15" Type="http://schemas.openxmlformats.org/officeDocument/2006/relationships/tags" Target="../tags/tag450.xml"/><Relationship Id="rId23" Type="http://schemas.openxmlformats.org/officeDocument/2006/relationships/image" Target="../media/image65.png"/><Relationship Id="rId28" Type="http://schemas.openxmlformats.org/officeDocument/2006/relationships/image" Target="../media/image93.jpeg"/><Relationship Id="rId10" Type="http://schemas.openxmlformats.org/officeDocument/2006/relationships/tags" Target="../tags/tag445.xml"/><Relationship Id="rId19" Type="http://schemas.openxmlformats.org/officeDocument/2006/relationships/tags" Target="../tags/tag454.xml"/><Relationship Id="rId4" Type="http://schemas.openxmlformats.org/officeDocument/2006/relationships/tags" Target="../tags/tag439.xml"/><Relationship Id="rId9" Type="http://schemas.openxmlformats.org/officeDocument/2006/relationships/tags" Target="../tags/tag444.xml"/><Relationship Id="rId14" Type="http://schemas.openxmlformats.org/officeDocument/2006/relationships/tags" Target="../tags/tag449.xml"/><Relationship Id="rId22" Type="http://schemas.openxmlformats.org/officeDocument/2006/relationships/slideLayout" Target="../slideLayouts/slideLayout1.xml"/><Relationship Id="rId27"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tags" Target="../tags/tag464.xml"/><Relationship Id="rId13" Type="http://schemas.openxmlformats.org/officeDocument/2006/relationships/tags" Target="../tags/tag469.xml"/><Relationship Id="rId18" Type="http://schemas.openxmlformats.org/officeDocument/2006/relationships/tags" Target="../tags/tag474.xml"/><Relationship Id="rId26" Type="http://schemas.openxmlformats.org/officeDocument/2006/relationships/image" Target="../media/image86.jpeg"/><Relationship Id="rId3" Type="http://schemas.openxmlformats.org/officeDocument/2006/relationships/tags" Target="../tags/tag459.xml"/><Relationship Id="rId21" Type="http://schemas.openxmlformats.org/officeDocument/2006/relationships/slideLayout" Target="../slideLayouts/slideLayout1.xml"/><Relationship Id="rId7" Type="http://schemas.openxmlformats.org/officeDocument/2006/relationships/tags" Target="../tags/tag463.xml"/><Relationship Id="rId12" Type="http://schemas.openxmlformats.org/officeDocument/2006/relationships/tags" Target="../tags/tag468.xml"/><Relationship Id="rId17" Type="http://schemas.openxmlformats.org/officeDocument/2006/relationships/tags" Target="../tags/tag473.xml"/><Relationship Id="rId25" Type="http://schemas.openxmlformats.org/officeDocument/2006/relationships/chart" Target="../charts/chart2.xml"/><Relationship Id="rId2" Type="http://schemas.openxmlformats.org/officeDocument/2006/relationships/tags" Target="../tags/tag458.xml"/><Relationship Id="rId16" Type="http://schemas.openxmlformats.org/officeDocument/2006/relationships/tags" Target="../tags/tag472.xml"/><Relationship Id="rId20" Type="http://schemas.openxmlformats.org/officeDocument/2006/relationships/tags" Target="../tags/tag476.xml"/><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tags" Target="../tags/tag467.xml"/><Relationship Id="rId24" Type="http://schemas.openxmlformats.org/officeDocument/2006/relationships/image" Target="../media/image68.png"/><Relationship Id="rId5" Type="http://schemas.openxmlformats.org/officeDocument/2006/relationships/tags" Target="../tags/tag461.xml"/><Relationship Id="rId15" Type="http://schemas.openxmlformats.org/officeDocument/2006/relationships/tags" Target="../tags/tag471.xml"/><Relationship Id="rId23" Type="http://schemas.openxmlformats.org/officeDocument/2006/relationships/image" Target="../media/image94.jpeg"/><Relationship Id="rId10" Type="http://schemas.openxmlformats.org/officeDocument/2006/relationships/tags" Target="../tags/tag466.xml"/><Relationship Id="rId19" Type="http://schemas.openxmlformats.org/officeDocument/2006/relationships/tags" Target="../tags/tag475.xml"/><Relationship Id="rId4" Type="http://schemas.openxmlformats.org/officeDocument/2006/relationships/tags" Target="../tags/tag460.xml"/><Relationship Id="rId9" Type="http://schemas.openxmlformats.org/officeDocument/2006/relationships/tags" Target="../tags/tag465.xml"/><Relationship Id="rId14" Type="http://schemas.openxmlformats.org/officeDocument/2006/relationships/tags" Target="../tags/tag470.xml"/><Relationship Id="rId22" Type="http://schemas.openxmlformats.org/officeDocument/2006/relationships/image" Target="../media/image93.jpeg"/></Relationships>
</file>

<file path=ppt/slides/_rels/slide39.xml.rels><?xml version="1.0" encoding="UTF-8" standalone="yes"?>
<Relationships xmlns="http://schemas.openxmlformats.org/package/2006/relationships"><Relationship Id="rId13" Type="http://schemas.openxmlformats.org/officeDocument/2006/relationships/tags" Target="../tags/tag489.xml"/><Relationship Id="rId18" Type="http://schemas.openxmlformats.org/officeDocument/2006/relationships/tags" Target="../tags/tag494.xml"/><Relationship Id="rId26" Type="http://schemas.openxmlformats.org/officeDocument/2006/relationships/tags" Target="../tags/tag502.xml"/><Relationship Id="rId3" Type="http://schemas.openxmlformats.org/officeDocument/2006/relationships/tags" Target="../tags/tag479.xml"/><Relationship Id="rId21" Type="http://schemas.openxmlformats.org/officeDocument/2006/relationships/tags" Target="../tags/tag497.xml"/><Relationship Id="rId34" Type="http://schemas.openxmlformats.org/officeDocument/2006/relationships/image" Target="../media/image99.png"/><Relationship Id="rId7" Type="http://schemas.openxmlformats.org/officeDocument/2006/relationships/tags" Target="../tags/tag483.xml"/><Relationship Id="rId12" Type="http://schemas.openxmlformats.org/officeDocument/2006/relationships/tags" Target="../tags/tag488.xml"/><Relationship Id="rId17" Type="http://schemas.openxmlformats.org/officeDocument/2006/relationships/tags" Target="../tags/tag493.xml"/><Relationship Id="rId25" Type="http://schemas.openxmlformats.org/officeDocument/2006/relationships/tags" Target="../tags/tag501.xml"/><Relationship Id="rId33" Type="http://schemas.openxmlformats.org/officeDocument/2006/relationships/image" Target="../media/image98.png"/><Relationship Id="rId2" Type="http://schemas.openxmlformats.org/officeDocument/2006/relationships/tags" Target="../tags/tag478.xml"/><Relationship Id="rId16" Type="http://schemas.openxmlformats.org/officeDocument/2006/relationships/tags" Target="../tags/tag492.xml"/><Relationship Id="rId20" Type="http://schemas.openxmlformats.org/officeDocument/2006/relationships/tags" Target="../tags/tag496.xml"/><Relationship Id="rId29" Type="http://schemas.openxmlformats.org/officeDocument/2006/relationships/notesSlide" Target="../notesSlides/notesSlide6.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tags" Target="../tags/tag487.xml"/><Relationship Id="rId24" Type="http://schemas.openxmlformats.org/officeDocument/2006/relationships/tags" Target="../tags/tag500.xml"/><Relationship Id="rId32" Type="http://schemas.openxmlformats.org/officeDocument/2006/relationships/image" Target="../media/image97.png"/><Relationship Id="rId5" Type="http://schemas.openxmlformats.org/officeDocument/2006/relationships/tags" Target="../tags/tag481.xml"/><Relationship Id="rId15" Type="http://schemas.openxmlformats.org/officeDocument/2006/relationships/tags" Target="../tags/tag491.xml"/><Relationship Id="rId23" Type="http://schemas.openxmlformats.org/officeDocument/2006/relationships/tags" Target="../tags/tag499.xml"/><Relationship Id="rId28" Type="http://schemas.openxmlformats.org/officeDocument/2006/relationships/slideLayout" Target="../slideLayouts/slideLayout1.xml"/><Relationship Id="rId36" Type="http://schemas.openxmlformats.org/officeDocument/2006/relationships/image" Target="../media/image101.png"/><Relationship Id="rId10" Type="http://schemas.openxmlformats.org/officeDocument/2006/relationships/tags" Target="../tags/tag486.xml"/><Relationship Id="rId19" Type="http://schemas.openxmlformats.org/officeDocument/2006/relationships/tags" Target="../tags/tag495.xml"/><Relationship Id="rId31" Type="http://schemas.openxmlformats.org/officeDocument/2006/relationships/image" Target="../media/image96.png"/><Relationship Id="rId4" Type="http://schemas.openxmlformats.org/officeDocument/2006/relationships/tags" Target="../tags/tag480.xml"/><Relationship Id="rId9" Type="http://schemas.openxmlformats.org/officeDocument/2006/relationships/tags" Target="../tags/tag485.xml"/><Relationship Id="rId14" Type="http://schemas.openxmlformats.org/officeDocument/2006/relationships/tags" Target="../tags/tag490.xml"/><Relationship Id="rId22" Type="http://schemas.openxmlformats.org/officeDocument/2006/relationships/tags" Target="../tags/tag498.xml"/><Relationship Id="rId27" Type="http://schemas.openxmlformats.org/officeDocument/2006/relationships/tags" Target="../tags/tag503.xml"/><Relationship Id="rId30" Type="http://schemas.openxmlformats.org/officeDocument/2006/relationships/image" Target="../media/image95.gif"/><Relationship Id="rId35" Type="http://schemas.openxmlformats.org/officeDocument/2006/relationships/image" Target="../media/image100.png"/><Relationship Id="rId8" Type="http://schemas.openxmlformats.org/officeDocument/2006/relationships/tags" Target="../tags/tag484.xml"/></Relationships>
</file>

<file path=ppt/slides/_rels/slide4.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tags" Target="../tags/tag66.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5" Type="http://schemas.openxmlformats.org/officeDocument/2006/relationships/image" Target="../media/image9.png"/><Relationship Id="rId10" Type="http://schemas.openxmlformats.org/officeDocument/2006/relationships/tags" Target="../tags/tag64.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511.xml"/><Relationship Id="rId13" Type="http://schemas.openxmlformats.org/officeDocument/2006/relationships/tags" Target="../tags/tag516.xml"/><Relationship Id="rId18" Type="http://schemas.openxmlformats.org/officeDocument/2006/relationships/image" Target="../media/image102.jpeg"/><Relationship Id="rId3" Type="http://schemas.openxmlformats.org/officeDocument/2006/relationships/tags" Target="../tags/tag506.xml"/><Relationship Id="rId7" Type="http://schemas.openxmlformats.org/officeDocument/2006/relationships/tags" Target="../tags/tag510.xml"/><Relationship Id="rId12" Type="http://schemas.openxmlformats.org/officeDocument/2006/relationships/tags" Target="../tags/tag515.xml"/><Relationship Id="rId17" Type="http://schemas.openxmlformats.org/officeDocument/2006/relationships/notesSlide" Target="../notesSlides/notesSlide7.xml"/><Relationship Id="rId2" Type="http://schemas.openxmlformats.org/officeDocument/2006/relationships/tags" Target="../tags/tag505.xml"/><Relationship Id="rId16" Type="http://schemas.openxmlformats.org/officeDocument/2006/relationships/slideLayout" Target="../slideLayouts/slideLayout1.xml"/><Relationship Id="rId20" Type="http://schemas.openxmlformats.org/officeDocument/2006/relationships/image" Target="../media/image68.png"/><Relationship Id="rId1" Type="http://schemas.openxmlformats.org/officeDocument/2006/relationships/tags" Target="../tags/tag504.xml"/><Relationship Id="rId6" Type="http://schemas.openxmlformats.org/officeDocument/2006/relationships/tags" Target="../tags/tag509.xml"/><Relationship Id="rId11" Type="http://schemas.openxmlformats.org/officeDocument/2006/relationships/tags" Target="../tags/tag514.xml"/><Relationship Id="rId5" Type="http://schemas.openxmlformats.org/officeDocument/2006/relationships/tags" Target="../tags/tag508.xml"/><Relationship Id="rId15" Type="http://schemas.openxmlformats.org/officeDocument/2006/relationships/tags" Target="../tags/tag518.xml"/><Relationship Id="rId10" Type="http://schemas.openxmlformats.org/officeDocument/2006/relationships/tags" Target="../tags/tag513.xml"/><Relationship Id="rId19" Type="http://schemas.openxmlformats.org/officeDocument/2006/relationships/image" Target="../media/image103.jpeg"/><Relationship Id="rId4" Type="http://schemas.openxmlformats.org/officeDocument/2006/relationships/tags" Target="../tags/tag507.xml"/><Relationship Id="rId9" Type="http://schemas.openxmlformats.org/officeDocument/2006/relationships/tags" Target="../tags/tag512.xml"/><Relationship Id="rId14" Type="http://schemas.openxmlformats.org/officeDocument/2006/relationships/tags" Target="../tags/tag517.xml"/></Relationships>
</file>

<file path=ppt/slides/_rels/slide41.xml.rels><?xml version="1.0" encoding="UTF-8" standalone="yes"?>
<Relationships xmlns="http://schemas.openxmlformats.org/package/2006/relationships"><Relationship Id="rId8" Type="http://schemas.openxmlformats.org/officeDocument/2006/relationships/tags" Target="../tags/tag526.xml"/><Relationship Id="rId13" Type="http://schemas.openxmlformats.org/officeDocument/2006/relationships/tags" Target="../tags/tag531.xml"/><Relationship Id="rId18" Type="http://schemas.openxmlformats.org/officeDocument/2006/relationships/chart" Target="../charts/chart3.xml"/><Relationship Id="rId3" Type="http://schemas.openxmlformats.org/officeDocument/2006/relationships/tags" Target="../tags/tag521.xml"/><Relationship Id="rId21" Type="http://schemas.openxmlformats.org/officeDocument/2006/relationships/image" Target="../media/image106.jpeg"/><Relationship Id="rId7" Type="http://schemas.openxmlformats.org/officeDocument/2006/relationships/tags" Target="../tags/tag525.xml"/><Relationship Id="rId12" Type="http://schemas.openxmlformats.org/officeDocument/2006/relationships/tags" Target="../tags/tag530.xml"/><Relationship Id="rId17" Type="http://schemas.openxmlformats.org/officeDocument/2006/relationships/slideLayout" Target="../slideLayouts/slideLayout1.xml"/><Relationship Id="rId2" Type="http://schemas.openxmlformats.org/officeDocument/2006/relationships/tags" Target="../tags/tag520.xml"/><Relationship Id="rId16" Type="http://schemas.openxmlformats.org/officeDocument/2006/relationships/tags" Target="../tags/tag534.xml"/><Relationship Id="rId20" Type="http://schemas.openxmlformats.org/officeDocument/2006/relationships/image" Target="../media/image105.jpeg"/><Relationship Id="rId1" Type="http://schemas.openxmlformats.org/officeDocument/2006/relationships/tags" Target="../tags/tag519.xml"/><Relationship Id="rId6" Type="http://schemas.openxmlformats.org/officeDocument/2006/relationships/tags" Target="../tags/tag524.xml"/><Relationship Id="rId11" Type="http://schemas.openxmlformats.org/officeDocument/2006/relationships/tags" Target="../tags/tag529.xml"/><Relationship Id="rId5" Type="http://schemas.openxmlformats.org/officeDocument/2006/relationships/tags" Target="../tags/tag523.xml"/><Relationship Id="rId15" Type="http://schemas.openxmlformats.org/officeDocument/2006/relationships/tags" Target="../tags/tag533.xml"/><Relationship Id="rId10" Type="http://schemas.openxmlformats.org/officeDocument/2006/relationships/tags" Target="../tags/tag528.xml"/><Relationship Id="rId19" Type="http://schemas.openxmlformats.org/officeDocument/2006/relationships/image" Target="../media/image104.jpeg"/><Relationship Id="rId4" Type="http://schemas.openxmlformats.org/officeDocument/2006/relationships/tags" Target="../tags/tag522.xml"/><Relationship Id="rId9" Type="http://schemas.openxmlformats.org/officeDocument/2006/relationships/tags" Target="../tags/tag527.xml"/><Relationship Id="rId14" Type="http://schemas.openxmlformats.org/officeDocument/2006/relationships/tags" Target="../tags/tag532.xml"/><Relationship Id="rId22"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tags" Target="../tags/tag537.xml"/><Relationship Id="rId7" Type="http://schemas.openxmlformats.org/officeDocument/2006/relationships/image" Target="../media/image43.png"/><Relationship Id="rId2" Type="http://schemas.openxmlformats.org/officeDocument/2006/relationships/tags" Target="../tags/tag536.xml"/><Relationship Id="rId1" Type="http://schemas.openxmlformats.org/officeDocument/2006/relationships/tags" Target="../tags/tag535.xml"/><Relationship Id="rId6" Type="http://schemas.openxmlformats.org/officeDocument/2006/relationships/image" Target="../media/image107.png"/><Relationship Id="rId5" Type="http://schemas.openxmlformats.org/officeDocument/2006/relationships/slideLayout" Target="../slideLayouts/slideLayout2.xml"/><Relationship Id="rId4" Type="http://schemas.openxmlformats.org/officeDocument/2006/relationships/tags" Target="../tags/tag538.xml"/></Relationships>
</file>

<file path=ppt/slides/_rels/slide43.xml.rels><?xml version="1.0" encoding="UTF-8" standalone="yes"?>
<Relationships xmlns="http://schemas.openxmlformats.org/package/2006/relationships"><Relationship Id="rId3" Type="http://schemas.openxmlformats.org/officeDocument/2006/relationships/tags" Target="../tags/tag541.xml"/><Relationship Id="rId7" Type="http://schemas.openxmlformats.org/officeDocument/2006/relationships/image" Target="../media/image108.png"/><Relationship Id="rId2" Type="http://schemas.openxmlformats.org/officeDocument/2006/relationships/tags" Target="../tags/tag540.xml"/><Relationship Id="rId1" Type="http://schemas.openxmlformats.org/officeDocument/2006/relationships/tags" Target="../tags/tag539.xml"/><Relationship Id="rId6" Type="http://schemas.openxmlformats.org/officeDocument/2006/relationships/slideLayout" Target="../slideLayouts/slideLayout1.xml"/><Relationship Id="rId5" Type="http://schemas.openxmlformats.org/officeDocument/2006/relationships/tags" Target="../tags/tag543.xml"/><Relationship Id="rId4" Type="http://schemas.openxmlformats.org/officeDocument/2006/relationships/tags" Target="../tags/tag542.xml"/></Relationships>
</file>

<file path=ppt/slides/_rels/slide44.xml.rels><?xml version="1.0" encoding="UTF-8" standalone="yes"?>
<Relationships xmlns="http://schemas.openxmlformats.org/package/2006/relationships"><Relationship Id="rId8" Type="http://schemas.openxmlformats.org/officeDocument/2006/relationships/tags" Target="../tags/tag551.xml"/><Relationship Id="rId13" Type="http://schemas.openxmlformats.org/officeDocument/2006/relationships/diagramData" Target="../diagrams/data1.xml"/><Relationship Id="rId18" Type="http://schemas.openxmlformats.org/officeDocument/2006/relationships/image" Target="../media/image109.png"/><Relationship Id="rId3" Type="http://schemas.openxmlformats.org/officeDocument/2006/relationships/tags" Target="../tags/tag546.xml"/><Relationship Id="rId7" Type="http://schemas.openxmlformats.org/officeDocument/2006/relationships/tags" Target="../tags/tag550.xml"/><Relationship Id="rId12" Type="http://schemas.openxmlformats.org/officeDocument/2006/relationships/slideLayout" Target="../slideLayouts/slideLayout1.xml"/><Relationship Id="rId17" Type="http://schemas.microsoft.com/office/2007/relationships/diagramDrawing" Target="../diagrams/drawing1.xml"/><Relationship Id="rId2" Type="http://schemas.openxmlformats.org/officeDocument/2006/relationships/tags" Target="../tags/tag545.xml"/><Relationship Id="rId16" Type="http://schemas.openxmlformats.org/officeDocument/2006/relationships/diagramColors" Target="../diagrams/colors1.xml"/><Relationship Id="rId1" Type="http://schemas.openxmlformats.org/officeDocument/2006/relationships/tags" Target="../tags/tag544.xml"/><Relationship Id="rId6" Type="http://schemas.openxmlformats.org/officeDocument/2006/relationships/tags" Target="../tags/tag549.xml"/><Relationship Id="rId11" Type="http://schemas.openxmlformats.org/officeDocument/2006/relationships/tags" Target="../tags/tag554.xml"/><Relationship Id="rId5" Type="http://schemas.openxmlformats.org/officeDocument/2006/relationships/tags" Target="../tags/tag548.xml"/><Relationship Id="rId15" Type="http://schemas.openxmlformats.org/officeDocument/2006/relationships/diagramQuickStyle" Target="../diagrams/quickStyle1.xml"/><Relationship Id="rId10" Type="http://schemas.openxmlformats.org/officeDocument/2006/relationships/tags" Target="../tags/tag553.xml"/><Relationship Id="rId4" Type="http://schemas.openxmlformats.org/officeDocument/2006/relationships/tags" Target="../tags/tag547.xml"/><Relationship Id="rId9" Type="http://schemas.openxmlformats.org/officeDocument/2006/relationships/tags" Target="../tags/tag552.xml"/><Relationship Id="rId1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image" Target="../media/image5.png"/><Relationship Id="rId2" Type="http://schemas.openxmlformats.org/officeDocument/2006/relationships/tags" Target="../tags/tag69.xml"/><Relationship Id="rId16" Type="http://schemas.openxmlformats.org/officeDocument/2006/relationships/image" Target="../media/image4.jpeg"/><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5" Type="http://schemas.openxmlformats.org/officeDocument/2006/relationships/slideLayout" Target="../slideLayouts/slideLayout2.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s>
</file>

<file path=ppt/slides/_rels/slide6.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image" Target="../media/image12.png"/><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14.png"/><Relationship Id="rId5" Type="http://schemas.openxmlformats.org/officeDocument/2006/relationships/tags" Target="../tags/tag97.xml"/><Relationship Id="rId10" Type="http://schemas.openxmlformats.org/officeDocument/2006/relationships/image" Target="../media/image13.png"/><Relationship Id="rId4" Type="http://schemas.openxmlformats.org/officeDocument/2006/relationships/tags" Target="../tags/tag96.xml"/><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13.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tags" Target="../tags/tag104.xml"/></Relationships>
</file>

<file path=ppt/slides/_rels/slide9.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15.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13.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slideLayout" Target="../slideLayouts/slideLayout2.xml"/><Relationship Id="rId5" Type="http://schemas.openxmlformats.org/officeDocument/2006/relationships/tags" Target="../tags/tag110.xml"/><Relationship Id="rId10" Type="http://schemas.openxmlformats.org/officeDocument/2006/relationships/tags" Target="../tags/tag115.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33239" y="312440"/>
            <a:ext cx="9069802" cy="430887"/>
          </a:xfrm>
        </p:spPr>
        <p:txBody>
          <a:bodyPr/>
          <a:lstStyle/>
          <a:p>
            <a:r>
              <a:rPr lang="fr-FR" sz="2200" b="1" dirty="0" smtClean="0"/>
              <a:t>Progiciel d’aide à l’ingénierie pédagogique, Concept clé </a:t>
            </a:r>
            <a:r>
              <a:rPr lang="fr-FR" sz="2200" b="1" dirty="0"/>
              <a:t>de </a:t>
            </a:r>
            <a:r>
              <a:rPr lang="fr-FR" sz="2200" b="1" dirty="0" smtClean="0"/>
              <a:t>résistance</a:t>
            </a:r>
            <a:endParaRPr lang="fr-FR" sz="2200" b="1" dirty="0"/>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t>1</a:t>
            </a:fld>
            <a:endParaRPr lang="fr-FR" dirty="0"/>
          </a:p>
        </p:txBody>
      </p:sp>
      <p:sp>
        <p:nvSpPr>
          <p:cNvPr id="4" name="Rectangle 3">
            <a:extLst>
              <a:ext uri="{FF2B5EF4-FFF2-40B4-BE49-F238E27FC236}">
                <a16:creationId xmlns:a16="http://schemas.microsoft.com/office/drawing/2014/main" id="{946F1660-7460-4267-8DC6-6CA70F791FF0}"/>
              </a:ext>
            </a:extLst>
          </p:cNvPr>
          <p:cNvSpPr/>
          <p:nvPr>
            <p:custDataLst>
              <p:tags r:id="rId3"/>
            </p:custDataLst>
          </p:nvPr>
        </p:nvSpPr>
        <p:spPr>
          <a:xfrm>
            <a:off x="3712631" y="861169"/>
            <a:ext cx="8294506" cy="215850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2800" dirty="0"/>
              <a:t>Comment </a:t>
            </a:r>
            <a:r>
              <a:rPr lang="fr-FR" sz="2800" dirty="0" smtClean="0"/>
              <a:t>organiser une progression pédagogique en </a:t>
            </a:r>
            <a:r>
              <a:rPr lang="fr-FR" sz="2800" dirty="0"/>
              <a:t>IT, I2D et 2I2D </a:t>
            </a:r>
            <a:r>
              <a:rPr lang="fr-FR" sz="2800" dirty="0" smtClean="0"/>
              <a:t>en utilisant un progiciel dédié ?</a:t>
            </a:r>
            <a:endParaRPr lang="fr-FR" sz="2800" dirty="0"/>
          </a:p>
          <a:p>
            <a:r>
              <a:rPr lang="fr-FR" sz="2800" dirty="0"/>
              <a:t>Exemples sur </a:t>
            </a:r>
            <a:r>
              <a:rPr lang="fr-FR" sz="2800" dirty="0" smtClean="0"/>
              <a:t>des séquences intégrant la formation au concept clé </a:t>
            </a:r>
            <a:r>
              <a:rPr lang="fr-FR" sz="2800" dirty="0"/>
              <a:t>de </a:t>
            </a:r>
            <a:r>
              <a:rPr lang="fr-FR" sz="2800" dirty="0" smtClean="0"/>
              <a:t>résistance et respectant la logique STEM</a:t>
            </a:r>
            <a:endParaRPr lang="fr-FR" sz="2800" dirty="0"/>
          </a:p>
        </p:txBody>
      </p:sp>
      <p:sp>
        <p:nvSpPr>
          <p:cNvPr id="5" name="Rectangle 4">
            <a:extLst>
              <a:ext uri="{FF2B5EF4-FFF2-40B4-BE49-F238E27FC236}">
                <a16:creationId xmlns:a16="http://schemas.microsoft.com/office/drawing/2014/main" id="{4318F92D-B431-4238-918B-6417755A6415}"/>
              </a:ext>
            </a:extLst>
          </p:cNvPr>
          <p:cNvSpPr/>
          <p:nvPr>
            <p:custDataLst>
              <p:tags r:id="rId4"/>
            </p:custDataLst>
          </p:nvPr>
        </p:nvSpPr>
        <p:spPr>
          <a:xfrm>
            <a:off x="3453420" y="861169"/>
            <a:ext cx="259211" cy="2158509"/>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21" name="Rectangle 20">
            <a:extLst>
              <a:ext uri="{FF2B5EF4-FFF2-40B4-BE49-F238E27FC236}">
                <a16:creationId xmlns:a16="http://schemas.microsoft.com/office/drawing/2014/main" id="{B082ED1B-4741-44F2-ABA8-BBCD793ED31D}"/>
              </a:ext>
            </a:extLst>
          </p:cNvPr>
          <p:cNvSpPr/>
          <p:nvPr>
            <p:custDataLst>
              <p:tags r:id="rId5"/>
            </p:custDataLst>
          </p:nvPr>
        </p:nvSpPr>
        <p:spPr>
          <a:xfrm>
            <a:off x="184863" y="3148221"/>
            <a:ext cx="9232312"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Sommaire</a:t>
            </a:r>
          </a:p>
        </p:txBody>
      </p:sp>
      <p:sp>
        <p:nvSpPr>
          <p:cNvPr id="22" name="Rectangle 21">
            <a:extLst>
              <a:ext uri="{FF2B5EF4-FFF2-40B4-BE49-F238E27FC236}">
                <a16:creationId xmlns:a16="http://schemas.microsoft.com/office/drawing/2014/main" id="{C751EE4F-8104-43ED-A261-D3649A040ABA}"/>
              </a:ext>
            </a:extLst>
          </p:cNvPr>
          <p:cNvSpPr/>
          <p:nvPr>
            <p:custDataLst>
              <p:tags r:id="rId6"/>
            </p:custDataLst>
          </p:nvPr>
        </p:nvSpPr>
        <p:spPr>
          <a:xfrm>
            <a:off x="184862" y="3620808"/>
            <a:ext cx="9232313" cy="2546076"/>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numCol="2" rtlCol="0" anchor="t"/>
          <a:lstStyle/>
          <a:p>
            <a:pPr>
              <a:spcAft>
                <a:spcPts val="600"/>
              </a:spcAft>
            </a:pPr>
            <a:r>
              <a:rPr lang="fr-FR" sz="2000" dirty="0">
                <a:solidFill>
                  <a:schemeClr val="tx1"/>
                </a:solidFill>
              </a:rPr>
              <a:t>Exemples en 1ère</a:t>
            </a:r>
          </a:p>
          <a:p>
            <a:pPr marL="265113">
              <a:spcAft>
                <a:spcPts val="600"/>
              </a:spcAft>
            </a:pPr>
            <a:r>
              <a:rPr lang="fr-FR" sz="1600" dirty="0" smtClean="0">
                <a:solidFill>
                  <a:schemeClr val="accent1">
                    <a:lumMod val="75000"/>
                  </a:schemeClr>
                </a:solidFill>
              </a:rPr>
              <a:t>Paramétrage et fonctionnement du logiciel en I2D</a:t>
            </a:r>
          </a:p>
          <a:p>
            <a:pPr marL="265113">
              <a:spcAft>
                <a:spcPts val="600"/>
              </a:spcAft>
            </a:pPr>
            <a:r>
              <a:rPr lang="fr-FR" sz="1600" dirty="0" smtClean="0">
                <a:solidFill>
                  <a:schemeClr val="accent1">
                    <a:lumMod val="75000"/>
                  </a:schemeClr>
                </a:solidFill>
              </a:rPr>
              <a:t>Séquence </a:t>
            </a:r>
            <a:r>
              <a:rPr lang="fr-FR" sz="1600" dirty="0">
                <a:solidFill>
                  <a:schemeClr val="accent1">
                    <a:lumMod val="75000"/>
                  </a:schemeClr>
                </a:solidFill>
              </a:rPr>
              <a:t>I2D </a:t>
            </a:r>
            <a:r>
              <a:rPr lang="fr-FR" sz="1600" dirty="0" smtClean="0">
                <a:solidFill>
                  <a:schemeClr val="accent1">
                    <a:lumMod val="75000"/>
                  </a:schemeClr>
                </a:solidFill>
              </a:rPr>
              <a:t>Livraison par Drone</a:t>
            </a:r>
          </a:p>
          <a:p>
            <a:pPr marL="265113">
              <a:spcAft>
                <a:spcPts val="600"/>
              </a:spcAft>
            </a:pPr>
            <a:endParaRPr lang="fr-FR" sz="1600" dirty="0">
              <a:solidFill>
                <a:schemeClr val="accent1">
                  <a:lumMod val="75000"/>
                </a:schemeClr>
              </a:solidFill>
            </a:endParaRPr>
          </a:p>
          <a:p>
            <a:pPr marL="265113">
              <a:spcAft>
                <a:spcPts val="600"/>
              </a:spcAft>
            </a:pPr>
            <a:endParaRPr lang="fr-FR" sz="1600" dirty="0" smtClean="0">
              <a:solidFill>
                <a:schemeClr val="accent1">
                  <a:lumMod val="75000"/>
                </a:schemeClr>
              </a:solidFill>
            </a:endParaRPr>
          </a:p>
          <a:p>
            <a:pPr marL="265113">
              <a:spcAft>
                <a:spcPts val="600"/>
              </a:spcAft>
            </a:pPr>
            <a:endParaRPr lang="fr-FR" sz="1600" dirty="0" smtClean="0">
              <a:solidFill>
                <a:schemeClr val="accent1">
                  <a:lumMod val="75000"/>
                </a:schemeClr>
              </a:solidFill>
            </a:endParaRPr>
          </a:p>
          <a:p>
            <a:pPr marL="265113">
              <a:spcAft>
                <a:spcPts val="600"/>
              </a:spcAft>
            </a:pPr>
            <a:endParaRPr lang="fr-FR" sz="1600" dirty="0">
              <a:solidFill>
                <a:schemeClr val="accent1">
                  <a:lumMod val="75000"/>
                </a:schemeClr>
              </a:solidFill>
            </a:endParaRPr>
          </a:p>
          <a:p>
            <a:pPr>
              <a:spcAft>
                <a:spcPts val="600"/>
              </a:spcAft>
            </a:pPr>
            <a:r>
              <a:rPr lang="fr-FR" sz="2000" dirty="0" smtClean="0">
                <a:solidFill>
                  <a:schemeClr val="tx1"/>
                </a:solidFill>
              </a:rPr>
              <a:t>Exemples</a:t>
            </a:r>
            <a:r>
              <a:rPr lang="fr-FR" sz="2800" dirty="0" smtClean="0">
                <a:solidFill>
                  <a:schemeClr val="tx1"/>
                </a:solidFill>
              </a:rPr>
              <a:t> </a:t>
            </a:r>
            <a:r>
              <a:rPr lang="fr-FR" sz="2000" dirty="0">
                <a:solidFill>
                  <a:schemeClr val="tx1"/>
                </a:solidFill>
              </a:rPr>
              <a:t>en terminale</a:t>
            </a:r>
          </a:p>
          <a:p>
            <a:pPr marL="265113">
              <a:spcAft>
                <a:spcPts val="600"/>
              </a:spcAft>
            </a:pPr>
            <a:r>
              <a:rPr lang="fr-FR" sz="1600" dirty="0">
                <a:solidFill>
                  <a:schemeClr val="accent1">
                    <a:lumMod val="75000"/>
                  </a:schemeClr>
                </a:solidFill>
              </a:rPr>
              <a:t>Paramétrage et fonctionnement du logiciel en 2I2D</a:t>
            </a:r>
          </a:p>
          <a:p>
            <a:pPr marL="265113">
              <a:spcAft>
                <a:spcPts val="600"/>
              </a:spcAft>
            </a:pPr>
            <a:r>
              <a:rPr lang="fr-FR" sz="1600" dirty="0" smtClean="0">
                <a:solidFill>
                  <a:schemeClr val="accent1">
                    <a:lumMod val="75000"/>
                  </a:schemeClr>
                </a:solidFill>
              </a:rPr>
              <a:t>Séquence 2I2D produits autonomes isolés</a:t>
            </a:r>
            <a:endParaRPr lang="fr-FR" sz="1600" dirty="0">
              <a:solidFill>
                <a:schemeClr val="accent1">
                  <a:lumMod val="75000"/>
                </a:schemeClr>
              </a:solidFill>
            </a:endParaRPr>
          </a:p>
          <a:p>
            <a:pPr marL="265113">
              <a:spcAft>
                <a:spcPts val="600"/>
              </a:spcAft>
            </a:pPr>
            <a:r>
              <a:rPr lang="fr-FR" sz="1600" dirty="0">
                <a:solidFill>
                  <a:schemeClr val="accent1">
                    <a:lumMod val="75000"/>
                  </a:schemeClr>
                </a:solidFill>
              </a:rPr>
              <a:t>   avec imbrication </a:t>
            </a:r>
            <a:r>
              <a:rPr lang="fr-FR" sz="1600" dirty="0" smtClean="0">
                <a:solidFill>
                  <a:schemeClr val="accent1">
                    <a:lumMod val="75000"/>
                  </a:schemeClr>
                </a:solidFill>
              </a:rPr>
              <a:t>entre l’enseignement commun </a:t>
            </a:r>
            <a:r>
              <a:rPr lang="fr-FR" sz="1600" dirty="0">
                <a:solidFill>
                  <a:schemeClr val="accent1">
                    <a:lumMod val="75000"/>
                  </a:schemeClr>
                </a:solidFill>
              </a:rPr>
              <a:t>et </a:t>
            </a:r>
            <a:r>
              <a:rPr lang="fr-FR" sz="1600" dirty="0" smtClean="0">
                <a:solidFill>
                  <a:schemeClr val="accent1">
                    <a:lumMod val="75000"/>
                  </a:schemeClr>
                </a:solidFill>
              </a:rPr>
              <a:t>les </a:t>
            </a:r>
            <a:r>
              <a:rPr lang="fr-FR" sz="1600" dirty="0">
                <a:solidFill>
                  <a:schemeClr val="accent1">
                    <a:lumMod val="75000"/>
                  </a:schemeClr>
                </a:solidFill>
              </a:rPr>
              <a:t>enseignements spécifiques</a:t>
            </a:r>
          </a:p>
          <a:p>
            <a:pPr marL="265113">
              <a:spcAft>
                <a:spcPts val="600"/>
              </a:spcAft>
            </a:pPr>
            <a:r>
              <a:rPr lang="fr-FR" sz="1600" dirty="0">
                <a:solidFill>
                  <a:schemeClr val="accent1">
                    <a:lumMod val="75000"/>
                  </a:schemeClr>
                </a:solidFill>
              </a:rPr>
              <a:t>….</a:t>
            </a:r>
          </a:p>
          <a:p>
            <a:pPr marL="265113">
              <a:spcAft>
                <a:spcPts val="600"/>
              </a:spcAft>
            </a:pPr>
            <a:endParaRPr lang="fr-FR" sz="2000" dirty="0">
              <a:solidFill>
                <a:schemeClr val="tx1"/>
              </a:solidFill>
            </a:endParaRPr>
          </a:p>
        </p:txBody>
      </p:sp>
      <p:sp>
        <p:nvSpPr>
          <p:cNvPr id="7" name="Rectangle 6">
            <a:extLst>
              <a:ext uri="{FF2B5EF4-FFF2-40B4-BE49-F238E27FC236}">
                <a16:creationId xmlns:a16="http://schemas.microsoft.com/office/drawing/2014/main" id="{D2E4D345-FE78-458E-BAA4-B6063B357A37}"/>
              </a:ext>
            </a:extLst>
          </p:cNvPr>
          <p:cNvSpPr/>
          <p:nvPr>
            <p:custDataLst>
              <p:tags r:id="rId7"/>
            </p:custDataLst>
          </p:nvPr>
        </p:nvSpPr>
        <p:spPr>
          <a:xfrm>
            <a:off x="184862" y="1672419"/>
            <a:ext cx="1028617" cy="631354"/>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I2D</a:t>
            </a:r>
          </a:p>
        </p:txBody>
      </p:sp>
      <p:sp>
        <p:nvSpPr>
          <p:cNvPr id="9" name="Rectangle 8">
            <a:extLst>
              <a:ext uri="{FF2B5EF4-FFF2-40B4-BE49-F238E27FC236}">
                <a16:creationId xmlns:a16="http://schemas.microsoft.com/office/drawing/2014/main" id="{77FE3BED-5218-4428-A268-F7EC28FF5ACD}"/>
              </a:ext>
            </a:extLst>
          </p:cNvPr>
          <p:cNvSpPr/>
          <p:nvPr>
            <p:custDataLst>
              <p:tags r:id="rId8"/>
            </p:custDataLst>
          </p:nvPr>
        </p:nvSpPr>
        <p:spPr>
          <a:xfrm>
            <a:off x="184862" y="2458111"/>
            <a:ext cx="1028617" cy="631354"/>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2I2D</a:t>
            </a:r>
          </a:p>
        </p:txBody>
      </p:sp>
      <p:sp>
        <p:nvSpPr>
          <p:cNvPr id="10" name="Rectangle 9">
            <a:extLst>
              <a:ext uri="{FF2B5EF4-FFF2-40B4-BE49-F238E27FC236}">
                <a16:creationId xmlns:a16="http://schemas.microsoft.com/office/drawing/2014/main" id="{AEEC380D-2071-4B20-AFE3-7C0EEB03A448}"/>
              </a:ext>
            </a:extLst>
          </p:cNvPr>
          <p:cNvSpPr/>
          <p:nvPr>
            <p:custDataLst>
              <p:tags r:id="rId9"/>
            </p:custDataLst>
          </p:nvPr>
        </p:nvSpPr>
        <p:spPr>
          <a:xfrm>
            <a:off x="184863" y="886727"/>
            <a:ext cx="1028617" cy="631354"/>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IT</a:t>
            </a:r>
          </a:p>
        </p:txBody>
      </p:sp>
      <p:pic>
        <p:nvPicPr>
          <p:cNvPr id="29" name="Image 28"/>
          <p:cNvPicPr>
            <a:picLocks noChangeAspect="1"/>
          </p:cNvPicPr>
          <p:nvPr>
            <p:custDataLst>
              <p:tags r:id="rId10"/>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10379">
            <a:off x="10360804" y="4801653"/>
            <a:ext cx="648510" cy="596330"/>
          </a:xfrm>
          <a:prstGeom prst="rect">
            <a:avLst/>
          </a:prstGeom>
        </p:spPr>
      </p:pic>
      <p:grpSp>
        <p:nvGrpSpPr>
          <p:cNvPr id="6" name="Groupe 5"/>
          <p:cNvGrpSpPr/>
          <p:nvPr>
            <p:custDataLst>
              <p:tags r:id="rId11"/>
            </p:custDataLst>
          </p:nvPr>
        </p:nvGrpSpPr>
        <p:grpSpPr>
          <a:xfrm>
            <a:off x="9301805" y="3148221"/>
            <a:ext cx="3038475" cy="3238500"/>
            <a:chOff x="9194711" y="3148221"/>
            <a:chExt cx="3038475" cy="3238500"/>
          </a:xfrm>
        </p:grpSpPr>
        <p:pic>
          <p:nvPicPr>
            <p:cNvPr id="28" name="Image 27"/>
            <p:cNvPicPr>
              <a:picLocks noChangeAspect="1"/>
            </p:cNvPicPr>
            <p:nvPr>
              <p:custDataLst>
                <p:tags r:id="rId12"/>
              </p:custDataLst>
            </p:nvPr>
          </p:nvPicPr>
          <p:blipFill>
            <a:blip r:embed="rId19">
              <a:extLst>
                <a:ext uri="{28A0092B-C50C-407E-A947-70E740481C1C}">
                  <a14:useLocalDpi xmlns:a14="http://schemas.microsoft.com/office/drawing/2010/main"/>
                </a:ext>
              </a:extLst>
            </a:blip>
            <a:stretch>
              <a:fillRect/>
            </a:stretch>
          </p:blipFill>
          <p:spPr>
            <a:xfrm>
              <a:off x="9194711" y="3148221"/>
              <a:ext cx="3038475" cy="3238500"/>
            </a:xfrm>
            <a:prstGeom prst="rect">
              <a:avLst/>
            </a:prstGeom>
          </p:spPr>
        </p:pic>
        <p:sp>
          <p:nvSpPr>
            <p:cNvPr id="30" name="Rectangle 29"/>
            <p:cNvSpPr/>
            <p:nvPr>
              <p:custDataLst>
                <p:tags r:id="rId13"/>
              </p:custDataLst>
            </p:nvPr>
          </p:nvSpPr>
          <p:spPr>
            <a:xfrm>
              <a:off x="10226240" y="3864777"/>
              <a:ext cx="944618" cy="369332"/>
            </a:xfrm>
            <a:prstGeom prst="rect">
              <a:avLst/>
            </a:prstGeom>
            <a:effectLst>
              <a:outerShdw blurRad="50800" dist="38100" dir="5400000" algn="t" rotWithShape="0">
                <a:prstClr val="black">
                  <a:alpha val="40000"/>
                </a:prstClr>
              </a:outerShdw>
            </a:effectLst>
          </p:spPr>
          <p:txBody>
            <a:bodyPr wrap="none">
              <a:spAutoFit/>
            </a:bodyPr>
            <a:lstStyle/>
            <a:p>
              <a:r>
                <a:rPr lang="fr-FR" b="1" dirty="0">
                  <a:solidFill>
                    <a:schemeClr val="bg1"/>
                  </a:solidFill>
                </a:rPr>
                <a:t>Matière</a:t>
              </a:r>
              <a:endParaRPr lang="fr-FR" dirty="0"/>
            </a:p>
          </p:txBody>
        </p:sp>
        <p:sp>
          <p:nvSpPr>
            <p:cNvPr id="31" name="Rectangle 30"/>
            <p:cNvSpPr/>
            <p:nvPr>
              <p:custDataLst>
                <p:tags r:id="rId14"/>
              </p:custDataLst>
            </p:nvPr>
          </p:nvSpPr>
          <p:spPr>
            <a:xfrm rot="18887028">
              <a:off x="9309769" y="4382996"/>
              <a:ext cx="970202" cy="307777"/>
            </a:xfrm>
            <a:prstGeom prst="rect">
              <a:avLst/>
            </a:prstGeom>
          </p:spPr>
          <p:txBody>
            <a:bodyPr wrap="none">
              <a:spAutoFit/>
            </a:bodyPr>
            <a:lstStyle/>
            <a:p>
              <a:r>
                <a:rPr lang="fr-FR" sz="1400" b="1" dirty="0">
                  <a:solidFill>
                    <a:schemeClr val="bg1"/>
                  </a:solidFill>
                </a:rPr>
                <a:t>Résistance</a:t>
              </a:r>
            </a:p>
          </p:txBody>
        </p:sp>
        <p:sp>
          <p:nvSpPr>
            <p:cNvPr id="32" name="Rectangle 31"/>
            <p:cNvSpPr/>
            <p:nvPr>
              <p:custDataLst>
                <p:tags r:id="rId15"/>
              </p:custDataLst>
            </p:nvPr>
          </p:nvSpPr>
          <p:spPr>
            <a:xfrm>
              <a:off x="10148622" y="5208992"/>
              <a:ext cx="1099853" cy="307777"/>
            </a:xfrm>
            <a:prstGeom prst="rect">
              <a:avLst/>
            </a:prstGeom>
          </p:spPr>
          <p:txBody>
            <a:bodyPr wrap="none">
              <a:spAutoFit/>
            </a:bodyPr>
            <a:lstStyle/>
            <a:p>
              <a:r>
                <a:rPr lang="fr-FR" sz="1400" b="1" dirty="0">
                  <a:solidFill>
                    <a:schemeClr val="bg1"/>
                  </a:solidFill>
                </a:rPr>
                <a:t>Mouvement</a:t>
              </a:r>
            </a:p>
          </p:txBody>
        </p:sp>
        <p:sp>
          <p:nvSpPr>
            <p:cNvPr id="33" name="Rectangle 32"/>
            <p:cNvSpPr/>
            <p:nvPr>
              <p:custDataLst>
                <p:tags r:id="rId16"/>
              </p:custDataLst>
            </p:nvPr>
          </p:nvSpPr>
          <p:spPr>
            <a:xfrm rot="2680249">
              <a:off x="11148516" y="4382996"/>
              <a:ext cx="845296" cy="307777"/>
            </a:xfrm>
            <a:prstGeom prst="rect">
              <a:avLst/>
            </a:prstGeom>
          </p:spPr>
          <p:txBody>
            <a:bodyPr wrap="none">
              <a:spAutoFit/>
            </a:bodyPr>
            <a:lstStyle/>
            <a:p>
              <a:r>
                <a:rPr lang="fr-FR" sz="1400" b="1" dirty="0">
                  <a:solidFill>
                    <a:schemeClr val="bg1"/>
                  </a:solidFill>
                </a:rPr>
                <a:t>Équilibre</a:t>
              </a:r>
            </a:p>
          </p:txBody>
        </p:sp>
      </p:grpSp>
    </p:spTree>
    <p:extLst>
      <p:ext uri="{BB962C8B-B14F-4D97-AF65-F5344CB8AC3E}">
        <p14:creationId xmlns:p14="http://schemas.microsoft.com/office/powerpoint/2010/main" val="3366618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I2D – Principes de fonctionnement du logiciel</a:t>
            </a:r>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10</a:t>
            </a:fld>
            <a:endParaRPr lang="fr-FR"/>
          </a:p>
        </p:txBody>
      </p:sp>
      <p:grpSp>
        <p:nvGrpSpPr>
          <p:cNvPr id="9" name="Groupe 8"/>
          <p:cNvGrpSpPr/>
          <p:nvPr>
            <p:custDataLst>
              <p:tags r:id="rId3"/>
            </p:custDataLst>
          </p:nvPr>
        </p:nvGrpSpPr>
        <p:grpSpPr>
          <a:xfrm>
            <a:off x="6058250" y="3133989"/>
            <a:ext cx="4573588" cy="1777481"/>
            <a:chOff x="6058250" y="3133989"/>
            <a:chExt cx="4573588" cy="1777481"/>
          </a:xfrm>
        </p:grpSpPr>
        <p:sp>
          <p:nvSpPr>
            <p:cNvPr id="4" name="Rectangle 3">
              <a:extLst>
                <a:ext uri="{FF2B5EF4-FFF2-40B4-BE49-F238E27FC236}">
                  <a16:creationId xmlns:a16="http://schemas.microsoft.com/office/drawing/2014/main" id="{946F1660-7460-4267-8DC6-6CA70F791FF0}"/>
                </a:ext>
              </a:extLst>
            </p:cNvPr>
            <p:cNvSpPr/>
            <p:nvPr/>
          </p:nvSpPr>
          <p:spPr>
            <a:xfrm>
              <a:off x="6166038" y="3133989"/>
              <a:ext cx="4465800" cy="1777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En groupes à effectif allégé, des activités pratiques et une étude de dossier en rotation  indiquant le nombre de groupes, le nombre d’élèves par groupe, les ressources matérielles nécessaires et la durée (pour l’exemple 3h/activité et étude) </a:t>
              </a:r>
              <a:endParaRPr lang="fr-FR" sz="1600" dirty="0"/>
            </a:p>
          </p:txBody>
        </p:sp>
        <p:sp>
          <p:nvSpPr>
            <p:cNvPr id="5" name="Rectangle 4">
              <a:extLst>
                <a:ext uri="{FF2B5EF4-FFF2-40B4-BE49-F238E27FC236}">
                  <a16:creationId xmlns:a16="http://schemas.microsoft.com/office/drawing/2014/main" id="{4318F92D-B431-4238-918B-6417755A6415}"/>
                </a:ext>
              </a:extLst>
            </p:cNvPr>
            <p:cNvSpPr/>
            <p:nvPr/>
          </p:nvSpPr>
          <p:spPr>
            <a:xfrm>
              <a:off x="6058250" y="3134344"/>
              <a:ext cx="107788" cy="177712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21" name="Rectangle 20">
            <a:extLst>
              <a:ext uri="{FF2B5EF4-FFF2-40B4-BE49-F238E27FC236}">
                <a16:creationId xmlns:a16="http://schemas.microsoft.com/office/drawing/2014/main" id="{B082ED1B-4741-44F2-ABA8-BBCD793ED31D}"/>
              </a:ext>
            </a:extLst>
          </p:cNvPr>
          <p:cNvSpPr/>
          <p:nvPr>
            <p:custDataLst>
              <p:tags r:id="rId4"/>
            </p:custDataLst>
          </p:nvPr>
        </p:nvSpPr>
        <p:spPr>
          <a:xfrm>
            <a:off x="698553" y="860596"/>
            <a:ext cx="3895527"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smtClean="0">
                <a:solidFill>
                  <a:schemeClr val="bg1"/>
                </a:solidFill>
              </a:rPr>
              <a:t>Structure séquence</a:t>
            </a:r>
            <a:endParaRPr lang="fr-FR" b="1" dirty="0">
              <a:solidFill>
                <a:schemeClr val="bg1"/>
              </a:solidFill>
            </a:endParaRPr>
          </a:p>
        </p:txBody>
      </p:sp>
      <p:pic>
        <p:nvPicPr>
          <p:cNvPr id="6" name="Image 5"/>
          <p:cNvPicPr>
            <a:picLocks noChangeAspect="1"/>
          </p:cNvPicPr>
          <p:nvPr>
            <p:custDataLst>
              <p:tags r:id="rId5"/>
            </p:custDataLst>
          </p:nvPr>
        </p:nvPicPr>
        <p:blipFill>
          <a:blip r:embed="rId16"/>
          <a:stretch>
            <a:fillRect/>
          </a:stretch>
        </p:blipFill>
        <p:spPr>
          <a:xfrm>
            <a:off x="901753" y="1599226"/>
            <a:ext cx="4294060" cy="4664437"/>
          </a:xfrm>
          <a:prstGeom prst="rect">
            <a:avLst/>
          </a:prstGeom>
        </p:spPr>
      </p:pic>
      <p:grpSp>
        <p:nvGrpSpPr>
          <p:cNvPr id="10" name="Groupe 9"/>
          <p:cNvGrpSpPr/>
          <p:nvPr>
            <p:custDataLst>
              <p:tags r:id="rId6"/>
            </p:custDataLst>
          </p:nvPr>
        </p:nvGrpSpPr>
        <p:grpSpPr>
          <a:xfrm>
            <a:off x="6058250" y="5314356"/>
            <a:ext cx="4573588" cy="761508"/>
            <a:chOff x="6058250" y="5314356"/>
            <a:chExt cx="4573588" cy="761508"/>
          </a:xfrm>
        </p:grpSpPr>
        <p:sp>
          <p:nvSpPr>
            <p:cNvPr id="11" name="Rectangle 10">
              <a:extLst>
                <a:ext uri="{FF2B5EF4-FFF2-40B4-BE49-F238E27FC236}">
                  <a16:creationId xmlns:a16="http://schemas.microsoft.com/office/drawing/2014/main" id="{946F1660-7460-4267-8DC6-6CA70F791FF0}"/>
                </a:ext>
              </a:extLst>
            </p:cNvPr>
            <p:cNvSpPr/>
            <p:nvPr/>
          </p:nvSpPr>
          <p:spPr>
            <a:xfrm>
              <a:off x="6166038" y="5314356"/>
              <a:ext cx="4465800" cy="76150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Des études de dossiers, des synthèses et des évaluations en classe entière </a:t>
              </a:r>
              <a:endParaRPr lang="fr-FR" sz="1600" dirty="0"/>
            </a:p>
          </p:txBody>
        </p:sp>
        <p:sp>
          <p:nvSpPr>
            <p:cNvPr id="12" name="Rectangle 11">
              <a:extLst>
                <a:ext uri="{FF2B5EF4-FFF2-40B4-BE49-F238E27FC236}">
                  <a16:creationId xmlns:a16="http://schemas.microsoft.com/office/drawing/2014/main" id="{4318F92D-B431-4238-918B-6417755A6415}"/>
                </a:ext>
              </a:extLst>
            </p:cNvPr>
            <p:cNvSpPr/>
            <p:nvPr/>
          </p:nvSpPr>
          <p:spPr>
            <a:xfrm>
              <a:off x="6058250" y="5314711"/>
              <a:ext cx="107788" cy="76115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8" name="Rectangle à coins arrondis 7"/>
          <p:cNvSpPr/>
          <p:nvPr>
            <p:custDataLst>
              <p:tags r:id="rId7"/>
            </p:custDataLst>
          </p:nvPr>
        </p:nvSpPr>
        <p:spPr>
          <a:xfrm>
            <a:off x="901754" y="2463114"/>
            <a:ext cx="4732926" cy="2511842"/>
          </a:xfrm>
          <a:prstGeom prst="roundRect">
            <a:avLst/>
          </a:prstGeom>
          <a:solidFill>
            <a:schemeClr val="accent1">
              <a:lumMod val="40000"/>
              <a:lumOff val="6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custDataLst>
              <p:tags r:id="rId8"/>
            </p:custDataLst>
          </p:nvPr>
        </p:nvSpPr>
        <p:spPr>
          <a:xfrm>
            <a:off x="855680" y="4989128"/>
            <a:ext cx="4779000" cy="1288707"/>
          </a:xfrm>
          <a:prstGeom prst="roundRect">
            <a:avLst/>
          </a:prstGeom>
          <a:solidFill>
            <a:schemeClr val="accent1">
              <a:lumMod val="40000"/>
              <a:lumOff val="6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 name="Groupe 6"/>
          <p:cNvGrpSpPr/>
          <p:nvPr>
            <p:custDataLst>
              <p:tags r:id="rId9"/>
            </p:custDataLst>
          </p:nvPr>
        </p:nvGrpSpPr>
        <p:grpSpPr>
          <a:xfrm>
            <a:off x="6058250" y="2156313"/>
            <a:ext cx="4573588" cy="422136"/>
            <a:chOff x="6058250" y="2156313"/>
            <a:chExt cx="4573588" cy="422136"/>
          </a:xfrm>
        </p:grpSpPr>
        <p:sp>
          <p:nvSpPr>
            <p:cNvPr id="13" name="Rectangle 12">
              <a:extLst>
                <a:ext uri="{FF2B5EF4-FFF2-40B4-BE49-F238E27FC236}">
                  <a16:creationId xmlns:a16="http://schemas.microsoft.com/office/drawing/2014/main" id="{946F1660-7460-4267-8DC6-6CA70F791FF0}"/>
                </a:ext>
              </a:extLst>
            </p:cNvPr>
            <p:cNvSpPr/>
            <p:nvPr/>
          </p:nvSpPr>
          <p:spPr>
            <a:xfrm>
              <a:off x="6166038" y="2156313"/>
              <a:ext cx="4465800" cy="42213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Une phase de lancement en classe entière</a:t>
              </a:r>
              <a:endParaRPr lang="fr-FR" sz="1600" dirty="0"/>
            </a:p>
          </p:txBody>
        </p:sp>
        <p:sp>
          <p:nvSpPr>
            <p:cNvPr id="16" name="Rectangle 15">
              <a:extLst>
                <a:ext uri="{FF2B5EF4-FFF2-40B4-BE49-F238E27FC236}">
                  <a16:creationId xmlns:a16="http://schemas.microsoft.com/office/drawing/2014/main" id="{4318F92D-B431-4238-918B-6417755A6415}"/>
                </a:ext>
              </a:extLst>
            </p:cNvPr>
            <p:cNvSpPr/>
            <p:nvPr/>
          </p:nvSpPr>
          <p:spPr>
            <a:xfrm>
              <a:off x="6058250" y="2156668"/>
              <a:ext cx="107788" cy="4217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17" name="Rectangle à coins arrondis 16"/>
          <p:cNvSpPr/>
          <p:nvPr>
            <p:custDataLst>
              <p:tags r:id="rId10"/>
            </p:custDataLst>
          </p:nvPr>
        </p:nvSpPr>
        <p:spPr>
          <a:xfrm>
            <a:off x="901751" y="2191265"/>
            <a:ext cx="4732929" cy="271850"/>
          </a:xfrm>
          <a:prstGeom prst="roundRect">
            <a:avLst/>
          </a:prstGeom>
          <a:solidFill>
            <a:schemeClr val="accent1">
              <a:lumMod val="40000"/>
              <a:lumOff val="6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46F1660-7460-4267-8DC6-6CA70F791FF0}"/>
              </a:ext>
            </a:extLst>
          </p:cNvPr>
          <p:cNvSpPr/>
          <p:nvPr>
            <p:custDataLst>
              <p:tags r:id="rId11"/>
            </p:custDataLst>
          </p:nvPr>
        </p:nvSpPr>
        <p:spPr>
          <a:xfrm>
            <a:off x="5432871" y="840509"/>
            <a:ext cx="2837918" cy="55674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sz="1400" dirty="0" smtClean="0"/>
              <a:t>Précision sur la nature des activités : Analyse, </a:t>
            </a:r>
            <a:r>
              <a:rPr lang="fr-FR" sz="1400" b="1" dirty="0" smtClean="0"/>
              <a:t>expérimentale</a:t>
            </a:r>
            <a:r>
              <a:rPr lang="fr-FR" sz="1400" dirty="0" smtClean="0"/>
              <a:t>, simulation</a:t>
            </a:r>
            <a:endParaRPr lang="fr-FR" sz="1200" dirty="0"/>
          </a:p>
        </p:txBody>
      </p:sp>
      <p:sp>
        <p:nvSpPr>
          <p:cNvPr id="19" name="Forme libre 18"/>
          <p:cNvSpPr/>
          <p:nvPr>
            <p:custDataLst>
              <p:tags r:id="rId12"/>
            </p:custDataLst>
          </p:nvPr>
        </p:nvSpPr>
        <p:spPr>
          <a:xfrm flipH="1">
            <a:off x="4496711" y="1406318"/>
            <a:ext cx="918536" cy="516992"/>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946F1660-7460-4267-8DC6-6CA70F791FF0}"/>
              </a:ext>
            </a:extLst>
          </p:cNvPr>
          <p:cNvSpPr/>
          <p:nvPr>
            <p:custDataLst>
              <p:tags r:id="rId13"/>
            </p:custDataLst>
          </p:nvPr>
        </p:nvSpPr>
        <p:spPr>
          <a:xfrm>
            <a:off x="6058250" y="1489018"/>
            <a:ext cx="2837918" cy="301902"/>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sz="1400" dirty="0" smtClean="0"/>
              <a:t>Matériels nécessaires</a:t>
            </a:r>
            <a:endParaRPr lang="fr-FR" sz="1200" dirty="0"/>
          </a:p>
        </p:txBody>
      </p:sp>
      <p:sp>
        <p:nvSpPr>
          <p:cNvPr id="22" name="Forme libre 21"/>
          <p:cNvSpPr/>
          <p:nvPr>
            <p:custDataLst>
              <p:tags r:id="rId14"/>
            </p:custDataLst>
          </p:nvPr>
        </p:nvSpPr>
        <p:spPr>
          <a:xfrm flipH="1">
            <a:off x="5114676" y="1697375"/>
            <a:ext cx="943573" cy="305643"/>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2313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7" grpId="0" animBg="1"/>
      <p:bldP spid="18" grpId="0" animBg="1"/>
      <p:bldP spid="19"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p:cNvPicPr>
            <a:picLocks noGrp="1" noChangeAspect="1"/>
          </p:cNvPicPr>
          <p:nvPr>
            <p:ph idx="1"/>
            <p:custDataLst>
              <p:tags r:id="rId1"/>
            </p:custDataLst>
          </p:nvPr>
        </p:nvPicPr>
        <p:blipFill rotWithShape="1">
          <a:blip r:embed="rId29">
            <a:extLst>
              <a:ext uri="{28A0092B-C50C-407E-A947-70E740481C1C}">
                <a14:useLocalDpi xmlns:a14="http://schemas.microsoft.com/office/drawing/2010/main" val="0"/>
              </a:ext>
            </a:extLst>
          </a:blip>
          <a:srcRect r="10953"/>
          <a:stretch/>
        </p:blipFill>
        <p:spPr>
          <a:xfrm>
            <a:off x="7395153" y="1436584"/>
            <a:ext cx="4153380" cy="4255472"/>
          </a:xfrm>
        </p:spPr>
      </p:pic>
      <p:sp>
        <p:nvSpPr>
          <p:cNvPr id="17" name="Ellipse 16"/>
          <p:cNvSpPr/>
          <p:nvPr>
            <p:custDataLst>
              <p:tags r:id="rId2"/>
            </p:custDataLst>
          </p:nvPr>
        </p:nvSpPr>
        <p:spPr>
          <a:xfrm>
            <a:off x="7577534" y="1814900"/>
            <a:ext cx="925103" cy="356015"/>
          </a:xfrm>
          <a:prstGeom prst="ellipse">
            <a:avLst/>
          </a:prstGeom>
          <a:solidFill>
            <a:srgbClr val="FFFFFF">
              <a:alpha val="29020"/>
            </a:srgb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Ellipse 18"/>
          <p:cNvSpPr/>
          <p:nvPr>
            <p:custDataLst>
              <p:tags r:id="rId3"/>
            </p:custDataLst>
          </p:nvPr>
        </p:nvSpPr>
        <p:spPr>
          <a:xfrm>
            <a:off x="7600709" y="3277674"/>
            <a:ext cx="601134" cy="356015"/>
          </a:xfrm>
          <a:prstGeom prst="ellipse">
            <a:avLst/>
          </a:prstGeom>
          <a:solidFill>
            <a:srgbClr val="5B9BD5">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lipse 19"/>
          <p:cNvSpPr/>
          <p:nvPr>
            <p:custDataLst>
              <p:tags r:id="rId4"/>
            </p:custDataLst>
          </p:nvPr>
        </p:nvSpPr>
        <p:spPr>
          <a:xfrm>
            <a:off x="8407399" y="3277674"/>
            <a:ext cx="601134" cy="356015"/>
          </a:xfrm>
          <a:prstGeom prst="ellipse">
            <a:avLst/>
          </a:prstGeom>
          <a:solidFill>
            <a:srgbClr val="5B9BD5">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Ellipse 20"/>
          <p:cNvSpPr/>
          <p:nvPr>
            <p:custDataLst>
              <p:tags r:id="rId5"/>
            </p:custDataLst>
          </p:nvPr>
        </p:nvSpPr>
        <p:spPr>
          <a:xfrm>
            <a:off x="9196067" y="3277675"/>
            <a:ext cx="601134" cy="356015"/>
          </a:xfrm>
          <a:prstGeom prst="ellipse">
            <a:avLst/>
          </a:prstGeom>
          <a:solidFill>
            <a:srgbClr val="5B9BD5">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Ellipse 21"/>
          <p:cNvSpPr/>
          <p:nvPr>
            <p:custDataLst>
              <p:tags r:id="rId6"/>
            </p:custDataLst>
          </p:nvPr>
        </p:nvSpPr>
        <p:spPr>
          <a:xfrm>
            <a:off x="7532089" y="4601162"/>
            <a:ext cx="677334" cy="356015"/>
          </a:xfrm>
          <a:prstGeom prst="ellipse">
            <a:avLst/>
          </a:prstGeom>
          <a:solidFill>
            <a:srgbClr val="5B9BD5">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lipse 22"/>
          <p:cNvSpPr/>
          <p:nvPr>
            <p:custDataLst>
              <p:tags r:id="rId7"/>
            </p:custDataLst>
          </p:nvPr>
        </p:nvSpPr>
        <p:spPr>
          <a:xfrm>
            <a:off x="7532089" y="5105413"/>
            <a:ext cx="925103" cy="356015"/>
          </a:xfrm>
          <a:prstGeom prst="ellipse">
            <a:avLst/>
          </a:prstGeom>
          <a:solidFill>
            <a:srgbClr val="FFFFFF">
              <a:alpha val="29020"/>
            </a:srgb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Ellipse 23"/>
          <p:cNvSpPr/>
          <p:nvPr>
            <p:custDataLst>
              <p:tags r:id="rId8"/>
            </p:custDataLst>
          </p:nvPr>
        </p:nvSpPr>
        <p:spPr>
          <a:xfrm>
            <a:off x="7532088" y="2743654"/>
            <a:ext cx="925103" cy="356015"/>
          </a:xfrm>
          <a:prstGeom prst="ellipse">
            <a:avLst/>
          </a:prstGeom>
          <a:solidFill>
            <a:srgbClr val="FFFFFF">
              <a:alpha val="29020"/>
            </a:srgb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1"/>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tretch>
            <a:fillRect/>
          </a:stretch>
        </p:blipFill>
        <p:spPr>
          <a:xfrm>
            <a:off x="1836171" y="1523899"/>
            <a:ext cx="3076807" cy="4230611"/>
          </a:xfrm>
          <a:prstGeom prst="rect">
            <a:avLst/>
          </a:prstGeom>
        </p:spPr>
      </p:pic>
      <p:grpSp>
        <p:nvGrpSpPr>
          <p:cNvPr id="5" name="Groupe 4"/>
          <p:cNvGrpSpPr/>
          <p:nvPr>
            <p:custDataLst>
              <p:tags r:id="rId10"/>
            </p:custDataLst>
          </p:nvPr>
        </p:nvGrpSpPr>
        <p:grpSpPr>
          <a:xfrm>
            <a:off x="2943831" y="1399947"/>
            <a:ext cx="2179897" cy="1922041"/>
            <a:chOff x="3725156" y="2113261"/>
            <a:chExt cx="2179897" cy="1922041"/>
          </a:xfrm>
        </p:grpSpPr>
        <p:pic>
          <p:nvPicPr>
            <p:cNvPr id="4" name="Image 3"/>
            <p:cNvPicPr>
              <a:picLocks noChangeAspect="1"/>
            </p:cNvPicPr>
            <p:nvPr>
              <p:custDataLst>
                <p:tags r:id="rId24"/>
              </p:custDataLst>
            </p:nvPr>
          </p:nvPicPr>
          <p:blipFill>
            <a:blip r:embed="rId31">
              <a:extLst>
                <a:ext uri="{28A0092B-C50C-407E-A947-70E740481C1C}">
                  <a14:useLocalDpi xmlns:a14="http://schemas.microsoft.com/office/drawing/2010/main" val="0"/>
                </a:ext>
              </a:extLst>
            </a:blip>
            <a:stretch>
              <a:fillRect/>
            </a:stretch>
          </p:blipFill>
          <p:spPr>
            <a:xfrm>
              <a:off x="3725156" y="2134926"/>
              <a:ext cx="2161945" cy="1900376"/>
            </a:xfrm>
            <a:prstGeom prst="rect">
              <a:avLst/>
            </a:prstGeom>
            <a:ln>
              <a:noFill/>
            </a:ln>
            <a:effectLst>
              <a:outerShdw blurRad="292100" dist="139700" dir="2700000" algn="tl" rotWithShape="0">
                <a:srgbClr val="333333">
                  <a:alpha val="65000"/>
                </a:srgbClr>
              </a:outerShdw>
            </a:effectLst>
          </p:spPr>
        </p:pic>
        <p:sp>
          <p:nvSpPr>
            <p:cNvPr id="38" name="Rectangle à coins arrondis 37"/>
            <p:cNvSpPr/>
            <p:nvPr>
              <p:custDataLst>
                <p:tags r:id="rId25"/>
              </p:custDataLst>
            </p:nvPr>
          </p:nvSpPr>
          <p:spPr>
            <a:xfrm>
              <a:off x="3741762" y="3673857"/>
              <a:ext cx="1786483" cy="336669"/>
            </a:xfrm>
            <a:prstGeom prst="roundRect">
              <a:avLst/>
            </a:prstGeom>
            <a:solidFill>
              <a:srgbClr val="5B9BD5">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à coins arrondis 38"/>
            <p:cNvSpPr/>
            <p:nvPr>
              <p:custDataLst>
                <p:tags r:id="rId26"/>
              </p:custDataLst>
            </p:nvPr>
          </p:nvSpPr>
          <p:spPr>
            <a:xfrm>
              <a:off x="3743108" y="2113261"/>
              <a:ext cx="2161945" cy="1540221"/>
            </a:xfrm>
            <a:prstGeom prst="roundRect">
              <a:avLst>
                <a:gd name="adj" fmla="val 9521"/>
              </a:avLst>
            </a:prstGeom>
            <a:solidFill>
              <a:schemeClr val="accent2">
                <a:lumMod val="20000"/>
                <a:lumOff val="80000"/>
                <a:alpha val="2902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itre 1"/>
          <p:cNvSpPr>
            <a:spLocks noGrp="1"/>
          </p:cNvSpPr>
          <p:nvPr>
            <p:ph type="title"/>
            <p:custDataLst>
              <p:tags r:id="rId11"/>
            </p:custDataLst>
          </p:nvPr>
        </p:nvSpPr>
        <p:spPr>
          <a:xfrm>
            <a:off x="1533239" y="358808"/>
            <a:ext cx="8723125" cy="400110"/>
          </a:xfrm>
        </p:spPr>
        <p:txBody>
          <a:bodyPr/>
          <a:lstStyle/>
          <a:p>
            <a:r>
              <a:rPr lang="fr-FR" dirty="0"/>
              <a:t>I2D – Principes de fonctionnement du logiciel</a:t>
            </a:r>
          </a:p>
        </p:txBody>
      </p:sp>
      <p:grpSp>
        <p:nvGrpSpPr>
          <p:cNvPr id="42" name="Groupe 41"/>
          <p:cNvGrpSpPr/>
          <p:nvPr>
            <p:custDataLst>
              <p:tags r:id="rId12"/>
            </p:custDataLst>
          </p:nvPr>
        </p:nvGrpSpPr>
        <p:grpSpPr>
          <a:xfrm>
            <a:off x="149738" y="1436584"/>
            <a:ext cx="1531009" cy="434822"/>
            <a:chOff x="145543" y="4448861"/>
            <a:chExt cx="2018871" cy="656170"/>
          </a:xfrm>
        </p:grpSpPr>
        <p:sp>
          <p:nvSpPr>
            <p:cNvPr id="43" name="Rectangle 42">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Étude de dossier</a:t>
              </a:r>
              <a:endParaRPr lang="fr-FR" sz="1400" dirty="0"/>
            </a:p>
          </p:txBody>
        </p:sp>
        <p:sp>
          <p:nvSpPr>
            <p:cNvPr id="44" name="Rectangle 43">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45" name="Groupe 44"/>
          <p:cNvGrpSpPr/>
          <p:nvPr>
            <p:custDataLst>
              <p:tags r:id="rId13"/>
            </p:custDataLst>
          </p:nvPr>
        </p:nvGrpSpPr>
        <p:grpSpPr>
          <a:xfrm>
            <a:off x="149738" y="2021847"/>
            <a:ext cx="1541534" cy="475125"/>
            <a:chOff x="145543" y="4448861"/>
            <a:chExt cx="2018871" cy="656170"/>
          </a:xfrm>
        </p:grpSpPr>
        <p:sp>
          <p:nvSpPr>
            <p:cNvPr id="46" name="Rectangle 45">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Rotation d’activités</a:t>
              </a:r>
              <a:endParaRPr lang="fr-FR" sz="1400" dirty="0"/>
            </a:p>
          </p:txBody>
        </p:sp>
        <p:sp>
          <p:nvSpPr>
            <p:cNvPr id="47" name="Rectangle 46">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48" name="Groupe 47"/>
          <p:cNvGrpSpPr/>
          <p:nvPr>
            <p:custDataLst>
              <p:tags r:id="rId14"/>
            </p:custDataLst>
          </p:nvPr>
        </p:nvGrpSpPr>
        <p:grpSpPr>
          <a:xfrm>
            <a:off x="165225" y="4192995"/>
            <a:ext cx="1541534" cy="475125"/>
            <a:chOff x="145543" y="4448861"/>
            <a:chExt cx="2018871" cy="656170"/>
          </a:xfrm>
        </p:grpSpPr>
        <p:sp>
          <p:nvSpPr>
            <p:cNvPr id="49" name="Rectangle 48">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Activités en parallèle</a:t>
              </a:r>
              <a:endParaRPr lang="fr-FR" sz="1400" dirty="0"/>
            </a:p>
          </p:txBody>
        </p:sp>
        <p:sp>
          <p:nvSpPr>
            <p:cNvPr id="50" name="Rectangle 49">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51" name="Groupe 50"/>
          <p:cNvGrpSpPr/>
          <p:nvPr>
            <p:custDataLst>
              <p:tags r:id="rId15"/>
            </p:custDataLst>
          </p:nvPr>
        </p:nvGrpSpPr>
        <p:grpSpPr>
          <a:xfrm>
            <a:off x="165225" y="3618937"/>
            <a:ext cx="1541534" cy="475125"/>
            <a:chOff x="145543" y="4448861"/>
            <a:chExt cx="2018871" cy="656170"/>
          </a:xfrm>
        </p:grpSpPr>
        <p:sp>
          <p:nvSpPr>
            <p:cNvPr id="52" name="Rectangle 51">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Synthèse</a:t>
              </a:r>
              <a:endParaRPr lang="fr-FR" sz="1400" dirty="0"/>
            </a:p>
          </p:txBody>
        </p:sp>
        <p:sp>
          <p:nvSpPr>
            <p:cNvPr id="53" name="Rectangle 52">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54" name="Groupe 53"/>
          <p:cNvGrpSpPr/>
          <p:nvPr>
            <p:custDataLst>
              <p:tags r:id="rId16"/>
            </p:custDataLst>
          </p:nvPr>
        </p:nvGrpSpPr>
        <p:grpSpPr>
          <a:xfrm>
            <a:off x="5280454" y="1344251"/>
            <a:ext cx="1958295" cy="549036"/>
            <a:chOff x="145543" y="4448861"/>
            <a:chExt cx="2018871" cy="656170"/>
          </a:xfrm>
        </p:grpSpPr>
        <p:sp>
          <p:nvSpPr>
            <p:cNvPr id="55" name="Rectangle 54">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Étude de dossier – enseignement commun</a:t>
              </a:r>
              <a:endParaRPr lang="fr-FR" sz="1400" dirty="0"/>
            </a:p>
          </p:txBody>
        </p:sp>
        <p:sp>
          <p:nvSpPr>
            <p:cNvPr id="56" name="Rectangle 55">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57" name="Groupe 56"/>
          <p:cNvGrpSpPr/>
          <p:nvPr>
            <p:custDataLst>
              <p:tags r:id="rId17"/>
            </p:custDataLst>
          </p:nvPr>
        </p:nvGrpSpPr>
        <p:grpSpPr>
          <a:xfrm>
            <a:off x="5175463" y="1962409"/>
            <a:ext cx="2063558" cy="516047"/>
            <a:chOff x="145543" y="4448861"/>
            <a:chExt cx="2018871" cy="656170"/>
          </a:xfrm>
        </p:grpSpPr>
        <p:sp>
          <p:nvSpPr>
            <p:cNvPr id="58" name="Rectangle 57">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Activités pratiques - l’enseignement commun</a:t>
              </a:r>
              <a:endParaRPr lang="fr-FR" sz="1400" dirty="0"/>
            </a:p>
          </p:txBody>
        </p:sp>
        <p:sp>
          <p:nvSpPr>
            <p:cNvPr id="59" name="Rectangle 58">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60" name="Groupe 59"/>
          <p:cNvGrpSpPr/>
          <p:nvPr>
            <p:custDataLst>
              <p:tags r:id="rId18"/>
            </p:custDataLst>
          </p:nvPr>
        </p:nvGrpSpPr>
        <p:grpSpPr>
          <a:xfrm>
            <a:off x="5175462" y="3783093"/>
            <a:ext cx="2067239" cy="582962"/>
            <a:chOff x="145543" y="4448861"/>
            <a:chExt cx="2018871" cy="656170"/>
          </a:xfrm>
        </p:grpSpPr>
        <p:sp>
          <p:nvSpPr>
            <p:cNvPr id="61" name="Rectangle 60">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Activités pratiques - enseignement spécifique</a:t>
              </a:r>
              <a:endParaRPr lang="fr-FR" sz="1400" dirty="0"/>
            </a:p>
          </p:txBody>
        </p:sp>
        <p:sp>
          <p:nvSpPr>
            <p:cNvPr id="62" name="Rectangle 61">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63" name="Groupe 62"/>
          <p:cNvGrpSpPr/>
          <p:nvPr>
            <p:custDataLst>
              <p:tags r:id="rId19"/>
            </p:custDataLst>
          </p:nvPr>
        </p:nvGrpSpPr>
        <p:grpSpPr>
          <a:xfrm>
            <a:off x="5175462" y="2940311"/>
            <a:ext cx="2067239" cy="517486"/>
            <a:chOff x="145543" y="4448861"/>
            <a:chExt cx="2018871" cy="656170"/>
          </a:xfrm>
        </p:grpSpPr>
        <p:sp>
          <p:nvSpPr>
            <p:cNvPr id="64" name="Rectangle 63">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Synthèse – enseignement commun</a:t>
              </a:r>
              <a:endParaRPr lang="fr-FR" sz="1400" dirty="0"/>
            </a:p>
          </p:txBody>
        </p:sp>
        <p:sp>
          <p:nvSpPr>
            <p:cNvPr id="65" name="Rectangle 64">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66" name="Groupe 65"/>
          <p:cNvGrpSpPr/>
          <p:nvPr>
            <p:custDataLst>
              <p:tags r:id="rId20"/>
            </p:custDataLst>
          </p:nvPr>
        </p:nvGrpSpPr>
        <p:grpSpPr>
          <a:xfrm>
            <a:off x="5158856" y="4658510"/>
            <a:ext cx="2074757" cy="588993"/>
            <a:chOff x="145543" y="4448861"/>
            <a:chExt cx="2018871" cy="656170"/>
          </a:xfrm>
        </p:grpSpPr>
        <p:sp>
          <p:nvSpPr>
            <p:cNvPr id="67" name="Rectangle 66">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Synthèse - enseignement spécifique</a:t>
              </a:r>
              <a:endParaRPr lang="fr-FR" sz="1400" dirty="0"/>
            </a:p>
          </p:txBody>
        </p:sp>
        <p:sp>
          <p:nvSpPr>
            <p:cNvPr id="68" name="Rectangle 67">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69" name="Rectangle 68">
            <a:extLst>
              <a:ext uri="{FF2B5EF4-FFF2-40B4-BE49-F238E27FC236}">
                <a16:creationId xmlns:a16="http://schemas.microsoft.com/office/drawing/2014/main" id="{B082ED1B-4741-44F2-ABA8-BBCD793ED31D}"/>
              </a:ext>
            </a:extLst>
          </p:cNvPr>
          <p:cNvSpPr/>
          <p:nvPr>
            <p:custDataLst>
              <p:tags r:id="rId21"/>
            </p:custDataLst>
          </p:nvPr>
        </p:nvSpPr>
        <p:spPr>
          <a:xfrm>
            <a:off x="2799156" y="730460"/>
            <a:ext cx="3895527"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smtClean="0">
                <a:solidFill>
                  <a:schemeClr val="bg1"/>
                </a:solidFill>
              </a:rPr>
              <a:t>Autres possibilités</a:t>
            </a:r>
            <a:endParaRPr lang="fr-FR" b="1" dirty="0">
              <a:solidFill>
                <a:schemeClr val="bg1"/>
              </a:solidFill>
            </a:endParaRPr>
          </a:p>
        </p:txBody>
      </p:sp>
      <p:sp>
        <p:nvSpPr>
          <p:cNvPr id="70" name="Rectangle 69">
            <a:extLst>
              <a:ext uri="{FF2B5EF4-FFF2-40B4-BE49-F238E27FC236}">
                <a16:creationId xmlns:a16="http://schemas.microsoft.com/office/drawing/2014/main" id="{D2E4D345-FE78-458E-BAA4-B6063B357A37}"/>
              </a:ext>
            </a:extLst>
          </p:cNvPr>
          <p:cNvSpPr/>
          <p:nvPr>
            <p:custDataLst>
              <p:tags r:id="rId22"/>
            </p:custDataLst>
          </p:nvPr>
        </p:nvSpPr>
        <p:spPr>
          <a:xfrm>
            <a:off x="1796601" y="809792"/>
            <a:ext cx="726250" cy="39656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I2D</a:t>
            </a:r>
          </a:p>
        </p:txBody>
      </p:sp>
      <p:sp>
        <p:nvSpPr>
          <p:cNvPr id="71" name="Rectangle 70">
            <a:extLst>
              <a:ext uri="{FF2B5EF4-FFF2-40B4-BE49-F238E27FC236}">
                <a16:creationId xmlns:a16="http://schemas.microsoft.com/office/drawing/2014/main" id="{77FE3BED-5218-4428-A268-F7EC28FF5ACD}"/>
              </a:ext>
            </a:extLst>
          </p:cNvPr>
          <p:cNvSpPr/>
          <p:nvPr>
            <p:custDataLst>
              <p:tags r:id="rId23"/>
            </p:custDataLst>
          </p:nvPr>
        </p:nvSpPr>
        <p:spPr>
          <a:xfrm>
            <a:off x="7408585" y="780779"/>
            <a:ext cx="728050" cy="415698"/>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2I2D</a:t>
            </a:r>
          </a:p>
        </p:txBody>
      </p:sp>
    </p:spTree>
    <p:extLst>
      <p:ext uri="{BB962C8B-B14F-4D97-AF65-F5344CB8AC3E}">
        <p14:creationId xmlns:p14="http://schemas.microsoft.com/office/powerpoint/2010/main" val="236105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e libre 4"/>
          <p:cNvSpPr/>
          <p:nvPr>
            <p:custDataLst>
              <p:tags r:id="rId1"/>
            </p:custDataLst>
          </p:nvPr>
        </p:nvSpPr>
        <p:spPr>
          <a:xfrm>
            <a:off x="673768" y="1267326"/>
            <a:ext cx="11325727" cy="4876800"/>
          </a:xfrm>
          <a:custGeom>
            <a:avLst/>
            <a:gdLst>
              <a:gd name="connsiteX0" fmla="*/ 0 w 11325727"/>
              <a:gd name="connsiteY0" fmla="*/ 2566737 h 4876800"/>
              <a:gd name="connsiteX1" fmla="*/ 0 w 11325727"/>
              <a:gd name="connsiteY1" fmla="*/ 4876800 h 4876800"/>
              <a:gd name="connsiteX2" fmla="*/ 11325727 w 11325727"/>
              <a:gd name="connsiteY2" fmla="*/ 4876800 h 4876800"/>
              <a:gd name="connsiteX3" fmla="*/ 11309685 w 11325727"/>
              <a:gd name="connsiteY3" fmla="*/ 0 h 4876800"/>
              <a:gd name="connsiteX4" fmla="*/ 6785811 w 11325727"/>
              <a:gd name="connsiteY4" fmla="*/ 0 h 4876800"/>
              <a:gd name="connsiteX5" fmla="*/ 6801853 w 11325727"/>
              <a:gd name="connsiteY5" fmla="*/ 2630906 h 4876800"/>
              <a:gd name="connsiteX6" fmla="*/ 16043 w 11325727"/>
              <a:gd name="connsiteY6" fmla="*/ 2646948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5727" h="4876800">
                <a:moveTo>
                  <a:pt x="0" y="2566737"/>
                </a:moveTo>
                <a:lnTo>
                  <a:pt x="0" y="4876800"/>
                </a:lnTo>
                <a:lnTo>
                  <a:pt x="11325727" y="4876800"/>
                </a:lnTo>
                <a:cubicBezTo>
                  <a:pt x="11320380" y="3251200"/>
                  <a:pt x="11315032" y="1625600"/>
                  <a:pt x="11309685" y="0"/>
                </a:cubicBezTo>
                <a:lnTo>
                  <a:pt x="6785811" y="0"/>
                </a:lnTo>
                <a:cubicBezTo>
                  <a:pt x="6791158" y="876969"/>
                  <a:pt x="6796506" y="1753937"/>
                  <a:pt x="6801853" y="2630906"/>
                </a:cubicBezTo>
                <a:lnTo>
                  <a:pt x="16043" y="2646948"/>
                </a:lnTo>
              </a:path>
            </a:pathLst>
          </a:cu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Forme libre 12"/>
          <p:cNvSpPr/>
          <p:nvPr>
            <p:custDataLst>
              <p:tags r:id="rId2"/>
            </p:custDataLst>
          </p:nvPr>
        </p:nvSpPr>
        <p:spPr>
          <a:xfrm>
            <a:off x="974558" y="1804738"/>
            <a:ext cx="10912642" cy="2379450"/>
          </a:xfrm>
          <a:custGeom>
            <a:avLst/>
            <a:gdLst>
              <a:gd name="connsiteX0" fmla="*/ 10130589 w 10912642"/>
              <a:gd name="connsiteY0" fmla="*/ 0 h 2658979"/>
              <a:gd name="connsiteX1" fmla="*/ 10912642 w 10912642"/>
              <a:gd name="connsiteY1" fmla="*/ 0 h 2658979"/>
              <a:gd name="connsiteX2" fmla="*/ 10900610 w 10912642"/>
              <a:gd name="connsiteY2" fmla="*/ 2610852 h 2658979"/>
              <a:gd name="connsiteX3" fmla="*/ 10828421 w 10912642"/>
              <a:gd name="connsiteY3" fmla="*/ 2598821 h 2658979"/>
              <a:gd name="connsiteX4" fmla="*/ 0 w 10912642"/>
              <a:gd name="connsiteY4" fmla="*/ 2658979 h 265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2642" h="2658979">
                <a:moveTo>
                  <a:pt x="10130589" y="0"/>
                </a:moveTo>
                <a:lnTo>
                  <a:pt x="10912642" y="0"/>
                </a:lnTo>
                <a:cubicBezTo>
                  <a:pt x="10908631" y="870284"/>
                  <a:pt x="10904621" y="1740568"/>
                  <a:pt x="10900610" y="2610852"/>
                </a:cubicBezTo>
                <a:lnTo>
                  <a:pt x="10828421" y="2598821"/>
                </a:lnTo>
                <a:lnTo>
                  <a:pt x="0" y="2658979"/>
                </a:lnTo>
              </a:path>
            </a:pathLst>
          </a:cu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custDataLst>
              <p:tags r:id="rId3"/>
            </p:custDataLst>
          </p:nvPr>
        </p:nvSpPr>
        <p:spPr/>
        <p:txBody>
          <a:bodyPr/>
          <a:lstStyle/>
          <a:p>
            <a:r>
              <a:rPr lang="fr-FR" dirty="0" smtClean="0"/>
              <a:t>I2D – Exemples d’activités constituant la séquence</a:t>
            </a:r>
            <a:endParaRPr lang="fr-FR" dirty="0"/>
          </a:p>
        </p:txBody>
      </p:sp>
      <p:sp>
        <p:nvSpPr>
          <p:cNvPr id="3" name="Espace réservé du numéro de diapositive 2"/>
          <p:cNvSpPr>
            <a:spLocks noGrp="1"/>
          </p:cNvSpPr>
          <p:nvPr>
            <p:ph type="sldNum" sz="quarter" idx="12"/>
            <p:custDataLst>
              <p:tags r:id="rId4"/>
            </p:custDataLst>
          </p:nvPr>
        </p:nvSpPr>
        <p:spPr/>
        <p:txBody>
          <a:bodyPr/>
          <a:lstStyle/>
          <a:p>
            <a:fld id="{144BB07B-E674-E847-921B-89EC41271B7E}" type="slidenum">
              <a:rPr lang="fr-FR" smtClean="0"/>
              <a:pPr/>
              <a:t>12</a:t>
            </a:fld>
            <a:endParaRPr lang="fr-FR"/>
          </a:p>
        </p:txBody>
      </p:sp>
      <p:sp>
        <p:nvSpPr>
          <p:cNvPr id="23" name="Rectangle 22">
            <a:extLst>
              <a:ext uri="{FF2B5EF4-FFF2-40B4-BE49-F238E27FC236}">
                <a16:creationId xmlns:a16="http://schemas.microsoft.com/office/drawing/2014/main" id="{946F1660-7460-4267-8DC6-6CA70F791FF0}"/>
              </a:ext>
            </a:extLst>
          </p:cNvPr>
          <p:cNvSpPr/>
          <p:nvPr>
            <p:custDataLst>
              <p:tags r:id="rId5"/>
            </p:custDataLst>
          </p:nvPr>
        </p:nvSpPr>
        <p:spPr>
          <a:xfrm>
            <a:off x="1119359" y="875956"/>
            <a:ext cx="5635627" cy="157933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dirty="0"/>
              <a:t>C03.4  Identifier et caractériser des solutions </a:t>
            </a:r>
            <a:r>
              <a:rPr lang="fr-FR" sz="1400" dirty="0" smtClean="0"/>
              <a:t>techniques	</a:t>
            </a:r>
            <a:endParaRPr lang="fr-FR" sz="1400" dirty="0"/>
          </a:p>
          <a:p>
            <a:r>
              <a:rPr lang="fr-FR" sz="1400" dirty="0"/>
              <a:t>CO6.2 Identifier et régler des variables et des paramètres internes et externes utiles à une simulation mobilisant une modélisation multiphysique</a:t>
            </a:r>
          </a:p>
          <a:p>
            <a:r>
              <a:rPr lang="fr-FR" sz="1400" dirty="0"/>
              <a:t>CO7.2 Mettre en œuvre un scénario de validation devant intégrer un protocole d’essais, de mesures et/ou d’observations sur le prototype ou la maquette, interpréter les résultats et qualifier le </a:t>
            </a:r>
            <a:r>
              <a:rPr lang="fr-FR" sz="1400" dirty="0" smtClean="0"/>
              <a:t>produit.</a:t>
            </a:r>
            <a:endParaRPr lang="fr-FR" sz="1400" dirty="0"/>
          </a:p>
          <a:p>
            <a:endParaRPr lang="fr-FR" sz="1200" dirty="0"/>
          </a:p>
        </p:txBody>
      </p:sp>
      <p:sp>
        <p:nvSpPr>
          <p:cNvPr id="24" name="Rectangle 23">
            <a:extLst>
              <a:ext uri="{FF2B5EF4-FFF2-40B4-BE49-F238E27FC236}">
                <a16:creationId xmlns:a16="http://schemas.microsoft.com/office/drawing/2014/main" id="{4318F92D-B431-4238-918B-6417755A6415}"/>
              </a:ext>
            </a:extLst>
          </p:cNvPr>
          <p:cNvSpPr/>
          <p:nvPr>
            <p:custDataLst>
              <p:tags r:id="rId6"/>
            </p:custDataLst>
          </p:nvPr>
        </p:nvSpPr>
        <p:spPr>
          <a:xfrm>
            <a:off x="988721" y="861767"/>
            <a:ext cx="114050" cy="1579238"/>
          </a:xfrm>
          <a:prstGeom prst="rect">
            <a:avLst/>
          </a:prstGeom>
          <a:solidFill>
            <a:schemeClr val="accent3">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7" name="Rectangle à coins arrondis 6"/>
          <p:cNvSpPr/>
          <p:nvPr>
            <p:custDataLst>
              <p:tags r:id="rId7"/>
            </p:custDataLst>
          </p:nvPr>
        </p:nvSpPr>
        <p:spPr>
          <a:xfrm>
            <a:off x="8229601" y="1500169"/>
            <a:ext cx="3031958" cy="6274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STI2D</a:t>
            </a:r>
            <a:endParaRPr lang="fr-FR" dirty="0"/>
          </a:p>
        </p:txBody>
      </p:sp>
      <p:sp>
        <p:nvSpPr>
          <p:cNvPr id="31" name="Rectangle à coins arrondis 30"/>
          <p:cNvSpPr/>
          <p:nvPr>
            <p:custDataLst>
              <p:tags r:id="rId8"/>
            </p:custDataLst>
          </p:nvPr>
        </p:nvSpPr>
        <p:spPr>
          <a:xfrm>
            <a:off x="896358" y="4066594"/>
            <a:ext cx="3031958" cy="627473"/>
          </a:xfrm>
          <a:prstGeom prst="roundRect">
            <a:avLst/>
          </a:prstGeom>
          <a:gradFill>
            <a:gsLst>
              <a:gs pos="48000">
                <a:schemeClr val="accent1">
                  <a:tint val="100000"/>
                  <a:shade val="100000"/>
                  <a:satMod val="130000"/>
                </a:schemeClr>
              </a:gs>
              <a:gs pos="81000">
                <a:schemeClr val="accent1">
                  <a:tint val="50000"/>
                  <a:shade val="100000"/>
                  <a:satMod val="350000"/>
                  <a:lumMod val="84000"/>
                  <a:lumOff val="16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Matière</a:t>
            </a:r>
            <a:endParaRPr lang="fr-FR" dirty="0"/>
          </a:p>
        </p:txBody>
      </p:sp>
      <p:sp>
        <p:nvSpPr>
          <p:cNvPr id="34" name="Rectangle à coins arrondis 33"/>
          <p:cNvSpPr/>
          <p:nvPr>
            <p:custDataLst>
              <p:tags r:id="rId9"/>
            </p:custDataLst>
          </p:nvPr>
        </p:nvSpPr>
        <p:spPr>
          <a:xfrm>
            <a:off x="4819653" y="4067240"/>
            <a:ext cx="3031958" cy="627473"/>
          </a:xfrm>
          <a:prstGeom prst="roundRect">
            <a:avLst/>
          </a:prstGeom>
          <a:gradFill>
            <a:gsLst>
              <a:gs pos="48000">
                <a:schemeClr val="accent1">
                  <a:tint val="100000"/>
                  <a:shade val="100000"/>
                  <a:satMod val="130000"/>
                </a:schemeClr>
              </a:gs>
              <a:gs pos="81000">
                <a:schemeClr val="accent1">
                  <a:tint val="50000"/>
                  <a:shade val="100000"/>
                  <a:satMod val="350000"/>
                  <a:lumMod val="84000"/>
                  <a:lumOff val="16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Énergie</a:t>
            </a:r>
            <a:endParaRPr lang="fr-FR" dirty="0"/>
          </a:p>
        </p:txBody>
      </p:sp>
      <p:sp>
        <p:nvSpPr>
          <p:cNvPr id="35" name="Rectangle à coins arrondis 34"/>
          <p:cNvSpPr/>
          <p:nvPr>
            <p:custDataLst>
              <p:tags r:id="rId10"/>
            </p:custDataLst>
          </p:nvPr>
        </p:nvSpPr>
        <p:spPr>
          <a:xfrm>
            <a:off x="8742948" y="4073510"/>
            <a:ext cx="3031958" cy="627473"/>
          </a:xfrm>
          <a:prstGeom prst="roundRect">
            <a:avLst/>
          </a:prstGeom>
          <a:gradFill>
            <a:gsLst>
              <a:gs pos="48000">
                <a:schemeClr val="accent1">
                  <a:tint val="100000"/>
                  <a:shade val="100000"/>
                  <a:satMod val="130000"/>
                </a:schemeClr>
              </a:gs>
              <a:gs pos="81000">
                <a:schemeClr val="accent1">
                  <a:tint val="50000"/>
                  <a:shade val="100000"/>
                  <a:satMod val="350000"/>
                  <a:lumMod val="84000"/>
                  <a:lumOff val="16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Information</a:t>
            </a:r>
            <a:endParaRPr lang="fr-FR" dirty="0"/>
          </a:p>
        </p:txBody>
      </p:sp>
      <p:sp>
        <p:nvSpPr>
          <p:cNvPr id="36" name="ZoneTexte 35"/>
          <p:cNvSpPr txBox="1"/>
          <p:nvPr>
            <p:custDataLst>
              <p:tags r:id="rId11"/>
            </p:custDataLst>
          </p:nvPr>
        </p:nvSpPr>
        <p:spPr>
          <a:xfrm>
            <a:off x="859310" y="4706519"/>
            <a:ext cx="3106054" cy="923330"/>
          </a:xfrm>
          <a:prstGeom prst="rect">
            <a:avLst/>
          </a:prstGeom>
          <a:noFill/>
        </p:spPr>
        <p:txBody>
          <a:bodyPr wrap="square" rtlCol="0">
            <a:spAutoFit/>
          </a:bodyPr>
          <a:lstStyle/>
          <a:p>
            <a:pPr algn="ctr"/>
            <a:r>
              <a:rPr lang="fr-FR" b="1" dirty="0"/>
              <a:t>Les tubes de transmission des efforts sont-ils suffisamment rigides sur le drone existant ?</a:t>
            </a:r>
            <a:endParaRPr lang="fr-FR" dirty="0"/>
          </a:p>
        </p:txBody>
      </p:sp>
      <p:sp>
        <p:nvSpPr>
          <p:cNvPr id="37" name="ZoneTexte 36"/>
          <p:cNvSpPr txBox="1"/>
          <p:nvPr>
            <p:custDataLst>
              <p:tags r:id="rId12"/>
            </p:custDataLst>
          </p:nvPr>
        </p:nvSpPr>
        <p:spPr>
          <a:xfrm>
            <a:off x="4745557" y="4740156"/>
            <a:ext cx="3106054" cy="646331"/>
          </a:xfrm>
          <a:prstGeom prst="rect">
            <a:avLst/>
          </a:prstGeom>
          <a:noFill/>
        </p:spPr>
        <p:txBody>
          <a:bodyPr wrap="square" rtlCol="0">
            <a:spAutoFit/>
          </a:bodyPr>
          <a:lstStyle/>
          <a:p>
            <a:pPr algn="ctr"/>
            <a:r>
              <a:rPr lang="fr-FR" b="1" dirty="0"/>
              <a:t>La batterie existante a-t-elle une autonomie suffisante ?</a:t>
            </a:r>
            <a:endParaRPr lang="fr-FR" dirty="0"/>
          </a:p>
        </p:txBody>
      </p:sp>
      <p:sp>
        <p:nvSpPr>
          <p:cNvPr id="38" name="ZoneTexte 37"/>
          <p:cNvSpPr txBox="1"/>
          <p:nvPr>
            <p:custDataLst>
              <p:tags r:id="rId13"/>
            </p:custDataLst>
          </p:nvPr>
        </p:nvSpPr>
        <p:spPr>
          <a:xfrm>
            <a:off x="8742948" y="4706519"/>
            <a:ext cx="3106054" cy="923330"/>
          </a:xfrm>
          <a:prstGeom prst="rect">
            <a:avLst/>
          </a:prstGeom>
          <a:noFill/>
        </p:spPr>
        <p:txBody>
          <a:bodyPr wrap="square" rtlCol="0">
            <a:spAutoFit/>
          </a:bodyPr>
          <a:lstStyle/>
          <a:p>
            <a:pPr algn="ctr"/>
            <a:r>
              <a:rPr lang="fr-FR" b="1" dirty="0"/>
              <a:t>Le drone est-il capable de toujours voler à 1m au-dessus des obstacles ?</a:t>
            </a:r>
            <a:endParaRPr lang="fr-FR" dirty="0"/>
          </a:p>
        </p:txBody>
      </p:sp>
      <p:sp>
        <p:nvSpPr>
          <p:cNvPr id="11" name="ZoneTexte 10"/>
          <p:cNvSpPr txBox="1"/>
          <p:nvPr>
            <p:custDataLst>
              <p:tags r:id="rId14"/>
            </p:custDataLst>
          </p:nvPr>
        </p:nvSpPr>
        <p:spPr>
          <a:xfrm>
            <a:off x="997199" y="5575303"/>
            <a:ext cx="2830276" cy="584775"/>
          </a:xfrm>
          <a:prstGeom prst="rect">
            <a:avLst/>
          </a:prstGeom>
          <a:noFill/>
          <a:ln>
            <a:solidFill>
              <a:schemeClr val="accent1">
                <a:shade val="95000"/>
                <a:satMod val="105000"/>
              </a:schemeClr>
            </a:solidFill>
          </a:ln>
        </p:spPr>
        <p:txBody>
          <a:bodyPr wrap="square" rtlCol="0">
            <a:spAutoFit/>
          </a:bodyPr>
          <a:lstStyle/>
          <a:p>
            <a:pPr algn="ctr"/>
            <a:r>
              <a:rPr lang="fr-FR" dirty="0" smtClean="0"/>
              <a:t>2 activités pratiques (2x3h)</a:t>
            </a:r>
          </a:p>
          <a:p>
            <a:pPr algn="ctr"/>
            <a:r>
              <a:rPr lang="fr-FR" sz="1400" i="1" dirty="0" smtClean="0"/>
              <a:t>Formalisation d’activité incluse</a:t>
            </a:r>
            <a:endParaRPr lang="fr-FR" sz="1400" i="1" dirty="0"/>
          </a:p>
        </p:txBody>
      </p:sp>
      <p:sp>
        <p:nvSpPr>
          <p:cNvPr id="40" name="ZoneTexte 39"/>
          <p:cNvSpPr txBox="1"/>
          <p:nvPr>
            <p:custDataLst>
              <p:tags r:id="rId15"/>
            </p:custDataLst>
          </p:nvPr>
        </p:nvSpPr>
        <p:spPr>
          <a:xfrm>
            <a:off x="5021335" y="5575303"/>
            <a:ext cx="2830276" cy="584775"/>
          </a:xfrm>
          <a:prstGeom prst="rect">
            <a:avLst/>
          </a:prstGeom>
          <a:noFill/>
          <a:ln>
            <a:solidFill>
              <a:schemeClr val="accent1">
                <a:shade val="95000"/>
                <a:satMod val="105000"/>
              </a:schemeClr>
            </a:solidFill>
          </a:ln>
        </p:spPr>
        <p:txBody>
          <a:bodyPr wrap="square" rtlCol="0">
            <a:spAutoFit/>
          </a:bodyPr>
          <a:lstStyle/>
          <a:p>
            <a:pPr algn="ctr"/>
            <a:r>
              <a:rPr lang="fr-FR" dirty="0"/>
              <a:t>1</a:t>
            </a:r>
            <a:r>
              <a:rPr lang="fr-FR" dirty="0" smtClean="0"/>
              <a:t> activité pratique (3h)</a:t>
            </a:r>
            <a:r>
              <a:rPr lang="fr-FR" sz="1400" i="1" dirty="0" smtClean="0"/>
              <a:t> Formalisation d’activité incluse</a:t>
            </a:r>
            <a:endParaRPr lang="fr-FR" dirty="0"/>
          </a:p>
        </p:txBody>
      </p:sp>
      <p:sp>
        <p:nvSpPr>
          <p:cNvPr id="41" name="ZoneTexte 40"/>
          <p:cNvSpPr txBox="1"/>
          <p:nvPr>
            <p:custDataLst>
              <p:tags r:id="rId16"/>
            </p:custDataLst>
          </p:nvPr>
        </p:nvSpPr>
        <p:spPr>
          <a:xfrm>
            <a:off x="8841226" y="5575303"/>
            <a:ext cx="2830276" cy="584775"/>
          </a:xfrm>
          <a:prstGeom prst="rect">
            <a:avLst/>
          </a:prstGeom>
          <a:noFill/>
          <a:ln>
            <a:solidFill>
              <a:schemeClr val="accent1">
                <a:shade val="95000"/>
                <a:satMod val="105000"/>
              </a:schemeClr>
            </a:solidFill>
          </a:ln>
        </p:spPr>
        <p:txBody>
          <a:bodyPr wrap="square" rtlCol="0">
            <a:spAutoFit/>
          </a:bodyPr>
          <a:lstStyle/>
          <a:p>
            <a:pPr algn="ctr"/>
            <a:r>
              <a:rPr lang="fr-FR" dirty="0"/>
              <a:t>1</a:t>
            </a:r>
            <a:r>
              <a:rPr lang="fr-FR" dirty="0" smtClean="0"/>
              <a:t> activité pratique (3h)</a:t>
            </a:r>
          </a:p>
          <a:p>
            <a:pPr algn="ctr"/>
            <a:r>
              <a:rPr lang="fr-FR" sz="1400" i="1" dirty="0" smtClean="0"/>
              <a:t>Formalisation </a:t>
            </a:r>
            <a:r>
              <a:rPr lang="fr-FR" sz="1400" i="1" dirty="0"/>
              <a:t>d’activité </a:t>
            </a:r>
            <a:r>
              <a:rPr lang="fr-FR" sz="1400" i="1" dirty="0" smtClean="0"/>
              <a:t>incluse</a:t>
            </a:r>
            <a:endParaRPr lang="fr-FR" dirty="0"/>
          </a:p>
        </p:txBody>
      </p:sp>
      <p:sp>
        <p:nvSpPr>
          <p:cNvPr id="42" name="ZoneTexte 41"/>
          <p:cNvSpPr txBox="1"/>
          <p:nvPr>
            <p:custDataLst>
              <p:tags r:id="rId17"/>
            </p:custDataLst>
          </p:nvPr>
        </p:nvSpPr>
        <p:spPr>
          <a:xfrm>
            <a:off x="6998525" y="4286738"/>
            <a:ext cx="2830276" cy="379216"/>
          </a:xfrm>
          <a:prstGeom prst="rect">
            <a:avLst/>
          </a:prstGeom>
          <a:noFill/>
          <a:ln>
            <a:solidFill>
              <a:schemeClr val="accent1">
                <a:shade val="95000"/>
                <a:satMod val="105000"/>
              </a:schemeClr>
            </a:solidFill>
          </a:ln>
        </p:spPr>
        <p:txBody>
          <a:bodyPr wrap="square" rtlCol="0">
            <a:spAutoFit/>
          </a:bodyPr>
          <a:lstStyle/>
          <a:p>
            <a:pPr algn="ctr"/>
            <a:r>
              <a:rPr lang="fr-FR" dirty="0"/>
              <a:t>1</a:t>
            </a:r>
            <a:r>
              <a:rPr lang="fr-FR" dirty="0" smtClean="0"/>
              <a:t> activité pratique (3h)</a:t>
            </a:r>
            <a:endParaRPr lang="fr-FR" dirty="0"/>
          </a:p>
        </p:txBody>
      </p:sp>
      <p:sp>
        <p:nvSpPr>
          <p:cNvPr id="12" name="Forme libre 11"/>
          <p:cNvSpPr/>
          <p:nvPr>
            <p:custDataLst>
              <p:tags r:id="rId18"/>
            </p:custDataLst>
          </p:nvPr>
        </p:nvSpPr>
        <p:spPr>
          <a:xfrm>
            <a:off x="5389853" y="935987"/>
            <a:ext cx="2695368" cy="3350751"/>
          </a:xfrm>
          <a:custGeom>
            <a:avLst/>
            <a:gdLst>
              <a:gd name="connsiteX0" fmla="*/ 0 w 2562726"/>
              <a:gd name="connsiteY0" fmla="*/ 0 h 1949116"/>
              <a:gd name="connsiteX1" fmla="*/ 1672389 w 2562726"/>
              <a:gd name="connsiteY1" fmla="*/ 24063 h 1949116"/>
              <a:gd name="connsiteX2" fmla="*/ 2562726 w 2562726"/>
              <a:gd name="connsiteY2" fmla="*/ 1949116 h 1949116"/>
            </a:gdLst>
            <a:ahLst/>
            <a:cxnLst>
              <a:cxn ang="0">
                <a:pos x="connsiteX0" y="connsiteY0"/>
              </a:cxn>
              <a:cxn ang="0">
                <a:pos x="connsiteX1" y="connsiteY1"/>
              </a:cxn>
              <a:cxn ang="0">
                <a:pos x="connsiteX2" y="connsiteY2"/>
              </a:cxn>
            </a:cxnLst>
            <a:rect l="l" t="t" r="r" b="b"/>
            <a:pathLst>
              <a:path w="2562726" h="1949116">
                <a:moveTo>
                  <a:pt x="0" y="0"/>
                </a:moveTo>
                <a:lnTo>
                  <a:pt x="1672389" y="24063"/>
                </a:lnTo>
                <a:lnTo>
                  <a:pt x="2562726" y="1949116"/>
                </a:lnTo>
              </a:path>
            </a:pathLst>
          </a:custGeom>
          <a:noFill/>
          <a:ln>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custDataLst>
              <p:tags r:id="rId19"/>
            </p:custDataLst>
          </p:nvPr>
        </p:nvSpPr>
        <p:spPr>
          <a:xfrm>
            <a:off x="1119359" y="777411"/>
            <a:ext cx="4261123" cy="386361"/>
          </a:xfrm>
          <a:prstGeom prst="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custDataLst>
              <p:tags r:id="rId20"/>
            </p:custDataLst>
          </p:nvPr>
        </p:nvSpPr>
        <p:spPr>
          <a:xfrm>
            <a:off x="1155581" y="1090257"/>
            <a:ext cx="5734044" cy="1411550"/>
          </a:xfrm>
          <a:prstGeom prst="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4" name="Connecteur droit avec flèche 43"/>
          <p:cNvCxnSpPr>
            <a:stCxn id="16" idx="2"/>
          </p:cNvCxnSpPr>
          <p:nvPr>
            <p:custDataLst>
              <p:tags r:id="rId21"/>
            </p:custDataLst>
          </p:nvPr>
        </p:nvCxnSpPr>
        <p:spPr>
          <a:xfrm flipH="1">
            <a:off x="3887141" y="2501807"/>
            <a:ext cx="135462" cy="3073496"/>
          </a:xfrm>
          <a:prstGeom prst="straightConnector1">
            <a:avLst/>
          </a:prstGeom>
          <a:ln w="22225">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a:stCxn id="16" idx="2"/>
          </p:cNvCxnSpPr>
          <p:nvPr>
            <p:custDataLst>
              <p:tags r:id="rId22"/>
            </p:custDataLst>
          </p:nvPr>
        </p:nvCxnSpPr>
        <p:spPr>
          <a:xfrm>
            <a:off x="4022603" y="2501807"/>
            <a:ext cx="998732" cy="3086350"/>
          </a:xfrm>
          <a:prstGeom prst="straightConnector1">
            <a:avLst/>
          </a:prstGeom>
          <a:ln w="22225">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9" name="ZoneTexte 48"/>
          <p:cNvSpPr txBox="1"/>
          <p:nvPr>
            <p:custDataLst>
              <p:tags r:id="rId23"/>
            </p:custDataLst>
          </p:nvPr>
        </p:nvSpPr>
        <p:spPr>
          <a:xfrm>
            <a:off x="7697852" y="3112257"/>
            <a:ext cx="4077053" cy="923330"/>
          </a:xfrm>
          <a:prstGeom prst="rect">
            <a:avLst/>
          </a:prstGeom>
          <a:noFill/>
          <a:ln>
            <a:solidFill>
              <a:schemeClr val="accent1">
                <a:shade val="95000"/>
                <a:satMod val="105000"/>
              </a:schemeClr>
            </a:solidFill>
          </a:ln>
        </p:spPr>
        <p:txBody>
          <a:bodyPr wrap="square" rtlCol="0">
            <a:spAutoFit/>
          </a:bodyPr>
          <a:lstStyle/>
          <a:p>
            <a:pPr algn="ctr"/>
            <a:r>
              <a:rPr lang="fr-FR" i="1" dirty="0"/>
              <a:t>1 étude de dossier (5h) – 1 synthèse (1h) - 1 évaluation (1h) – </a:t>
            </a:r>
            <a:r>
              <a:rPr lang="fr-FR" i="1" dirty="0" smtClean="0"/>
              <a:t>Évaluation et    . </a:t>
            </a:r>
            <a:r>
              <a:rPr lang="fr-FR" i="1" dirty="0"/>
              <a:t>remédiation (2h)</a:t>
            </a:r>
          </a:p>
        </p:txBody>
      </p:sp>
      <p:sp>
        <p:nvSpPr>
          <p:cNvPr id="50" name="Rectangle 49"/>
          <p:cNvSpPr/>
          <p:nvPr>
            <p:custDataLst>
              <p:tags r:id="rId24"/>
            </p:custDataLst>
          </p:nvPr>
        </p:nvSpPr>
        <p:spPr>
          <a:xfrm>
            <a:off x="1181990" y="1769401"/>
            <a:ext cx="5850639" cy="701841"/>
          </a:xfrm>
          <a:prstGeom prst="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custDataLst>
              <p:tags r:id="rId25"/>
            </p:custDataLst>
          </p:nvPr>
        </p:nvSpPr>
        <p:spPr>
          <a:xfrm>
            <a:off x="7716254" y="2180014"/>
            <a:ext cx="4058652" cy="984885"/>
          </a:xfrm>
          <a:prstGeom prst="rect">
            <a:avLst/>
          </a:prstGeom>
          <a:noFill/>
        </p:spPr>
        <p:txBody>
          <a:bodyPr wrap="square" rtlCol="0">
            <a:spAutoFit/>
          </a:bodyPr>
          <a:lstStyle/>
          <a:p>
            <a:pPr algn="ctr"/>
            <a:r>
              <a:rPr lang="fr-FR" b="1" dirty="0"/>
              <a:t>Thématique : t</a:t>
            </a:r>
            <a:r>
              <a:rPr lang="fr-FR" b="1" dirty="0" smtClean="0"/>
              <a:t>ransport</a:t>
            </a:r>
          </a:p>
          <a:p>
            <a:pPr algn="ctr"/>
            <a:r>
              <a:rPr lang="fr-FR" sz="2000" b="1" dirty="0" smtClean="0"/>
              <a:t>Le drone est-il adapté pour le transport de colis?</a:t>
            </a:r>
            <a:endParaRPr lang="fr-FR" dirty="0"/>
          </a:p>
        </p:txBody>
      </p:sp>
      <p:cxnSp>
        <p:nvCxnSpPr>
          <p:cNvPr id="55" name="Connecteur droit avec flèche 54"/>
          <p:cNvCxnSpPr>
            <a:stCxn id="50" idx="3"/>
            <a:endCxn id="49" idx="1"/>
          </p:cNvCxnSpPr>
          <p:nvPr>
            <p:custDataLst>
              <p:tags r:id="rId26"/>
            </p:custDataLst>
          </p:nvPr>
        </p:nvCxnSpPr>
        <p:spPr>
          <a:xfrm>
            <a:off x="7032629" y="2120322"/>
            <a:ext cx="665223" cy="1453600"/>
          </a:xfrm>
          <a:prstGeom prst="straightConnector1">
            <a:avLst/>
          </a:prstGeom>
          <a:ln w="22225">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a:stCxn id="16" idx="2"/>
          </p:cNvCxnSpPr>
          <p:nvPr>
            <p:custDataLst>
              <p:tags r:id="rId27"/>
            </p:custDataLst>
          </p:nvPr>
        </p:nvCxnSpPr>
        <p:spPr>
          <a:xfrm>
            <a:off x="4022603" y="2501807"/>
            <a:ext cx="4818623" cy="3057544"/>
          </a:xfrm>
          <a:prstGeom prst="straightConnector1">
            <a:avLst/>
          </a:prstGeom>
          <a:ln w="22225">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7" name="ZoneTexte 66"/>
          <p:cNvSpPr txBox="1"/>
          <p:nvPr>
            <p:custDataLst>
              <p:tags r:id="rId28"/>
            </p:custDataLst>
          </p:nvPr>
        </p:nvSpPr>
        <p:spPr>
          <a:xfrm>
            <a:off x="1088923" y="3019832"/>
            <a:ext cx="2484059" cy="646331"/>
          </a:xfrm>
          <a:prstGeom prst="rect">
            <a:avLst/>
          </a:prstGeom>
          <a:solidFill>
            <a:srgbClr val="93CDDD"/>
          </a:solidFill>
        </p:spPr>
        <p:txBody>
          <a:bodyPr wrap="square" rtlCol="0">
            <a:spAutoFit/>
          </a:bodyPr>
          <a:lstStyle/>
          <a:p>
            <a:pPr algn="ctr"/>
            <a:r>
              <a:rPr lang="fr-FR" i="1" dirty="0" smtClean="0"/>
              <a:t>Activités pratiques </a:t>
            </a:r>
          </a:p>
          <a:p>
            <a:pPr algn="ctr"/>
            <a:r>
              <a:rPr lang="fr-FR" i="1" dirty="0" smtClean="0"/>
              <a:t>en effectif allégé</a:t>
            </a:r>
            <a:endParaRPr lang="fr-FR" i="1" dirty="0"/>
          </a:p>
        </p:txBody>
      </p:sp>
    </p:spTree>
    <p:extLst>
      <p:ext uri="{BB962C8B-B14F-4D97-AF65-F5344CB8AC3E}">
        <p14:creationId xmlns:p14="http://schemas.microsoft.com/office/powerpoint/2010/main" val="347014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par>
                                <p:cTn id="34" presetID="22" presetClass="entr" presetSubtype="8"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left)">
                                      <p:cBhvr>
                                        <p:cTn id="36"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par>
                                <p:cTn id="37" presetID="22" presetClass="entr" presetSubtype="4"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00"/>
                                        <p:tgtEl>
                                          <p:spTgt spid="55"/>
                                        </p:tgtEl>
                                      </p:cBhvr>
                                    </p:animEffec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par>
                          <p:cTn id="51" fill="hold">
                            <p:stCondLst>
                              <p:cond delay="0"/>
                            </p:stCondLst>
                            <p:childTnLst>
                              <p:par>
                                <p:cTn id="52" presetID="22" presetClass="entr" presetSubtype="4"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55" presetID="22" presetClass="entr" presetSubtype="4"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down)">
                                      <p:cBhvr>
                                        <p:cTn id="57"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par>
                                <p:cTn id="58" presetID="22" presetClass="entr" presetSubtype="4"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down)">
                                      <p:cBhvr>
                                        <p:cTn id="60" dur="500"/>
                                        <p:tgtEl>
                                          <p:spTgt spid="46"/>
                                        </p:tgtEl>
                                      </p:cBhvr>
                                    </p:animEffect>
                                  </p:childTnLst>
                                  <p:subTnLst>
                                    <p:set>
                                      <p:cBhvr override="childStyle">
                                        <p:cTn dur="1" fill="hold" display="0" masterRel="nextClick" afterEffect="1"/>
                                        <p:tgtEl>
                                          <p:spTgt spid="46"/>
                                        </p:tgtEl>
                                        <p:attrNameLst>
                                          <p:attrName>style.visibility</p:attrName>
                                        </p:attrNameLst>
                                      </p:cBhvr>
                                      <p:to>
                                        <p:strVal val="hidden"/>
                                      </p:to>
                                    </p:set>
                                  </p:subTnLst>
                                </p:cTn>
                              </p:par>
                              <p:par>
                                <p:cTn id="61" presetID="22" presetClass="entr" presetSubtype="4"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7" grpId="0" animBg="1"/>
      <p:bldP spid="31" grpId="0" animBg="1"/>
      <p:bldP spid="34" grpId="0" animBg="1"/>
      <p:bldP spid="35" grpId="0" animBg="1"/>
      <p:bldP spid="36" grpId="0"/>
      <p:bldP spid="37" grpId="0"/>
      <p:bldP spid="38" grpId="0"/>
      <p:bldP spid="11" grpId="0" animBg="1"/>
      <p:bldP spid="40" grpId="0" animBg="1"/>
      <p:bldP spid="41" grpId="0" animBg="1"/>
      <p:bldP spid="42" grpId="0" animBg="1"/>
      <p:bldP spid="12" grpId="0" animBg="1"/>
      <p:bldP spid="14" grpId="0" animBg="1"/>
      <p:bldP spid="16" grpId="0" animBg="1"/>
      <p:bldP spid="49" grpId="0" animBg="1"/>
      <p:bldP spid="50" grpId="0" animBg="1"/>
      <p:bldP spid="10" grpId="0"/>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1174694" y="800934"/>
            <a:ext cx="7391400" cy="4790835"/>
          </a:xfrm>
        </p:spPr>
        <p:txBody>
          <a:bodyPr/>
          <a:lstStyle/>
          <a:p>
            <a:r>
              <a:rPr lang="fr-FR" b="1" dirty="0"/>
              <a:t>Les tubes de transmission des efforts sont-ils suffisamment rigides sur le drone existant ?</a:t>
            </a:r>
            <a:endParaRPr lang="fr-FR" dirty="0"/>
          </a:p>
          <a:p>
            <a:pPr lvl="1"/>
            <a:r>
              <a:rPr lang="fr-FR" sz="1600" b="1" dirty="0" smtClean="0"/>
              <a:t>Comment </a:t>
            </a:r>
            <a:r>
              <a:rPr lang="fr-FR" sz="1600" b="1" dirty="0"/>
              <a:t>vérifier la rigidité de la pièce « tube » ?</a:t>
            </a:r>
            <a:endParaRPr lang="fr-FR" sz="1600" dirty="0"/>
          </a:p>
          <a:p>
            <a:pPr lvl="1"/>
            <a:r>
              <a:rPr lang="fr-FR" sz="1600" b="1" dirty="0"/>
              <a:t>Le choix de matériau réalisé sur le drone existant est-il judicieux ? Sinon, quel choix de matériau doit-on faire ?</a:t>
            </a:r>
            <a:endParaRPr lang="fr-FR" sz="1600" dirty="0"/>
          </a:p>
          <a:p>
            <a:pPr lvl="1"/>
            <a:r>
              <a:rPr lang="fr-FR" sz="1600" b="1" dirty="0"/>
              <a:t>Doit-on réaliser des modifications sur la géométrie des tubes ?</a:t>
            </a:r>
            <a:endParaRPr lang="fr-FR" sz="1600" dirty="0"/>
          </a:p>
          <a:p>
            <a:pPr marL="0" indent="0">
              <a:buNone/>
            </a:pPr>
            <a:endParaRPr lang="fr-FR" dirty="0"/>
          </a:p>
        </p:txBody>
      </p:sp>
      <p:pic>
        <p:nvPicPr>
          <p:cNvPr id="4" name="Image 3"/>
          <p:cNvPicPr/>
          <p:nvPr>
            <p:custDataLst>
              <p:tags r:id="rId2"/>
            </p:custDataLst>
          </p:nvPr>
        </p:nvPicPr>
        <p:blipFill>
          <a:blip r:embed="rId17"/>
          <a:stretch>
            <a:fillRect/>
          </a:stretch>
        </p:blipFill>
        <p:spPr>
          <a:xfrm>
            <a:off x="8756347" y="642666"/>
            <a:ext cx="2320240" cy="2156007"/>
          </a:xfrm>
          <a:prstGeom prst="rect">
            <a:avLst/>
          </a:prstGeom>
        </p:spPr>
      </p:pic>
      <p:sp>
        <p:nvSpPr>
          <p:cNvPr id="5" name="ZoneTexte 4"/>
          <p:cNvSpPr txBox="1"/>
          <p:nvPr>
            <p:custDataLst>
              <p:tags r:id="rId3"/>
            </p:custDataLst>
          </p:nvPr>
        </p:nvSpPr>
        <p:spPr>
          <a:xfrm>
            <a:off x="6103359" y="4403706"/>
            <a:ext cx="4257450" cy="1477328"/>
          </a:xfrm>
          <a:prstGeom prst="rect">
            <a:avLst/>
          </a:prstGeom>
          <a:noFill/>
        </p:spPr>
        <p:txBody>
          <a:bodyPr wrap="square" rtlCol="0">
            <a:spAutoFit/>
          </a:bodyPr>
          <a:lstStyle/>
          <a:p>
            <a:pPr marL="285750" indent="-285750">
              <a:buFont typeface="Arial" panose="020B0604020202020204" pitchFamily="34" charset="0"/>
              <a:buChar char="•"/>
            </a:pPr>
            <a:r>
              <a:rPr lang="fr-FR" b="1" dirty="0"/>
              <a:t>Analyse de la solution constructive</a:t>
            </a:r>
            <a:r>
              <a:rPr lang="fr-FR" dirty="0"/>
              <a:t> </a:t>
            </a:r>
          </a:p>
          <a:p>
            <a:pPr marL="285750" indent="-285750">
              <a:buFont typeface="Arial" panose="020B0604020202020204" pitchFamily="34" charset="0"/>
              <a:buChar char="•"/>
            </a:pPr>
            <a:r>
              <a:rPr lang="fr-FR" b="1" dirty="0" smtClean="0"/>
              <a:t>Mise </a:t>
            </a:r>
            <a:r>
              <a:rPr lang="fr-FR" b="1" dirty="0"/>
              <a:t>en place d’un protocole </a:t>
            </a:r>
            <a:r>
              <a:rPr lang="fr-FR" b="1" dirty="0" smtClean="0"/>
              <a:t>d’essai</a:t>
            </a:r>
          </a:p>
          <a:p>
            <a:pPr marL="285750" indent="-285750">
              <a:buFont typeface="Arial" panose="020B0604020202020204" pitchFamily="34" charset="0"/>
              <a:buChar char="•"/>
            </a:pPr>
            <a:r>
              <a:rPr lang="fr-FR" b="1" dirty="0" smtClean="0"/>
              <a:t>Simulation </a:t>
            </a:r>
            <a:endParaRPr lang="fr-FR" b="1" dirty="0"/>
          </a:p>
          <a:p>
            <a:endParaRPr lang="fr-FR" b="1" u="sng" dirty="0"/>
          </a:p>
          <a:p>
            <a:endParaRPr lang="fr-FR" b="1" u="sng" dirty="0"/>
          </a:p>
        </p:txBody>
      </p:sp>
      <p:pic>
        <p:nvPicPr>
          <p:cNvPr id="8" name="Image 8" descr="Une image contenant périphérique, lumière&#10;&#10;Description générée avec un niveau de confiance élevé">
            <a:extLst>
              <a:ext uri="{FF2B5EF4-FFF2-40B4-BE49-F238E27FC236}">
                <a16:creationId xmlns:a16="http://schemas.microsoft.com/office/drawing/2014/main" id="{133D67E4-6547-4506-A177-4929B5A71934}"/>
              </a:ext>
            </a:extLst>
          </p:cNvPr>
          <p:cNvPicPr>
            <a:picLocks noChangeAspect="1"/>
          </p:cNvPicPr>
          <p:nvPr>
            <p:custDataLst>
              <p:tags r:id="rId4"/>
            </p:custDataLst>
          </p:nvPr>
        </p:nvPicPr>
        <p:blipFill>
          <a:blip r:embed="rId18"/>
          <a:stretch>
            <a:fillRect/>
          </a:stretch>
        </p:blipFill>
        <p:spPr>
          <a:xfrm>
            <a:off x="4105876" y="4722934"/>
            <a:ext cx="1501403" cy="1501403"/>
          </a:xfrm>
          <a:prstGeom prst="rect">
            <a:avLst/>
          </a:prstGeom>
        </p:spPr>
      </p:pic>
      <p:pic>
        <p:nvPicPr>
          <p:cNvPr id="9" name="Image 8"/>
          <p:cNvPicPr/>
          <p:nvPr>
            <p:custDataLst>
              <p:tags r:id="rId5"/>
            </p:custDataLst>
          </p:nvPr>
        </p:nvPicPr>
        <p:blipFill>
          <a:blip r:embed="rId19" cstate="print"/>
          <a:stretch>
            <a:fillRect/>
          </a:stretch>
        </p:blipFill>
        <p:spPr>
          <a:xfrm>
            <a:off x="8997727" y="5549184"/>
            <a:ext cx="1448057" cy="1210885"/>
          </a:xfrm>
          <a:prstGeom prst="rect">
            <a:avLst/>
          </a:prstGeom>
        </p:spPr>
      </p:pic>
      <p:pic>
        <p:nvPicPr>
          <p:cNvPr id="7" name="Image 6"/>
          <p:cNvPicPr>
            <a:picLocks noChangeAspect="1"/>
          </p:cNvPicPr>
          <p:nvPr>
            <p:custDataLst>
              <p:tags r:id="rId6"/>
            </p:custDataLst>
          </p:nvPr>
        </p:nvPicPr>
        <p:blipFill>
          <a:blip r:embed="rId20"/>
          <a:stretch>
            <a:fillRect/>
          </a:stretch>
        </p:blipFill>
        <p:spPr>
          <a:xfrm>
            <a:off x="10172041" y="3445270"/>
            <a:ext cx="1301817" cy="1192699"/>
          </a:xfrm>
          <a:prstGeom prst="rect">
            <a:avLst/>
          </a:prstGeom>
        </p:spPr>
      </p:pic>
      <p:pic>
        <p:nvPicPr>
          <p:cNvPr id="10" name="Image 9"/>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10737952" y="4448923"/>
            <a:ext cx="1211933" cy="1476355"/>
          </a:xfrm>
          <a:prstGeom prst="rect">
            <a:avLst/>
          </a:prstGeom>
          <a:noFill/>
          <a:ln>
            <a:noFill/>
          </a:ln>
        </p:spPr>
      </p:pic>
      <p:sp>
        <p:nvSpPr>
          <p:cNvPr id="14" name="ZoneTexte 13"/>
          <p:cNvSpPr txBox="1"/>
          <p:nvPr>
            <p:custDataLst>
              <p:tags r:id="rId8"/>
            </p:custDataLst>
          </p:nvPr>
        </p:nvSpPr>
        <p:spPr>
          <a:xfrm>
            <a:off x="325315" y="4888523"/>
            <a:ext cx="2533215" cy="1200329"/>
          </a:xfrm>
          <a:prstGeom prst="rect">
            <a:avLst/>
          </a:prstGeom>
          <a:noFill/>
        </p:spPr>
        <p:txBody>
          <a:bodyPr wrap="square" rtlCol="0">
            <a:spAutoFit/>
          </a:bodyPr>
          <a:lstStyle/>
          <a:p>
            <a:r>
              <a:rPr lang="fr-FR" dirty="0" smtClean="0"/>
              <a:t>Mise à disposition de matériels afin que les élèves construisent un protocole d’essais</a:t>
            </a:r>
            <a:endParaRPr lang="fr-FR" dirty="0"/>
          </a:p>
        </p:txBody>
      </p:sp>
      <p:sp>
        <p:nvSpPr>
          <p:cNvPr id="17" name="Rectangle 16">
            <a:extLst>
              <a:ext uri="{FF2B5EF4-FFF2-40B4-BE49-F238E27FC236}">
                <a16:creationId xmlns:a16="http://schemas.microsoft.com/office/drawing/2014/main" id="{946F1660-7460-4267-8DC6-6CA70F791FF0}"/>
              </a:ext>
            </a:extLst>
          </p:cNvPr>
          <p:cNvSpPr/>
          <p:nvPr>
            <p:custDataLst>
              <p:tags r:id="rId9"/>
            </p:custDataLst>
          </p:nvPr>
        </p:nvSpPr>
        <p:spPr>
          <a:xfrm>
            <a:off x="284120" y="2763100"/>
            <a:ext cx="5317842" cy="184129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600" i="1" dirty="0" smtClean="0">
                <a:solidFill>
                  <a:schemeClr val="bg1"/>
                </a:solidFill>
              </a:rPr>
              <a:t>CO6.2 Identifier et régler des variables et des paramètres internes et externes utiles à une simulation mobilisant une modélisation multiphysique</a:t>
            </a:r>
          </a:p>
          <a:p>
            <a:r>
              <a:rPr lang="fr-FR" sz="1600" i="1" dirty="0" smtClean="0">
                <a:solidFill>
                  <a:schemeClr val="bg1"/>
                </a:solidFill>
              </a:rPr>
              <a:t>CO7.2 Mettre en œuvre un scénario de validation devant intégrer un protocole d’essais, de mesures et/ou d’observations sur le prototype ou la maquette, interpréter les résultats et qualifier le produit</a:t>
            </a:r>
            <a:r>
              <a:rPr lang="fr-FR" sz="1600" i="1" dirty="0">
                <a:solidFill>
                  <a:schemeClr val="bg1"/>
                </a:solidFill>
              </a:rPr>
              <a:t>	</a:t>
            </a:r>
          </a:p>
          <a:p>
            <a:endParaRPr lang="fr-FR" sz="1600" i="1" dirty="0">
              <a:solidFill>
                <a:schemeClr val="bg1"/>
              </a:solidFill>
            </a:endParaRPr>
          </a:p>
          <a:p>
            <a:endParaRPr lang="fr-FR" sz="1600" i="1" dirty="0">
              <a:solidFill>
                <a:schemeClr val="bg1"/>
              </a:solidFill>
            </a:endParaRPr>
          </a:p>
        </p:txBody>
      </p:sp>
      <p:sp>
        <p:nvSpPr>
          <p:cNvPr id="19" name="Rectangle 18">
            <a:extLst>
              <a:ext uri="{FF2B5EF4-FFF2-40B4-BE49-F238E27FC236}">
                <a16:creationId xmlns:a16="http://schemas.microsoft.com/office/drawing/2014/main" id="{B082ED1B-4741-44F2-ABA8-BBCD793ED31D}"/>
              </a:ext>
            </a:extLst>
          </p:cNvPr>
          <p:cNvSpPr/>
          <p:nvPr>
            <p:custDataLst>
              <p:tags r:id="rId10"/>
            </p:custDataLst>
          </p:nvPr>
        </p:nvSpPr>
        <p:spPr>
          <a:xfrm>
            <a:off x="5615901" y="2913112"/>
            <a:ext cx="4119238"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smtClean="0">
                <a:solidFill>
                  <a:schemeClr val="bg1"/>
                </a:solidFill>
              </a:rPr>
              <a:t>Connaissances associées</a:t>
            </a:r>
            <a:endParaRPr lang="fr-FR" b="1" dirty="0">
              <a:solidFill>
                <a:schemeClr val="bg1"/>
              </a:solidFill>
            </a:endParaRPr>
          </a:p>
        </p:txBody>
      </p:sp>
      <p:sp>
        <p:nvSpPr>
          <p:cNvPr id="20" name="Rectangle 19">
            <a:extLst>
              <a:ext uri="{FF2B5EF4-FFF2-40B4-BE49-F238E27FC236}">
                <a16:creationId xmlns:a16="http://schemas.microsoft.com/office/drawing/2014/main" id="{C751EE4F-8104-43ED-A261-D3649A040ABA}"/>
              </a:ext>
            </a:extLst>
          </p:cNvPr>
          <p:cNvSpPr/>
          <p:nvPr>
            <p:custDataLst>
              <p:tags r:id="rId11"/>
            </p:custDataLst>
          </p:nvPr>
        </p:nvSpPr>
        <p:spPr>
          <a:xfrm>
            <a:off x="5615901" y="3334022"/>
            <a:ext cx="4119238" cy="820345"/>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600" dirty="0" smtClean="0">
                <a:solidFill>
                  <a:schemeClr val="tx1"/>
                </a:solidFill>
              </a:rPr>
              <a:t>3.1.2</a:t>
            </a:r>
            <a:r>
              <a:rPr lang="fr-FR" sz="1600" dirty="0">
                <a:solidFill>
                  <a:schemeClr val="tx1"/>
                </a:solidFill>
              </a:rPr>
              <a:t>. Paramétrage d’un </a:t>
            </a:r>
            <a:r>
              <a:rPr lang="fr-FR" sz="1600" dirty="0" smtClean="0">
                <a:solidFill>
                  <a:schemeClr val="tx1"/>
                </a:solidFill>
              </a:rPr>
              <a:t>modèle</a:t>
            </a:r>
          </a:p>
          <a:p>
            <a:r>
              <a:rPr lang="fr-FR" sz="1600" dirty="0" smtClean="0">
                <a:solidFill>
                  <a:schemeClr val="tx1"/>
                </a:solidFill>
              </a:rPr>
              <a:t>3.2.3</a:t>
            </a:r>
            <a:r>
              <a:rPr lang="fr-FR" sz="1600" dirty="0">
                <a:solidFill>
                  <a:schemeClr val="tx1"/>
                </a:solidFill>
              </a:rPr>
              <a:t>. Concept de résistance </a:t>
            </a:r>
            <a:endParaRPr lang="fr-FR" sz="1600" dirty="0" smtClean="0">
              <a:solidFill>
                <a:schemeClr val="tx1"/>
              </a:solidFill>
            </a:endParaRPr>
          </a:p>
          <a:p>
            <a:r>
              <a:rPr lang="fr-FR" sz="1600" dirty="0" smtClean="0">
                <a:solidFill>
                  <a:schemeClr val="tx1"/>
                </a:solidFill>
              </a:rPr>
              <a:t>6.2</a:t>
            </a:r>
            <a:r>
              <a:rPr lang="fr-FR" sz="1600" dirty="0">
                <a:solidFill>
                  <a:schemeClr val="tx1"/>
                </a:solidFill>
              </a:rPr>
              <a:t>. </a:t>
            </a:r>
            <a:r>
              <a:rPr lang="fr-FR" sz="1600" dirty="0" smtClean="0">
                <a:solidFill>
                  <a:schemeClr val="tx1"/>
                </a:solidFill>
              </a:rPr>
              <a:t>   Expérimentations </a:t>
            </a:r>
            <a:r>
              <a:rPr lang="fr-FR" sz="1600" dirty="0">
                <a:solidFill>
                  <a:schemeClr val="tx1"/>
                </a:solidFill>
              </a:rPr>
              <a:t>et essais </a:t>
            </a:r>
          </a:p>
          <a:p>
            <a:r>
              <a:rPr lang="fr-FR" sz="1600" dirty="0">
                <a:solidFill>
                  <a:schemeClr val="tx1"/>
                </a:solidFill>
              </a:rPr>
              <a:t>	</a:t>
            </a:r>
          </a:p>
          <a:p>
            <a:endParaRPr lang="fr-FR" sz="1600" dirty="0">
              <a:solidFill>
                <a:schemeClr val="tx1"/>
              </a:solidFill>
            </a:endParaRPr>
          </a:p>
          <a:p>
            <a:r>
              <a:rPr lang="fr-FR" sz="1600" dirty="0">
                <a:solidFill>
                  <a:schemeClr val="tx1"/>
                </a:solidFill>
              </a:rPr>
              <a:t>	</a:t>
            </a:r>
          </a:p>
          <a:p>
            <a:endParaRPr lang="fr-FR" sz="1600" dirty="0">
              <a:solidFill>
                <a:schemeClr val="tx1"/>
              </a:solidFill>
            </a:endParaRPr>
          </a:p>
          <a:p>
            <a:r>
              <a:rPr lang="fr-FR" sz="1600" dirty="0">
                <a:solidFill>
                  <a:schemeClr val="tx1"/>
                </a:solidFill>
              </a:rPr>
              <a:t>	</a:t>
            </a:r>
          </a:p>
          <a:p>
            <a:pPr>
              <a:spcAft>
                <a:spcPts val="600"/>
              </a:spcAft>
            </a:pPr>
            <a:endParaRPr lang="fr-FR" sz="2000" dirty="0">
              <a:solidFill>
                <a:schemeClr val="tx1"/>
              </a:solidFill>
            </a:endParaRPr>
          </a:p>
        </p:txBody>
      </p:sp>
      <p:sp>
        <p:nvSpPr>
          <p:cNvPr id="15" name="Titre 1"/>
          <p:cNvSpPr>
            <a:spLocks noGrp="1"/>
          </p:cNvSpPr>
          <p:nvPr>
            <p:ph type="title"/>
            <p:custDataLst>
              <p:tags r:id="rId12"/>
            </p:custDataLst>
          </p:nvPr>
        </p:nvSpPr>
        <p:spPr>
          <a:xfrm>
            <a:off x="1533239" y="358808"/>
            <a:ext cx="8723125" cy="400110"/>
          </a:xfrm>
        </p:spPr>
        <p:txBody>
          <a:bodyPr/>
          <a:lstStyle/>
          <a:p>
            <a:r>
              <a:rPr lang="fr-FR" dirty="0"/>
              <a:t>I2D – </a:t>
            </a:r>
            <a:r>
              <a:rPr lang="fr-FR" dirty="0" smtClean="0"/>
              <a:t>Exemples d’activités « M »</a:t>
            </a:r>
            <a:endParaRPr lang="fr-FR" dirty="0"/>
          </a:p>
        </p:txBody>
      </p:sp>
      <p:sp>
        <p:nvSpPr>
          <p:cNvPr id="18" name="Ellipse 17"/>
          <p:cNvSpPr/>
          <p:nvPr>
            <p:custDataLst>
              <p:tags r:id="rId13"/>
            </p:custDataLst>
          </p:nvPr>
        </p:nvSpPr>
        <p:spPr>
          <a:xfrm>
            <a:off x="47582" y="758918"/>
            <a:ext cx="1002285" cy="892082"/>
          </a:xfrm>
          <a:prstGeom prst="ellipse">
            <a:avLst/>
          </a:prstGeom>
          <a:solidFill>
            <a:schemeClr val="accent3">
              <a:lumMod val="60000"/>
              <a:lumOff val="40000"/>
            </a:schemeClr>
          </a:solidFill>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fr-FR" sz="2000" b="1" dirty="0" smtClean="0">
                <a:solidFill>
                  <a:schemeClr val="tx1"/>
                </a:solidFill>
              </a:rPr>
              <a:t>i2d</a:t>
            </a:r>
          </a:p>
          <a:p>
            <a:pPr algn="ctr"/>
            <a:r>
              <a:rPr lang="fr-FR" sz="1600" b="1" dirty="0" smtClean="0">
                <a:solidFill>
                  <a:schemeClr val="tx1"/>
                </a:solidFill>
              </a:rPr>
              <a:t>CO 6.2</a:t>
            </a:r>
          </a:p>
          <a:p>
            <a:pPr algn="ctr"/>
            <a:r>
              <a:rPr lang="fr-FR" sz="1600" b="1" dirty="0" smtClean="0">
                <a:solidFill>
                  <a:schemeClr val="tx1"/>
                </a:solidFill>
              </a:rPr>
              <a:t>CO 7.2</a:t>
            </a:r>
            <a:endParaRPr lang="fr-FR" sz="1600" dirty="0">
              <a:solidFill>
                <a:schemeClr val="tx1"/>
              </a:solidFill>
            </a:endParaRPr>
          </a:p>
        </p:txBody>
      </p:sp>
      <p:sp>
        <p:nvSpPr>
          <p:cNvPr id="2" name="Ellipse 1"/>
          <p:cNvSpPr/>
          <p:nvPr>
            <p:custDataLst>
              <p:tags r:id="rId14"/>
            </p:custDataLst>
          </p:nvPr>
        </p:nvSpPr>
        <p:spPr>
          <a:xfrm>
            <a:off x="10360809" y="1524000"/>
            <a:ext cx="621516" cy="4476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custDataLst>
              <p:tags r:id="rId15"/>
            </p:custDataLst>
          </p:nvPr>
        </p:nvSpPr>
        <p:spPr>
          <a:xfrm>
            <a:off x="10314379" y="1576387"/>
            <a:ext cx="714375" cy="3429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bg1"/>
                </a:solidFill>
              </a:rPr>
              <a:t>Bras en PLA</a:t>
            </a:r>
            <a:endParaRPr lang="fr-FR" sz="1000" dirty="0">
              <a:solidFill>
                <a:schemeClr val="bg1"/>
              </a:solidFill>
            </a:endParaRPr>
          </a:p>
        </p:txBody>
      </p:sp>
    </p:spTree>
    <p:extLst>
      <p:ext uri="{BB962C8B-B14F-4D97-AF65-F5344CB8AC3E}">
        <p14:creationId xmlns:p14="http://schemas.microsoft.com/office/powerpoint/2010/main" val="4193175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Résultat d’images pour batterie ardrone"/>
          <p:cNvPicPr/>
          <p:nvPr>
            <p:custDataLst>
              <p:tags r:id="rId1"/>
            </p:custDataLst>
          </p:nvPr>
        </p:nvPicPr>
        <p:blipFill rotWithShape="1">
          <a:blip r:embed="rId11">
            <a:extLst>
              <a:ext uri="{28A0092B-C50C-407E-A947-70E740481C1C}">
                <a14:useLocalDpi xmlns:a14="http://schemas.microsoft.com/office/drawing/2010/main" val="0"/>
              </a:ext>
            </a:extLst>
          </a:blip>
          <a:srcRect t="16766" b="17964"/>
          <a:stretch/>
        </p:blipFill>
        <p:spPr bwMode="auto">
          <a:xfrm>
            <a:off x="9065597" y="639689"/>
            <a:ext cx="2203343" cy="1554363"/>
          </a:xfrm>
          <a:prstGeom prst="rect">
            <a:avLst/>
          </a:prstGeom>
          <a:noFill/>
          <a:ln>
            <a:noFill/>
          </a:ln>
          <a:extLst>
            <a:ext uri="{53640926-AAD7-44d8-BBD7-CCE9431645EC}">
              <a14:shadowObscured xmlns:a14="http://schemas.microsoft.com/office/drawing/2010/main" xmlns=""/>
            </a:ext>
          </a:extLst>
        </p:spPr>
      </p:pic>
      <p:sp>
        <p:nvSpPr>
          <p:cNvPr id="5" name="Espace réservé du contenu 2"/>
          <p:cNvSpPr txBox="1">
            <a:spLocks/>
          </p:cNvSpPr>
          <p:nvPr>
            <p:custDataLst>
              <p:tags r:id="rId2"/>
            </p:custDataLst>
          </p:nvPr>
        </p:nvSpPr>
        <p:spPr>
          <a:xfrm>
            <a:off x="987829" y="792272"/>
            <a:ext cx="8402488" cy="4790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b="1" dirty="0" smtClean="0"/>
              <a:t>La </a:t>
            </a:r>
            <a:r>
              <a:rPr lang="fr-FR" sz="2400" b="1" dirty="0"/>
              <a:t>batterie existante réalise-t-elle l’exigence d’autonomie du cahier des charges ?</a:t>
            </a:r>
            <a:endParaRPr lang="fr-FR" sz="2400" dirty="0"/>
          </a:p>
          <a:p>
            <a:pPr lvl="1"/>
            <a:r>
              <a:rPr lang="fr-FR" sz="1600" b="1" dirty="0" smtClean="0"/>
              <a:t>Quels sont les différents types de batteries?</a:t>
            </a:r>
          </a:p>
          <a:p>
            <a:pPr lvl="1"/>
            <a:r>
              <a:rPr lang="fr-FR" sz="1600" b="1" dirty="0"/>
              <a:t>Quelle est la puissance de chaque moteur de l’AR-Drone ?</a:t>
            </a:r>
            <a:endParaRPr lang="fr-FR" sz="1600" b="1" dirty="0" smtClean="0"/>
          </a:p>
          <a:p>
            <a:pPr lvl="1"/>
            <a:r>
              <a:rPr lang="fr-FR" sz="1600" b="1" dirty="0" smtClean="0"/>
              <a:t>Quelles </a:t>
            </a:r>
            <a:r>
              <a:rPr lang="fr-FR" sz="1600" b="1" dirty="0"/>
              <a:t>sont les caractéristiques électriques de la batterie (tension ; capacité) ? </a:t>
            </a:r>
            <a:endParaRPr lang="fr-FR" sz="1600" b="1" dirty="0" smtClean="0"/>
          </a:p>
          <a:p>
            <a:pPr lvl="1"/>
            <a:r>
              <a:rPr lang="fr-FR" sz="1600" b="1" dirty="0" smtClean="0"/>
              <a:t>Quelle est l’autonomie</a:t>
            </a:r>
            <a:r>
              <a:rPr lang="fr-FR" sz="1600" b="1" dirty="0"/>
              <a:t> </a:t>
            </a:r>
            <a:r>
              <a:rPr lang="fr-FR" sz="1600" b="1" dirty="0" smtClean="0"/>
              <a:t>pour un parcours donné ?</a:t>
            </a:r>
            <a:endParaRPr lang="fr-FR" sz="1600" b="1" dirty="0"/>
          </a:p>
          <a:p>
            <a:pPr marL="0" indent="0">
              <a:buNone/>
            </a:pPr>
            <a:endParaRPr lang="fr-FR" dirty="0" smtClean="0"/>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2" name="ZoneTexte 1"/>
          <p:cNvSpPr txBox="1"/>
          <p:nvPr>
            <p:custDataLst>
              <p:tags r:id="rId3"/>
            </p:custDataLst>
          </p:nvPr>
        </p:nvSpPr>
        <p:spPr>
          <a:xfrm>
            <a:off x="7323438" y="2639866"/>
            <a:ext cx="4972690" cy="3693319"/>
          </a:xfrm>
          <a:prstGeom prst="rect">
            <a:avLst/>
          </a:prstGeom>
          <a:noFill/>
        </p:spPr>
        <p:txBody>
          <a:bodyPr wrap="square" rtlCol="0">
            <a:spAutoFit/>
          </a:bodyPr>
          <a:lstStyle/>
          <a:p>
            <a:r>
              <a:rPr lang="fr-FR" b="1" u="sng" dirty="0" smtClean="0"/>
              <a:t>Analyse des solutions constructives</a:t>
            </a:r>
          </a:p>
          <a:p>
            <a:endParaRPr lang="fr-FR" b="1" u="sng" dirty="0" smtClean="0"/>
          </a:p>
          <a:p>
            <a:endParaRPr lang="fr-FR" b="1" u="sng" dirty="0"/>
          </a:p>
          <a:p>
            <a:endParaRPr lang="fr-FR" b="1" u="sng" dirty="0" smtClean="0"/>
          </a:p>
          <a:p>
            <a:endParaRPr lang="fr-FR" b="1" u="sng" dirty="0"/>
          </a:p>
          <a:p>
            <a:endParaRPr lang="fr-FR" b="1" u="sng" dirty="0" smtClean="0"/>
          </a:p>
          <a:p>
            <a:endParaRPr lang="fr-FR" b="1" u="sng" dirty="0"/>
          </a:p>
          <a:p>
            <a:endParaRPr lang="fr-FR" b="1" u="sng" dirty="0" smtClean="0"/>
          </a:p>
          <a:p>
            <a:endParaRPr lang="fr-FR" b="1" u="sng" dirty="0"/>
          </a:p>
          <a:p>
            <a:r>
              <a:rPr lang="fr-FR" b="1" dirty="0" smtClean="0"/>
              <a:t>Simulation du temps de fonctionnement</a:t>
            </a:r>
          </a:p>
          <a:p>
            <a:r>
              <a:rPr lang="fr-FR" b="1" dirty="0" smtClean="0"/>
              <a:t>Vérification de l’hypothèse </a:t>
            </a:r>
            <a:r>
              <a:rPr lang="fr-FR" b="1" dirty="0"/>
              <a:t>avec le modèle</a:t>
            </a:r>
            <a:endParaRPr lang="fr-FR" b="1" dirty="0" smtClean="0"/>
          </a:p>
          <a:p>
            <a:endParaRPr lang="fr-FR" b="1" dirty="0"/>
          </a:p>
          <a:p>
            <a:r>
              <a:rPr lang="fr-FR" b="1" dirty="0" smtClean="0"/>
              <a:t>Mesure de l’autonomie pour un parcours type</a:t>
            </a:r>
            <a:endParaRPr lang="fr-FR" dirty="0"/>
          </a:p>
        </p:txBody>
      </p:sp>
      <p:pic>
        <p:nvPicPr>
          <p:cNvPr id="6" name="Image 5"/>
          <p:cNvPicPr/>
          <p:nvPr>
            <p:custDataLst>
              <p:tags r:id="rId4"/>
            </p:custDataLst>
          </p:nvPr>
        </p:nvPicPr>
        <p:blipFill>
          <a:blip r:embed="rId12" cstate="print"/>
          <a:srcRect/>
          <a:stretch>
            <a:fillRect/>
          </a:stretch>
        </p:blipFill>
        <p:spPr bwMode="auto">
          <a:xfrm>
            <a:off x="9647957" y="3311090"/>
            <a:ext cx="2363428" cy="1763121"/>
          </a:xfrm>
          <a:prstGeom prst="rect">
            <a:avLst/>
          </a:prstGeom>
          <a:noFill/>
          <a:ln w="9525">
            <a:noFill/>
            <a:miter lim="800000"/>
            <a:headEnd/>
            <a:tailEnd/>
          </a:ln>
        </p:spPr>
      </p:pic>
      <p:sp>
        <p:nvSpPr>
          <p:cNvPr id="14" name="ZoneTexte 13"/>
          <p:cNvSpPr txBox="1"/>
          <p:nvPr>
            <p:custDataLst>
              <p:tags r:id="rId5"/>
            </p:custDataLst>
          </p:nvPr>
        </p:nvSpPr>
        <p:spPr>
          <a:xfrm>
            <a:off x="2001713" y="5109410"/>
            <a:ext cx="3288833" cy="923330"/>
          </a:xfrm>
          <a:prstGeom prst="rect">
            <a:avLst/>
          </a:prstGeom>
          <a:noFill/>
        </p:spPr>
        <p:txBody>
          <a:bodyPr wrap="square" rtlCol="0">
            <a:spAutoFit/>
          </a:bodyPr>
          <a:lstStyle/>
          <a:p>
            <a:r>
              <a:rPr lang="fr-FR" dirty="0" smtClean="0"/>
              <a:t>Mise à disposition de matériels afin que les élèves construisent un protocole d’essais</a:t>
            </a:r>
            <a:endParaRPr lang="fr-FR" dirty="0"/>
          </a:p>
        </p:txBody>
      </p:sp>
      <p:sp>
        <p:nvSpPr>
          <p:cNvPr id="16" name="Rectangle 15">
            <a:extLst>
              <a:ext uri="{FF2B5EF4-FFF2-40B4-BE49-F238E27FC236}">
                <a16:creationId xmlns:a16="http://schemas.microsoft.com/office/drawing/2014/main" id="{946F1660-7460-4267-8DC6-6CA70F791FF0}"/>
              </a:ext>
            </a:extLst>
          </p:cNvPr>
          <p:cNvSpPr/>
          <p:nvPr>
            <p:custDataLst>
              <p:tags r:id="rId6"/>
            </p:custDataLst>
          </p:nvPr>
        </p:nvSpPr>
        <p:spPr>
          <a:xfrm>
            <a:off x="210877" y="2878941"/>
            <a:ext cx="5317842" cy="2006885"/>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600" dirty="0" smtClean="0"/>
              <a:t>C03.4  Identifier et caractériser des solutions techniques</a:t>
            </a:r>
            <a:r>
              <a:rPr lang="fr-FR" sz="1600" dirty="0"/>
              <a:t>	</a:t>
            </a:r>
            <a:endParaRPr lang="fr-FR" sz="1600" dirty="0" smtClean="0"/>
          </a:p>
          <a:p>
            <a:r>
              <a:rPr lang="fr-FR" sz="1600" dirty="0" smtClean="0"/>
              <a:t>CO6.2 Identifier et régler des variables et des paramètres internes et externes utiles à une simulation mobilisant une modélisation multiphysique</a:t>
            </a:r>
          </a:p>
          <a:p>
            <a:r>
              <a:rPr lang="fr-FR" sz="1600" dirty="0" smtClean="0"/>
              <a:t>CO7.2 Mettre en œuvre un scénario de validation devant intégrer un protocole d’essais, de mesures et/ou d’observations sur le prototype ou la maquette, interpréter les résultats et qualifier le produit</a:t>
            </a:r>
            <a:r>
              <a:rPr lang="fr-FR" sz="1600" dirty="0"/>
              <a:t>	</a:t>
            </a:r>
          </a:p>
          <a:p>
            <a:r>
              <a:rPr lang="fr-FR" sz="1600" dirty="0" smtClean="0"/>
              <a:t> </a:t>
            </a:r>
            <a:endParaRPr lang="fr-FR" sz="1600" dirty="0"/>
          </a:p>
          <a:p>
            <a:endParaRPr lang="fr-FR" sz="1600" dirty="0"/>
          </a:p>
          <a:p>
            <a:endParaRPr lang="fr-FR" sz="1600" dirty="0"/>
          </a:p>
          <a:p>
            <a:endParaRPr lang="fr-FR" sz="1600" dirty="0"/>
          </a:p>
        </p:txBody>
      </p:sp>
      <p:grpSp>
        <p:nvGrpSpPr>
          <p:cNvPr id="4" name="Groupe 3"/>
          <p:cNvGrpSpPr/>
          <p:nvPr>
            <p:custDataLst>
              <p:tags r:id="rId7"/>
            </p:custDataLst>
          </p:nvPr>
        </p:nvGrpSpPr>
        <p:grpSpPr>
          <a:xfrm>
            <a:off x="5528719" y="3403420"/>
            <a:ext cx="4119238" cy="1400535"/>
            <a:chOff x="18391098" y="1952406"/>
            <a:chExt cx="4119238" cy="1400535"/>
          </a:xfrm>
        </p:grpSpPr>
        <p:sp>
          <p:nvSpPr>
            <p:cNvPr id="18" name="Rectangle 17">
              <a:extLst>
                <a:ext uri="{FF2B5EF4-FFF2-40B4-BE49-F238E27FC236}">
                  <a16:creationId xmlns:a16="http://schemas.microsoft.com/office/drawing/2014/main" id="{B082ED1B-4741-44F2-ABA8-BBCD793ED31D}"/>
                </a:ext>
              </a:extLst>
            </p:cNvPr>
            <p:cNvSpPr/>
            <p:nvPr/>
          </p:nvSpPr>
          <p:spPr>
            <a:xfrm>
              <a:off x="18391098" y="1952406"/>
              <a:ext cx="4119238"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smtClean="0">
                  <a:solidFill>
                    <a:schemeClr val="bg1"/>
                  </a:solidFill>
                </a:rPr>
                <a:t>Connaissances associées</a:t>
              </a:r>
              <a:endParaRPr lang="fr-FR" b="1" dirty="0">
                <a:solidFill>
                  <a:schemeClr val="bg1"/>
                </a:solidFill>
              </a:endParaRPr>
            </a:p>
          </p:txBody>
        </p:sp>
        <p:sp>
          <p:nvSpPr>
            <p:cNvPr id="19" name="Rectangle 18">
              <a:extLst>
                <a:ext uri="{FF2B5EF4-FFF2-40B4-BE49-F238E27FC236}">
                  <a16:creationId xmlns:a16="http://schemas.microsoft.com/office/drawing/2014/main" id="{C751EE4F-8104-43ED-A261-D3649A040ABA}"/>
                </a:ext>
              </a:extLst>
            </p:cNvPr>
            <p:cNvSpPr/>
            <p:nvPr/>
          </p:nvSpPr>
          <p:spPr>
            <a:xfrm>
              <a:off x="18391098" y="2403331"/>
              <a:ext cx="4119238" cy="949610"/>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600" dirty="0" smtClean="0">
                  <a:solidFill>
                    <a:schemeClr val="tx1"/>
                  </a:solidFill>
                </a:rPr>
                <a:t>3.1.2</a:t>
              </a:r>
              <a:r>
                <a:rPr lang="fr-FR" sz="1600" dirty="0">
                  <a:solidFill>
                    <a:schemeClr val="tx1"/>
                  </a:solidFill>
                </a:rPr>
                <a:t>. Paramétrage d’un </a:t>
              </a:r>
              <a:r>
                <a:rPr lang="fr-FR" sz="1600" dirty="0" smtClean="0">
                  <a:solidFill>
                    <a:schemeClr val="tx1"/>
                  </a:solidFill>
                </a:rPr>
                <a:t>modèle</a:t>
              </a:r>
            </a:p>
            <a:p>
              <a:r>
                <a:rPr lang="fr-FR" sz="1600" dirty="0" smtClean="0">
                  <a:solidFill>
                    <a:schemeClr val="tx1"/>
                  </a:solidFill>
                </a:rPr>
                <a:t>3.3.   </a:t>
              </a:r>
              <a:r>
                <a:rPr lang="fr-FR" sz="1600" dirty="0">
                  <a:solidFill>
                    <a:schemeClr val="tx1"/>
                  </a:solidFill>
                </a:rPr>
                <a:t>Comportement énergétique des produits </a:t>
              </a:r>
              <a:endParaRPr lang="fr-FR" sz="1600" dirty="0" smtClean="0">
                <a:solidFill>
                  <a:schemeClr val="tx1"/>
                </a:solidFill>
              </a:endParaRPr>
            </a:p>
            <a:p>
              <a:r>
                <a:rPr lang="fr-FR" sz="1600" dirty="0" smtClean="0">
                  <a:solidFill>
                    <a:schemeClr val="tx1"/>
                  </a:solidFill>
                </a:rPr>
                <a:t>6.2</a:t>
              </a:r>
              <a:r>
                <a:rPr lang="fr-FR" sz="1600" dirty="0">
                  <a:solidFill>
                    <a:schemeClr val="tx1"/>
                  </a:solidFill>
                </a:rPr>
                <a:t>. </a:t>
              </a:r>
              <a:r>
                <a:rPr lang="fr-FR" sz="1600" dirty="0" smtClean="0">
                  <a:solidFill>
                    <a:schemeClr val="tx1"/>
                  </a:solidFill>
                </a:rPr>
                <a:t>   Expérimentations </a:t>
              </a:r>
              <a:r>
                <a:rPr lang="fr-FR" sz="1600" dirty="0">
                  <a:solidFill>
                    <a:schemeClr val="tx1"/>
                  </a:solidFill>
                </a:rPr>
                <a:t>et essais </a:t>
              </a:r>
            </a:p>
            <a:p>
              <a:r>
                <a:rPr lang="fr-FR" sz="1600" dirty="0">
                  <a:solidFill>
                    <a:schemeClr val="tx1"/>
                  </a:solidFill>
                </a:rPr>
                <a:t>	</a:t>
              </a:r>
            </a:p>
            <a:p>
              <a:endParaRPr lang="fr-FR" sz="1600" dirty="0">
                <a:solidFill>
                  <a:schemeClr val="tx1"/>
                </a:solidFill>
              </a:endParaRPr>
            </a:p>
            <a:p>
              <a:r>
                <a:rPr lang="fr-FR" sz="1600" dirty="0">
                  <a:solidFill>
                    <a:schemeClr val="tx1"/>
                  </a:solidFill>
                </a:rPr>
                <a:t>	</a:t>
              </a:r>
            </a:p>
            <a:p>
              <a:endParaRPr lang="fr-FR" sz="1600" dirty="0">
                <a:solidFill>
                  <a:schemeClr val="tx1"/>
                </a:solidFill>
              </a:endParaRPr>
            </a:p>
            <a:p>
              <a:r>
                <a:rPr lang="fr-FR" sz="1600" dirty="0"/>
                <a:t>	</a:t>
              </a:r>
            </a:p>
            <a:p>
              <a:pPr>
                <a:spcAft>
                  <a:spcPts val="600"/>
                </a:spcAft>
              </a:pPr>
              <a:endParaRPr lang="fr-FR" sz="2000" dirty="0">
                <a:solidFill>
                  <a:schemeClr val="tx1"/>
                </a:solidFill>
              </a:endParaRPr>
            </a:p>
          </p:txBody>
        </p:sp>
      </p:grpSp>
      <p:sp>
        <p:nvSpPr>
          <p:cNvPr id="17" name="Titre 1"/>
          <p:cNvSpPr>
            <a:spLocks noGrp="1"/>
          </p:cNvSpPr>
          <p:nvPr>
            <p:ph type="title"/>
            <p:custDataLst>
              <p:tags r:id="rId8"/>
            </p:custDataLst>
          </p:nvPr>
        </p:nvSpPr>
        <p:spPr>
          <a:xfrm>
            <a:off x="1533239" y="358808"/>
            <a:ext cx="8723125" cy="400110"/>
          </a:xfrm>
        </p:spPr>
        <p:txBody>
          <a:bodyPr/>
          <a:lstStyle/>
          <a:p>
            <a:r>
              <a:rPr lang="fr-FR" dirty="0"/>
              <a:t>I2D – </a:t>
            </a:r>
            <a:r>
              <a:rPr lang="fr-FR" dirty="0" smtClean="0"/>
              <a:t>Exemples d’activités « E »</a:t>
            </a:r>
            <a:endParaRPr lang="fr-FR" dirty="0"/>
          </a:p>
        </p:txBody>
      </p:sp>
      <p:sp>
        <p:nvSpPr>
          <p:cNvPr id="20" name="Ellipse 19"/>
          <p:cNvSpPr/>
          <p:nvPr>
            <p:custDataLst>
              <p:tags r:id="rId9"/>
            </p:custDataLst>
          </p:nvPr>
        </p:nvSpPr>
        <p:spPr>
          <a:xfrm>
            <a:off x="47582" y="758917"/>
            <a:ext cx="1002285" cy="1220007"/>
          </a:xfrm>
          <a:prstGeom prst="ellipse">
            <a:avLst/>
          </a:prstGeom>
          <a:solidFill>
            <a:schemeClr val="accent3">
              <a:lumMod val="60000"/>
              <a:lumOff val="40000"/>
            </a:schemeClr>
          </a:solidFill>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fr-FR" sz="2000" b="1" dirty="0" smtClean="0">
                <a:solidFill>
                  <a:schemeClr val="tx1"/>
                </a:solidFill>
              </a:rPr>
              <a:t>i2d</a:t>
            </a:r>
          </a:p>
          <a:p>
            <a:pPr algn="ctr"/>
            <a:r>
              <a:rPr lang="fr-FR" sz="1600" b="1" dirty="0" smtClean="0">
                <a:solidFill>
                  <a:schemeClr val="tx1"/>
                </a:solidFill>
              </a:rPr>
              <a:t>CO 3-4</a:t>
            </a:r>
          </a:p>
          <a:p>
            <a:pPr algn="ctr"/>
            <a:r>
              <a:rPr lang="fr-FR" sz="1600" b="1" dirty="0" smtClean="0">
                <a:solidFill>
                  <a:schemeClr val="tx1"/>
                </a:solidFill>
              </a:rPr>
              <a:t>CO 6.2</a:t>
            </a:r>
          </a:p>
          <a:p>
            <a:pPr algn="ctr"/>
            <a:r>
              <a:rPr lang="fr-FR" sz="1600" b="1" dirty="0" smtClean="0">
                <a:solidFill>
                  <a:schemeClr val="tx1"/>
                </a:solidFill>
              </a:rPr>
              <a:t>CO 7.2</a:t>
            </a:r>
            <a:endParaRPr lang="fr-FR" sz="1600" dirty="0">
              <a:solidFill>
                <a:schemeClr val="tx1"/>
              </a:solidFill>
            </a:endParaRPr>
          </a:p>
        </p:txBody>
      </p:sp>
    </p:spTree>
    <p:extLst>
      <p:ext uri="{BB962C8B-B14F-4D97-AF65-F5344CB8AC3E}">
        <p14:creationId xmlns:p14="http://schemas.microsoft.com/office/powerpoint/2010/main" val="4269961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p:nvPr>
            <p:custDataLst>
              <p:tags r:id="rId1"/>
            </p:custDataLst>
          </p:nvPr>
        </p:nvPicPr>
        <p:blipFill rotWithShape="1">
          <a:blip r:embed="rId17" cstate="print">
            <a:extLst>
              <a:ext uri="{28A0092B-C50C-407E-A947-70E740481C1C}">
                <a14:useLocalDpi xmlns:a14="http://schemas.microsoft.com/office/drawing/2010/main" val="0"/>
              </a:ext>
            </a:extLst>
          </a:blip>
          <a:srcRect t="4297" r="9653" b="40676"/>
          <a:stretch/>
        </p:blipFill>
        <p:spPr bwMode="auto">
          <a:xfrm>
            <a:off x="9394528" y="3268713"/>
            <a:ext cx="2620512" cy="1465889"/>
          </a:xfrm>
          <a:prstGeom prst="rect">
            <a:avLst/>
          </a:prstGeom>
          <a:noFill/>
          <a:ln>
            <a:noFill/>
          </a:ln>
        </p:spPr>
      </p:pic>
      <p:sp>
        <p:nvSpPr>
          <p:cNvPr id="5" name="Espace réservé du contenu 2"/>
          <p:cNvSpPr txBox="1">
            <a:spLocks/>
          </p:cNvSpPr>
          <p:nvPr>
            <p:custDataLst>
              <p:tags r:id="rId2"/>
            </p:custDataLst>
          </p:nvPr>
        </p:nvSpPr>
        <p:spPr>
          <a:xfrm>
            <a:off x="1321969" y="923412"/>
            <a:ext cx="7391400" cy="4790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b="1" dirty="0" smtClean="0"/>
              <a:t>Le </a:t>
            </a:r>
            <a:r>
              <a:rPr lang="fr-FR" sz="2400" b="1" dirty="0"/>
              <a:t>drone est-il capable de toujours voler à 1m au-dessus des obstacles ?</a:t>
            </a:r>
            <a:endParaRPr lang="fr-FR" sz="2400" dirty="0"/>
          </a:p>
          <a:p>
            <a:r>
              <a:rPr lang="fr-FR" sz="1600" b="1" dirty="0" smtClean="0"/>
              <a:t>Comment </a:t>
            </a:r>
            <a:r>
              <a:rPr lang="fr-FR" sz="1600" b="1" dirty="0"/>
              <a:t>l’</a:t>
            </a:r>
            <a:r>
              <a:rPr lang="fr-FR" sz="1600" b="1" dirty="0" err="1"/>
              <a:t>AR.Drone</a:t>
            </a:r>
            <a:r>
              <a:rPr lang="fr-FR" sz="1600" b="1" dirty="0"/>
              <a:t> fait-il pour connaitre sa hauteur par rapport au sol ?</a:t>
            </a:r>
            <a:endParaRPr lang="fr-FR" sz="1600" dirty="0"/>
          </a:p>
          <a:p>
            <a:r>
              <a:rPr lang="fr-FR" sz="1600" b="1" dirty="0" smtClean="0"/>
              <a:t>Quelle est la fiabilité du capteur choisi (distance et matériaux)</a:t>
            </a:r>
            <a:r>
              <a:rPr lang="fr-FR" sz="1600" b="1" dirty="0"/>
              <a:t> </a:t>
            </a:r>
            <a:r>
              <a:rPr lang="fr-FR" sz="1600" b="1" dirty="0" smtClean="0"/>
              <a:t>?</a:t>
            </a:r>
          </a:p>
          <a:p>
            <a:pPr marL="0" indent="0">
              <a:buNone/>
            </a:pPr>
            <a:endParaRPr lang="fr-FR" sz="1600" b="1" u="sng" dirty="0" smtClean="0"/>
          </a:p>
        </p:txBody>
      </p:sp>
      <p:sp>
        <p:nvSpPr>
          <p:cNvPr id="2" name="ZoneTexte 1"/>
          <p:cNvSpPr txBox="1"/>
          <p:nvPr>
            <p:custDataLst>
              <p:tags r:id="rId3"/>
            </p:custDataLst>
          </p:nvPr>
        </p:nvSpPr>
        <p:spPr>
          <a:xfrm>
            <a:off x="5940735" y="4843710"/>
            <a:ext cx="3500382" cy="1754326"/>
          </a:xfrm>
          <a:prstGeom prst="rect">
            <a:avLst/>
          </a:prstGeom>
          <a:noFill/>
        </p:spPr>
        <p:txBody>
          <a:bodyPr wrap="none" rtlCol="0">
            <a:spAutoFit/>
          </a:bodyPr>
          <a:lstStyle/>
          <a:p>
            <a:r>
              <a:rPr lang="fr-FR" b="1" u="sng" dirty="0"/>
              <a:t>Analyse de la solution </a:t>
            </a:r>
            <a:r>
              <a:rPr lang="fr-FR" b="1" u="sng" dirty="0" smtClean="0"/>
              <a:t>constructive</a:t>
            </a:r>
          </a:p>
          <a:p>
            <a:endParaRPr lang="fr-FR" b="1" u="sng" dirty="0"/>
          </a:p>
          <a:p>
            <a:endParaRPr lang="fr-FR" b="1" u="sng" dirty="0" smtClean="0"/>
          </a:p>
          <a:p>
            <a:endParaRPr lang="fr-FR" b="1" u="sng" dirty="0"/>
          </a:p>
          <a:p>
            <a:endParaRPr lang="fr-FR" b="1" u="sng" dirty="0" smtClean="0"/>
          </a:p>
          <a:p>
            <a:r>
              <a:rPr lang="fr-FR" b="1" u="sng" dirty="0" smtClean="0"/>
              <a:t>Mesure</a:t>
            </a:r>
            <a:r>
              <a:rPr lang="fr-FR" b="1" u="sng" dirty="0"/>
              <a:t> </a:t>
            </a:r>
            <a:endParaRPr lang="fr-FR" dirty="0"/>
          </a:p>
        </p:txBody>
      </p:sp>
      <p:pic>
        <p:nvPicPr>
          <p:cNvPr id="7" name="Image 6"/>
          <p:cNvPicPr/>
          <p:nvPr>
            <p:custDataLst>
              <p:tags r:id="rId4"/>
            </p:custDataLst>
          </p:nvPr>
        </p:nvPicPr>
        <p:blipFill>
          <a:blip r:embed="rId18" cstate="print"/>
          <a:srcRect/>
          <a:stretch>
            <a:fillRect/>
          </a:stretch>
        </p:blipFill>
        <p:spPr bwMode="auto">
          <a:xfrm>
            <a:off x="9475687" y="676789"/>
            <a:ext cx="2625124" cy="2332597"/>
          </a:xfrm>
          <a:prstGeom prst="rect">
            <a:avLst/>
          </a:prstGeom>
          <a:noFill/>
          <a:ln w="9525">
            <a:noFill/>
            <a:miter lim="800000"/>
            <a:headEnd/>
            <a:tailEnd/>
          </a:ln>
        </p:spPr>
      </p:pic>
      <p:sp>
        <p:nvSpPr>
          <p:cNvPr id="3" name="Ellipse 2"/>
          <p:cNvSpPr/>
          <p:nvPr>
            <p:custDataLst>
              <p:tags r:id="rId5"/>
            </p:custDataLst>
          </p:nvPr>
        </p:nvSpPr>
        <p:spPr>
          <a:xfrm>
            <a:off x="10037156" y="1949758"/>
            <a:ext cx="1283369" cy="39702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custDataLst>
              <p:tags r:id="rId6"/>
            </p:custDataLst>
          </p:nvPr>
        </p:nvPicPr>
        <p:blipFill>
          <a:blip r:embed="rId19"/>
          <a:stretch>
            <a:fillRect/>
          </a:stretch>
        </p:blipFill>
        <p:spPr>
          <a:xfrm>
            <a:off x="5940735" y="5407826"/>
            <a:ext cx="929188" cy="698811"/>
          </a:xfrm>
          <a:prstGeom prst="rect">
            <a:avLst/>
          </a:prstGeom>
        </p:spPr>
      </p:pic>
      <p:pic>
        <p:nvPicPr>
          <p:cNvPr id="11" name="Image 10"/>
          <p:cNvPicPr>
            <a:picLocks noChangeAspect="1"/>
          </p:cNvPicPr>
          <p:nvPr>
            <p:custDataLst>
              <p:tags r:id="rId7"/>
            </p:custDataLst>
          </p:nvPr>
        </p:nvPicPr>
        <p:blipFill>
          <a:blip r:embed="rId20"/>
          <a:stretch>
            <a:fillRect/>
          </a:stretch>
        </p:blipFill>
        <p:spPr>
          <a:xfrm>
            <a:off x="7169252" y="5355213"/>
            <a:ext cx="1043347" cy="718068"/>
          </a:xfrm>
          <a:prstGeom prst="rect">
            <a:avLst/>
          </a:prstGeom>
        </p:spPr>
      </p:pic>
      <p:pic>
        <p:nvPicPr>
          <p:cNvPr id="12" name="Image 11"/>
          <p:cNvPicPr>
            <a:picLocks noChangeAspect="1"/>
          </p:cNvPicPr>
          <p:nvPr>
            <p:custDataLst>
              <p:tags r:id="rId8"/>
            </p:custDataLst>
          </p:nvPr>
        </p:nvPicPr>
        <p:blipFill>
          <a:blip r:embed="rId21"/>
          <a:stretch>
            <a:fillRect/>
          </a:stretch>
        </p:blipFill>
        <p:spPr>
          <a:xfrm>
            <a:off x="8357318" y="5292419"/>
            <a:ext cx="1037210" cy="822244"/>
          </a:xfrm>
          <a:prstGeom prst="rect">
            <a:avLst/>
          </a:prstGeom>
        </p:spPr>
      </p:pic>
      <p:pic>
        <p:nvPicPr>
          <p:cNvPr id="13" name="Image 12" descr="Vue prototypage du montage de mesure de distances"/>
          <p:cNvPicPr/>
          <p:nvPr>
            <p:custDataLst>
              <p:tags r:id="rId9"/>
            </p:custDataLst>
          </p:nvPr>
        </p:nvPicPr>
        <p:blipFill>
          <a:blip r:embed="rId22" cstate="print"/>
          <a:srcRect/>
          <a:stretch>
            <a:fillRect/>
          </a:stretch>
        </p:blipFill>
        <p:spPr bwMode="auto">
          <a:xfrm>
            <a:off x="2272073" y="5003511"/>
            <a:ext cx="2064797" cy="1155031"/>
          </a:xfrm>
          <a:prstGeom prst="rect">
            <a:avLst/>
          </a:prstGeom>
          <a:noFill/>
          <a:ln w="9525">
            <a:noFill/>
            <a:miter lim="800000"/>
            <a:headEnd/>
            <a:tailEnd/>
          </a:ln>
        </p:spPr>
      </p:pic>
      <p:pic>
        <p:nvPicPr>
          <p:cNvPr id="15" name="Image 14" descr="http://tpil.projet.free.fr/TP_Arduino/Images/US_Oscillo_2b.jpg"/>
          <p:cNvPicPr/>
          <p:nvPr>
            <p:custDataLst>
              <p:tags r:id="rId10"/>
            </p:custDataLst>
          </p:nvPr>
        </p:nvPicPr>
        <p:blipFill>
          <a:blip r:embed="rId23"/>
          <a:srcRect/>
          <a:stretch>
            <a:fillRect/>
          </a:stretch>
        </p:blipFill>
        <p:spPr bwMode="auto">
          <a:xfrm>
            <a:off x="9621212" y="5217975"/>
            <a:ext cx="2422535" cy="1423336"/>
          </a:xfrm>
          <a:prstGeom prst="rect">
            <a:avLst/>
          </a:prstGeom>
          <a:noFill/>
          <a:ln w="9525">
            <a:noFill/>
            <a:miter lim="800000"/>
            <a:headEnd/>
            <a:tailEnd/>
          </a:ln>
        </p:spPr>
      </p:pic>
      <p:sp>
        <p:nvSpPr>
          <p:cNvPr id="17" name="ZoneTexte 16"/>
          <p:cNvSpPr txBox="1"/>
          <p:nvPr>
            <p:custDataLst>
              <p:tags r:id="rId11"/>
            </p:custDataLst>
          </p:nvPr>
        </p:nvSpPr>
        <p:spPr>
          <a:xfrm>
            <a:off x="325315" y="4888523"/>
            <a:ext cx="1899139" cy="1477328"/>
          </a:xfrm>
          <a:prstGeom prst="rect">
            <a:avLst/>
          </a:prstGeom>
          <a:noFill/>
        </p:spPr>
        <p:txBody>
          <a:bodyPr wrap="square" rtlCol="0">
            <a:spAutoFit/>
          </a:bodyPr>
          <a:lstStyle/>
          <a:p>
            <a:r>
              <a:rPr lang="fr-FR" dirty="0" smtClean="0"/>
              <a:t>Mise à disposition de matériels afin que les élèves construisent un protocole d’essais</a:t>
            </a:r>
            <a:endParaRPr lang="fr-FR" dirty="0"/>
          </a:p>
        </p:txBody>
      </p:sp>
      <p:sp>
        <p:nvSpPr>
          <p:cNvPr id="20" name="Rectangle 19">
            <a:extLst>
              <a:ext uri="{FF2B5EF4-FFF2-40B4-BE49-F238E27FC236}">
                <a16:creationId xmlns:a16="http://schemas.microsoft.com/office/drawing/2014/main" id="{946F1660-7460-4267-8DC6-6CA70F791FF0}"/>
              </a:ext>
            </a:extLst>
          </p:cNvPr>
          <p:cNvSpPr/>
          <p:nvPr>
            <p:custDataLst>
              <p:tags r:id="rId12"/>
            </p:custDataLst>
          </p:nvPr>
        </p:nvSpPr>
        <p:spPr>
          <a:xfrm>
            <a:off x="133729" y="2660643"/>
            <a:ext cx="5317842" cy="2006885"/>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600" dirty="0" smtClean="0"/>
              <a:t>C03.4  Identifier et caractériser des solutions techniques</a:t>
            </a:r>
            <a:r>
              <a:rPr lang="fr-FR" sz="1600" dirty="0"/>
              <a:t>	</a:t>
            </a:r>
            <a:endParaRPr lang="fr-FR" sz="1600" dirty="0" smtClean="0"/>
          </a:p>
          <a:p>
            <a:r>
              <a:rPr lang="fr-FR" sz="1600" dirty="0" smtClean="0"/>
              <a:t>CO6.2 Identifier et régler des variables et des paramètres internes et externes utiles à une simulation mobilisant une modélisation multiphysique</a:t>
            </a:r>
          </a:p>
          <a:p>
            <a:r>
              <a:rPr lang="fr-FR" sz="1600" dirty="0" smtClean="0"/>
              <a:t>CO7.2 Mettre en œuvre un scénario de validation devant intégrer un protocole d’essais, de mesures et/ou d’observations sur le prototype ou la maquette, interpréter les résultats et qualifier le produit</a:t>
            </a:r>
            <a:r>
              <a:rPr lang="fr-FR" sz="1600" dirty="0"/>
              <a:t>	</a:t>
            </a:r>
          </a:p>
          <a:p>
            <a:r>
              <a:rPr lang="fr-FR" sz="1600" dirty="0" smtClean="0"/>
              <a:t> </a:t>
            </a:r>
            <a:endParaRPr lang="fr-FR" sz="1600" dirty="0"/>
          </a:p>
          <a:p>
            <a:endParaRPr lang="fr-FR" sz="1600" dirty="0"/>
          </a:p>
          <a:p>
            <a:endParaRPr lang="fr-FR" sz="1600" dirty="0"/>
          </a:p>
          <a:p>
            <a:endParaRPr lang="fr-FR" sz="1600" dirty="0"/>
          </a:p>
        </p:txBody>
      </p:sp>
      <p:grpSp>
        <p:nvGrpSpPr>
          <p:cNvPr id="21" name="Groupe 20"/>
          <p:cNvGrpSpPr/>
          <p:nvPr>
            <p:custDataLst>
              <p:tags r:id="rId13"/>
            </p:custDataLst>
          </p:nvPr>
        </p:nvGrpSpPr>
        <p:grpSpPr>
          <a:xfrm>
            <a:off x="5451571" y="2633559"/>
            <a:ext cx="4119238" cy="1400535"/>
            <a:chOff x="18391098" y="1952406"/>
            <a:chExt cx="4119238" cy="1400535"/>
          </a:xfrm>
        </p:grpSpPr>
        <p:sp>
          <p:nvSpPr>
            <p:cNvPr id="22" name="Rectangle 21">
              <a:extLst>
                <a:ext uri="{FF2B5EF4-FFF2-40B4-BE49-F238E27FC236}">
                  <a16:creationId xmlns:a16="http://schemas.microsoft.com/office/drawing/2014/main" id="{B082ED1B-4741-44F2-ABA8-BBCD793ED31D}"/>
                </a:ext>
              </a:extLst>
            </p:cNvPr>
            <p:cNvSpPr/>
            <p:nvPr/>
          </p:nvSpPr>
          <p:spPr>
            <a:xfrm>
              <a:off x="18391098" y="1952406"/>
              <a:ext cx="4119238"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smtClean="0">
                  <a:solidFill>
                    <a:schemeClr val="bg1"/>
                  </a:solidFill>
                </a:rPr>
                <a:t>Connaissances associées</a:t>
              </a:r>
              <a:endParaRPr lang="fr-FR" b="1" dirty="0">
                <a:solidFill>
                  <a:schemeClr val="bg1"/>
                </a:solidFill>
              </a:endParaRPr>
            </a:p>
          </p:txBody>
        </p:sp>
        <p:sp>
          <p:nvSpPr>
            <p:cNvPr id="23" name="Rectangle 22">
              <a:extLst>
                <a:ext uri="{FF2B5EF4-FFF2-40B4-BE49-F238E27FC236}">
                  <a16:creationId xmlns:a16="http://schemas.microsoft.com/office/drawing/2014/main" id="{C751EE4F-8104-43ED-A261-D3649A040ABA}"/>
                </a:ext>
              </a:extLst>
            </p:cNvPr>
            <p:cNvSpPr/>
            <p:nvPr/>
          </p:nvSpPr>
          <p:spPr>
            <a:xfrm>
              <a:off x="18391098" y="2403331"/>
              <a:ext cx="4119238" cy="949610"/>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600" dirty="0" smtClean="0">
                  <a:solidFill>
                    <a:schemeClr val="tx1"/>
                  </a:solidFill>
                </a:rPr>
                <a:t>3.1.2</a:t>
              </a:r>
              <a:r>
                <a:rPr lang="fr-FR" sz="1600" dirty="0">
                  <a:solidFill>
                    <a:schemeClr val="tx1"/>
                  </a:solidFill>
                </a:rPr>
                <a:t>. Paramétrage d’un </a:t>
              </a:r>
              <a:r>
                <a:rPr lang="fr-FR" sz="1600" dirty="0" smtClean="0">
                  <a:solidFill>
                    <a:schemeClr val="tx1"/>
                  </a:solidFill>
                </a:rPr>
                <a:t>modèle</a:t>
              </a:r>
            </a:p>
            <a:p>
              <a:r>
                <a:rPr lang="fr-FR" sz="1600" dirty="0" smtClean="0">
                  <a:solidFill>
                    <a:schemeClr val="tx1"/>
                  </a:solidFill>
                </a:rPr>
                <a:t>3.3.   </a:t>
              </a:r>
              <a:r>
                <a:rPr lang="fr-FR" sz="1600" dirty="0">
                  <a:solidFill>
                    <a:schemeClr val="tx1"/>
                  </a:solidFill>
                </a:rPr>
                <a:t>Comportement énergétique des produits </a:t>
              </a:r>
              <a:endParaRPr lang="fr-FR" sz="1600" dirty="0" smtClean="0">
                <a:solidFill>
                  <a:schemeClr val="tx1"/>
                </a:solidFill>
              </a:endParaRPr>
            </a:p>
            <a:p>
              <a:r>
                <a:rPr lang="fr-FR" sz="1600" dirty="0" smtClean="0">
                  <a:solidFill>
                    <a:schemeClr val="tx1"/>
                  </a:solidFill>
                </a:rPr>
                <a:t>6.2</a:t>
              </a:r>
              <a:r>
                <a:rPr lang="fr-FR" sz="1600" dirty="0">
                  <a:solidFill>
                    <a:schemeClr val="tx1"/>
                  </a:solidFill>
                </a:rPr>
                <a:t>. </a:t>
              </a:r>
              <a:r>
                <a:rPr lang="fr-FR" sz="1600" dirty="0" smtClean="0">
                  <a:solidFill>
                    <a:schemeClr val="tx1"/>
                  </a:solidFill>
                </a:rPr>
                <a:t>   Expérimentations </a:t>
              </a:r>
              <a:r>
                <a:rPr lang="fr-FR" sz="1600" dirty="0">
                  <a:solidFill>
                    <a:schemeClr val="tx1"/>
                  </a:solidFill>
                </a:rPr>
                <a:t>et essais </a:t>
              </a:r>
            </a:p>
            <a:p>
              <a:r>
                <a:rPr lang="fr-FR" sz="1600" dirty="0">
                  <a:solidFill>
                    <a:schemeClr val="tx1"/>
                  </a:solidFill>
                </a:rPr>
                <a:t>	</a:t>
              </a:r>
            </a:p>
            <a:p>
              <a:endParaRPr lang="fr-FR" sz="1600" dirty="0">
                <a:solidFill>
                  <a:schemeClr val="tx1"/>
                </a:solidFill>
              </a:endParaRPr>
            </a:p>
            <a:p>
              <a:r>
                <a:rPr lang="fr-FR" sz="1600" dirty="0">
                  <a:solidFill>
                    <a:schemeClr val="tx1"/>
                  </a:solidFill>
                </a:rPr>
                <a:t>	</a:t>
              </a:r>
            </a:p>
            <a:p>
              <a:endParaRPr lang="fr-FR" sz="1600" dirty="0">
                <a:solidFill>
                  <a:schemeClr val="tx1"/>
                </a:solidFill>
              </a:endParaRPr>
            </a:p>
            <a:p>
              <a:r>
                <a:rPr lang="fr-FR" sz="1600" dirty="0"/>
                <a:t>	</a:t>
              </a:r>
            </a:p>
            <a:p>
              <a:pPr>
                <a:spcAft>
                  <a:spcPts val="600"/>
                </a:spcAft>
              </a:pPr>
              <a:endParaRPr lang="fr-FR" sz="2000" dirty="0">
                <a:solidFill>
                  <a:schemeClr val="tx1"/>
                </a:solidFill>
              </a:endParaRPr>
            </a:p>
          </p:txBody>
        </p:sp>
      </p:grpSp>
      <p:sp>
        <p:nvSpPr>
          <p:cNvPr id="19" name="Titre 1"/>
          <p:cNvSpPr>
            <a:spLocks noGrp="1"/>
          </p:cNvSpPr>
          <p:nvPr>
            <p:ph type="title"/>
            <p:custDataLst>
              <p:tags r:id="rId14"/>
            </p:custDataLst>
          </p:nvPr>
        </p:nvSpPr>
        <p:spPr>
          <a:xfrm>
            <a:off x="1533239" y="358808"/>
            <a:ext cx="8723125" cy="400110"/>
          </a:xfrm>
        </p:spPr>
        <p:txBody>
          <a:bodyPr/>
          <a:lstStyle/>
          <a:p>
            <a:r>
              <a:rPr lang="fr-FR" dirty="0"/>
              <a:t>I2D – </a:t>
            </a:r>
            <a:r>
              <a:rPr lang="fr-FR" dirty="0" smtClean="0"/>
              <a:t>Exemples d’activités « I »</a:t>
            </a:r>
            <a:endParaRPr lang="fr-FR" dirty="0"/>
          </a:p>
        </p:txBody>
      </p:sp>
      <p:sp>
        <p:nvSpPr>
          <p:cNvPr id="24" name="Ellipse 23"/>
          <p:cNvSpPr/>
          <p:nvPr>
            <p:custDataLst>
              <p:tags r:id="rId15"/>
            </p:custDataLst>
          </p:nvPr>
        </p:nvSpPr>
        <p:spPr>
          <a:xfrm>
            <a:off x="47582" y="758918"/>
            <a:ext cx="1002285" cy="1190840"/>
          </a:xfrm>
          <a:prstGeom prst="ellipse">
            <a:avLst/>
          </a:prstGeom>
          <a:solidFill>
            <a:schemeClr val="accent3">
              <a:lumMod val="60000"/>
              <a:lumOff val="40000"/>
            </a:schemeClr>
          </a:solidFill>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fr-FR" sz="2000" b="1" dirty="0" smtClean="0">
                <a:solidFill>
                  <a:schemeClr val="tx1"/>
                </a:solidFill>
              </a:rPr>
              <a:t>i2d</a:t>
            </a:r>
          </a:p>
          <a:p>
            <a:pPr algn="ctr"/>
            <a:r>
              <a:rPr lang="fr-FR" sz="1600" b="1" dirty="0" smtClean="0">
                <a:solidFill>
                  <a:schemeClr val="tx1"/>
                </a:solidFill>
              </a:rPr>
              <a:t>CO 3-4</a:t>
            </a:r>
          </a:p>
          <a:p>
            <a:pPr algn="ctr"/>
            <a:r>
              <a:rPr lang="fr-FR" sz="1600" b="1" dirty="0" smtClean="0">
                <a:solidFill>
                  <a:schemeClr val="tx1"/>
                </a:solidFill>
              </a:rPr>
              <a:t>CO 6.2</a:t>
            </a:r>
          </a:p>
          <a:p>
            <a:pPr algn="ctr"/>
            <a:r>
              <a:rPr lang="fr-FR" sz="1600" b="1" dirty="0" smtClean="0">
                <a:solidFill>
                  <a:schemeClr val="tx1"/>
                </a:solidFill>
              </a:rPr>
              <a:t>CO 7.2</a:t>
            </a:r>
            <a:endParaRPr lang="fr-FR" sz="1600" dirty="0">
              <a:solidFill>
                <a:schemeClr val="tx1"/>
              </a:solidFill>
            </a:endParaRPr>
          </a:p>
        </p:txBody>
      </p:sp>
    </p:spTree>
    <p:extLst>
      <p:ext uri="{BB962C8B-B14F-4D97-AF65-F5344CB8AC3E}">
        <p14:creationId xmlns:p14="http://schemas.microsoft.com/office/powerpoint/2010/main" val="1847601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smtClean="0"/>
              <a:t>I2D – Structuration des connaissances</a:t>
            </a:r>
            <a:endParaRPr lang="fr-FR" dirty="0"/>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16</a:t>
            </a:fld>
            <a:endParaRPr lang="fr-FR"/>
          </a:p>
        </p:txBody>
      </p:sp>
      <p:sp>
        <p:nvSpPr>
          <p:cNvPr id="7" name="Rectangle 6">
            <a:extLst>
              <a:ext uri="{FF2B5EF4-FFF2-40B4-BE49-F238E27FC236}">
                <a16:creationId xmlns:a16="http://schemas.microsoft.com/office/drawing/2014/main" id="{D2E4D345-FE78-458E-BAA4-B6063B357A37}"/>
              </a:ext>
            </a:extLst>
          </p:cNvPr>
          <p:cNvSpPr/>
          <p:nvPr>
            <p:custDataLst>
              <p:tags r:id="rId3"/>
            </p:custDataLst>
          </p:nvPr>
        </p:nvSpPr>
        <p:spPr>
          <a:xfrm>
            <a:off x="901753" y="758918"/>
            <a:ext cx="631486" cy="40011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I2D</a:t>
            </a:r>
          </a:p>
        </p:txBody>
      </p:sp>
      <p:grpSp>
        <p:nvGrpSpPr>
          <p:cNvPr id="5" name="Groupe 4"/>
          <p:cNvGrpSpPr/>
          <p:nvPr>
            <p:custDataLst>
              <p:tags r:id="rId4"/>
            </p:custDataLst>
          </p:nvPr>
        </p:nvGrpSpPr>
        <p:grpSpPr>
          <a:xfrm>
            <a:off x="5066675" y="3237876"/>
            <a:ext cx="6655634" cy="2995140"/>
            <a:chOff x="6275226" y="1213691"/>
            <a:chExt cx="3895526" cy="1481097"/>
          </a:xfrm>
        </p:grpSpPr>
        <p:sp>
          <p:nvSpPr>
            <p:cNvPr id="6" name="Rectangle 5">
              <a:extLst>
                <a:ext uri="{FF2B5EF4-FFF2-40B4-BE49-F238E27FC236}">
                  <a16:creationId xmlns:a16="http://schemas.microsoft.com/office/drawing/2014/main" id="{946F1660-7460-4267-8DC6-6CA70F791FF0}"/>
                </a:ext>
              </a:extLst>
            </p:cNvPr>
            <p:cNvSpPr/>
            <p:nvPr/>
          </p:nvSpPr>
          <p:spPr>
            <a:xfrm>
              <a:off x="6383014" y="1213691"/>
              <a:ext cx="3787738" cy="148109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endParaRPr lang="fr-FR" sz="1600" dirty="0"/>
            </a:p>
          </p:txBody>
        </p:sp>
        <p:sp>
          <p:nvSpPr>
            <p:cNvPr id="8" name="Rectangle 7">
              <a:extLst>
                <a:ext uri="{FF2B5EF4-FFF2-40B4-BE49-F238E27FC236}">
                  <a16:creationId xmlns:a16="http://schemas.microsoft.com/office/drawing/2014/main" id="{4318F92D-B431-4238-918B-6417755A6415}"/>
                </a:ext>
              </a:extLst>
            </p:cNvPr>
            <p:cNvSpPr/>
            <p:nvPr/>
          </p:nvSpPr>
          <p:spPr>
            <a:xfrm>
              <a:off x="6275226" y="1214047"/>
              <a:ext cx="107788" cy="1480738"/>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9" name="Rectangle 8">
            <a:extLst>
              <a:ext uri="{FF2B5EF4-FFF2-40B4-BE49-F238E27FC236}">
                <a16:creationId xmlns:a16="http://schemas.microsoft.com/office/drawing/2014/main" id="{B082ED1B-4741-44F2-ABA8-BBCD793ED31D}"/>
              </a:ext>
            </a:extLst>
          </p:cNvPr>
          <p:cNvSpPr/>
          <p:nvPr>
            <p:custDataLst>
              <p:tags r:id="rId5"/>
            </p:custDataLst>
          </p:nvPr>
        </p:nvSpPr>
        <p:spPr>
          <a:xfrm>
            <a:off x="900270" y="1153942"/>
            <a:ext cx="3895527"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smtClean="0">
                <a:solidFill>
                  <a:schemeClr val="bg1"/>
                </a:solidFill>
              </a:rPr>
              <a:t>Synthèse de la séquence</a:t>
            </a:r>
            <a:endParaRPr lang="fr-FR" b="1" dirty="0">
              <a:solidFill>
                <a:schemeClr val="bg1"/>
              </a:solidFill>
            </a:endParaRPr>
          </a:p>
        </p:txBody>
      </p:sp>
      <p:sp>
        <p:nvSpPr>
          <p:cNvPr id="10" name="Rectangle 9">
            <a:extLst>
              <a:ext uri="{FF2B5EF4-FFF2-40B4-BE49-F238E27FC236}">
                <a16:creationId xmlns:a16="http://schemas.microsoft.com/office/drawing/2014/main" id="{C751EE4F-8104-43ED-A261-D3649A040ABA}"/>
              </a:ext>
            </a:extLst>
          </p:cNvPr>
          <p:cNvSpPr/>
          <p:nvPr>
            <p:custDataLst>
              <p:tags r:id="rId6"/>
            </p:custDataLst>
          </p:nvPr>
        </p:nvSpPr>
        <p:spPr>
          <a:xfrm>
            <a:off x="900268" y="1592773"/>
            <a:ext cx="3895526" cy="4178440"/>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268288" indent="-268288">
              <a:spcAft>
                <a:spcPts val="600"/>
              </a:spcAft>
              <a:buFont typeface="+mj-lt"/>
              <a:buAutoNum type="arabicPeriod"/>
            </a:pPr>
            <a:r>
              <a:rPr lang="fr-FR" sz="2000" dirty="0" smtClean="0">
                <a:solidFill>
                  <a:schemeClr val="tx1"/>
                </a:solidFill>
              </a:rPr>
              <a:t>Protocole d’essais</a:t>
            </a:r>
          </a:p>
          <a:p>
            <a:pPr marL="265113">
              <a:spcAft>
                <a:spcPts val="600"/>
              </a:spcAft>
            </a:pPr>
            <a:r>
              <a:rPr lang="fr-FR" sz="1400" dirty="0">
                <a:solidFill>
                  <a:schemeClr val="accent1">
                    <a:lumMod val="75000"/>
                  </a:schemeClr>
                </a:solidFill>
              </a:rPr>
              <a:t>Identifier les </a:t>
            </a:r>
            <a:r>
              <a:rPr lang="fr-FR" sz="1400" dirty="0" smtClean="0">
                <a:solidFill>
                  <a:schemeClr val="accent1">
                    <a:lumMod val="75000"/>
                  </a:schemeClr>
                </a:solidFill>
              </a:rPr>
              <a:t>paramètres à mesurer</a:t>
            </a:r>
            <a:endParaRPr lang="fr-FR" sz="1400" dirty="0">
              <a:solidFill>
                <a:schemeClr val="accent1">
                  <a:lumMod val="75000"/>
                </a:schemeClr>
              </a:solidFill>
            </a:endParaRPr>
          </a:p>
          <a:p>
            <a:pPr marL="265113">
              <a:spcAft>
                <a:spcPts val="600"/>
              </a:spcAft>
            </a:pPr>
            <a:r>
              <a:rPr lang="fr-FR" sz="1400" dirty="0">
                <a:solidFill>
                  <a:schemeClr val="accent1">
                    <a:lumMod val="75000"/>
                  </a:schemeClr>
                </a:solidFill>
              </a:rPr>
              <a:t>Isoler </a:t>
            </a:r>
            <a:r>
              <a:rPr lang="fr-FR" sz="1400" dirty="0" smtClean="0">
                <a:solidFill>
                  <a:schemeClr val="accent1">
                    <a:lumMod val="75000"/>
                  </a:schemeClr>
                </a:solidFill>
              </a:rPr>
              <a:t>l’élément ou la cible expérimentale</a:t>
            </a:r>
            <a:endParaRPr lang="fr-FR" sz="1400" dirty="0">
              <a:solidFill>
                <a:schemeClr val="accent1">
                  <a:lumMod val="75000"/>
                </a:schemeClr>
              </a:solidFill>
            </a:endParaRPr>
          </a:p>
          <a:p>
            <a:pPr marL="265113">
              <a:spcAft>
                <a:spcPts val="600"/>
              </a:spcAft>
            </a:pPr>
            <a:r>
              <a:rPr lang="fr-FR" sz="1400" dirty="0">
                <a:solidFill>
                  <a:schemeClr val="accent1">
                    <a:lumMod val="75000"/>
                  </a:schemeClr>
                </a:solidFill>
              </a:rPr>
              <a:t>Définir les grandeurs physiques en </a:t>
            </a:r>
            <a:r>
              <a:rPr lang="fr-FR" sz="1400" dirty="0" smtClean="0">
                <a:solidFill>
                  <a:schemeClr val="accent1">
                    <a:lumMod val="75000"/>
                  </a:schemeClr>
                </a:solidFill>
              </a:rPr>
              <a:t>jeu</a:t>
            </a:r>
          </a:p>
          <a:p>
            <a:pPr marL="265113">
              <a:spcAft>
                <a:spcPts val="600"/>
              </a:spcAft>
            </a:pPr>
            <a:r>
              <a:rPr lang="fr-FR" sz="1400" dirty="0">
                <a:solidFill>
                  <a:schemeClr val="accent1">
                    <a:lumMod val="75000"/>
                  </a:schemeClr>
                </a:solidFill>
              </a:rPr>
              <a:t>D</a:t>
            </a:r>
            <a:r>
              <a:rPr lang="fr-FR" sz="1400" dirty="0" smtClean="0">
                <a:solidFill>
                  <a:schemeClr val="accent1">
                    <a:lumMod val="75000"/>
                  </a:schemeClr>
                </a:solidFill>
              </a:rPr>
              <a:t>éfinir </a:t>
            </a:r>
            <a:r>
              <a:rPr lang="fr-FR" sz="1400" dirty="0">
                <a:solidFill>
                  <a:schemeClr val="accent1">
                    <a:lumMod val="75000"/>
                  </a:schemeClr>
                </a:solidFill>
              </a:rPr>
              <a:t>les hypothèses </a:t>
            </a:r>
            <a:r>
              <a:rPr lang="fr-FR" sz="1400" dirty="0" smtClean="0">
                <a:solidFill>
                  <a:schemeClr val="accent1">
                    <a:lumMod val="75000"/>
                  </a:schemeClr>
                </a:solidFill>
              </a:rPr>
              <a:t>simplificatrices</a:t>
            </a:r>
          </a:p>
          <a:p>
            <a:pPr marL="265113">
              <a:spcAft>
                <a:spcPts val="600"/>
              </a:spcAft>
            </a:pPr>
            <a:r>
              <a:rPr lang="fr-FR" sz="1400" dirty="0" smtClean="0">
                <a:solidFill>
                  <a:schemeClr val="accent1">
                    <a:lumMod val="75000"/>
                  </a:schemeClr>
                </a:solidFill>
              </a:rPr>
              <a:t>Mettre en place l’expérimentation</a:t>
            </a:r>
          </a:p>
          <a:p>
            <a:pPr marL="265113">
              <a:spcAft>
                <a:spcPts val="600"/>
              </a:spcAft>
            </a:pPr>
            <a:r>
              <a:rPr lang="fr-FR" sz="1400" dirty="0" smtClean="0">
                <a:solidFill>
                  <a:schemeClr val="accent1">
                    <a:lumMod val="75000"/>
                  </a:schemeClr>
                </a:solidFill>
              </a:rPr>
              <a:t>Analyser les résultats</a:t>
            </a:r>
            <a:endParaRPr lang="fr-FR" dirty="0" smtClean="0">
              <a:solidFill>
                <a:schemeClr val="tx1"/>
              </a:solidFill>
            </a:endParaRPr>
          </a:p>
          <a:p>
            <a:pPr marL="457200" indent="-457200">
              <a:spcAft>
                <a:spcPts val="600"/>
              </a:spcAft>
              <a:buFont typeface="+mj-lt"/>
              <a:buAutoNum type="arabicPeriod" startAt="2"/>
            </a:pPr>
            <a:r>
              <a:rPr lang="fr-FR" sz="2000" dirty="0" smtClean="0">
                <a:solidFill>
                  <a:schemeClr val="tx1"/>
                </a:solidFill>
              </a:rPr>
              <a:t>Simulation</a:t>
            </a:r>
          </a:p>
          <a:p>
            <a:pPr marL="265113">
              <a:spcAft>
                <a:spcPts val="600"/>
              </a:spcAft>
            </a:pPr>
            <a:r>
              <a:rPr lang="fr-FR" sz="1400" dirty="0" smtClean="0">
                <a:solidFill>
                  <a:schemeClr val="accent1">
                    <a:lumMod val="75000"/>
                  </a:schemeClr>
                </a:solidFill>
              </a:rPr>
              <a:t>Définir les variables</a:t>
            </a:r>
          </a:p>
          <a:p>
            <a:pPr marL="265113">
              <a:spcAft>
                <a:spcPts val="600"/>
              </a:spcAft>
            </a:pPr>
            <a:r>
              <a:rPr lang="fr-FR" sz="1400" dirty="0" smtClean="0">
                <a:solidFill>
                  <a:schemeClr val="accent1">
                    <a:lumMod val="75000"/>
                  </a:schemeClr>
                </a:solidFill>
              </a:rPr>
              <a:t>Préciser les hypothèses simplificatrices</a:t>
            </a:r>
          </a:p>
          <a:p>
            <a:pPr marL="265113">
              <a:spcAft>
                <a:spcPts val="600"/>
              </a:spcAft>
            </a:pPr>
            <a:r>
              <a:rPr lang="fr-FR" sz="1400" dirty="0" smtClean="0">
                <a:solidFill>
                  <a:schemeClr val="accent1">
                    <a:lumMod val="75000"/>
                  </a:schemeClr>
                </a:solidFill>
              </a:rPr>
              <a:t>Paramétrer les variables, la configuration de simulation</a:t>
            </a:r>
          </a:p>
          <a:p>
            <a:pPr marL="265113">
              <a:spcAft>
                <a:spcPts val="600"/>
              </a:spcAft>
            </a:pPr>
            <a:r>
              <a:rPr lang="fr-FR" sz="1400" dirty="0" smtClean="0">
                <a:solidFill>
                  <a:schemeClr val="accent1">
                    <a:lumMod val="75000"/>
                  </a:schemeClr>
                </a:solidFill>
              </a:rPr>
              <a:t>Analyser les résultats</a:t>
            </a:r>
          </a:p>
        </p:txBody>
      </p:sp>
      <p:pic>
        <p:nvPicPr>
          <p:cNvPr id="19" name="Image 18"/>
          <p:cNvPicPr>
            <a:picLocks noChangeAspect="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8890513" y="1713359"/>
            <a:ext cx="3095621" cy="1813757"/>
          </a:xfrm>
          <a:prstGeom prst="rect">
            <a:avLst/>
          </a:prstGeom>
        </p:spPr>
      </p:pic>
      <p:pic>
        <p:nvPicPr>
          <p:cNvPr id="20" name="Image 19"/>
          <p:cNvPicPr>
            <a:picLocks noChangeAspect="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a:xfrm>
            <a:off x="4814570" y="804157"/>
            <a:ext cx="4057170" cy="2261275"/>
          </a:xfrm>
          <a:prstGeom prst="rect">
            <a:avLst/>
          </a:prstGeom>
        </p:spPr>
      </p:pic>
      <p:pic>
        <p:nvPicPr>
          <p:cNvPr id="4" name="Image 3"/>
          <p:cNvPicPr>
            <a:picLocks noChangeAspect="1"/>
          </p:cNvPicPr>
          <p:nvPr>
            <p:custDataLst>
              <p:tags r:id="rId9"/>
            </p:custDataLst>
          </p:nvPr>
        </p:nvPicPr>
        <p:blipFill>
          <a:blip r:embed="rId16"/>
          <a:stretch>
            <a:fillRect/>
          </a:stretch>
        </p:blipFill>
        <p:spPr>
          <a:xfrm>
            <a:off x="5449592" y="3434388"/>
            <a:ext cx="4117813" cy="1437415"/>
          </a:xfrm>
          <a:prstGeom prst="rect">
            <a:avLst/>
          </a:prstGeom>
        </p:spPr>
      </p:pic>
      <p:pic>
        <p:nvPicPr>
          <p:cNvPr id="12" name="Image 11"/>
          <p:cNvPicPr>
            <a:picLocks noChangeAspect="1"/>
          </p:cNvPicPr>
          <p:nvPr>
            <p:custDataLst>
              <p:tags r:id="rId10"/>
            </p:custDataLst>
          </p:nvPr>
        </p:nvPicPr>
        <p:blipFill>
          <a:blip r:embed="rId17"/>
          <a:stretch>
            <a:fillRect/>
          </a:stretch>
        </p:blipFill>
        <p:spPr>
          <a:xfrm>
            <a:off x="5434993" y="5068314"/>
            <a:ext cx="4125851" cy="1062451"/>
          </a:xfrm>
          <a:prstGeom prst="rect">
            <a:avLst/>
          </a:prstGeom>
        </p:spPr>
      </p:pic>
      <p:pic>
        <p:nvPicPr>
          <p:cNvPr id="15" name="Image 14"/>
          <p:cNvPicPr/>
          <p:nvPr>
            <p:custDataLst>
              <p:tags r:id="rId11"/>
            </p:custDataLst>
          </p:nvPr>
        </p:nvPicPr>
        <p:blipFill>
          <a:blip r:embed="rId18"/>
          <a:stretch>
            <a:fillRect/>
          </a:stretch>
        </p:blipFill>
        <p:spPr>
          <a:xfrm>
            <a:off x="9705260" y="4153095"/>
            <a:ext cx="2017049" cy="1406238"/>
          </a:xfrm>
          <a:prstGeom prst="rect">
            <a:avLst/>
          </a:prstGeom>
        </p:spPr>
      </p:pic>
    </p:spTree>
    <p:extLst>
      <p:ext uri="{BB962C8B-B14F-4D97-AF65-F5344CB8AC3E}">
        <p14:creationId xmlns:p14="http://schemas.microsoft.com/office/powerpoint/2010/main" val="4278026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custDataLst>
              <p:tags r:id="rId1"/>
            </p:custDataLst>
          </p:nvPr>
        </p:nvPicPr>
        <p:blipFill>
          <a:blip r:embed="rId13"/>
          <a:stretch>
            <a:fillRect/>
          </a:stretch>
        </p:blipFill>
        <p:spPr>
          <a:xfrm>
            <a:off x="342161" y="1590658"/>
            <a:ext cx="11216601" cy="4365427"/>
          </a:xfrm>
          <a:prstGeom prst="rect">
            <a:avLst/>
          </a:prstGeom>
        </p:spPr>
      </p:pic>
      <p:sp>
        <p:nvSpPr>
          <p:cNvPr id="2" name="Titre 1"/>
          <p:cNvSpPr>
            <a:spLocks noGrp="1"/>
          </p:cNvSpPr>
          <p:nvPr>
            <p:ph type="title"/>
            <p:custDataLst>
              <p:tags r:id="rId2"/>
            </p:custDataLst>
          </p:nvPr>
        </p:nvSpPr>
        <p:spPr/>
        <p:txBody>
          <a:bodyPr/>
          <a:lstStyle/>
          <a:p>
            <a:r>
              <a:rPr lang="fr-FR" dirty="0"/>
              <a:t>I2D – </a:t>
            </a:r>
            <a:r>
              <a:rPr lang="fr-FR" dirty="0" smtClean="0"/>
              <a:t>Définition des activités avec le logiciel</a:t>
            </a:r>
            <a:endParaRPr lang="fr-FR" dirty="0"/>
          </a:p>
        </p:txBody>
      </p:sp>
      <p:sp>
        <p:nvSpPr>
          <p:cNvPr id="3" name="Espace réservé du numéro de diapositive 2"/>
          <p:cNvSpPr>
            <a:spLocks noGrp="1"/>
          </p:cNvSpPr>
          <p:nvPr>
            <p:ph type="sldNum" sz="quarter" idx="12"/>
            <p:custDataLst>
              <p:tags r:id="rId3"/>
            </p:custDataLst>
          </p:nvPr>
        </p:nvSpPr>
        <p:spPr/>
        <p:txBody>
          <a:bodyPr/>
          <a:lstStyle/>
          <a:p>
            <a:fld id="{144BB07B-E674-E847-921B-89EC41271B7E}" type="slidenum">
              <a:rPr lang="fr-FR" smtClean="0"/>
              <a:pPr/>
              <a:t>17</a:t>
            </a:fld>
            <a:endParaRPr lang="fr-FR"/>
          </a:p>
        </p:txBody>
      </p:sp>
      <p:sp>
        <p:nvSpPr>
          <p:cNvPr id="13" name="Rectangle à coins arrondis 12"/>
          <p:cNvSpPr/>
          <p:nvPr>
            <p:custDataLst>
              <p:tags r:id="rId4"/>
            </p:custDataLst>
          </p:nvPr>
        </p:nvSpPr>
        <p:spPr>
          <a:xfrm>
            <a:off x="901753" y="1965361"/>
            <a:ext cx="1706536" cy="410237"/>
          </a:xfrm>
          <a:prstGeom prst="roundRect">
            <a:avLst/>
          </a:prstGeom>
          <a:solidFill>
            <a:schemeClr val="accent1">
              <a:lumMod val="40000"/>
              <a:lumOff val="6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custDataLst>
              <p:tags r:id="rId5"/>
            </p:custDataLst>
          </p:nvPr>
        </p:nvSpPr>
        <p:spPr>
          <a:xfrm>
            <a:off x="3548956" y="1574216"/>
            <a:ext cx="1505228" cy="1107211"/>
          </a:xfrm>
          <a:prstGeom prst="roundRect">
            <a:avLst/>
          </a:prstGeom>
          <a:solidFill>
            <a:schemeClr val="accent1">
              <a:lumMod val="40000"/>
              <a:lumOff val="6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946F1660-7460-4267-8DC6-6CA70F791FF0}"/>
              </a:ext>
            </a:extLst>
          </p:cNvPr>
          <p:cNvSpPr/>
          <p:nvPr>
            <p:custDataLst>
              <p:tags r:id="rId6"/>
            </p:custDataLst>
          </p:nvPr>
        </p:nvSpPr>
        <p:spPr>
          <a:xfrm>
            <a:off x="5054184" y="6196712"/>
            <a:ext cx="2845907"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Les détails de  chaque activité ……  </a:t>
            </a:r>
            <a:endParaRPr lang="fr-FR" sz="1600" dirty="0"/>
          </a:p>
        </p:txBody>
      </p:sp>
      <p:sp>
        <p:nvSpPr>
          <p:cNvPr id="16" name="Rectangle 15">
            <a:extLst>
              <a:ext uri="{FF2B5EF4-FFF2-40B4-BE49-F238E27FC236}">
                <a16:creationId xmlns:a16="http://schemas.microsoft.com/office/drawing/2014/main" id="{4318F92D-B431-4238-918B-6417755A6415}"/>
              </a:ext>
            </a:extLst>
          </p:cNvPr>
          <p:cNvSpPr/>
          <p:nvPr>
            <p:custDataLst>
              <p:tags r:id="rId7"/>
            </p:custDataLst>
          </p:nvPr>
        </p:nvSpPr>
        <p:spPr>
          <a:xfrm>
            <a:off x="4946396" y="6197067"/>
            <a:ext cx="107788" cy="6609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pic>
        <p:nvPicPr>
          <p:cNvPr id="7" name="Image 6"/>
          <p:cNvPicPr>
            <a:picLocks noChangeAspect="1"/>
          </p:cNvPicPr>
          <p:nvPr>
            <p:custDataLst>
              <p:tags r:id="rId8"/>
            </p:custDataLst>
          </p:nvPr>
        </p:nvPicPr>
        <p:blipFill>
          <a:blip r:embed="rId14">
            <a:extLst>
              <a:ext uri="{28A0092B-C50C-407E-A947-70E740481C1C}">
                <a14:useLocalDpi xmlns:a14="http://schemas.microsoft.com/office/drawing/2010/main" val="0"/>
              </a:ext>
            </a:extLst>
          </a:blip>
          <a:stretch>
            <a:fillRect/>
          </a:stretch>
        </p:blipFill>
        <p:spPr>
          <a:xfrm>
            <a:off x="140175" y="4011763"/>
            <a:ext cx="11836149" cy="1944322"/>
          </a:xfrm>
          <a:prstGeom prst="rect">
            <a:avLst/>
          </a:prstGeom>
        </p:spPr>
      </p:pic>
      <p:sp>
        <p:nvSpPr>
          <p:cNvPr id="17" name="Rectangle 16"/>
          <p:cNvSpPr/>
          <p:nvPr>
            <p:custDataLst>
              <p:tags r:id="rId9"/>
            </p:custDataLst>
          </p:nvPr>
        </p:nvSpPr>
        <p:spPr>
          <a:xfrm>
            <a:off x="54742" y="4011762"/>
            <a:ext cx="12137258" cy="21849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8" name="Groupe 7"/>
          <p:cNvGrpSpPr/>
          <p:nvPr>
            <p:custDataLst>
              <p:tags r:id="rId10"/>
            </p:custDataLst>
          </p:nvPr>
        </p:nvGrpSpPr>
        <p:grpSpPr>
          <a:xfrm>
            <a:off x="5950462" y="889161"/>
            <a:ext cx="2953695" cy="487656"/>
            <a:chOff x="5950462" y="889161"/>
            <a:chExt cx="2953695" cy="487656"/>
          </a:xfrm>
        </p:grpSpPr>
        <p:sp>
          <p:nvSpPr>
            <p:cNvPr id="10" name="Rectangle 9">
              <a:extLst>
                <a:ext uri="{FF2B5EF4-FFF2-40B4-BE49-F238E27FC236}">
                  <a16:creationId xmlns:a16="http://schemas.microsoft.com/office/drawing/2014/main" id="{946F1660-7460-4267-8DC6-6CA70F791FF0}"/>
                </a:ext>
              </a:extLst>
            </p:cNvPr>
            <p:cNvSpPr/>
            <p:nvPr/>
          </p:nvSpPr>
          <p:spPr>
            <a:xfrm>
              <a:off x="6058250" y="889161"/>
              <a:ext cx="2845907" cy="48765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Pour chaque activité ……  </a:t>
              </a:r>
              <a:endParaRPr lang="fr-FR" sz="1600" dirty="0"/>
            </a:p>
          </p:txBody>
        </p:sp>
        <p:sp>
          <p:nvSpPr>
            <p:cNvPr id="11" name="Rectangle 10">
              <a:extLst>
                <a:ext uri="{FF2B5EF4-FFF2-40B4-BE49-F238E27FC236}">
                  <a16:creationId xmlns:a16="http://schemas.microsoft.com/office/drawing/2014/main" id="{4318F92D-B431-4238-918B-6417755A6415}"/>
                </a:ext>
              </a:extLst>
            </p:cNvPr>
            <p:cNvSpPr/>
            <p:nvPr/>
          </p:nvSpPr>
          <p:spPr>
            <a:xfrm>
              <a:off x="5950462" y="889515"/>
              <a:ext cx="107788" cy="48730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97169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par>
                          <p:cTn id="17" fill="hold">
                            <p:stCondLst>
                              <p:cond delay="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custDataLst>
              <p:tags r:id="rId1"/>
            </p:custDataLst>
          </p:nvPr>
        </p:nvPicPr>
        <p:blipFill>
          <a:blip r:embed="rId13"/>
          <a:stretch>
            <a:fillRect/>
          </a:stretch>
        </p:blipFill>
        <p:spPr>
          <a:xfrm>
            <a:off x="342161" y="1776926"/>
            <a:ext cx="11216601" cy="4365427"/>
          </a:xfrm>
          <a:prstGeom prst="rect">
            <a:avLst/>
          </a:prstGeom>
        </p:spPr>
      </p:pic>
      <p:sp>
        <p:nvSpPr>
          <p:cNvPr id="17" name="Rectangle 16"/>
          <p:cNvSpPr/>
          <p:nvPr>
            <p:custDataLst>
              <p:tags r:id="rId2"/>
            </p:custDataLst>
          </p:nvPr>
        </p:nvSpPr>
        <p:spPr>
          <a:xfrm>
            <a:off x="128067" y="4207637"/>
            <a:ext cx="11849839" cy="198943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custDataLst>
              <p:tags r:id="rId3"/>
            </p:custDataLst>
          </p:nvPr>
        </p:nvSpPr>
        <p:spPr/>
        <p:txBody>
          <a:bodyPr/>
          <a:lstStyle/>
          <a:p>
            <a:r>
              <a:rPr lang="fr-FR" dirty="0" smtClean="0"/>
              <a:t>I2D – Définition des activités avec le logiciel</a:t>
            </a:r>
            <a:endParaRPr lang="fr-FR" dirty="0"/>
          </a:p>
        </p:txBody>
      </p:sp>
      <p:sp>
        <p:nvSpPr>
          <p:cNvPr id="3" name="Espace réservé du numéro de diapositive 2"/>
          <p:cNvSpPr>
            <a:spLocks noGrp="1"/>
          </p:cNvSpPr>
          <p:nvPr>
            <p:ph type="sldNum" sz="quarter" idx="12"/>
            <p:custDataLst>
              <p:tags r:id="rId4"/>
            </p:custDataLst>
          </p:nvPr>
        </p:nvSpPr>
        <p:spPr/>
        <p:txBody>
          <a:bodyPr/>
          <a:lstStyle/>
          <a:p>
            <a:fld id="{144BB07B-E674-E847-921B-89EC41271B7E}" type="slidenum">
              <a:rPr lang="fr-FR" smtClean="0"/>
              <a:pPr/>
              <a:t>18</a:t>
            </a:fld>
            <a:endParaRPr lang="fr-FR"/>
          </a:p>
        </p:txBody>
      </p:sp>
      <p:sp>
        <p:nvSpPr>
          <p:cNvPr id="10" name="Rectangle 9">
            <a:extLst>
              <a:ext uri="{FF2B5EF4-FFF2-40B4-BE49-F238E27FC236}">
                <a16:creationId xmlns:a16="http://schemas.microsoft.com/office/drawing/2014/main" id="{946F1660-7460-4267-8DC6-6CA70F791FF0}"/>
              </a:ext>
            </a:extLst>
          </p:cNvPr>
          <p:cNvSpPr/>
          <p:nvPr>
            <p:custDataLst>
              <p:tags r:id="rId5"/>
            </p:custDataLst>
          </p:nvPr>
        </p:nvSpPr>
        <p:spPr>
          <a:xfrm>
            <a:off x="6058250" y="889161"/>
            <a:ext cx="2845907" cy="48765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Pour chaque activité ……  </a:t>
            </a:r>
            <a:endParaRPr lang="fr-FR" sz="1600" dirty="0"/>
          </a:p>
        </p:txBody>
      </p:sp>
      <p:sp>
        <p:nvSpPr>
          <p:cNvPr id="11" name="Rectangle 10">
            <a:extLst>
              <a:ext uri="{FF2B5EF4-FFF2-40B4-BE49-F238E27FC236}">
                <a16:creationId xmlns:a16="http://schemas.microsoft.com/office/drawing/2014/main" id="{4318F92D-B431-4238-918B-6417755A6415}"/>
              </a:ext>
            </a:extLst>
          </p:cNvPr>
          <p:cNvSpPr/>
          <p:nvPr>
            <p:custDataLst>
              <p:tags r:id="rId6"/>
            </p:custDataLst>
          </p:nvPr>
        </p:nvSpPr>
        <p:spPr>
          <a:xfrm>
            <a:off x="5950462" y="889515"/>
            <a:ext cx="107788" cy="48730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3" name="Rectangle à coins arrondis 12"/>
          <p:cNvSpPr/>
          <p:nvPr>
            <p:custDataLst>
              <p:tags r:id="rId7"/>
            </p:custDataLst>
          </p:nvPr>
        </p:nvSpPr>
        <p:spPr>
          <a:xfrm>
            <a:off x="901753" y="2177036"/>
            <a:ext cx="1706536" cy="410237"/>
          </a:xfrm>
          <a:prstGeom prst="roundRect">
            <a:avLst/>
          </a:prstGeom>
          <a:solidFill>
            <a:schemeClr val="accent1">
              <a:lumMod val="40000"/>
              <a:lumOff val="6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custDataLst>
              <p:tags r:id="rId8"/>
            </p:custDataLst>
          </p:nvPr>
        </p:nvSpPr>
        <p:spPr>
          <a:xfrm>
            <a:off x="3548956" y="1785891"/>
            <a:ext cx="1505228" cy="1107211"/>
          </a:xfrm>
          <a:prstGeom prst="roundRect">
            <a:avLst/>
          </a:prstGeom>
          <a:solidFill>
            <a:schemeClr val="accent1">
              <a:lumMod val="40000"/>
              <a:lumOff val="6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8" name="Groupe 7"/>
          <p:cNvGrpSpPr/>
          <p:nvPr>
            <p:custDataLst>
              <p:tags r:id="rId9"/>
            </p:custDataLst>
          </p:nvPr>
        </p:nvGrpSpPr>
        <p:grpSpPr>
          <a:xfrm>
            <a:off x="4301570" y="5440932"/>
            <a:ext cx="2953695" cy="661287"/>
            <a:chOff x="4946396" y="6196712"/>
            <a:chExt cx="2953695" cy="661287"/>
          </a:xfrm>
        </p:grpSpPr>
        <p:sp>
          <p:nvSpPr>
            <p:cNvPr id="15" name="Rectangle 14">
              <a:extLst>
                <a:ext uri="{FF2B5EF4-FFF2-40B4-BE49-F238E27FC236}">
                  <a16:creationId xmlns:a16="http://schemas.microsoft.com/office/drawing/2014/main" id="{946F1660-7460-4267-8DC6-6CA70F791FF0}"/>
                </a:ext>
              </a:extLst>
            </p:cNvPr>
            <p:cNvSpPr/>
            <p:nvPr/>
          </p:nvSpPr>
          <p:spPr>
            <a:xfrm>
              <a:off x="5054184" y="6196712"/>
              <a:ext cx="2845907"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Possibilité de cibler les compétences.</a:t>
              </a:r>
              <a:endParaRPr lang="fr-FR" sz="1600" dirty="0"/>
            </a:p>
          </p:txBody>
        </p:sp>
        <p:sp>
          <p:nvSpPr>
            <p:cNvPr id="16" name="Rectangle 15">
              <a:extLst>
                <a:ext uri="{FF2B5EF4-FFF2-40B4-BE49-F238E27FC236}">
                  <a16:creationId xmlns:a16="http://schemas.microsoft.com/office/drawing/2014/main" id="{4318F92D-B431-4238-918B-6417755A6415}"/>
                </a:ext>
              </a:extLst>
            </p:cNvPr>
            <p:cNvSpPr/>
            <p:nvPr/>
          </p:nvSpPr>
          <p:spPr>
            <a:xfrm>
              <a:off x="4946396" y="6197067"/>
              <a:ext cx="107788" cy="6609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pic>
        <p:nvPicPr>
          <p:cNvPr id="7" name="Image 6"/>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364065" y="4168437"/>
            <a:ext cx="11146191" cy="1233295"/>
          </a:xfrm>
          <a:prstGeom prst="rect">
            <a:avLst/>
          </a:prstGeom>
        </p:spPr>
      </p:pic>
      <p:grpSp>
        <p:nvGrpSpPr>
          <p:cNvPr id="18" name="Groupe 17"/>
          <p:cNvGrpSpPr/>
          <p:nvPr>
            <p:custDataLst>
              <p:tags r:id="rId11"/>
            </p:custDataLst>
          </p:nvPr>
        </p:nvGrpSpPr>
        <p:grpSpPr>
          <a:xfrm>
            <a:off x="8476555" y="5441287"/>
            <a:ext cx="2953695" cy="661287"/>
            <a:chOff x="4946396" y="6196712"/>
            <a:chExt cx="2953695" cy="661287"/>
          </a:xfrm>
        </p:grpSpPr>
        <p:sp>
          <p:nvSpPr>
            <p:cNvPr id="19" name="Rectangle 18">
              <a:extLst>
                <a:ext uri="{FF2B5EF4-FFF2-40B4-BE49-F238E27FC236}">
                  <a16:creationId xmlns:a16="http://schemas.microsoft.com/office/drawing/2014/main" id="{946F1660-7460-4267-8DC6-6CA70F791FF0}"/>
                </a:ext>
              </a:extLst>
            </p:cNvPr>
            <p:cNvSpPr/>
            <p:nvPr/>
          </p:nvSpPr>
          <p:spPr>
            <a:xfrm>
              <a:off x="5054184" y="6196712"/>
              <a:ext cx="2845907"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Possibilité de préciser des observables</a:t>
              </a:r>
              <a:endParaRPr lang="fr-FR" sz="1600" dirty="0"/>
            </a:p>
          </p:txBody>
        </p:sp>
        <p:sp>
          <p:nvSpPr>
            <p:cNvPr id="20" name="Rectangle 19">
              <a:extLst>
                <a:ext uri="{FF2B5EF4-FFF2-40B4-BE49-F238E27FC236}">
                  <a16:creationId xmlns:a16="http://schemas.microsoft.com/office/drawing/2014/main" id="{4318F92D-B431-4238-918B-6417755A6415}"/>
                </a:ext>
              </a:extLst>
            </p:cNvPr>
            <p:cNvSpPr/>
            <p:nvPr/>
          </p:nvSpPr>
          <p:spPr>
            <a:xfrm>
              <a:off x="4946396" y="6197067"/>
              <a:ext cx="107788" cy="6609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3644776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smtClean="0"/>
              <a:t>Résumé</a:t>
            </a:r>
            <a:endParaRPr lang="fr-FR" dirty="0"/>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19</a:t>
            </a:fld>
            <a:endParaRPr lang="fr-FR"/>
          </a:p>
        </p:txBody>
      </p:sp>
      <p:pic>
        <p:nvPicPr>
          <p:cNvPr id="6" name="Image 5"/>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4237795" y="758918"/>
            <a:ext cx="4090658" cy="57029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7525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33239" y="334844"/>
            <a:ext cx="9297438" cy="400110"/>
          </a:xfrm>
        </p:spPr>
        <p:txBody>
          <a:bodyPr/>
          <a:lstStyle/>
          <a:p>
            <a:r>
              <a:rPr lang="fr-FR" dirty="0" smtClean="0"/>
              <a:t>Analyse du tableau pour repérer les compétences liées au </a:t>
            </a:r>
            <a:r>
              <a:rPr lang="fr-FR" dirty="0"/>
              <a:t>concept de résistance</a:t>
            </a:r>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2</a:t>
            </a:fld>
            <a:endParaRPr lang="fr-FR"/>
          </a:p>
        </p:txBody>
      </p:sp>
      <p:pic>
        <p:nvPicPr>
          <p:cNvPr id="15" name="Espace réservé du contenu 5"/>
          <p:cNvPicPr>
            <a:picLocks noChangeAspect="1"/>
          </p:cNvPicPr>
          <p:nvPr>
            <p:custDataLst>
              <p:tags r:id="rId3"/>
            </p:custDataLst>
          </p:nvPr>
        </p:nvPicPr>
        <p:blipFill rotWithShape="1">
          <a:blip r:embed="rId25">
            <a:extLst>
              <a:ext uri="{28A0092B-C50C-407E-A947-70E740481C1C}">
                <a14:useLocalDpi xmlns:a14="http://schemas.microsoft.com/office/drawing/2010/main" val="0"/>
              </a:ext>
            </a:extLst>
          </a:blip>
          <a:srcRect t="33871"/>
          <a:stretch/>
        </p:blipFill>
        <p:spPr>
          <a:xfrm>
            <a:off x="2396949" y="1014617"/>
            <a:ext cx="7151068" cy="2987991"/>
          </a:xfrm>
          <a:prstGeom prst="rect">
            <a:avLst/>
          </a:prstGeom>
        </p:spPr>
      </p:pic>
      <p:pic>
        <p:nvPicPr>
          <p:cNvPr id="16" name="Image 15"/>
          <p:cNvPicPr>
            <a:picLocks noChangeAspect="1"/>
          </p:cNvPicPr>
          <p:nvPr>
            <p:custDataLst>
              <p:tags r:id="rId4"/>
            </p:custDataLst>
          </p:nvPr>
        </p:nvPicPr>
        <p:blipFill rotWithShape="1">
          <a:blip r:embed="rId26">
            <a:extLst>
              <a:ext uri="{28A0092B-C50C-407E-A947-70E740481C1C}">
                <a14:useLocalDpi xmlns:a14="http://schemas.microsoft.com/office/drawing/2010/main" val="0"/>
              </a:ext>
            </a:extLst>
          </a:blip>
          <a:srcRect t="7402" b="10508"/>
          <a:stretch/>
        </p:blipFill>
        <p:spPr>
          <a:xfrm>
            <a:off x="2396948" y="3410080"/>
            <a:ext cx="7151068" cy="3263704"/>
          </a:xfrm>
          <a:prstGeom prst="rect">
            <a:avLst/>
          </a:prstGeom>
        </p:spPr>
      </p:pic>
      <p:sp>
        <p:nvSpPr>
          <p:cNvPr id="23" name="Rectangle 22">
            <a:extLst>
              <a:ext uri="{FF2B5EF4-FFF2-40B4-BE49-F238E27FC236}">
                <a16:creationId xmlns:a16="http://schemas.microsoft.com/office/drawing/2014/main" id="{C2E70F5F-98E0-BC4B-AF4C-6B6B917566E0}"/>
              </a:ext>
            </a:extLst>
          </p:cNvPr>
          <p:cNvSpPr/>
          <p:nvPr>
            <p:custDataLst>
              <p:tags r:id="rId5"/>
            </p:custDataLst>
          </p:nvPr>
        </p:nvSpPr>
        <p:spPr>
          <a:xfrm>
            <a:off x="4122420" y="1022403"/>
            <a:ext cx="3413760" cy="5744157"/>
          </a:xfrm>
          <a:prstGeom prst="rect">
            <a:avLst/>
          </a:prstGeom>
          <a:solidFill>
            <a:srgbClr val="CFB5F6">
              <a:alpha val="33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pic>
        <p:nvPicPr>
          <p:cNvPr id="24" name="Image 23"/>
          <p:cNvPicPr>
            <a:picLocks noChangeAspect="1"/>
          </p:cNvPicPr>
          <p:nvPr>
            <p:custDataLst>
              <p:tags r:id="rId6"/>
            </p:custDataLst>
          </p:nvPr>
        </p:nvPicPr>
        <p:blipFill rotWithShape="1">
          <a:blip r:embed="rId26">
            <a:extLst>
              <a:ext uri="{28A0092B-C50C-407E-A947-70E740481C1C}">
                <a14:useLocalDpi xmlns:a14="http://schemas.microsoft.com/office/drawing/2010/main" val="0"/>
              </a:ext>
            </a:extLst>
          </a:blip>
          <a:srcRect b="92131"/>
          <a:stretch/>
        </p:blipFill>
        <p:spPr>
          <a:xfrm>
            <a:off x="2401876" y="708660"/>
            <a:ext cx="7151069" cy="312835"/>
          </a:xfrm>
          <a:prstGeom prst="rect">
            <a:avLst/>
          </a:prstGeom>
        </p:spPr>
      </p:pic>
      <p:sp>
        <p:nvSpPr>
          <p:cNvPr id="25" name="Rectangle 24">
            <a:extLst>
              <a:ext uri="{FF2B5EF4-FFF2-40B4-BE49-F238E27FC236}">
                <a16:creationId xmlns:a16="http://schemas.microsoft.com/office/drawing/2014/main" id="{C2E70F5F-98E0-BC4B-AF4C-6B6B917566E0}"/>
              </a:ext>
            </a:extLst>
          </p:cNvPr>
          <p:cNvSpPr/>
          <p:nvPr>
            <p:custDataLst>
              <p:tags r:id="rId7"/>
            </p:custDataLst>
          </p:nvPr>
        </p:nvSpPr>
        <p:spPr>
          <a:xfrm>
            <a:off x="7536180" y="1833518"/>
            <a:ext cx="678180" cy="1576561"/>
          </a:xfrm>
          <a:prstGeom prst="rect">
            <a:avLst/>
          </a:prstGeom>
          <a:solidFill>
            <a:srgbClr val="CFB5F6">
              <a:alpha val="33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26" name="Rectangle 25">
            <a:extLst>
              <a:ext uri="{FF2B5EF4-FFF2-40B4-BE49-F238E27FC236}">
                <a16:creationId xmlns:a16="http://schemas.microsoft.com/office/drawing/2014/main" id="{C2E70F5F-98E0-BC4B-AF4C-6B6B917566E0}"/>
              </a:ext>
            </a:extLst>
          </p:cNvPr>
          <p:cNvSpPr/>
          <p:nvPr>
            <p:custDataLst>
              <p:tags r:id="rId8"/>
            </p:custDataLst>
          </p:nvPr>
        </p:nvSpPr>
        <p:spPr>
          <a:xfrm>
            <a:off x="7536180" y="5133372"/>
            <a:ext cx="678180" cy="1633188"/>
          </a:xfrm>
          <a:prstGeom prst="rect">
            <a:avLst/>
          </a:prstGeom>
          <a:solidFill>
            <a:srgbClr val="CFB5F6">
              <a:alpha val="33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32" name="Forme libre 31"/>
          <p:cNvSpPr/>
          <p:nvPr>
            <p:custDataLst>
              <p:tags r:id="rId9"/>
            </p:custDataLst>
          </p:nvPr>
        </p:nvSpPr>
        <p:spPr>
          <a:xfrm flipH="1" flipV="1">
            <a:off x="8553448" y="4009485"/>
            <a:ext cx="1369441" cy="708955"/>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Rectangle 33">
            <a:extLst>
              <a:ext uri="{FF2B5EF4-FFF2-40B4-BE49-F238E27FC236}">
                <a16:creationId xmlns:a16="http://schemas.microsoft.com/office/drawing/2014/main" id="{946F1660-7460-4267-8DC6-6CA70F791FF0}"/>
              </a:ext>
            </a:extLst>
          </p:cNvPr>
          <p:cNvSpPr/>
          <p:nvPr>
            <p:custDataLst>
              <p:tags r:id="rId10"/>
            </p:custDataLst>
          </p:nvPr>
        </p:nvSpPr>
        <p:spPr>
          <a:xfrm>
            <a:off x="10004716" y="3256528"/>
            <a:ext cx="1838521" cy="90110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a:t>Compétences I2D </a:t>
            </a:r>
            <a:r>
              <a:rPr lang="fr-FR" sz="1400" dirty="0" smtClean="0"/>
              <a:t>auxquelles </a:t>
            </a:r>
            <a:r>
              <a:rPr lang="fr-FR" sz="1400" dirty="0"/>
              <a:t>le concept de résistance est associé </a:t>
            </a:r>
          </a:p>
        </p:txBody>
      </p:sp>
      <p:sp>
        <p:nvSpPr>
          <p:cNvPr id="35" name="Rectangle 34">
            <a:extLst>
              <a:ext uri="{FF2B5EF4-FFF2-40B4-BE49-F238E27FC236}">
                <a16:creationId xmlns:a16="http://schemas.microsoft.com/office/drawing/2014/main" id="{4318F92D-B431-4238-918B-6417755A6415}"/>
              </a:ext>
            </a:extLst>
          </p:cNvPr>
          <p:cNvSpPr/>
          <p:nvPr>
            <p:custDataLst>
              <p:tags r:id="rId11"/>
            </p:custDataLst>
          </p:nvPr>
        </p:nvSpPr>
        <p:spPr>
          <a:xfrm>
            <a:off x="9947730" y="3256883"/>
            <a:ext cx="56986" cy="90075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6" name="Rectangle 35">
            <a:extLst>
              <a:ext uri="{FF2B5EF4-FFF2-40B4-BE49-F238E27FC236}">
                <a16:creationId xmlns:a16="http://schemas.microsoft.com/office/drawing/2014/main" id="{946F1660-7460-4267-8DC6-6CA70F791FF0}"/>
              </a:ext>
            </a:extLst>
          </p:cNvPr>
          <p:cNvSpPr/>
          <p:nvPr>
            <p:custDataLst>
              <p:tags r:id="rId12"/>
            </p:custDataLst>
          </p:nvPr>
        </p:nvSpPr>
        <p:spPr>
          <a:xfrm>
            <a:off x="10004716" y="4292000"/>
            <a:ext cx="1838521" cy="932002"/>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a:t>Compétences </a:t>
            </a:r>
            <a:r>
              <a:rPr lang="fr-FR" sz="1400" b="1" dirty="0" smtClean="0"/>
              <a:t>2I2D EC </a:t>
            </a:r>
            <a:r>
              <a:rPr lang="fr-FR" sz="1400" dirty="0" smtClean="0"/>
              <a:t>auxquelles </a:t>
            </a:r>
            <a:r>
              <a:rPr lang="fr-FR" sz="1400" dirty="0"/>
              <a:t>le concept de résistance est associé </a:t>
            </a:r>
          </a:p>
        </p:txBody>
      </p:sp>
      <p:sp>
        <p:nvSpPr>
          <p:cNvPr id="37" name="Rectangle 36">
            <a:extLst>
              <a:ext uri="{FF2B5EF4-FFF2-40B4-BE49-F238E27FC236}">
                <a16:creationId xmlns:a16="http://schemas.microsoft.com/office/drawing/2014/main" id="{4318F92D-B431-4238-918B-6417755A6415}"/>
              </a:ext>
            </a:extLst>
          </p:cNvPr>
          <p:cNvSpPr/>
          <p:nvPr>
            <p:custDataLst>
              <p:tags r:id="rId13"/>
            </p:custDataLst>
          </p:nvPr>
        </p:nvSpPr>
        <p:spPr>
          <a:xfrm>
            <a:off x="9947730" y="4292355"/>
            <a:ext cx="56986" cy="931647"/>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8" name="Rectangle 37">
            <a:extLst>
              <a:ext uri="{FF2B5EF4-FFF2-40B4-BE49-F238E27FC236}">
                <a16:creationId xmlns:a16="http://schemas.microsoft.com/office/drawing/2014/main" id="{D2E4D345-FE78-458E-BAA4-B6063B357A37}"/>
              </a:ext>
            </a:extLst>
          </p:cNvPr>
          <p:cNvSpPr/>
          <p:nvPr>
            <p:custDataLst>
              <p:tags r:id="rId14"/>
            </p:custDataLst>
          </p:nvPr>
        </p:nvSpPr>
        <p:spPr>
          <a:xfrm>
            <a:off x="7884795" y="3427323"/>
            <a:ext cx="339089" cy="170604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fr-FR" sz="1100" b="1" dirty="0" smtClean="0"/>
              <a:t>xx</a:t>
            </a:r>
          </a:p>
          <a:p>
            <a:pPr algn="ctr"/>
            <a:endParaRPr lang="fr-FR" sz="1100" b="1" dirty="0"/>
          </a:p>
          <a:p>
            <a:pPr algn="ctr"/>
            <a:r>
              <a:rPr lang="fr-FR" sz="1100" b="1" dirty="0" smtClean="0"/>
              <a:t>xx</a:t>
            </a:r>
          </a:p>
          <a:p>
            <a:pPr algn="ctr"/>
            <a:endParaRPr lang="fr-FR" sz="1100" b="1" dirty="0"/>
          </a:p>
          <a:p>
            <a:pPr algn="ctr"/>
            <a:r>
              <a:rPr lang="fr-FR" sz="1100" b="1" dirty="0" smtClean="0"/>
              <a:t>xx</a:t>
            </a:r>
          </a:p>
          <a:p>
            <a:pPr algn="ctr"/>
            <a:endParaRPr lang="fr-FR" sz="1100" b="1" dirty="0"/>
          </a:p>
          <a:p>
            <a:pPr algn="ctr"/>
            <a:r>
              <a:rPr lang="fr-FR" sz="1100" b="1" dirty="0" smtClean="0"/>
              <a:t>xx</a:t>
            </a:r>
          </a:p>
        </p:txBody>
      </p:sp>
      <p:sp>
        <p:nvSpPr>
          <p:cNvPr id="39" name="Rectangle 38">
            <a:extLst>
              <a:ext uri="{FF2B5EF4-FFF2-40B4-BE49-F238E27FC236}">
                <a16:creationId xmlns:a16="http://schemas.microsoft.com/office/drawing/2014/main" id="{86772F9E-03CE-46D3-9F78-A3B9527C3F72}"/>
              </a:ext>
            </a:extLst>
          </p:cNvPr>
          <p:cNvSpPr/>
          <p:nvPr>
            <p:custDataLst>
              <p:tags r:id="rId15"/>
            </p:custDataLst>
          </p:nvPr>
        </p:nvSpPr>
        <p:spPr>
          <a:xfrm>
            <a:off x="8220472" y="3416958"/>
            <a:ext cx="351945" cy="1716414"/>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smtClean="0"/>
              <a:t>xx</a:t>
            </a:r>
          </a:p>
          <a:p>
            <a:pPr algn="ctr"/>
            <a:endParaRPr lang="fr-FR" sz="1200" b="1" dirty="0" smtClean="0"/>
          </a:p>
          <a:p>
            <a:pPr algn="ctr"/>
            <a:r>
              <a:rPr lang="fr-FR" sz="1200" b="1" dirty="0" smtClean="0"/>
              <a:t>xx</a:t>
            </a:r>
          </a:p>
          <a:p>
            <a:pPr algn="ctr"/>
            <a:endParaRPr lang="fr-FR" sz="1200" b="1" dirty="0" smtClean="0"/>
          </a:p>
          <a:p>
            <a:pPr algn="ctr"/>
            <a:r>
              <a:rPr lang="fr-FR" sz="1200" b="1" dirty="0" smtClean="0"/>
              <a:t>xx</a:t>
            </a:r>
          </a:p>
          <a:p>
            <a:pPr algn="ctr"/>
            <a:endParaRPr lang="fr-FR" sz="1200" b="1" dirty="0" smtClean="0"/>
          </a:p>
          <a:p>
            <a:pPr algn="ctr"/>
            <a:r>
              <a:rPr lang="fr-FR" sz="1200" b="1" dirty="0" smtClean="0"/>
              <a:t>xx</a:t>
            </a:r>
          </a:p>
          <a:p>
            <a:pPr algn="ctr"/>
            <a:endParaRPr lang="fr-FR" sz="1200" b="1" dirty="0" smtClean="0"/>
          </a:p>
          <a:p>
            <a:pPr algn="ctr"/>
            <a:r>
              <a:rPr lang="fr-FR" sz="1200" b="1" dirty="0" smtClean="0">
                <a:solidFill>
                  <a:srgbClr val="00B0F0"/>
                </a:solidFill>
              </a:rPr>
              <a:t>xx</a:t>
            </a:r>
            <a:endParaRPr lang="fr-FR" sz="1200" b="1" dirty="0">
              <a:solidFill>
                <a:srgbClr val="00B0F0"/>
              </a:solidFill>
            </a:endParaRPr>
          </a:p>
        </p:txBody>
      </p:sp>
      <p:sp>
        <p:nvSpPr>
          <p:cNvPr id="29" name="Forme libre 28"/>
          <p:cNvSpPr/>
          <p:nvPr>
            <p:custDataLst>
              <p:tags r:id="rId16"/>
            </p:custDataLst>
          </p:nvPr>
        </p:nvSpPr>
        <p:spPr>
          <a:xfrm flipH="1" flipV="1">
            <a:off x="8147679" y="3627894"/>
            <a:ext cx="1800051" cy="323452"/>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Rectangle 39">
            <a:extLst>
              <a:ext uri="{FF2B5EF4-FFF2-40B4-BE49-F238E27FC236}">
                <a16:creationId xmlns:a16="http://schemas.microsoft.com/office/drawing/2014/main" id="{45E74654-B241-449A-B444-08E5D68F338A}"/>
              </a:ext>
            </a:extLst>
          </p:cNvPr>
          <p:cNvSpPr/>
          <p:nvPr>
            <p:custDataLst>
              <p:tags r:id="rId17"/>
            </p:custDataLst>
          </p:nvPr>
        </p:nvSpPr>
        <p:spPr>
          <a:xfrm>
            <a:off x="8204200" y="1850998"/>
            <a:ext cx="386080" cy="20314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smtClean="0"/>
              <a:t>AC 1</a:t>
            </a:r>
            <a:endParaRPr lang="fr-FR" sz="800" dirty="0"/>
          </a:p>
        </p:txBody>
      </p:sp>
      <p:sp>
        <p:nvSpPr>
          <p:cNvPr id="41" name="Rectangle 40">
            <a:extLst>
              <a:ext uri="{FF2B5EF4-FFF2-40B4-BE49-F238E27FC236}">
                <a16:creationId xmlns:a16="http://schemas.microsoft.com/office/drawing/2014/main" id="{0529E02E-03E7-476E-9CA7-2406E8B864FF}"/>
              </a:ext>
            </a:extLst>
          </p:cNvPr>
          <p:cNvSpPr/>
          <p:nvPr>
            <p:custDataLst>
              <p:tags r:id="rId18"/>
            </p:custDataLst>
          </p:nvPr>
        </p:nvSpPr>
        <p:spPr>
          <a:xfrm>
            <a:off x="8214360" y="2868813"/>
            <a:ext cx="350281" cy="55850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smtClean="0"/>
              <a:t>ITEC 1</a:t>
            </a:r>
          </a:p>
          <a:p>
            <a:pPr algn="ctr"/>
            <a:endParaRPr lang="fr-FR" sz="800" dirty="0"/>
          </a:p>
          <a:p>
            <a:pPr algn="ctr"/>
            <a:r>
              <a:rPr lang="fr-FR" sz="800" dirty="0" smtClean="0"/>
              <a:t>ITEC 2</a:t>
            </a:r>
            <a:endParaRPr lang="fr-FR" sz="800" dirty="0"/>
          </a:p>
        </p:txBody>
      </p:sp>
      <p:sp>
        <p:nvSpPr>
          <p:cNvPr id="42" name="Rectangle 41">
            <a:extLst>
              <a:ext uri="{FF2B5EF4-FFF2-40B4-BE49-F238E27FC236}">
                <a16:creationId xmlns:a16="http://schemas.microsoft.com/office/drawing/2014/main" id="{45E74654-B241-449A-B444-08E5D68F338A}"/>
              </a:ext>
            </a:extLst>
          </p:cNvPr>
          <p:cNvSpPr/>
          <p:nvPr>
            <p:custDataLst>
              <p:tags r:id="rId19"/>
            </p:custDataLst>
          </p:nvPr>
        </p:nvSpPr>
        <p:spPr>
          <a:xfrm>
            <a:off x="8211737" y="5125033"/>
            <a:ext cx="386080" cy="49852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smtClean="0"/>
              <a:t>AC 1</a:t>
            </a:r>
          </a:p>
          <a:p>
            <a:pPr algn="ctr"/>
            <a:endParaRPr lang="fr-FR" sz="800" dirty="0"/>
          </a:p>
          <a:p>
            <a:pPr algn="ctr"/>
            <a:r>
              <a:rPr lang="fr-FR" sz="800" dirty="0" smtClean="0"/>
              <a:t>AC 2</a:t>
            </a:r>
            <a:endParaRPr lang="fr-FR" sz="800" dirty="0"/>
          </a:p>
        </p:txBody>
      </p:sp>
      <p:sp>
        <p:nvSpPr>
          <p:cNvPr id="43" name="Rectangle 42">
            <a:extLst>
              <a:ext uri="{FF2B5EF4-FFF2-40B4-BE49-F238E27FC236}">
                <a16:creationId xmlns:a16="http://schemas.microsoft.com/office/drawing/2014/main" id="{0529E02E-03E7-476E-9CA7-2406E8B864FF}"/>
              </a:ext>
            </a:extLst>
          </p:cNvPr>
          <p:cNvSpPr/>
          <p:nvPr>
            <p:custDataLst>
              <p:tags r:id="rId20"/>
            </p:custDataLst>
          </p:nvPr>
        </p:nvSpPr>
        <p:spPr>
          <a:xfrm>
            <a:off x="8230948" y="6187476"/>
            <a:ext cx="350281" cy="55850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smtClean="0"/>
              <a:t>ITEC 1</a:t>
            </a:r>
          </a:p>
          <a:p>
            <a:pPr algn="ctr"/>
            <a:endParaRPr lang="fr-FR" sz="800" dirty="0" smtClean="0"/>
          </a:p>
          <a:p>
            <a:pPr algn="ctr"/>
            <a:r>
              <a:rPr lang="fr-FR" sz="800" dirty="0" smtClean="0"/>
              <a:t>ITEC 2</a:t>
            </a:r>
            <a:endParaRPr lang="fr-FR" sz="800" dirty="0"/>
          </a:p>
        </p:txBody>
      </p:sp>
      <p:sp>
        <p:nvSpPr>
          <p:cNvPr id="44" name="Rectangle 43">
            <a:extLst>
              <a:ext uri="{FF2B5EF4-FFF2-40B4-BE49-F238E27FC236}">
                <a16:creationId xmlns:a16="http://schemas.microsoft.com/office/drawing/2014/main" id="{946F1660-7460-4267-8DC6-6CA70F791FF0}"/>
              </a:ext>
            </a:extLst>
          </p:cNvPr>
          <p:cNvSpPr/>
          <p:nvPr>
            <p:custDataLst>
              <p:tags r:id="rId21"/>
            </p:custDataLst>
          </p:nvPr>
        </p:nvSpPr>
        <p:spPr>
          <a:xfrm>
            <a:off x="10000049" y="1505531"/>
            <a:ext cx="1838521" cy="87881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a:t>Compétences </a:t>
            </a:r>
            <a:r>
              <a:rPr lang="fr-FR" sz="1400" b="1" dirty="0" smtClean="0"/>
              <a:t>2I2D ES </a:t>
            </a:r>
            <a:r>
              <a:rPr lang="fr-FR" sz="1400" dirty="0" smtClean="0"/>
              <a:t>auxquelles </a:t>
            </a:r>
            <a:r>
              <a:rPr lang="fr-FR" sz="1400" dirty="0"/>
              <a:t>le concept de résistance est associé </a:t>
            </a:r>
          </a:p>
        </p:txBody>
      </p:sp>
      <p:sp>
        <p:nvSpPr>
          <p:cNvPr id="45" name="Rectangle 44">
            <a:extLst>
              <a:ext uri="{FF2B5EF4-FFF2-40B4-BE49-F238E27FC236}">
                <a16:creationId xmlns:a16="http://schemas.microsoft.com/office/drawing/2014/main" id="{4318F92D-B431-4238-918B-6417755A6415}"/>
              </a:ext>
            </a:extLst>
          </p:cNvPr>
          <p:cNvSpPr/>
          <p:nvPr>
            <p:custDataLst>
              <p:tags r:id="rId22"/>
            </p:custDataLst>
          </p:nvPr>
        </p:nvSpPr>
        <p:spPr>
          <a:xfrm>
            <a:off x="9943063" y="1505886"/>
            <a:ext cx="61653" cy="87846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46" name="Forme libre 45"/>
          <p:cNvSpPr/>
          <p:nvPr>
            <p:custDataLst>
              <p:tags r:id="rId23"/>
            </p:custDataLst>
          </p:nvPr>
        </p:nvSpPr>
        <p:spPr>
          <a:xfrm flipH="1">
            <a:off x="8553447" y="1681775"/>
            <a:ext cx="1429564" cy="199568"/>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32678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33239" y="312440"/>
            <a:ext cx="9069802" cy="430887"/>
          </a:xfrm>
        </p:spPr>
        <p:txBody>
          <a:bodyPr/>
          <a:lstStyle/>
          <a:p>
            <a:r>
              <a:rPr lang="fr-FR" sz="2200" b="1" dirty="0" smtClean="0"/>
              <a:t>Progiciel d’aide à l’ingénierie pédagogique, Concept clé </a:t>
            </a:r>
            <a:r>
              <a:rPr lang="fr-FR" sz="2200" b="1" dirty="0"/>
              <a:t>de </a:t>
            </a:r>
            <a:r>
              <a:rPr lang="fr-FR" sz="2200" b="1" dirty="0" smtClean="0"/>
              <a:t>résistance</a:t>
            </a:r>
            <a:endParaRPr lang="fr-FR" sz="2200" b="1" dirty="0"/>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20</a:t>
            </a:fld>
            <a:endParaRPr lang="fr-FR" dirty="0"/>
          </a:p>
        </p:txBody>
      </p:sp>
      <p:sp>
        <p:nvSpPr>
          <p:cNvPr id="4" name="Rectangle 3">
            <a:extLst>
              <a:ext uri="{FF2B5EF4-FFF2-40B4-BE49-F238E27FC236}">
                <a16:creationId xmlns:a16="http://schemas.microsoft.com/office/drawing/2014/main" id="{946F1660-7460-4267-8DC6-6CA70F791FF0}"/>
              </a:ext>
            </a:extLst>
          </p:cNvPr>
          <p:cNvSpPr/>
          <p:nvPr>
            <p:custDataLst>
              <p:tags r:id="rId3"/>
            </p:custDataLst>
          </p:nvPr>
        </p:nvSpPr>
        <p:spPr>
          <a:xfrm>
            <a:off x="3712631" y="861169"/>
            <a:ext cx="8294506" cy="215850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2800" dirty="0"/>
              <a:t>Comment </a:t>
            </a:r>
            <a:r>
              <a:rPr lang="fr-FR" sz="2800" dirty="0" smtClean="0"/>
              <a:t>organiser une progression pédagogique en </a:t>
            </a:r>
            <a:r>
              <a:rPr lang="fr-FR" sz="2800" dirty="0"/>
              <a:t>IT, I2D et 2I2D </a:t>
            </a:r>
            <a:r>
              <a:rPr lang="fr-FR" sz="2800" dirty="0" smtClean="0"/>
              <a:t>en utilisant un progiciel dédié ?</a:t>
            </a:r>
            <a:endParaRPr lang="fr-FR" sz="2800" dirty="0"/>
          </a:p>
          <a:p>
            <a:r>
              <a:rPr lang="fr-FR" sz="2800" dirty="0"/>
              <a:t>Exemples sur </a:t>
            </a:r>
            <a:r>
              <a:rPr lang="fr-FR" sz="2800" dirty="0" smtClean="0"/>
              <a:t>des séquences intégrant la formation au concept clé </a:t>
            </a:r>
            <a:r>
              <a:rPr lang="fr-FR" sz="2800" dirty="0"/>
              <a:t>de </a:t>
            </a:r>
            <a:r>
              <a:rPr lang="fr-FR" sz="2800" dirty="0" smtClean="0"/>
              <a:t>résistance et respectant la logique STEM</a:t>
            </a:r>
            <a:endParaRPr lang="fr-FR" sz="2800" dirty="0"/>
          </a:p>
        </p:txBody>
      </p:sp>
      <p:sp>
        <p:nvSpPr>
          <p:cNvPr id="5" name="Rectangle 4">
            <a:extLst>
              <a:ext uri="{FF2B5EF4-FFF2-40B4-BE49-F238E27FC236}">
                <a16:creationId xmlns:a16="http://schemas.microsoft.com/office/drawing/2014/main" id="{4318F92D-B431-4238-918B-6417755A6415}"/>
              </a:ext>
            </a:extLst>
          </p:cNvPr>
          <p:cNvSpPr/>
          <p:nvPr>
            <p:custDataLst>
              <p:tags r:id="rId4"/>
            </p:custDataLst>
          </p:nvPr>
        </p:nvSpPr>
        <p:spPr>
          <a:xfrm>
            <a:off x="3453420" y="861169"/>
            <a:ext cx="259211" cy="2158509"/>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21" name="Rectangle 20">
            <a:extLst>
              <a:ext uri="{FF2B5EF4-FFF2-40B4-BE49-F238E27FC236}">
                <a16:creationId xmlns:a16="http://schemas.microsoft.com/office/drawing/2014/main" id="{B082ED1B-4741-44F2-ABA8-BBCD793ED31D}"/>
              </a:ext>
            </a:extLst>
          </p:cNvPr>
          <p:cNvSpPr/>
          <p:nvPr>
            <p:custDataLst>
              <p:tags r:id="rId5"/>
            </p:custDataLst>
          </p:nvPr>
        </p:nvSpPr>
        <p:spPr>
          <a:xfrm>
            <a:off x="184863" y="3148221"/>
            <a:ext cx="9232312"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Sommaire</a:t>
            </a:r>
          </a:p>
        </p:txBody>
      </p:sp>
      <p:sp>
        <p:nvSpPr>
          <p:cNvPr id="22" name="Rectangle 21">
            <a:extLst>
              <a:ext uri="{FF2B5EF4-FFF2-40B4-BE49-F238E27FC236}">
                <a16:creationId xmlns:a16="http://schemas.microsoft.com/office/drawing/2014/main" id="{C751EE4F-8104-43ED-A261-D3649A040ABA}"/>
              </a:ext>
            </a:extLst>
          </p:cNvPr>
          <p:cNvSpPr/>
          <p:nvPr>
            <p:custDataLst>
              <p:tags r:id="rId6"/>
            </p:custDataLst>
          </p:nvPr>
        </p:nvSpPr>
        <p:spPr>
          <a:xfrm>
            <a:off x="184862" y="3620808"/>
            <a:ext cx="9463963" cy="2546076"/>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lIns="0" rIns="0" numCol="2" rtlCol="0" anchor="t"/>
          <a:lstStyle/>
          <a:p>
            <a:pPr>
              <a:spcAft>
                <a:spcPts val="600"/>
              </a:spcAft>
            </a:pPr>
            <a:endParaRPr lang="fr-FR" sz="2000" dirty="0" smtClean="0">
              <a:solidFill>
                <a:schemeClr val="tx1"/>
              </a:solidFill>
            </a:endParaRPr>
          </a:p>
          <a:p>
            <a:pPr>
              <a:spcAft>
                <a:spcPts val="600"/>
              </a:spcAft>
            </a:pPr>
            <a:endParaRPr lang="fr-FR" sz="2000" dirty="0">
              <a:solidFill>
                <a:schemeClr val="tx1"/>
              </a:solidFill>
            </a:endParaRPr>
          </a:p>
          <a:p>
            <a:pPr>
              <a:spcAft>
                <a:spcPts val="600"/>
              </a:spcAft>
            </a:pPr>
            <a:endParaRPr lang="fr-FR" sz="2000" dirty="0" smtClean="0">
              <a:solidFill>
                <a:schemeClr val="tx1"/>
              </a:solidFill>
            </a:endParaRPr>
          </a:p>
          <a:p>
            <a:pPr>
              <a:spcAft>
                <a:spcPts val="600"/>
              </a:spcAft>
            </a:pPr>
            <a:endParaRPr lang="fr-FR" sz="2000" dirty="0">
              <a:solidFill>
                <a:schemeClr val="tx1"/>
              </a:solidFill>
            </a:endParaRPr>
          </a:p>
          <a:p>
            <a:pPr>
              <a:spcAft>
                <a:spcPts val="600"/>
              </a:spcAft>
            </a:pPr>
            <a:endParaRPr lang="fr-FR" sz="2000" dirty="0" smtClean="0">
              <a:solidFill>
                <a:schemeClr val="tx1"/>
              </a:solidFill>
            </a:endParaRPr>
          </a:p>
          <a:p>
            <a:pPr>
              <a:spcAft>
                <a:spcPts val="600"/>
              </a:spcAft>
            </a:pPr>
            <a:endParaRPr lang="fr-FR" sz="2000" dirty="0">
              <a:solidFill>
                <a:schemeClr val="tx1"/>
              </a:solidFill>
            </a:endParaRPr>
          </a:p>
          <a:p>
            <a:pPr>
              <a:spcAft>
                <a:spcPts val="600"/>
              </a:spcAft>
            </a:pPr>
            <a:r>
              <a:rPr lang="fr-FR" sz="2000" dirty="0" smtClean="0">
                <a:solidFill>
                  <a:schemeClr val="tx1"/>
                </a:solidFill>
              </a:rPr>
              <a:t>Exemples</a:t>
            </a:r>
            <a:r>
              <a:rPr lang="fr-FR" sz="2800" dirty="0" smtClean="0">
                <a:solidFill>
                  <a:schemeClr val="tx1"/>
                </a:solidFill>
              </a:rPr>
              <a:t> </a:t>
            </a:r>
            <a:r>
              <a:rPr lang="fr-FR" sz="2000" dirty="0">
                <a:solidFill>
                  <a:schemeClr val="tx1"/>
                </a:solidFill>
              </a:rPr>
              <a:t>en terminale</a:t>
            </a:r>
          </a:p>
          <a:p>
            <a:pPr>
              <a:spcAft>
                <a:spcPts val="600"/>
              </a:spcAft>
            </a:pPr>
            <a:r>
              <a:rPr lang="fr-FR" sz="1600" b="1" dirty="0">
                <a:solidFill>
                  <a:schemeClr val="accent1">
                    <a:lumMod val="75000"/>
                  </a:schemeClr>
                </a:solidFill>
              </a:rPr>
              <a:t>Paramétrage et fonctionnement du logiciel en 2I2D</a:t>
            </a:r>
          </a:p>
          <a:p>
            <a:pPr marL="265113">
              <a:spcAft>
                <a:spcPts val="600"/>
              </a:spcAft>
            </a:pPr>
            <a:r>
              <a:rPr lang="fr-FR" sz="1600" b="1" dirty="0" smtClean="0">
                <a:solidFill>
                  <a:schemeClr val="accent1">
                    <a:lumMod val="75000"/>
                  </a:schemeClr>
                </a:solidFill>
              </a:rPr>
              <a:t>Séquence 2I2D produits autonomes isolés</a:t>
            </a:r>
            <a:r>
              <a:rPr lang="fr-FR" sz="1600" b="1" dirty="0">
                <a:solidFill>
                  <a:schemeClr val="accent1">
                    <a:lumMod val="75000"/>
                  </a:schemeClr>
                </a:solidFill>
              </a:rPr>
              <a:t> </a:t>
            </a:r>
            <a:r>
              <a:rPr lang="fr-FR" sz="1600" b="1" dirty="0" smtClean="0">
                <a:solidFill>
                  <a:schemeClr val="accent1">
                    <a:lumMod val="75000"/>
                  </a:schemeClr>
                </a:solidFill>
              </a:rPr>
              <a:t>avec </a:t>
            </a:r>
            <a:r>
              <a:rPr lang="fr-FR" sz="1600" b="1" dirty="0">
                <a:solidFill>
                  <a:schemeClr val="accent1">
                    <a:lumMod val="75000"/>
                  </a:schemeClr>
                </a:solidFill>
              </a:rPr>
              <a:t>imbrication entre l’enseignement commun et les enseignements spécifiques</a:t>
            </a:r>
          </a:p>
          <a:p>
            <a:pPr>
              <a:spcAft>
                <a:spcPts val="600"/>
              </a:spcAft>
            </a:pPr>
            <a:r>
              <a:rPr lang="fr-FR" sz="1600" b="1" dirty="0" smtClean="0">
                <a:solidFill>
                  <a:schemeClr val="accent1">
                    <a:lumMod val="75000"/>
                  </a:schemeClr>
                </a:solidFill>
              </a:rPr>
              <a:t>….</a:t>
            </a:r>
            <a:endParaRPr lang="fr-FR" sz="1600" b="1" dirty="0">
              <a:solidFill>
                <a:schemeClr val="accent1">
                  <a:lumMod val="75000"/>
                </a:schemeClr>
              </a:solidFill>
            </a:endParaRPr>
          </a:p>
          <a:p>
            <a:pPr marL="265113">
              <a:spcAft>
                <a:spcPts val="600"/>
              </a:spcAft>
            </a:pPr>
            <a:endParaRPr lang="fr-FR" sz="2000" dirty="0">
              <a:solidFill>
                <a:schemeClr val="tx1"/>
              </a:solidFill>
            </a:endParaRPr>
          </a:p>
        </p:txBody>
      </p:sp>
      <p:sp>
        <p:nvSpPr>
          <p:cNvPr id="9" name="Rectangle 8">
            <a:extLst>
              <a:ext uri="{FF2B5EF4-FFF2-40B4-BE49-F238E27FC236}">
                <a16:creationId xmlns:a16="http://schemas.microsoft.com/office/drawing/2014/main" id="{77FE3BED-5218-4428-A268-F7EC28FF5ACD}"/>
              </a:ext>
            </a:extLst>
          </p:cNvPr>
          <p:cNvSpPr/>
          <p:nvPr>
            <p:custDataLst>
              <p:tags r:id="rId7"/>
            </p:custDataLst>
          </p:nvPr>
        </p:nvSpPr>
        <p:spPr>
          <a:xfrm>
            <a:off x="184862" y="2458111"/>
            <a:ext cx="1028617" cy="631354"/>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2I2D</a:t>
            </a:r>
          </a:p>
        </p:txBody>
      </p:sp>
      <p:pic>
        <p:nvPicPr>
          <p:cNvPr id="29" name="Image 28"/>
          <p:cNvPicPr>
            <a:picLocks noChangeAspect="1"/>
          </p:cNvPicPr>
          <p:nvPr>
            <p:custDataLst>
              <p:tags r:id="rId8"/>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10379">
            <a:off x="10360804" y="4801653"/>
            <a:ext cx="648510" cy="596330"/>
          </a:xfrm>
          <a:prstGeom prst="rect">
            <a:avLst/>
          </a:prstGeom>
        </p:spPr>
      </p:pic>
      <p:grpSp>
        <p:nvGrpSpPr>
          <p:cNvPr id="6" name="Groupe 5"/>
          <p:cNvGrpSpPr/>
          <p:nvPr>
            <p:custDataLst>
              <p:tags r:id="rId9"/>
            </p:custDataLst>
          </p:nvPr>
        </p:nvGrpSpPr>
        <p:grpSpPr>
          <a:xfrm>
            <a:off x="9301805" y="3148221"/>
            <a:ext cx="3038475" cy="3238500"/>
            <a:chOff x="9194711" y="3148221"/>
            <a:chExt cx="3038475" cy="3238500"/>
          </a:xfrm>
        </p:grpSpPr>
        <p:pic>
          <p:nvPicPr>
            <p:cNvPr id="28" name="Image 27"/>
            <p:cNvPicPr>
              <a:picLocks noChangeAspect="1"/>
            </p:cNvPicPr>
            <p:nvPr>
              <p:custDataLst>
                <p:tags r:id="rId10"/>
              </p:custDataLst>
            </p:nvPr>
          </p:nvPicPr>
          <p:blipFill>
            <a:blip r:embed="rId17">
              <a:extLst>
                <a:ext uri="{28A0092B-C50C-407E-A947-70E740481C1C}">
                  <a14:useLocalDpi xmlns:a14="http://schemas.microsoft.com/office/drawing/2010/main"/>
                </a:ext>
              </a:extLst>
            </a:blip>
            <a:stretch>
              <a:fillRect/>
            </a:stretch>
          </p:blipFill>
          <p:spPr>
            <a:xfrm>
              <a:off x="9194711" y="3148221"/>
              <a:ext cx="3038475" cy="3238500"/>
            </a:xfrm>
            <a:prstGeom prst="rect">
              <a:avLst/>
            </a:prstGeom>
          </p:spPr>
        </p:pic>
        <p:sp>
          <p:nvSpPr>
            <p:cNvPr id="30" name="Rectangle 29"/>
            <p:cNvSpPr/>
            <p:nvPr>
              <p:custDataLst>
                <p:tags r:id="rId11"/>
              </p:custDataLst>
            </p:nvPr>
          </p:nvSpPr>
          <p:spPr>
            <a:xfrm>
              <a:off x="10226240" y="3864777"/>
              <a:ext cx="944618" cy="369332"/>
            </a:xfrm>
            <a:prstGeom prst="rect">
              <a:avLst/>
            </a:prstGeom>
            <a:effectLst>
              <a:outerShdw blurRad="50800" dist="38100" dir="5400000" algn="t" rotWithShape="0">
                <a:prstClr val="black">
                  <a:alpha val="40000"/>
                </a:prstClr>
              </a:outerShdw>
            </a:effectLst>
          </p:spPr>
          <p:txBody>
            <a:bodyPr wrap="none">
              <a:spAutoFit/>
            </a:bodyPr>
            <a:lstStyle/>
            <a:p>
              <a:r>
                <a:rPr lang="fr-FR" b="1" dirty="0">
                  <a:solidFill>
                    <a:schemeClr val="bg1"/>
                  </a:solidFill>
                </a:rPr>
                <a:t>Matière</a:t>
              </a:r>
              <a:endParaRPr lang="fr-FR" dirty="0"/>
            </a:p>
          </p:txBody>
        </p:sp>
        <p:sp>
          <p:nvSpPr>
            <p:cNvPr id="31" name="Rectangle 30"/>
            <p:cNvSpPr/>
            <p:nvPr>
              <p:custDataLst>
                <p:tags r:id="rId12"/>
              </p:custDataLst>
            </p:nvPr>
          </p:nvSpPr>
          <p:spPr>
            <a:xfrm rot="18887028">
              <a:off x="9309769" y="4382996"/>
              <a:ext cx="970202" cy="307777"/>
            </a:xfrm>
            <a:prstGeom prst="rect">
              <a:avLst/>
            </a:prstGeom>
          </p:spPr>
          <p:txBody>
            <a:bodyPr wrap="none">
              <a:spAutoFit/>
            </a:bodyPr>
            <a:lstStyle/>
            <a:p>
              <a:r>
                <a:rPr lang="fr-FR" sz="1400" b="1" dirty="0">
                  <a:solidFill>
                    <a:schemeClr val="bg1"/>
                  </a:solidFill>
                </a:rPr>
                <a:t>Résistance</a:t>
              </a:r>
            </a:p>
          </p:txBody>
        </p:sp>
        <p:sp>
          <p:nvSpPr>
            <p:cNvPr id="32" name="Rectangle 31"/>
            <p:cNvSpPr/>
            <p:nvPr>
              <p:custDataLst>
                <p:tags r:id="rId13"/>
              </p:custDataLst>
            </p:nvPr>
          </p:nvSpPr>
          <p:spPr>
            <a:xfrm>
              <a:off x="10148622" y="5208992"/>
              <a:ext cx="1099853" cy="307777"/>
            </a:xfrm>
            <a:prstGeom prst="rect">
              <a:avLst/>
            </a:prstGeom>
          </p:spPr>
          <p:txBody>
            <a:bodyPr wrap="none">
              <a:spAutoFit/>
            </a:bodyPr>
            <a:lstStyle/>
            <a:p>
              <a:r>
                <a:rPr lang="fr-FR" sz="1400" b="1" dirty="0">
                  <a:solidFill>
                    <a:schemeClr val="bg1"/>
                  </a:solidFill>
                </a:rPr>
                <a:t>Mouvement</a:t>
              </a:r>
            </a:p>
          </p:txBody>
        </p:sp>
        <p:sp>
          <p:nvSpPr>
            <p:cNvPr id="33" name="Rectangle 32"/>
            <p:cNvSpPr/>
            <p:nvPr>
              <p:custDataLst>
                <p:tags r:id="rId14"/>
              </p:custDataLst>
            </p:nvPr>
          </p:nvSpPr>
          <p:spPr>
            <a:xfrm rot="2680249">
              <a:off x="11148516" y="4382996"/>
              <a:ext cx="845296" cy="307777"/>
            </a:xfrm>
            <a:prstGeom prst="rect">
              <a:avLst/>
            </a:prstGeom>
          </p:spPr>
          <p:txBody>
            <a:bodyPr wrap="none">
              <a:spAutoFit/>
            </a:bodyPr>
            <a:lstStyle/>
            <a:p>
              <a:r>
                <a:rPr lang="fr-FR" sz="1400" b="1" dirty="0">
                  <a:solidFill>
                    <a:schemeClr val="bg1"/>
                  </a:solidFill>
                </a:rPr>
                <a:t>Équilibre</a:t>
              </a:r>
            </a:p>
          </p:txBody>
        </p:sp>
      </p:grpSp>
    </p:spTree>
    <p:extLst>
      <p:ext uri="{BB962C8B-B14F-4D97-AF65-F5344CB8AC3E}">
        <p14:creationId xmlns:p14="http://schemas.microsoft.com/office/powerpoint/2010/main" val="4231448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a:spLocks noGrp="1"/>
          </p:cNvSpPr>
          <p:nvPr>
            <p:ph type="title"/>
            <p:custDataLst>
              <p:tags r:id="rId1"/>
            </p:custDataLst>
          </p:nvPr>
        </p:nvSpPr>
        <p:spPr>
          <a:xfrm>
            <a:off x="1556154" y="202396"/>
            <a:ext cx="10515600" cy="674484"/>
          </a:xfrm>
        </p:spPr>
        <p:txBody>
          <a:bodyPr>
            <a:normAutofit/>
          </a:bodyPr>
          <a:lstStyle/>
          <a:p>
            <a:r>
              <a:rPr lang="fr-FR" dirty="0"/>
              <a:t>2i2d - Définition des objectifs de formation de la séquence </a:t>
            </a:r>
          </a:p>
        </p:txBody>
      </p:sp>
      <p:sp>
        <p:nvSpPr>
          <p:cNvPr id="8" name="Rectangle 7"/>
          <p:cNvSpPr/>
          <p:nvPr>
            <p:custDataLst>
              <p:tags r:id="rId2"/>
            </p:custDataLst>
          </p:nvPr>
        </p:nvSpPr>
        <p:spPr>
          <a:xfrm>
            <a:off x="2974441" y="3098799"/>
            <a:ext cx="2062480" cy="93901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smtClean="0"/>
              <a:t>Définition des limites d’utilisation d’un produit</a:t>
            </a:r>
            <a:endParaRPr lang="fr-FR" b="1" dirty="0"/>
          </a:p>
        </p:txBody>
      </p:sp>
      <p:sp>
        <p:nvSpPr>
          <p:cNvPr id="9" name="Flèche droite 8"/>
          <p:cNvSpPr/>
          <p:nvPr>
            <p:custDataLst>
              <p:tags r:id="rId3"/>
            </p:custDataLst>
          </p:nvPr>
        </p:nvSpPr>
        <p:spPr>
          <a:xfrm rot="19133279">
            <a:off x="4870145" y="2524739"/>
            <a:ext cx="1387442" cy="335280"/>
          </a:xfrm>
          <a:prstGeom prst="rightArrow">
            <a:avLst>
              <a:gd name="adj1" fmla="val 3653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custDataLst>
              <p:tags r:id="rId4"/>
            </p:custDataLst>
          </p:nvPr>
        </p:nvSpPr>
        <p:spPr>
          <a:xfrm>
            <a:off x="6054641" y="1239520"/>
            <a:ext cx="2700000" cy="94488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dirty="0" smtClean="0">
                <a:solidFill>
                  <a:schemeClr val="tx1"/>
                </a:solidFill>
              </a:rPr>
              <a:t>O5 – Imaginer une solution, répondre à un besoin</a:t>
            </a:r>
            <a:endParaRPr lang="fr-FR" dirty="0">
              <a:solidFill>
                <a:schemeClr val="tx1"/>
              </a:solidFill>
            </a:endParaRPr>
          </a:p>
        </p:txBody>
      </p:sp>
      <p:sp>
        <p:nvSpPr>
          <p:cNvPr id="12" name="Rectangle 11"/>
          <p:cNvSpPr/>
          <p:nvPr>
            <p:custDataLst>
              <p:tags r:id="rId5"/>
            </p:custDataLst>
          </p:nvPr>
        </p:nvSpPr>
        <p:spPr>
          <a:xfrm>
            <a:off x="6054641" y="2842721"/>
            <a:ext cx="2700000" cy="1656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b="1" dirty="0" smtClean="0">
                <a:solidFill>
                  <a:schemeClr val="tx1"/>
                </a:solidFill>
              </a:rPr>
              <a:t>O6 – Préparer une simulation et exploiter les résultats pour prédire un fonctionnement, valider une performance ou une solution</a:t>
            </a:r>
            <a:endParaRPr lang="fr-FR" dirty="0">
              <a:solidFill>
                <a:schemeClr val="tx1"/>
              </a:solidFill>
            </a:endParaRPr>
          </a:p>
        </p:txBody>
      </p:sp>
      <p:sp>
        <p:nvSpPr>
          <p:cNvPr id="11" name="Flèche droite 10"/>
          <p:cNvSpPr/>
          <p:nvPr>
            <p:custDataLst>
              <p:tags r:id="rId6"/>
            </p:custDataLst>
          </p:nvPr>
        </p:nvSpPr>
        <p:spPr>
          <a:xfrm>
            <a:off x="5036921" y="3423921"/>
            <a:ext cx="1017720" cy="335280"/>
          </a:xfrm>
          <a:prstGeom prst="rightArrow">
            <a:avLst>
              <a:gd name="adj1" fmla="val 3409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custDataLst>
              <p:tags r:id="rId7"/>
            </p:custDataLst>
          </p:nvPr>
        </p:nvSpPr>
        <p:spPr>
          <a:xfrm>
            <a:off x="6054641" y="4958080"/>
            <a:ext cx="2700000" cy="9448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smtClean="0">
                <a:solidFill>
                  <a:schemeClr val="tx1"/>
                </a:solidFill>
              </a:rPr>
              <a:t>O7 – Expérimenter et réaliser des prototypes ou des maquettes</a:t>
            </a:r>
            <a:endParaRPr lang="fr-FR" dirty="0">
              <a:solidFill>
                <a:schemeClr val="tx1"/>
              </a:solidFill>
            </a:endParaRPr>
          </a:p>
        </p:txBody>
      </p:sp>
      <p:sp>
        <p:nvSpPr>
          <p:cNvPr id="14" name="Flèche droite 13"/>
          <p:cNvSpPr/>
          <p:nvPr>
            <p:custDataLst>
              <p:tags r:id="rId8"/>
            </p:custDataLst>
          </p:nvPr>
        </p:nvSpPr>
        <p:spPr>
          <a:xfrm rot="2592138">
            <a:off x="4950848" y="4331080"/>
            <a:ext cx="1240766" cy="335280"/>
          </a:xfrm>
          <a:prstGeom prst="rightArrow">
            <a:avLst>
              <a:gd name="adj1" fmla="val 3549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86772F9E-03CE-46D3-9F78-A3B9527C3F72}"/>
              </a:ext>
            </a:extLst>
          </p:cNvPr>
          <p:cNvSpPr/>
          <p:nvPr>
            <p:custDataLst>
              <p:tags r:id="rId9"/>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sp>
        <p:nvSpPr>
          <p:cNvPr id="15" name="ZoneTexte 14"/>
          <p:cNvSpPr txBox="1"/>
          <p:nvPr>
            <p:custDataLst>
              <p:tags r:id="rId10"/>
            </p:custDataLst>
          </p:nvPr>
        </p:nvSpPr>
        <p:spPr>
          <a:xfrm>
            <a:off x="59031" y="876880"/>
            <a:ext cx="4871939" cy="1569660"/>
          </a:xfrm>
          <a:prstGeom prst="rect">
            <a:avLst/>
          </a:prstGeom>
          <a:solidFill>
            <a:srgbClr val="CAF27F"/>
          </a:solidFill>
        </p:spPr>
        <p:txBody>
          <a:bodyPr wrap="square" rtlCol="0">
            <a:spAutoFit/>
          </a:bodyPr>
          <a:lstStyle/>
          <a:p>
            <a:pPr marL="358775" indent="-358775">
              <a:buFont typeface="Arial" pitchFamily="34" charset="0"/>
              <a:buChar char="•"/>
            </a:pPr>
            <a:r>
              <a:rPr lang="fr-FR" sz="2400" b="1" dirty="0" smtClean="0">
                <a:latin typeface="Arial" pitchFamily="34" charset="0"/>
                <a:cs typeface="Arial" pitchFamily="34" charset="0"/>
              </a:rPr>
              <a:t>Produit </a:t>
            </a:r>
            <a:r>
              <a:rPr lang="fr-FR" sz="2400" b="1" dirty="0">
                <a:latin typeface="Arial" pitchFamily="34" charset="0"/>
                <a:cs typeface="Arial" pitchFamily="34" charset="0"/>
              </a:rPr>
              <a:t>fonctionnant de manière quasi </a:t>
            </a:r>
            <a:r>
              <a:rPr lang="fr-FR" sz="2400" b="1" dirty="0" smtClean="0">
                <a:latin typeface="Arial" pitchFamily="34" charset="0"/>
                <a:cs typeface="Arial" pitchFamily="34" charset="0"/>
              </a:rPr>
              <a:t>autonome installé dans des lieux difficilement accessibles</a:t>
            </a:r>
          </a:p>
        </p:txBody>
      </p:sp>
      <p:sp>
        <p:nvSpPr>
          <p:cNvPr id="17" name="Pensées 16"/>
          <p:cNvSpPr/>
          <p:nvPr>
            <p:custDataLst>
              <p:tags r:id="rId11"/>
            </p:custDataLst>
          </p:nvPr>
        </p:nvSpPr>
        <p:spPr>
          <a:xfrm>
            <a:off x="0" y="4554908"/>
            <a:ext cx="4554908" cy="1623304"/>
          </a:xfrm>
          <a:prstGeom prst="cloudCallout">
            <a:avLst>
              <a:gd name="adj1" fmla="val 41966"/>
              <a:gd name="adj2" fmla="val -85180"/>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buFont typeface="Arial" pitchFamily="34" charset="0"/>
              <a:buChar char="•"/>
            </a:pPr>
            <a:r>
              <a:rPr lang="fr-FR" sz="1600" b="1" dirty="0" smtClean="0">
                <a:latin typeface="Arial" pitchFamily="34" charset="0"/>
                <a:cs typeface="Arial" pitchFamily="34" charset="0"/>
              </a:rPr>
              <a:t> Conditions climatiques :</a:t>
            </a:r>
          </a:p>
          <a:p>
            <a:r>
              <a:rPr lang="fr-FR" sz="1600" b="1" dirty="0" smtClean="0">
                <a:latin typeface="Arial" pitchFamily="34" charset="0"/>
                <a:cs typeface="Arial" pitchFamily="34" charset="0"/>
              </a:rPr>
              <a:t>	Force du vent, neige, …</a:t>
            </a:r>
          </a:p>
          <a:p>
            <a:pPr>
              <a:buFont typeface="Arial" pitchFamily="34" charset="0"/>
              <a:buChar char="•"/>
            </a:pPr>
            <a:r>
              <a:rPr lang="fr-FR" sz="1600" b="1" dirty="0" smtClean="0">
                <a:latin typeface="Arial" pitchFamily="34" charset="0"/>
                <a:cs typeface="Arial" pitchFamily="34" charset="0"/>
              </a:rPr>
              <a:t> Autonomie,</a:t>
            </a:r>
          </a:p>
          <a:p>
            <a:pPr>
              <a:buFont typeface="Arial" pitchFamily="34" charset="0"/>
              <a:buChar char="•"/>
            </a:pPr>
            <a:r>
              <a:rPr lang="fr-FR" sz="1600" b="1" dirty="0" smtClean="0">
                <a:latin typeface="Arial" pitchFamily="34" charset="0"/>
                <a:cs typeface="Arial" pitchFamily="34" charset="0"/>
              </a:rPr>
              <a:t> Communication</a:t>
            </a:r>
          </a:p>
        </p:txBody>
      </p:sp>
      <p:sp>
        <p:nvSpPr>
          <p:cNvPr id="16" name="Rectangle 15"/>
          <p:cNvSpPr/>
          <p:nvPr>
            <p:custDataLst>
              <p:tags r:id="rId12"/>
            </p:custDataLst>
          </p:nvPr>
        </p:nvSpPr>
        <p:spPr>
          <a:xfrm>
            <a:off x="8955791" y="1239520"/>
            <a:ext cx="3168000" cy="94488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fr-FR" b="1" dirty="0" smtClean="0">
                <a:solidFill>
                  <a:schemeClr val="tx1"/>
                </a:solidFill>
              </a:rPr>
              <a:t>CO 5.8 AC 1 </a:t>
            </a:r>
            <a:r>
              <a:rPr lang="fr-FR" sz="1200" dirty="0" smtClean="0">
                <a:solidFill>
                  <a:schemeClr val="tx1"/>
                </a:solidFill>
              </a:rPr>
              <a:t>Proposer et choisir des solutions constructives </a:t>
            </a:r>
            <a:endParaRPr lang="fr-FR" sz="1200" b="1" dirty="0" smtClean="0">
              <a:solidFill>
                <a:schemeClr val="tx1"/>
              </a:solidFill>
            </a:endParaRPr>
          </a:p>
          <a:p>
            <a:r>
              <a:rPr lang="fr-FR" b="1" dirty="0" smtClean="0">
                <a:solidFill>
                  <a:schemeClr val="tx1"/>
                </a:solidFill>
              </a:rPr>
              <a:t>CO 5.8 ITEC 1 </a:t>
            </a:r>
            <a:r>
              <a:rPr lang="fr-FR" sz="1200" dirty="0" smtClean="0">
                <a:solidFill>
                  <a:schemeClr val="tx1"/>
                </a:solidFill>
              </a:rPr>
              <a:t>Définir à l’aide d’un modeleur numérique</a:t>
            </a:r>
            <a:endParaRPr lang="fr-FR" sz="1200" b="1" dirty="0" smtClean="0">
              <a:solidFill>
                <a:schemeClr val="tx1"/>
              </a:solidFill>
            </a:endParaRPr>
          </a:p>
        </p:txBody>
      </p:sp>
      <p:sp>
        <p:nvSpPr>
          <p:cNvPr id="18" name="Rectangle 17"/>
          <p:cNvSpPr/>
          <p:nvPr>
            <p:custDataLst>
              <p:tags r:id="rId13"/>
            </p:custDataLst>
          </p:nvPr>
        </p:nvSpPr>
        <p:spPr>
          <a:xfrm>
            <a:off x="8955791" y="3274828"/>
            <a:ext cx="3168000" cy="136921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fr-FR" b="1" dirty="0" smtClean="0">
                <a:solidFill>
                  <a:schemeClr val="tx1"/>
                </a:solidFill>
              </a:rPr>
              <a:t>CO 6.5 AC 1 </a:t>
            </a:r>
            <a:r>
              <a:rPr lang="fr-FR" sz="1200" b="1" dirty="0" smtClean="0">
                <a:solidFill>
                  <a:schemeClr val="tx1"/>
                </a:solidFill>
              </a:rPr>
              <a:t>: </a:t>
            </a:r>
            <a:r>
              <a:rPr lang="fr-FR" sz="1200" dirty="0" smtClean="0">
                <a:solidFill>
                  <a:schemeClr val="tx1"/>
                </a:solidFill>
              </a:rPr>
              <a:t>Simulation d’un usage ou d’un comportement</a:t>
            </a:r>
            <a:endParaRPr lang="fr-FR" sz="1200" b="1" dirty="0" smtClean="0">
              <a:solidFill>
                <a:schemeClr val="tx1"/>
              </a:solidFill>
            </a:endParaRPr>
          </a:p>
          <a:p>
            <a:r>
              <a:rPr lang="fr-FR" b="1" dirty="0" smtClean="0">
                <a:solidFill>
                  <a:schemeClr val="tx1"/>
                </a:solidFill>
              </a:rPr>
              <a:t>CO 6.5 ITEC 1 : </a:t>
            </a:r>
            <a:r>
              <a:rPr lang="fr-FR" sz="1200" dirty="0" smtClean="0">
                <a:solidFill>
                  <a:schemeClr val="tx1"/>
                </a:solidFill>
              </a:rPr>
              <a:t>Simulation mécanique </a:t>
            </a:r>
          </a:p>
          <a:p>
            <a:r>
              <a:rPr lang="fr-FR" b="1" dirty="0" smtClean="0">
                <a:solidFill>
                  <a:schemeClr val="tx1"/>
                </a:solidFill>
              </a:rPr>
              <a:t>CO 6.5 EE 1 : </a:t>
            </a:r>
            <a:r>
              <a:rPr lang="fr-FR" sz="1200" dirty="0" smtClean="0">
                <a:solidFill>
                  <a:schemeClr val="tx1"/>
                </a:solidFill>
              </a:rPr>
              <a:t>Simulation énergétique </a:t>
            </a:r>
          </a:p>
          <a:p>
            <a:r>
              <a:rPr lang="fr-FR" b="1" dirty="0" smtClean="0">
                <a:solidFill>
                  <a:schemeClr val="tx1"/>
                </a:solidFill>
              </a:rPr>
              <a:t>CO 6.5 SIN1 :</a:t>
            </a:r>
            <a:r>
              <a:rPr lang="fr-FR" sz="1200" b="1" dirty="0" smtClean="0">
                <a:solidFill>
                  <a:schemeClr val="tx1"/>
                </a:solidFill>
              </a:rPr>
              <a:t> </a:t>
            </a:r>
            <a:r>
              <a:rPr lang="fr-FR" sz="1200" dirty="0" smtClean="0">
                <a:solidFill>
                  <a:schemeClr val="tx1"/>
                </a:solidFill>
              </a:rPr>
              <a:t>Simulation informationnelle </a:t>
            </a:r>
            <a:endParaRPr lang="fr-FR" sz="1200" b="1" dirty="0" smtClean="0">
              <a:solidFill>
                <a:schemeClr val="tx1"/>
              </a:solidFill>
            </a:endParaRPr>
          </a:p>
        </p:txBody>
      </p:sp>
      <p:grpSp>
        <p:nvGrpSpPr>
          <p:cNvPr id="2" name="Grouper 1"/>
          <p:cNvGrpSpPr/>
          <p:nvPr>
            <p:custDataLst>
              <p:tags r:id="rId14"/>
            </p:custDataLst>
          </p:nvPr>
        </p:nvGrpSpPr>
        <p:grpSpPr>
          <a:xfrm>
            <a:off x="8955791" y="4810991"/>
            <a:ext cx="3168000" cy="1239058"/>
            <a:chOff x="8955791" y="4810991"/>
            <a:chExt cx="3168000" cy="1239058"/>
          </a:xfrm>
        </p:grpSpPr>
        <p:sp>
          <p:nvSpPr>
            <p:cNvPr id="19" name="Rectangle 18"/>
            <p:cNvSpPr/>
            <p:nvPr/>
          </p:nvSpPr>
          <p:spPr>
            <a:xfrm>
              <a:off x="8955791" y="4810991"/>
              <a:ext cx="3168000" cy="123905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fr-FR" b="1" dirty="0" smtClean="0">
                  <a:solidFill>
                    <a:schemeClr val="tx1"/>
                  </a:solidFill>
                </a:rPr>
                <a:t>CO 7.3 AC 1</a:t>
              </a:r>
              <a:endParaRPr lang="fr-FR" sz="1200" b="1" dirty="0" smtClean="0">
                <a:solidFill>
                  <a:schemeClr val="tx1"/>
                </a:solidFill>
              </a:endParaRPr>
            </a:p>
            <a:p>
              <a:r>
                <a:rPr lang="fr-FR" b="1" dirty="0" smtClean="0">
                  <a:solidFill>
                    <a:schemeClr val="tx1"/>
                  </a:solidFill>
                </a:rPr>
                <a:t>CO 7.3 ITEC 2</a:t>
              </a:r>
              <a:endParaRPr lang="fr-FR" sz="1200" b="1" dirty="0" smtClean="0">
                <a:solidFill>
                  <a:schemeClr val="tx1"/>
                </a:solidFill>
              </a:endParaRPr>
            </a:p>
            <a:p>
              <a:r>
                <a:rPr lang="fr-FR" b="1" dirty="0" smtClean="0">
                  <a:solidFill>
                    <a:schemeClr val="tx1"/>
                  </a:solidFill>
                </a:rPr>
                <a:t>CO 7.3 EE 1</a:t>
              </a:r>
              <a:endParaRPr lang="fr-FR" sz="1200" b="1" dirty="0" smtClean="0">
                <a:solidFill>
                  <a:schemeClr val="tx1"/>
                </a:solidFill>
              </a:endParaRPr>
            </a:p>
            <a:p>
              <a:r>
                <a:rPr lang="fr-FR" b="1" dirty="0" smtClean="0">
                  <a:solidFill>
                    <a:schemeClr val="tx1"/>
                  </a:solidFill>
                </a:rPr>
                <a:t>CO 7.3 SIN 1</a:t>
              </a:r>
              <a:endParaRPr lang="fr-FR" sz="1200" dirty="0">
                <a:solidFill>
                  <a:schemeClr val="tx1"/>
                </a:solidFill>
              </a:endParaRPr>
            </a:p>
          </p:txBody>
        </p:sp>
        <p:sp>
          <p:nvSpPr>
            <p:cNvPr id="21" name="Accolade fermante 20"/>
            <p:cNvSpPr/>
            <p:nvPr/>
          </p:nvSpPr>
          <p:spPr>
            <a:xfrm>
              <a:off x="10401299" y="4958080"/>
              <a:ext cx="114300" cy="94488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2" name="ZoneTexte 21"/>
            <p:cNvSpPr txBox="1"/>
            <p:nvPr/>
          </p:nvSpPr>
          <p:spPr>
            <a:xfrm>
              <a:off x="10432338" y="5218606"/>
              <a:ext cx="1531060" cy="369332"/>
            </a:xfrm>
            <a:prstGeom prst="rect">
              <a:avLst/>
            </a:prstGeom>
            <a:noFill/>
          </p:spPr>
          <p:txBody>
            <a:bodyPr wrap="none" rtlCol="0">
              <a:spAutoFit/>
            </a:bodyPr>
            <a:lstStyle/>
            <a:p>
              <a:r>
                <a:rPr lang="fr-FR" b="1" dirty="0" smtClean="0">
                  <a:solidFill>
                    <a:schemeClr val="bg1"/>
                  </a:solidFill>
                </a:rPr>
                <a:t> </a:t>
              </a:r>
              <a:r>
                <a:rPr lang="fr-FR" b="1" dirty="0" smtClean="0"/>
                <a:t>Expérimenter</a:t>
              </a:r>
              <a:endParaRPr lang="fr-FR" b="1" dirty="0"/>
            </a:p>
          </p:txBody>
        </p:sp>
      </p:grpSp>
      <p:sp>
        <p:nvSpPr>
          <p:cNvPr id="23" name="Rectangle 22"/>
          <p:cNvSpPr/>
          <p:nvPr>
            <p:custDataLst>
              <p:tags r:id="rId15"/>
            </p:custDataLst>
          </p:nvPr>
        </p:nvSpPr>
        <p:spPr>
          <a:xfrm>
            <a:off x="8955791" y="2373683"/>
            <a:ext cx="3168000" cy="88191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fr-FR" b="1" dirty="0" smtClean="0">
                <a:solidFill>
                  <a:schemeClr val="tx1"/>
                </a:solidFill>
              </a:rPr>
              <a:t>CO 6.2 : </a:t>
            </a:r>
            <a:r>
              <a:rPr lang="fr-FR" sz="1200" dirty="0" smtClean="0">
                <a:solidFill>
                  <a:schemeClr val="tx1"/>
                </a:solidFill>
              </a:rPr>
              <a:t>Identifier et régler des variables et des paramètres </a:t>
            </a:r>
            <a:endParaRPr lang="fr-FR" sz="1200" b="1" dirty="0" smtClean="0">
              <a:solidFill>
                <a:schemeClr val="tx1"/>
              </a:solidFill>
            </a:endParaRPr>
          </a:p>
          <a:p>
            <a:r>
              <a:rPr lang="fr-FR" b="1" dirty="0" smtClean="0">
                <a:solidFill>
                  <a:schemeClr val="tx1"/>
                </a:solidFill>
              </a:rPr>
              <a:t>CO 6.3 : </a:t>
            </a:r>
            <a:r>
              <a:rPr lang="fr-FR" sz="1200" dirty="0" smtClean="0">
                <a:solidFill>
                  <a:schemeClr val="tx1"/>
                </a:solidFill>
              </a:rPr>
              <a:t>Évaluer un écart </a:t>
            </a:r>
            <a:endParaRPr lang="fr-FR" sz="1200" b="1" dirty="0" smtClean="0">
              <a:solidFill>
                <a:schemeClr val="tx1"/>
              </a:solidFill>
            </a:endParaRPr>
          </a:p>
        </p:txBody>
      </p:sp>
    </p:spTree>
    <p:extLst>
      <p:ext uri="{BB962C8B-B14F-4D97-AF65-F5344CB8AC3E}">
        <p14:creationId xmlns:p14="http://schemas.microsoft.com/office/powerpoint/2010/main" val="21909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custDataLst>
              <p:tags r:id="rId1"/>
            </p:custDataLst>
          </p:nvPr>
        </p:nvGrpSpPr>
        <p:grpSpPr>
          <a:xfrm>
            <a:off x="298109" y="762362"/>
            <a:ext cx="11484000" cy="5508000"/>
            <a:chOff x="298109" y="762362"/>
            <a:chExt cx="11340000" cy="6017596"/>
          </a:xfrm>
        </p:grpSpPr>
        <p:pic>
          <p:nvPicPr>
            <p:cNvPr id="4098" name="Picture 2"/>
            <p:cNvPicPr>
              <a:picLocks noChangeAspect="1" noChangeArrowheads="1"/>
            </p:cNvPicPr>
            <p:nvPr/>
          </p:nvPicPr>
          <p:blipFill>
            <a:blip r:embed="rId7"/>
            <a:srcRect/>
            <a:stretch>
              <a:fillRect/>
            </a:stretch>
          </p:blipFill>
          <p:spPr bwMode="auto">
            <a:xfrm>
              <a:off x="298109" y="762362"/>
              <a:ext cx="11340000" cy="4004530"/>
            </a:xfrm>
            <a:prstGeom prst="rect">
              <a:avLst/>
            </a:prstGeom>
            <a:noFill/>
            <a:ln w="9525">
              <a:noFill/>
              <a:miter lim="800000"/>
              <a:headEnd/>
              <a:tailEnd/>
            </a:ln>
            <a:effectLst/>
          </p:spPr>
        </p:pic>
        <p:pic>
          <p:nvPicPr>
            <p:cNvPr id="4099" name="Picture 3"/>
            <p:cNvPicPr>
              <a:picLocks noChangeAspect="1" noChangeArrowheads="1"/>
            </p:cNvPicPr>
            <p:nvPr/>
          </p:nvPicPr>
          <p:blipFill>
            <a:blip r:embed="rId8"/>
            <a:srcRect/>
            <a:stretch>
              <a:fillRect/>
            </a:stretch>
          </p:blipFill>
          <p:spPr bwMode="auto">
            <a:xfrm>
              <a:off x="298109" y="4745636"/>
              <a:ext cx="11340000" cy="458930"/>
            </a:xfrm>
            <a:prstGeom prst="rect">
              <a:avLst/>
            </a:prstGeom>
            <a:noFill/>
            <a:ln w="9525">
              <a:noFill/>
              <a:miter lim="800000"/>
              <a:headEnd/>
              <a:tailEnd/>
            </a:ln>
            <a:effectLst/>
          </p:spPr>
        </p:pic>
        <p:pic>
          <p:nvPicPr>
            <p:cNvPr id="4100" name="Picture 4"/>
            <p:cNvPicPr>
              <a:picLocks noChangeAspect="1" noChangeArrowheads="1"/>
            </p:cNvPicPr>
            <p:nvPr/>
          </p:nvPicPr>
          <p:blipFill>
            <a:blip r:embed="rId9"/>
            <a:srcRect/>
            <a:stretch>
              <a:fillRect/>
            </a:stretch>
          </p:blipFill>
          <p:spPr bwMode="auto">
            <a:xfrm>
              <a:off x="298109" y="5175133"/>
              <a:ext cx="11340000" cy="45893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0"/>
            <a:srcRect/>
            <a:stretch>
              <a:fillRect/>
            </a:stretch>
          </p:blipFill>
          <p:spPr bwMode="auto">
            <a:xfrm>
              <a:off x="298109" y="5610428"/>
              <a:ext cx="11340000" cy="1169530"/>
            </a:xfrm>
            <a:prstGeom prst="rect">
              <a:avLst/>
            </a:prstGeom>
            <a:noFill/>
            <a:ln w="9525">
              <a:noFill/>
              <a:miter lim="800000"/>
              <a:headEnd/>
              <a:tailEnd/>
            </a:ln>
            <a:effectLst/>
          </p:spPr>
        </p:pic>
      </p:grpSp>
      <p:sp>
        <p:nvSpPr>
          <p:cNvPr id="20" name="Titre 1"/>
          <p:cNvSpPr>
            <a:spLocks noGrp="1"/>
          </p:cNvSpPr>
          <p:nvPr>
            <p:ph type="title"/>
            <p:custDataLst>
              <p:tags r:id="rId2"/>
            </p:custDataLst>
          </p:nvPr>
        </p:nvSpPr>
        <p:spPr>
          <a:xfrm>
            <a:off x="1597872" y="203375"/>
            <a:ext cx="10515600" cy="674484"/>
          </a:xfrm>
        </p:spPr>
        <p:txBody>
          <a:bodyPr>
            <a:normAutofit/>
          </a:bodyPr>
          <a:lstStyle/>
          <a:p>
            <a:r>
              <a:rPr lang="fr-FR" dirty="0"/>
              <a:t>2i2d - Définition des objectifs de formation de la séquence </a:t>
            </a:r>
            <a:endParaRPr lang="fr-FR" b="1" dirty="0"/>
          </a:p>
        </p:txBody>
      </p:sp>
      <p:sp>
        <p:nvSpPr>
          <p:cNvPr id="7" name="Ellipse 6"/>
          <p:cNvSpPr/>
          <p:nvPr>
            <p:custDataLst>
              <p:tags r:id="rId3"/>
            </p:custDataLst>
          </p:nvPr>
        </p:nvSpPr>
        <p:spPr>
          <a:xfrm>
            <a:off x="6026361" y="1190792"/>
            <a:ext cx="1892973" cy="5122994"/>
          </a:xfrm>
          <a:prstGeom prst="ellipse">
            <a:avLst/>
          </a:prstGeom>
          <a:solidFill>
            <a:srgbClr val="93CDDD">
              <a:alpha val="58039"/>
            </a:srgbClr>
          </a:solidFill>
          <a:ln w="19050">
            <a:solidFill>
              <a:srgbClr val="C00000"/>
            </a:solidFill>
          </a:ln>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1600" b="1" dirty="0" smtClean="0">
                <a:solidFill>
                  <a:srgbClr val="FF0000"/>
                </a:solidFill>
              </a:rPr>
              <a:t>Enseignements </a:t>
            </a:r>
          </a:p>
          <a:p>
            <a:pPr algn="ctr"/>
            <a:r>
              <a:rPr lang="fr-FR" sz="1600" b="1" dirty="0" smtClean="0">
                <a:solidFill>
                  <a:srgbClr val="FF0000"/>
                </a:solidFill>
              </a:rPr>
              <a:t>Communs</a:t>
            </a:r>
            <a:endParaRPr lang="fr-FR" sz="1600" dirty="0">
              <a:solidFill>
                <a:srgbClr val="FF0000"/>
              </a:solidFill>
            </a:endParaRPr>
          </a:p>
        </p:txBody>
      </p:sp>
      <p:sp>
        <p:nvSpPr>
          <p:cNvPr id="8" name="Rectangle 7">
            <a:extLst>
              <a:ext uri="{FF2B5EF4-FFF2-40B4-BE49-F238E27FC236}">
                <a16:creationId xmlns:a16="http://schemas.microsoft.com/office/drawing/2014/main" id="{86772F9E-03CE-46D3-9F78-A3B9527C3F72}"/>
              </a:ext>
            </a:extLst>
          </p:cNvPr>
          <p:cNvSpPr/>
          <p:nvPr>
            <p:custDataLst>
              <p:tags r:id="rId4"/>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sp>
        <p:nvSpPr>
          <p:cNvPr id="10" name="ZoneTexte 9"/>
          <p:cNvSpPr txBox="1"/>
          <p:nvPr>
            <p:custDataLst>
              <p:tags r:id="rId5"/>
            </p:custDataLst>
          </p:nvPr>
        </p:nvSpPr>
        <p:spPr>
          <a:xfrm>
            <a:off x="553849" y="2246243"/>
            <a:ext cx="4484433" cy="523220"/>
          </a:xfrm>
          <a:prstGeom prst="rect">
            <a:avLst/>
          </a:prstGeom>
          <a:solidFill>
            <a:srgbClr val="FFC000"/>
          </a:solidFill>
        </p:spPr>
        <p:txBody>
          <a:bodyPr wrap="none" rtlCol="0">
            <a:spAutoFit/>
          </a:bodyPr>
          <a:lstStyle/>
          <a:p>
            <a:r>
              <a:rPr lang="fr-FR" sz="2800" b="1" dirty="0" smtClean="0"/>
              <a:t>Modélisations et simulations</a:t>
            </a:r>
            <a:endParaRPr lang="fr-FR" sz="2800" b="1" dirty="0"/>
          </a:p>
        </p:txBody>
      </p:sp>
    </p:spTree>
    <p:extLst>
      <p:ext uri="{BB962C8B-B14F-4D97-AF65-F5344CB8AC3E}">
        <p14:creationId xmlns:p14="http://schemas.microsoft.com/office/powerpoint/2010/main" val="8152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12"/>
          <p:cNvGrpSpPr/>
          <p:nvPr>
            <p:custDataLst>
              <p:tags r:id="rId1"/>
            </p:custDataLst>
          </p:nvPr>
        </p:nvGrpSpPr>
        <p:grpSpPr>
          <a:xfrm>
            <a:off x="209101" y="779935"/>
            <a:ext cx="11628000" cy="5472000"/>
            <a:chOff x="209101" y="779935"/>
            <a:chExt cx="11628000" cy="5612758"/>
          </a:xfrm>
        </p:grpSpPr>
        <p:pic>
          <p:nvPicPr>
            <p:cNvPr id="2050" name="Picture 2"/>
            <p:cNvPicPr preferRelativeResize="0">
              <a:picLocks noChangeArrowheads="1"/>
            </p:cNvPicPr>
            <p:nvPr/>
          </p:nvPicPr>
          <p:blipFill>
            <a:blip r:embed="rId10"/>
            <a:srcRect/>
            <a:stretch>
              <a:fillRect/>
            </a:stretch>
          </p:blipFill>
          <p:spPr bwMode="auto">
            <a:xfrm>
              <a:off x="209101" y="779935"/>
              <a:ext cx="11626200" cy="3600000"/>
            </a:xfrm>
            <a:prstGeom prst="rect">
              <a:avLst/>
            </a:prstGeom>
            <a:noFill/>
            <a:ln w="9525">
              <a:noFill/>
              <a:miter lim="800000"/>
              <a:headEnd/>
              <a:tailEnd/>
            </a:ln>
            <a:effectLst/>
          </p:spPr>
        </p:pic>
        <p:grpSp>
          <p:nvGrpSpPr>
            <p:cNvPr id="4" name="Groupe 11"/>
            <p:cNvGrpSpPr/>
            <p:nvPr/>
          </p:nvGrpSpPr>
          <p:grpSpPr>
            <a:xfrm>
              <a:off x="209101" y="4376693"/>
              <a:ext cx="11628000" cy="1224000"/>
              <a:chOff x="209101" y="4376693"/>
              <a:chExt cx="11628000" cy="1396398"/>
            </a:xfrm>
          </p:grpSpPr>
          <p:pic>
            <p:nvPicPr>
              <p:cNvPr id="3074" name="Picture 2"/>
              <p:cNvPicPr>
                <a:picLocks noChangeAspect="1" noChangeArrowheads="1"/>
              </p:cNvPicPr>
              <p:nvPr/>
            </p:nvPicPr>
            <p:blipFill>
              <a:blip r:embed="rId11"/>
              <a:srcRect/>
              <a:stretch>
                <a:fillRect/>
              </a:stretch>
            </p:blipFill>
            <p:spPr bwMode="auto">
              <a:xfrm>
                <a:off x="209101" y="4376693"/>
                <a:ext cx="11628000" cy="250312"/>
              </a:xfrm>
              <a:prstGeom prst="rect">
                <a:avLst/>
              </a:prstGeom>
              <a:noFill/>
              <a:ln w="9525">
                <a:noFill/>
                <a:miter lim="800000"/>
                <a:headEnd/>
                <a:tailEnd/>
              </a:ln>
              <a:effectLst/>
            </p:spPr>
          </p:pic>
          <p:pic>
            <p:nvPicPr>
              <p:cNvPr id="3075" name="Picture 3"/>
              <p:cNvPicPr>
                <a:picLocks noChangeAspect="1" noChangeArrowheads="1"/>
              </p:cNvPicPr>
              <p:nvPr/>
            </p:nvPicPr>
            <p:blipFill>
              <a:blip r:embed="rId12"/>
              <a:srcRect/>
              <a:stretch>
                <a:fillRect/>
              </a:stretch>
            </p:blipFill>
            <p:spPr bwMode="auto">
              <a:xfrm>
                <a:off x="209101" y="4627005"/>
                <a:ext cx="11628000" cy="485769"/>
              </a:xfrm>
              <a:prstGeom prst="rect">
                <a:avLst/>
              </a:prstGeom>
              <a:noFill/>
              <a:ln w="9525">
                <a:noFill/>
                <a:miter lim="800000"/>
                <a:headEnd/>
                <a:tailEnd/>
              </a:ln>
              <a:effectLst/>
            </p:spPr>
          </p:pic>
          <p:pic>
            <p:nvPicPr>
              <p:cNvPr id="3076" name="Picture 4"/>
              <p:cNvPicPr>
                <a:picLocks noChangeAspect="1" noChangeArrowheads="1"/>
              </p:cNvPicPr>
              <p:nvPr/>
            </p:nvPicPr>
            <p:blipFill>
              <a:blip r:embed="rId13"/>
              <a:srcRect/>
              <a:stretch>
                <a:fillRect/>
              </a:stretch>
            </p:blipFill>
            <p:spPr bwMode="auto">
              <a:xfrm>
                <a:off x="209101" y="5112774"/>
                <a:ext cx="11628000" cy="660317"/>
              </a:xfrm>
              <a:prstGeom prst="rect">
                <a:avLst/>
              </a:prstGeom>
              <a:noFill/>
              <a:ln w="9525">
                <a:noFill/>
                <a:miter lim="800000"/>
                <a:headEnd/>
                <a:tailEnd/>
              </a:ln>
              <a:effectLst/>
            </p:spPr>
          </p:pic>
        </p:grpSp>
        <p:pic>
          <p:nvPicPr>
            <p:cNvPr id="3077" name="Picture 5"/>
            <p:cNvPicPr preferRelativeResize="0">
              <a:picLocks noChangeArrowheads="1"/>
            </p:cNvPicPr>
            <p:nvPr/>
          </p:nvPicPr>
          <p:blipFill>
            <a:blip r:embed="rId14"/>
            <a:srcRect/>
            <a:stretch>
              <a:fillRect/>
            </a:stretch>
          </p:blipFill>
          <p:spPr bwMode="auto">
            <a:xfrm>
              <a:off x="209101" y="5600693"/>
              <a:ext cx="11628000" cy="792000"/>
            </a:xfrm>
            <a:prstGeom prst="rect">
              <a:avLst/>
            </a:prstGeom>
            <a:noFill/>
            <a:ln w="9525">
              <a:noFill/>
              <a:miter lim="800000"/>
              <a:headEnd/>
              <a:tailEnd/>
            </a:ln>
            <a:effectLst/>
          </p:spPr>
        </p:pic>
      </p:grpSp>
      <p:sp>
        <p:nvSpPr>
          <p:cNvPr id="2" name="Titre 1"/>
          <p:cNvSpPr>
            <a:spLocks noGrp="1"/>
          </p:cNvSpPr>
          <p:nvPr>
            <p:ph type="title"/>
            <p:custDataLst>
              <p:tags r:id="rId2"/>
            </p:custDataLst>
          </p:nvPr>
        </p:nvSpPr>
        <p:spPr>
          <a:xfrm>
            <a:off x="1570874" y="185605"/>
            <a:ext cx="10515600" cy="674484"/>
          </a:xfrm>
        </p:spPr>
        <p:txBody>
          <a:bodyPr>
            <a:normAutofit/>
          </a:bodyPr>
          <a:lstStyle/>
          <a:p>
            <a:r>
              <a:rPr lang="fr-FR" dirty="0" smtClean="0"/>
              <a:t>2i2d - Définition des objectifs de formation de la séquence </a:t>
            </a:r>
            <a:endParaRPr lang="fr-FR" b="1" dirty="0"/>
          </a:p>
        </p:txBody>
      </p:sp>
      <p:grpSp>
        <p:nvGrpSpPr>
          <p:cNvPr id="5" name="Groupe 8"/>
          <p:cNvGrpSpPr/>
          <p:nvPr>
            <p:custDataLst>
              <p:tags r:id="rId3"/>
            </p:custDataLst>
          </p:nvPr>
        </p:nvGrpSpPr>
        <p:grpSpPr>
          <a:xfrm>
            <a:off x="5851512" y="1342305"/>
            <a:ext cx="1453280" cy="1097680"/>
            <a:chOff x="6034392" y="1748388"/>
            <a:chExt cx="1453280" cy="1097680"/>
          </a:xfrm>
        </p:grpSpPr>
        <p:sp>
          <p:nvSpPr>
            <p:cNvPr id="7" name="Ellipse 6"/>
            <p:cNvSpPr>
              <a:spLocks noChangeAspect="1"/>
            </p:cNvSpPr>
            <p:nvPr/>
          </p:nvSpPr>
          <p:spPr>
            <a:xfrm>
              <a:off x="6034392" y="1982068"/>
              <a:ext cx="864000" cy="864000"/>
            </a:xfrm>
            <a:prstGeom prst="ellipse">
              <a:avLst/>
            </a:prstGeom>
            <a:solidFill>
              <a:srgbClr val="E46C0A"/>
            </a:solidFill>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2400" b="1" dirty="0" smtClean="0"/>
                <a:t>AC</a:t>
              </a:r>
              <a:endParaRPr lang="fr-FR" dirty="0"/>
            </a:p>
          </p:txBody>
        </p:sp>
        <p:sp>
          <p:nvSpPr>
            <p:cNvPr id="8" name="Ellipse 7"/>
            <p:cNvSpPr>
              <a:spLocks noChangeAspect="1"/>
            </p:cNvSpPr>
            <p:nvPr/>
          </p:nvSpPr>
          <p:spPr>
            <a:xfrm>
              <a:off x="6623672" y="1748388"/>
              <a:ext cx="864000" cy="864000"/>
            </a:xfrm>
            <a:prstGeom prst="ellipse">
              <a:avLst/>
            </a:prstGeom>
            <a:solidFill>
              <a:srgbClr val="C00000"/>
            </a:solidFill>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2400" b="1" dirty="0" smtClean="0"/>
                <a:t>ITEC</a:t>
              </a:r>
              <a:endParaRPr lang="fr-FR" dirty="0"/>
            </a:p>
          </p:txBody>
        </p:sp>
      </p:grpSp>
      <p:sp>
        <p:nvSpPr>
          <p:cNvPr id="10" name="Rectangle 9">
            <a:extLst>
              <a:ext uri="{FF2B5EF4-FFF2-40B4-BE49-F238E27FC236}">
                <a16:creationId xmlns:a16="http://schemas.microsoft.com/office/drawing/2014/main" id="{86772F9E-03CE-46D3-9F78-A3B9527C3F72}"/>
              </a:ext>
            </a:extLst>
          </p:cNvPr>
          <p:cNvSpPr/>
          <p:nvPr>
            <p:custDataLst>
              <p:tags r:id="rId4"/>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sp>
        <p:nvSpPr>
          <p:cNvPr id="15" name="Ellipse 14"/>
          <p:cNvSpPr>
            <a:spLocks noChangeAspect="1"/>
          </p:cNvSpPr>
          <p:nvPr>
            <p:custDataLst>
              <p:tags r:id="rId5"/>
            </p:custDataLst>
          </p:nvPr>
        </p:nvSpPr>
        <p:spPr>
          <a:xfrm>
            <a:off x="6440792" y="5479797"/>
            <a:ext cx="864000" cy="864000"/>
          </a:xfrm>
          <a:prstGeom prst="ellipse">
            <a:avLst/>
          </a:prstGeom>
          <a:solidFill>
            <a:srgbClr val="E46C0A"/>
          </a:solidFill>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2400" b="1" dirty="0" smtClean="0"/>
              <a:t>AC</a:t>
            </a:r>
            <a:endParaRPr lang="fr-FR" dirty="0"/>
          </a:p>
        </p:txBody>
      </p:sp>
      <p:sp>
        <p:nvSpPr>
          <p:cNvPr id="16" name="Ellipse 15"/>
          <p:cNvSpPr>
            <a:spLocks noChangeAspect="1"/>
          </p:cNvSpPr>
          <p:nvPr>
            <p:custDataLst>
              <p:tags r:id="rId6"/>
            </p:custDataLst>
          </p:nvPr>
        </p:nvSpPr>
        <p:spPr>
          <a:xfrm>
            <a:off x="7075610" y="4137408"/>
            <a:ext cx="864000" cy="864000"/>
          </a:xfrm>
          <a:prstGeom prst="ellipse">
            <a:avLst/>
          </a:prstGeom>
          <a:solidFill>
            <a:srgbClr val="C00000"/>
          </a:solidFill>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2400" b="1" dirty="0" smtClean="0"/>
              <a:t>ITEC</a:t>
            </a:r>
            <a:endParaRPr lang="fr-FR" dirty="0"/>
          </a:p>
        </p:txBody>
      </p:sp>
      <p:sp>
        <p:nvSpPr>
          <p:cNvPr id="17" name="ZoneTexte 16"/>
          <p:cNvSpPr txBox="1"/>
          <p:nvPr>
            <p:custDataLst>
              <p:tags r:id="rId7"/>
            </p:custDataLst>
          </p:nvPr>
        </p:nvSpPr>
        <p:spPr>
          <a:xfrm>
            <a:off x="1570874" y="2439985"/>
            <a:ext cx="3443379" cy="523220"/>
          </a:xfrm>
          <a:prstGeom prst="rect">
            <a:avLst/>
          </a:prstGeom>
          <a:solidFill>
            <a:srgbClr val="FFC000"/>
          </a:solidFill>
        </p:spPr>
        <p:txBody>
          <a:bodyPr wrap="none" rtlCol="0">
            <a:spAutoFit/>
          </a:bodyPr>
          <a:lstStyle/>
          <a:p>
            <a:r>
              <a:rPr lang="fr-FR" sz="2800" b="1" dirty="0" smtClean="0"/>
              <a:t>Concept de résistance</a:t>
            </a:r>
            <a:endParaRPr lang="fr-FR" sz="2800" b="1" dirty="0"/>
          </a:p>
        </p:txBody>
      </p:sp>
      <p:sp>
        <p:nvSpPr>
          <p:cNvPr id="18" name="ZoneTexte 17"/>
          <p:cNvSpPr txBox="1"/>
          <p:nvPr>
            <p:custDataLst>
              <p:tags r:id="rId8"/>
            </p:custDataLst>
          </p:nvPr>
        </p:nvSpPr>
        <p:spPr>
          <a:xfrm>
            <a:off x="7025274" y="4966516"/>
            <a:ext cx="4892237" cy="523220"/>
          </a:xfrm>
          <a:prstGeom prst="rect">
            <a:avLst/>
          </a:prstGeom>
          <a:solidFill>
            <a:srgbClr val="FFC000"/>
          </a:solidFill>
        </p:spPr>
        <p:txBody>
          <a:bodyPr wrap="none" rtlCol="0">
            <a:spAutoFit/>
          </a:bodyPr>
          <a:lstStyle/>
          <a:p>
            <a:r>
              <a:rPr lang="fr-FR" sz="2800" b="1" dirty="0" smtClean="0"/>
              <a:t>Solutions constructives Matière</a:t>
            </a:r>
            <a:endParaRPr lang="fr-FR" sz="2800" b="1" dirty="0"/>
          </a:p>
        </p:txBody>
      </p:sp>
    </p:spTree>
    <p:extLst>
      <p:ext uri="{BB962C8B-B14F-4D97-AF65-F5344CB8AC3E}">
        <p14:creationId xmlns:p14="http://schemas.microsoft.com/office/powerpoint/2010/main" val="18882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2" animBg="1"/>
      <p:bldP spid="16" grpId="2"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p:txBody>
          <a:bodyPr/>
          <a:lstStyle/>
          <a:p>
            <a:fld id="{144BB07B-E674-E847-921B-89EC41271B7E}" type="slidenum">
              <a:rPr lang="fr-FR" smtClean="0"/>
              <a:pPr/>
              <a:t>24</a:t>
            </a:fld>
            <a:endParaRPr lang="fr-FR"/>
          </a:p>
        </p:txBody>
      </p:sp>
      <p:pic>
        <p:nvPicPr>
          <p:cNvPr id="1026" name="Picture 2"/>
          <p:cNvPicPr>
            <a:picLocks noChangeAspect="1" noChangeArrowheads="1"/>
          </p:cNvPicPr>
          <p:nvPr>
            <p:custDataLst>
              <p:tags r:id="rId2"/>
            </p:custDataLst>
          </p:nvPr>
        </p:nvPicPr>
        <p:blipFill>
          <a:blip r:embed="rId13"/>
          <a:srcRect/>
          <a:stretch>
            <a:fillRect/>
          </a:stretch>
        </p:blipFill>
        <p:spPr bwMode="auto">
          <a:xfrm>
            <a:off x="396992" y="727745"/>
            <a:ext cx="10534650" cy="2432050"/>
          </a:xfrm>
          <a:prstGeom prst="rect">
            <a:avLst/>
          </a:prstGeom>
          <a:noFill/>
          <a:ln w="9525">
            <a:noFill/>
            <a:miter lim="800000"/>
            <a:headEnd/>
            <a:tailEnd/>
          </a:ln>
          <a:effectLst/>
        </p:spPr>
      </p:pic>
      <p:pic>
        <p:nvPicPr>
          <p:cNvPr id="1027" name="Picture 3"/>
          <p:cNvPicPr>
            <a:picLocks noChangeAspect="1" noChangeArrowheads="1"/>
          </p:cNvPicPr>
          <p:nvPr>
            <p:custDataLst>
              <p:tags r:id="rId3"/>
            </p:custDataLst>
          </p:nvPr>
        </p:nvPicPr>
        <p:blipFill>
          <a:blip r:embed="rId14"/>
          <a:srcRect b="36606"/>
          <a:stretch>
            <a:fillRect/>
          </a:stretch>
        </p:blipFill>
        <p:spPr bwMode="auto">
          <a:xfrm>
            <a:off x="386601" y="3333260"/>
            <a:ext cx="10541000" cy="2024850"/>
          </a:xfrm>
          <a:prstGeom prst="rect">
            <a:avLst/>
          </a:prstGeom>
          <a:noFill/>
          <a:ln w="9525">
            <a:noFill/>
            <a:miter lim="800000"/>
            <a:headEnd/>
            <a:tailEnd/>
          </a:ln>
          <a:effectLst/>
        </p:spPr>
      </p:pic>
      <p:sp>
        <p:nvSpPr>
          <p:cNvPr id="7" name="ZoneTexte 6"/>
          <p:cNvSpPr txBox="1"/>
          <p:nvPr>
            <p:custDataLst>
              <p:tags r:id="rId4"/>
            </p:custDataLst>
          </p:nvPr>
        </p:nvSpPr>
        <p:spPr>
          <a:xfrm>
            <a:off x="7308273" y="1384637"/>
            <a:ext cx="4568537" cy="1938992"/>
          </a:xfrm>
          <a:prstGeom prst="rect">
            <a:avLst/>
          </a:prstGeom>
          <a:solidFill>
            <a:schemeClr val="bg1"/>
          </a:solidFill>
        </p:spPr>
        <p:txBody>
          <a:bodyPr wrap="square" rtlCol="0">
            <a:spAutoFit/>
          </a:bodyPr>
          <a:lstStyle/>
          <a:p>
            <a:pPr algn="just"/>
            <a:r>
              <a:rPr lang="fr-FR" sz="1000" i="1" dirty="0" smtClean="0">
                <a:latin typeface="Arial" pitchFamily="34" charset="0"/>
                <a:cs typeface="Arial" pitchFamily="34" charset="0"/>
              </a:rPr>
              <a:t>Porter attention aux grandeurs efforts/ flux et aux caractéristiques de transfert des constituants, en privilégiant l’utilisation de formulaires et d’abaques.</a:t>
            </a:r>
          </a:p>
          <a:p>
            <a:pPr algn="just"/>
            <a:r>
              <a:rPr lang="fr-FR" sz="1000" i="1" dirty="0" smtClean="0">
                <a:latin typeface="Arial" pitchFamily="34" charset="0"/>
                <a:cs typeface="Arial" pitchFamily="34" charset="0"/>
              </a:rPr>
              <a:t>Il convient d’insister sur la complémentarité entre modulation et conversion d’énergie permettant de s’adapter aux caractéristiques de la charge et au sens de transfert de l’énergie (réversibilité).</a:t>
            </a:r>
          </a:p>
          <a:p>
            <a:pPr algn="just"/>
            <a:r>
              <a:rPr lang="fr-FR" sz="1000" i="1" dirty="0" smtClean="0">
                <a:latin typeface="Arial" pitchFamily="34" charset="0"/>
                <a:cs typeface="Arial" pitchFamily="34" charset="0"/>
              </a:rPr>
              <a:t>Sont entendus sous le terme « convertisseur » les ventilateurs, pompes, compresseurs, moteurs électriques, vérins, vannes, panneaux solaires, modules Peltier, éclairage, …</a:t>
            </a:r>
          </a:p>
          <a:p>
            <a:r>
              <a:rPr lang="fr-FR" sz="1000" i="1" dirty="0" smtClean="0">
                <a:latin typeface="Arial" pitchFamily="34" charset="0"/>
                <a:cs typeface="Arial" pitchFamily="34" charset="0"/>
              </a:rPr>
              <a:t>Sont entendus sous l’expression « modulateur de puissance » les interfaces de puissance, variateurs de vitesse, de luminosité, …</a:t>
            </a:r>
          </a:p>
          <a:p>
            <a:pPr algn="just"/>
            <a:r>
              <a:rPr lang="fr-FR" sz="1000" dirty="0" smtClean="0">
                <a:latin typeface="Arial" pitchFamily="34" charset="0"/>
                <a:cs typeface="Arial" pitchFamily="34" charset="0"/>
              </a:rPr>
              <a:t>Sont entendus sous l’expression « adaptateur de puissance »  les réducteurs, transformateurs électriques parfaits et échangeurs thermiques.</a:t>
            </a:r>
            <a:endParaRPr lang="fr-FR" sz="1000" dirty="0">
              <a:latin typeface="Arial" pitchFamily="34" charset="0"/>
              <a:cs typeface="Arial" pitchFamily="34" charset="0"/>
            </a:endParaRPr>
          </a:p>
        </p:txBody>
      </p:sp>
      <p:sp>
        <p:nvSpPr>
          <p:cNvPr id="8" name="ZoneTexte 7"/>
          <p:cNvSpPr txBox="1"/>
          <p:nvPr>
            <p:custDataLst>
              <p:tags r:id="rId5"/>
            </p:custDataLst>
          </p:nvPr>
        </p:nvSpPr>
        <p:spPr>
          <a:xfrm>
            <a:off x="7329056" y="3573006"/>
            <a:ext cx="4547754" cy="1938992"/>
          </a:xfrm>
          <a:prstGeom prst="rect">
            <a:avLst/>
          </a:prstGeom>
          <a:solidFill>
            <a:schemeClr val="bg1"/>
          </a:solidFill>
        </p:spPr>
        <p:txBody>
          <a:bodyPr wrap="square" rtlCol="0">
            <a:spAutoFit/>
          </a:bodyPr>
          <a:lstStyle/>
          <a:p>
            <a:r>
              <a:rPr lang="fr-FR" sz="1000" i="1" dirty="0" smtClean="0">
                <a:latin typeface="Arial" pitchFamily="34" charset="0"/>
                <a:cs typeface="Arial" pitchFamily="34" charset="0"/>
              </a:rPr>
              <a:t>Se limiter à l’étude du bilan énergétique externe des systèmes de stockage durant les principales phases de fonctionnement en distinguant charge et décharge.</a:t>
            </a:r>
          </a:p>
          <a:p>
            <a:r>
              <a:rPr lang="fr-FR" sz="1000" i="1" dirty="0" smtClean="0">
                <a:latin typeface="Arial" pitchFamily="34" charset="0"/>
                <a:cs typeface="Arial" pitchFamily="34" charset="0"/>
              </a:rPr>
              <a:t>Caractéristiques principales : énergie massique ; puissance massique ; capacité énergétique maximale ; puissance maximale ; constante de temps ; état de charge ; rendement.</a:t>
            </a:r>
          </a:p>
          <a:p>
            <a:r>
              <a:rPr lang="fr-FR" sz="1000" i="1" dirty="0" smtClean="0">
                <a:latin typeface="Arial" pitchFamily="34" charset="0"/>
                <a:cs typeface="Arial" pitchFamily="34" charset="0"/>
              </a:rPr>
              <a:t>Les performances de stockage sont comparées pour mettre en évidence leur différenciation et leur complémentarité en matière de compromis énergie/puissance (diagramme de </a:t>
            </a:r>
            <a:r>
              <a:rPr lang="fr-FR" sz="1000" i="1" dirty="0" err="1" smtClean="0">
                <a:latin typeface="Arial" pitchFamily="34" charset="0"/>
                <a:cs typeface="Arial" pitchFamily="34" charset="0"/>
              </a:rPr>
              <a:t>Ragone</a:t>
            </a:r>
            <a:r>
              <a:rPr lang="fr-FR" sz="1000" i="1" dirty="0" smtClean="0">
                <a:latin typeface="Arial" pitchFamily="34" charset="0"/>
                <a:cs typeface="Arial" pitchFamily="34" charset="0"/>
              </a:rPr>
              <a:t>).</a:t>
            </a:r>
          </a:p>
          <a:p>
            <a:r>
              <a:rPr lang="fr-FR" sz="1000" dirty="0" smtClean="0">
                <a:latin typeface="Arial" pitchFamily="34" charset="0"/>
                <a:cs typeface="Arial" pitchFamily="34" charset="0"/>
              </a:rPr>
              <a:t>Exemples pouvant être traités : volant d’inertie, barrage hydraulique, piles et accumulateurs, combustibles, carburants, comburants, condensateur et super condensateur, module eutectique, mur trombe …</a:t>
            </a:r>
            <a:endParaRPr lang="fr-FR" sz="1000" dirty="0">
              <a:latin typeface="Arial" pitchFamily="34" charset="0"/>
              <a:cs typeface="Arial" pitchFamily="34" charset="0"/>
            </a:endParaRPr>
          </a:p>
        </p:txBody>
      </p:sp>
      <p:sp>
        <p:nvSpPr>
          <p:cNvPr id="10" name="Titre 1"/>
          <p:cNvSpPr>
            <a:spLocks noGrp="1"/>
          </p:cNvSpPr>
          <p:nvPr>
            <p:ph type="title"/>
            <p:custDataLst>
              <p:tags r:id="rId6"/>
            </p:custDataLst>
          </p:nvPr>
        </p:nvSpPr>
        <p:spPr/>
        <p:txBody>
          <a:bodyPr>
            <a:normAutofit/>
          </a:bodyPr>
          <a:lstStyle/>
          <a:p>
            <a:r>
              <a:rPr lang="fr-FR" dirty="0"/>
              <a:t>2i2d - Définition des objectifs de formation de la séquence </a:t>
            </a:r>
            <a:endParaRPr lang="fr-FR" b="1" dirty="0"/>
          </a:p>
        </p:txBody>
      </p:sp>
      <p:sp>
        <p:nvSpPr>
          <p:cNvPr id="11" name="Rectangle 10">
            <a:extLst>
              <a:ext uri="{FF2B5EF4-FFF2-40B4-BE49-F238E27FC236}">
                <a16:creationId xmlns:a16="http://schemas.microsoft.com/office/drawing/2014/main" id="{86772F9E-03CE-46D3-9F78-A3B9527C3F72}"/>
              </a:ext>
            </a:extLst>
          </p:cNvPr>
          <p:cNvSpPr/>
          <p:nvPr>
            <p:custDataLst>
              <p:tags r:id="rId7"/>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grpSp>
        <p:nvGrpSpPr>
          <p:cNvPr id="14" name="Groupe 13"/>
          <p:cNvGrpSpPr/>
          <p:nvPr>
            <p:custDataLst>
              <p:tags r:id="rId8"/>
            </p:custDataLst>
          </p:nvPr>
        </p:nvGrpSpPr>
        <p:grpSpPr>
          <a:xfrm>
            <a:off x="6571497" y="1653688"/>
            <a:ext cx="864000" cy="2888814"/>
            <a:chOff x="6571497" y="1653688"/>
            <a:chExt cx="864000" cy="2888814"/>
          </a:xfrm>
        </p:grpSpPr>
        <p:sp>
          <p:nvSpPr>
            <p:cNvPr id="12" name="Ellipse 11"/>
            <p:cNvSpPr>
              <a:spLocks noChangeAspect="1"/>
            </p:cNvSpPr>
            <p:nvPr>
              <p:custDataLst>
                <p:tags r:id="rId10"/>
              </p:custDataLst>
            </p:nvPr>
          </p:nvSpPr>
          <p:spPr>
            <a:xfrm>
              <a:off x="6571497" y="1653688"/>
              <a:ext cx="864000" cy="864000"/>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2400" b="1" dirty="0" smtClean="0"/>
                <a:t>EE</a:t>
              </a:r>
              <a:endParaRPr lang="fr-FR" dirty="0"/>
            </a:p>
          </p:txBody>
        </p:sp>
        <p:sp>
          <p:nvSpPr>
            <p:cNvPr id="13" name="Ellipse 12"/>
            <p:cNvSpPr>
              <a:spLocks noChangeAspect="1"/>
            </p:cNvSpPr>
            <p:nvPr>
              <p:custDataLst>
                <p:tags r:id="rId11"/>
              </p:custDataLst>
            </p:nvPr>
          </p:nvSpPr>
          <p:spPr>
            <a:xfrm>
              <a:off x="6571497" y="3678502"/>
              <a:ext cx="864000" cy="864000"/>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2400" b="1" dirty="0" smtClean="0"/>
                <a:t>EE</a:t>
              </a:r>
              <a:endParaRPr lang="fr-FR" dirty="0"/>
            </a:p>
          </p:txBody>
        </p:sp>
      </p:grpSp>
      <p:sp>
        <p:nvSpPr>
          <p:cNvPr id="15" name="ZoneTexte 14"/>
          <p:cNvSpPr txBox="1"/>
          <p:nvPr>
            <p:custDataLst>
              <p:tags r:id="rId9"/>
            </p:custDataLst>
          </p:nvPr>
        </p:nvSpPr>
        <p:spPr>
          <a:xfrm>
            <a:off x="843135" y="4704906"/>
            <a:ext cx="4815229" cy="523220"/>
          </a:xfrm>
          <a:prstGeom prst="rect">
            <a:avLst/>
          </a:prstGeom>
          <a:solidFill>
            <a:srgbClr val="FFC000"/>
          </a:solidFill>
        </p:spPr>
        <p:txBody>
          <a:bodyPr wrap="none" rtlCol="0">
            <a:spAutoFit/>
          </a:bodyPr>
          <a:lstStyle/>
          <a:p>
            <a:r>
              <a:rPr lang="fr-FR" sz="2800" b="1" dirty="0" smtClean="0"/>
              <a:t>Solutions constructives Énergie</a:t>
            </a:r>
            <a:endParaRPr lang="fr-FR" sz="2800" b="1" dirty="0"/>
          </a:p>
        </p:txBody>
      </p:sp>
    </p:spTree>
    <p:extLst>
      <p:ext uri="{BB962C8B-B14F-4D97-AF65-F5344CB8AC3E}">
        <p14:creationId xmlns:p14="http://schemas.microsoft.com/office/powerpoint/2010/main" val="95040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72F9E-03CE-46D3-9F78-A3B9527C3F72}"/>
              </a:ext>
            </a:extLst>
          </p:cNvPr>
          <p:cNvSpPr/>
          <p:nvPr>
            <p:custDataLst>
              <p:tags r:id="rId1"/>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pic>
        <p:nvPicPr>
          <p:cNvPr id="3074" name="Picture 2"/>
          <p:cNvPicPr>
            <a:picLocks noChangeAspect="1" noChangeArrowheads="1"/>
          </p:cNvPicPr>
          <p:nvPr>
            <p:custDataLst>
              <p:tags r:id="rId2"/>
            </p:custDataLst>
          </p:nvPr>
        </p:nvPicPr>
        <p:blipFill>
          <a:blip r:embed="rId7"/>
          <a:srcRect/>
          <a:stretch>
            <a:fillRect/>
          </a:stretch>
        </p:blipFill>
        <p:spPr bwMode="auto">
          <a:xfrm>
            <a:off x="205786" y="1086426"/>
            <a:ext cx="11629459" cy="2299254"/>
          </a:xfrm>
          <a:prstGeom prst="rect">
            <a:avLst/>
          </a:prstGeom>
          <a:noFill/>
          <a:ln w="9525">
            <a:noFill/>
            <a:miter lim="800000"/>
            <a:headEnd/>
            <a:tailEnd/>
          </a:ln>
          <a:effectLst/>
        </p:spPr>
      </p:pic>
      <p:sp>
        <p:nvSpPr>
          <p:cNvPr id="7" name="Ellipse 6"/>
          <p:cNvSpPr>
            <a:spLocks noChangeAspect="1"/>
          </p:cNvSpPr>
          <p:nvPr>
            <p:custDataLst>
              <p:tags r:id="rId3"/>
            </p:custDataLst>
          </p:nvPr>
        </p:nvSpPr>
        <p:spPr>
          <a:xfrm>
            <a:off x="7205811" y="2222099"/>
            <a:ext cx="864000" cy="864000"/>
          </a:xfrm>
          <a:prstGeom prst="ellipse">
            <a:avLst/>
          </a:prstGeom>
          <a:solidFill>
            <a:srgbClr val="93CDDD"/>
          </a:solidFill>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2400" b="1" dirty="0" smtClean="0"/>
              <a:t>SIN</a:t>
            </a:r>
            <a:endParaRPr lang="fr-FR" dirty="0"/>
          </a:p>
        </p:txBody>
      </p:sp>
      <p:sp>
        <p:nvSpPr>
          <p:cNvPr id="12" name="Titre 11"/>
          <p:cNvSpPr>
            <a:spLocks noGrp="1"/>
          </p:cNvSpPr>
          <p:nvPr>
            <p:ph type="title"/>
            <p:custDataLst>
              <p:tags r:id="rId4"/>
            </p:custDataLst>
          </p:nvPr>
        </p:nvSpPr>
        <p:spPr>
          <a:xfrm>
            <a:off x="1533239" y="358808"/>
            <a:ext cx="8723125" cy="400110"/>
          </a:xfrm>
        </p:spPr>
        <p:txBody>
          <a:bodyPr/>
          <a:lstStyle/>
          <a:p>
            <a:pPr lvl="0"/>
            <a:r>
              <a:rPr lang="fr-FR" dirty="0"/>
              <a:t>2i2d - Définition des objectifs de formation de la séquence </a:t>
            </a:r>
            <a:endParaRPr lang="fr-FR" b="1" dirty="0"/>
          </a:p>
        </p:txBody>
      </p:sp>
      <p:sp>
        <p:nvSpPr>
          <p:cNvPr id="6" name="ZoneTexte 5"/>
          <p:cNvSpPr txBox="1"/>
          <p:nvPr>
            <p:custDataLst>
              <p:tags r:id="rId5"/>
            </p:custDataLst>
          </p:nvPr>
        </p:nvSpPr>
        <p:spPr>
          <a:xfrm>
            <a:off x="1533239" y="3568148"/>
            <a:ext cx="5483617" cy="523220"/>
          </a:xfrm>
          <a:prstGeom prst="rect">
            <a:avLst/>
          </a:prstGeom>
          <a:solidFill>
            <a:srgbClr val="FFC000"/>
          </a:solidFill>
        </p:spPr>
        <p:txBody>
          <a:bodyPr wrap="none" rtlCol="0">
            <a:spAutoFit/>
          </a:bodyPr>
          <a:lstStyle/>
          <a:p>
            <a:r>
              <a:rPr lang="fr-FR" sz="2800" b="1" dirty="0" smtClean="0"/>
              <a:t>Solutions constructives Information</a:t>
            </a:r>
            <a:endParaRPr lang="fr-FR" sz="2800" b="1" dirty="0"/>
          </a:p>
        </p:txBody>
      </p:sp>
    </p:spTree>
    <p:extLst>
      <p:ext uri="{BB962C8B-B14F-4D97-AF65-F5344CB8AC3E}">
        <p14:creationId xmlns:p14="http://schemas.microsoft.com/office/powerpoint/2010/main" val="4195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animBg="1"/>
      <p:bldP spid="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p:txBody>
          <a:bodyPr/>
          <a:lstStyle/>
          <a:p>
            <a:fld id="{144BB07B-E674-E847-921B-89EC41271B7E}" type="slidenum">
              <a:rPr lang="fr-FR" smtClean="0"/>
              <a:pPr/>
              <a:t>26</a:t>
            </a:fld>
            <a:endParaRPr lang="fr-FR"/>
          </a:p>
        </p:txBody>
      </p:sp>
      <p:sp>
        <p:nvSpPr>
          <p:cNvPr id="4" name="Titre 1"/>
          <p:cNvSpPr>
            <a:spLocks noGrp="1"/>
          </p:cNvSpPr>
          <p:nvPr>
            <p:ph type="title"/>
            <p:custDataLst>
              <p:tags r:id="rId2"/>
            </p:custDataLst>
          </p:nvPr>
        </p:nvSpPr>
        <p:spPr>
          <a:xfrm>
            <a:off x="1493545" y="178311"/>
            <a:ext cx="10515600" cy="674484"/>
          </a:xfrm>
        </p:spPr>
        <p:txBody>
          <a:bodyPr>
            <a:normAutofit/>
          </a:bodyPr>
          <a:lstStyle/>
          <a:p>
            <a:r>
              <a:rPr lang="fr-FR" dirty="0" smtClean="0"/>
              <a:t>2i2d - </a:t>
            </a:r>
            <a:r>
              <a:rPr lang="fr-FR" dirty="0"/>
              <a:t>Principes de fonctionnement du logiciel</a:t>
            </a:r>
          </a:p>
        </p:txBody>
      </p:sp>
      <p:pic>
        <p:nvPicPr>
          <p:cNvPr id="5" name="Image 4"/>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3922164" y="774164"/>
            <a:ext cx="4010873" cy="5623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8673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p:txBody>
          <a:bodyPr/>
          <a:lstStyle/>
          <a:p>
            <a:fld id="{144BB07B-E674-E847-921B-89EC41271B7E}" type="slidenum">
              <a:rPr lang="fr-FR" smtClean="0"/>
              <a:pPr/>
              <a:t>27</a:t>
            </a:fld>
            <a:endParaRPr lang="fr-FR"/>
          </a:p>
        </p:txBody>
      </p:sp>
      <p:sp>
        <p:nvSpPr>
          <p:cNvPr id="7" name="Titre 1"/>
          <p:cNvSpPr>
            <a:spLocks noGrp="1"/>
          </p:cNvSpPr>
          <p:nvPr>
            <p:ph type="title"/>
            <p:custDataLst>
              <p:tags r:id="rId2"/>
            </p:custDataLst>
          </p:nvPr>
        </p:nvSpPr>
        <p:spPr>
          <a:xfrm>
            <a:off x="1493545" y="178311"/>
            <a:ext cx="10515600" cy="674484"/>
          </a:xfrm>
        </p:spPr>
        <p:txBody>
          <a:bodyPr>
            <a:normAutofit/>
          </a:bodyPr>
          <a:lstStyle/>
          <a:p>
            <a:r>
              <a:rPr lang="fr-FR" dirty="0" smtClean="0"/>
              <a:t>2i2d - </a:t>
            </a:r>
            <a:r>
              <a:rPr lang="fr-FR" dirty="0"/>
              <a:t>Principes de fonctionnement du logiciel</a:t>
            </a:r>
          </a:p>
        </p:txBody>
      </p:sp>
      <p:pic>
        <p:nvPicPr>
          <p:cNvPr id="5" name="Image 4"/>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1112108" y="1718976"/>
            <a:ext cx="10058400" cy="2998241"/>
          </a:xfrm>
          <a:prstGeom prst="rect">
            <a:avLst/>
          </a:prstGeom>
        </p:spPr>
      </p:pic>
    </p:spTree>
    <p:extLst>
      <p:ext uri="{BB962C8B-B14F-4D97-AF65-F5344CB8AC3E}">
        <p14:creationId xmlns:p14="http://schemas.microsoft.com/office/powerpoint/2010/main" val="4279192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2170223" y="847388"/>
            <a:ext cx="3255828" cy="3381454"/>
          </a:xfrm>
          <a:prstGeom prst="rect">
            <a:avLst/>
          </a:prstGeom>
          <a:ln>
            <a:noFill/>
          </a:ln>
          <a:effectLst>
            <a:outerShdw blurRad="292100" dist="139700" dir="2700000" algn="tl" rotWithShape="0">
              <a:srgbClr val="333333">
                <a:alpha val="65000"/>
              </a:srgbClr>
            </a:outerShdw>
          </a:effectLst>
        </p:spPr>
      </p:pic>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28</a:t>
            </a:fld>
            <a:endParaRPr lang="fr-FR"/>
          </a:p>
        </p:txBody>
      </p:sp>
      <p:grpSp>
        <p:nvGrpSpPr>
          <p:cNvPr id="5" name="Groupe 4"/>
          <p:cNvGrpSpPr/>
          <p:nvPr>
            <p:custDataLst>
              <p:tags r:id="rId3"/>
            </p:custDataLst>
          </p:nvPr>
        </p:nvGrpSpPr>
        <p:grpSpPr>
          <a:xfrm>
            <a:off x="205535" y="1061173"/>
            <a:ext cx="1919419" cy="430138"/>
            <a:chOff x="40565" y="1477857"/>
            <a:chExt cx="1919419" cy="430138"/>
          </a:xfrm>
        </p:grpSpPr>
        <p:sp>
          <p:nvSpPr>
            <p:cNvPr id="7" name="Rectangle 6">
              <a:extLst>
                <a:ext uri="{FF2B5EF4-FFF2-40B4-BE49-F238E27FC236}">
                  <a16:creationId xmlns:a16="http://schemas.microsoft.com/office/drawing/2014/main" id="{946F1660-7460-4267-8DC6-6CA70F791FF0}"/>
                </a:ext>
              </a:extLst>
            </p:cNvPr>
            <p:cNvSpPr/>
            <p:nvPr>
              <p:custDataLst>
                <p:tags r:id="rId11"/>
              </p:custDataLst>
            </p:nvPr>
          </p:nvSpPr>
          <p:spPr>
            <a:xfrm>
              <a:off x="40565" y="1477857"/>
              <a:ext cx="1897566" cy="43013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dirty="0" smtClean="0"/>
                <a:t>Définition des groupes</a:t>
              </a:r>
              <a:endParaRPr lang="fr-FR" sz="1200" dirty="0"/>
            </a:p>
          </p:txBody>
        </p:sp>
        <p:sp>
          <p:nvSpPr>
            <p:cNvPr id="8" name="Rectangle 7">
              <a:extLst>
                <a:ext uri="{FF2B5EF4-FFF2-40B4-BE49-F238E27FC236}">
                  <a16:creationId xmlns:a16="http://schemas.microsoft.com/office/drawing/2014/main" id="{4318F92D-B431-4238-918B-6417755A6415}"/>
                </a:ext>
              </a:extLst>
            </p:cNvPr>
            <p:cNvSpPr/>
            <p:nvPr>
              <p:custDataLst>
                <p:tags r:id="rId12"/>
              </p:custDataLst>
            </p:nvPr>
          </p:nvSpPr>
          <p:spPr>
            <a:xfrm>
              <a:off x="1885147" y="1478212"/>
              <a:ext cx="74837" cy="42978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9" name="Forme libre 8"/>
          <p:cNvSpPr/>
          <p:nvPr>
            <p:custDataLst>
              <p:tags r:id="rId4"/>
            </p:custDataLst>
          </p:nvPr>
        </p:nvSpPr>
        <p:spPr>
          <a:xfrm flipV="1">
            <a:off x="2095386" y="991454"/>
            <a:ext cx="660171" cy="379945"/>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946F1660-7460-4267-8DC6-6CA70F791FF0}"/>
              </a:ext>
            </a:extLst>
          </p:cNvPr>
          <p:cNvSpPr/>
          <p:nvPr>
            <p:custDataLst>
              <p:tags r:id="rId5"/>
            </p:custDataLst>
          </p:nvPr>
        </p:nvSpPr>
        <p:spPr>
          <a:xfrm>
            <a:off x="79094" y="4063602"/>
            <a:ext cx="1442378" cy="37811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Exemple 2i2d</a:t>
            </a:r>
            <a:endParaRPr lang="fr-FR" sz="1600" dirty="0"/>
          </a:p>
        </p:txBody>
      </p:sp>
      <p:sp>
        <p:nvSpPr>
          <p:cNvPr id="13" name="Titre 1"/>
          <p:cNvSpPr>
            <a:spLocks noGrp="1"/>
          </p:cNvSpPr>
          <p:nvPr>
            <p:ph type="title"/>
            <p:custDataLst>
              <p:tags r:id="rId6"/>
            </p:custDataLst>
          </p:nvPr>
        </p:nvSpPr>
        <p:spPr>
          <a:xfrm>
            <a:off x="1493545" y="178311"/>
            <a:ext cx="10515600" cy="674484"/>
          </a:xfrm>
        </p:spPr>
        <p:txBody>
          <a:bodyPr>
            <a:normAutofit/>
          </a:bodyPr>
          <a:lstStyle/>
          <a:p>
            <a:r>
              <a:rPr lang="fr-FR" dirty="0"/>
              <a:t>2i2d - Principes de fonctionnement du logiciel</a:t>
            </a:r>
          </a:p>
        </p:txBody>
      </p:sp>
      <p:pic>
        <p:nvPicPr>
          <p:cNvPr id="4" name="Image 3"/>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9924330" y="3425502"/>
            <a:ext cx="2112668" cy="2711687"/>
          </a:xfrm>
          <a:prstGeom prst="rect">
            <a:avLst/>
          </a:prstGeom>
        </p:spPr>
      </p:pic>
      <p:pic>
        <p:nvPicPr>
          <p:cNvPr id="10" name="Image 9"/>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011384" y="991454"/>
            <a:ext cx="5395784" cy="2141359"/>
          </a:xfrm>
          <a:prstGeom prst="rect">
            <a:avLst/>
          </a:prstGeom>
        </p:spPr>
      </p:pic>
      <p:sp>
        <p:nvSpPr>
          <p:cNvPr id="14" name="Rectangle 13">
            <a:extLst>
              <a:ext uri="{FF2B5EF4-FFF2-40B4-BE49-F238E27FC236}">
                <a16:creationId xmlns:a16="http://schemas.microsoft.com/office/drawing/2014/main" id="{946F1660-7460-4267-8DC6-6CA70F791FF0}"/>
              </a:ext>
            </a:extLst>
          </p:cNvPr>
          <p:cNvSpPr/>
          <p:nvPr>
            <p:custDataLst>
              <p:tags r:id="rId9"/>
            </p:custDataLst>
          </p:nvPr>
        </p:nvSpPr>
        <p:spPr>
          <a:xfrm>
            <a:off x="79094" y="4582206"/>
            <a:ext cx="2625886" cy="131586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STRUCTURE</a:t>
            </a:r>
          </a:p>
          <a:p>
            <a:r>
              <a:rPr lang="fr-FR" sz="1600" dirty="0" smtClean="0"/>
              <a:t>60 élèves en première</a:t>
            </a:r>
          </a:p>
          <a:p>
            <a:r>
              <a:rPr lang="fr-FR" sz="1600" dirty="0" smtClean="0"/>
              <a:t>2 divisions</a:t>
            </a:r>
          </a:p>
          <a:p>
            <a:r>
              <a:rPr lang="fr-FR" sz="1600" dirty="0" smtClean="0"/>
              <a:t>3 groupes à effectifs allégés</a:t>
            </a:r>
          </a:p>
          <a:p>
            <a:r>
              <a:rPr lang="fr-FR" sz="1600" dirty="0" smtClean="0"/>
              <a:t>4 enseignements spécifiques</a:t>
            </a:r>
            <a:endParaRPr lang="fr-FR" sz="1600" dirty="0"/>
          </a:p>
        </p:txBody>
      </p:sp>
      <p:sp>
        <p:nvSpPr>
          <p:cNvPr id="15" name="Rectangle 14">
            <a:extLst>
              <a:ext uri="{FF2B5EF4-FFF2-40B4-BE49-F238E27FC236}">
                <a16:creationId xmlns:a16="http://schemas.microsoft.com/office/drawing/2014/main" id="{946F1660-7460-4267-8DC6-6CA70F791FF0}"/>
              </a:ext>
            </a:extLst>
          </p:cNvPr>
          <p:cNvSpPr/>
          <p:nvPr>
            <p:custDataLst>
              <p:tags r:id="rId10"/>
            </p:custDataLst>
          </p:nvPr>
        </p:nvSpPr>
        <p:spPr>
          <a:xfrm>
            <a:off x="2829277" y="4582206"/>
            <a:ext cx="2764215" cy="131586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INGÉNIERIE PÉDAGOGIQUE</a:t>
            </a:r>
          </a:p>
          <a:p>
            <a:r>
              <a:rPr lang="fr-FR" sz="1600" dirty="0" smtClean="0"/>
              <a:t>5-6 élèves pour les études de dossiers et les projets</a:t>
            </a:r>
          </a:p>
          <a:p>
            <a:r>
              <a:rPr lang="fr-FR" sz="1600" dirty="0" smtClean="0"/>
              <a:t>2-3 élèves pour les activités pratiques</a:t>
            </a:r>
          </a:p>
          <a:p>
            <a:endParaRPr lang="fr-FR" sz="1400" dirty="0"/>
          </a:p>
        </p:txBody>
      </p:sp>
    </p:spTree>
    <p:extLst>
      <p:ext uri="{BB962C8B-B14F-4D97-AF65-F5344CB8AC3E}">
        <p14:creationId xmlns:p14="http://schemas.microsoft.com/office/powerpoint/2010/main" val="394639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p:txBody>
          <a:bodyPr/>
          <a:lstStyle/>
          <a:p>
            <a:fld id="{144BB07B-E674-E847-921B-89EC41271B7E}" type="slidenum">
              <a:rPr lang="fr-FR" smtClean="0"/>
              <a:pPr/>
              <a:t>29</a:t>
            </a:fld>
            <a:endParaRPr lang="fr-FR"/>
          </a:p>
        </p:txBody>
      </p:sp>
      <p:grpSp>
        <p:nvGrpSpPr>
          <p:cNvPr id="2" name="Groupe 1"/>
          <p:cNvGrpSpPr/>
          <p:nvPr>
            <p:custDataLst>
              <p:tags r:id="rId2"/>
            </p:custDataLst>
          </p:nvPr>
        </p:nvGrpSpPr>
        <p:grpSpPr>
          <a:xfrm>
            <a:off x="8997514" y="3618421"/>
            <a:ext cx="2057820" cy="895035"/>
            <a:chOff x="8257389" y="1452010"/>
            <a:chExt cx="2057820" cy="378118"/>
          </a:xfrm>
        </p:grpSpPr>
        <p:sp>
          <p:nvSpPr>
            <p:cNvPr id="8" name="Rectangle 7">
              <a:extLst>
                <a:ext uri="{FF2B5EF4-FFF2-40B4-BE49-F238E27FC236}">
                  <a16:creationId xmlns:a16="http://schemas.microsoft.com/office/drawing/2014/main" id="{4318F92D-B431-4238-918B-6417755A6415}"/>
                </a:ext>
              </a:extLst>
            </p:cNvPr>
            <p:cNvSpPr/>
            <p:nvPr/>
          </p:nvSpPr>
          <p:spPr>
            <a:xfrm>
              <a:off x="8257389" y="1453338"/>
              <a:ext cx="74837" cy="376789"/>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0" name="Rectangle 9">
              <a:extLst>
                <a:ext uri="{FF2B5EF4-FFF2-40B4-BE49-F238E27FC236}">
                  <a16:creationId xmlns:a16="http://schemas.microsoft.com/office/drawing/2014/main" id="{946F1660-7460-4267-8DC6-6CA70F791FF0}"/>
                </a:ext>
              </a:extLst>
            </p:cNvPr>
            <p:cNvSpPr/>
            <p:nvPr/>
          </p:nvSpPr>
          <p:spPr>
            <a:xfrm>
              <a:off x="8321749" y="1452010"/>
              <a:ext cx="1993460" cy="37811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Matériels</a:t>
              </a:r>
            </a:p>
            <a:p>
              <a:r>
                <a:rPr lang="fr-FR" sz="1100" i="1" dirty="0" smtClean="0"/>
                <a:t>Produit d’étude</a:t>
              </a:r>
            </a:p>
            <a:p>
              <a:r>
                <a:rPr lang="fr-FR" sz="1100" i="1" dirty="0" smtClean="0"/>
                <a:t>Support expérimental</a:t>
              </a:r>
            </a:p>
            <a:p>
              <a:r>
                <a:rPr lang="fr-FR" sz="1100" i="1" dirty="0" smtClean="0"/>
                <a:t>Solution constructive </a:t>
              </a:r>
            </a:p>
          </p:txBody>
        </p:sp>
      </p:grpSp>
      <p:sp>
        <p:nvSpPr>
          <p:cNvPr id="13" name="Titre 1"/>
          <p:cNvSpPr>
            <a:spLocks noGrp="1"/>
          </p:cNvSpPr>
          <p:nvPr>
            <p:ph type="title"/>
            <p:custDataLst>
              <p:tags r:id="rId3"/>
            </p:custDataLst>
          </p:nvPr>
        </p:nvSpPr>
        <p:spPr>
          <a:xfrm>
            <a:off x="1493545" y="178311"/>
            <a:ext cx="10515600" cy="674484"/>
          </a:xfrm>
        </p:spPr>
        <p:txBody>
          <a:bodyPr>
            <a:normAutofit/>
          </a:bodyPr>
          <a:lstStyle/>
          <a:p>
            <a:r>
              <a:rPr lang="fr-FR" dirty="0"/>
              <a:t>2i2d - Mise en forme numérique à l’aide d’un logiciel</a:t>
            </a:r>
          </a:p>
        </p:txBody>
      </p:sp>
      <p:grpSp>
        <p:nvGrpSpPr>
          <p:cNvPr id="4" name="Groupe 3"/>
          <p:cNvGrpSpPr/>
          <p:nvPr>
            <p:custDataLst>
              <p:tags r:id="rId4"/>
            </p:custDataLst>
          </p:nvPr>
        </p:nvGrpSpPr>
        <p:grpSpPr>
          <a:xfrm>
            <a:off x="8997514" y="1633724"/>
            <a:ext cx="2842146" cy="864380"/>
            <a:chOff x="8260836" y="3662199"/>
            <a:chExt cx="2842146" cy="378807"/>
          </a:xfrm>
        </p:grpSpPr>
        <p:sp>
          <p:nvSpPr>
            <p:cNvPr id="11" name="Rectangle 10">
              <a:extLst>
                <a:ext uri="{FF2B5EF4-FFF2-40B4-BE49-F238E27FC236}">
                  <a16:creationId xmlns:a16="http://schemas.microsoft.com/office/drawing/2014/main" id="{946F1660-7460-4267-8DC6-6CA70F791FF0}"/>
                </a:ext>
              </a:extLst>
            </p:cNvPr>
            <p:cNvSpPr/>
            <p:nvPr/>
          </p:nvSpPr>
          <p:spPr>
            <a:xfrm>
              <a:off x="8321749" y="3662888"/>
              <a:ext cx="2781233" cy="37811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Nature des activités</a:t>
              </a:r>
            </a:p>
            <a:p>
              <a:r>
                <a:rPr lang="fr-FR" sz="1100" i="1" dirty="0" smtClean="0"/>
                <a:t>Analyse</a:t>
              </a:r>
            </a:p>
            <a:p>
              <a:r>
                <a:rPr lang="fr-FR" sz="1100" i="1" dirty="0" smtClean="0"/>
                <a:t>Expérimentale</a:t>
              </a:r>
            </a:p>
            <a:p>
              <a:r>
                <a:rPr lang="fr-FR" sz="1100" i="1" dirty="0" smtClean="0"/>
                <a:t>Simulation</a:t>
              </a:r>
              <a:endParaRPr lang="fr-FR" sz="1100" i="1" dirty="0"/>
            </a:p>
          </p:txBody>
        </p:sp>
        <p:sp>
          <p:nvSpPr>
            <p:cNvPr id="14" name="Rectangle 13">
              <a:extLst>
                <a:ext uri="{FF2B5EF4-FFF2-40B4-BE49-F238E27FC236}">
                  <a16:creationId xmlns:a16="http://schemas.microsoft.com/office/drawing/2014/main" id="{4318F92D-B431-4238-918B-6417755A6415}"/>
                </a:ext>
              </a:extLst>
            </p:cNvPr>
            <p:cNvSpPr/>
            <p:nvPr/>
          </p:nvSpPr>
          <p:spPr>
            <a:xfrm>
              <a:off x="8260836" y="3662199"/>
              <a:ext cx="74837" cy="376789"/>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pic>
        <p:nvPicPr>
          <p:cNvPr id="5" name="Image 4"/>
          <p:cNvPicPr>
            <a:picLocks noChangeAspect="1"/>
          </p:cNvPicPr>
          <p:nvPr>
            <p:custDataLst>
              <p:tags r:id="rId5"/>
            </p:custDataLst>
          </p:nvPr>
        </p:nvPicPr>
        <p:blipFill rotWithShape="1">
          <a:blip r:embed="rId15">
            <a:extLst>
              <a:ext uri="{28A0092B-C50C-407E-A947-70E740481C1C}">
                <a14:useLocalDpi xmlns:a14="http://schemas.microsoft.com/office/drawing/2010/main" val="0"/>
              </a:ext>
            </a:extLst>
          </a:blip>
          <a:srcRect t="539"/>
          <a:stretch/>
        </p:blipFill>
        <p:spPr>
          <a:xfrm>
            <a:off x="2906790" y="741405"/>
            <a:ext cx="5921239" cy="6116595"/>
          </a:xfrm>
          <a:prstGeom prst="rect">
            <a:avLst/>
          </a:prstGeom>
        </p:spPr>
      </p:pic>
      <p:grpSp>
        <p:nvGrpSpPr>
          <p:cNvPr id="17" name="Groupe 16"/>
          <p:cNvGrpSpPr/>
          <p:nvPr>
            <p:custDataLst>
              <p:tags r:id="rId6"/>
            </p:custDataLst>
          </p:nvPr>
        </p:nvGrpSpPr>
        <p:grpSpPr>
          <a:xfrm>
            <a:off x="877201" y="1262720"/>
            <a:ext cx="1995784" cy="475125"/>
            <a:chOff x="-449365" y="4448861"/>
            <a:chExt cx="2613779" cy="656170"/>
          </a:xfrm>
        </p:grpSpPr>
        <p:sp>
          <p:nvSpPr>
            <p:cNvPr id="18" name="Rectangle 17">
              <a:extLst>
                <a:ext uri="{FF2B5EF4-FFF2-40B4-BE49-F238E27FC236}">
                  <a16:creationId xmlns:a16="http://schemas.microsoft.com/office/drawing/2014/main" id="{946F1660-7460-4267-8DC6-6CA70F791FF0}"/>
                </a:ext>
              </a:extLst>
            </p:cNvPr>
            <p:cNvSpPr/>
            <p:nvPr/>
          </p:nvSpPr>
          <p:spPr>
            <a:xfrm>
              <a:off x="-449365" y="4448861"/>
              <a:ext cx="255135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Étude de dossier </a:t>
              </a:r>
            </a:p>
            <a:p>
              <a:r>
                <a:rPr lang="fr-FR" sz="1400" b="1" dirty="0" smtClean="0"/>
                <a:t>Enseignement commun</a:t>
              </a:r>
              <a:endParaRPr lang="fr-FR" sz="1400" dirty="0"/>
            </a:p>
          </p:txBody>
        </p:sp>
        <p:sp>
          <p:nvSpPr>
            <p:cNvPr id="19" name="Rectangle 18">
              <a:extLst>
                <a:ext uri="{FF2B5EF4-FFF2-40B4-BE49-F238E27FC236}">
                  <a16:creationId xmlns:a16="http://schemas.microsoft.com/office/drawing/2014/main" id="{4318F92D-B431-4238-918B-6417755A6415}"/>
                </a:ext>
              </a:extLst>
            </p:cNvPr>
            <p:cNvSpPr/>
            <p:nvPr/>
          </p:nvSpPr>
          <p:spPr>
            <a:xfrm>
              <a:off x="2101990" y="4449216"/>
              <a:ext cx="62424"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20" name="Groupe 19"/>
          <p:cNvGrpSpPr/>
          <p:nvPr>
            <p:custDataLst>
              <p:tags r:id="rId7"/>
            </p:custDataLst>
          </p:nvPr>
        </p:nvGrpSpPr>
        <p:grpSpPr>
          <a:xfrm>
            <a:off x="313038" y="1859085"/>
            <a:ext cx="2559947" cy="521650"/>
            <a:chOff x="-645514" y="4448861"/>
            <a:chExt cx="2809928" cy="656170"/>
          </a:xfrm>
        </p:grpSpPr>
        <p:sp>
          <p:nvSpPr>
            <p:cNvPr id="21" name="Rectangle 20">
              <a:extLst>
                <a:ext uri="{FF2B5EF4-FFF2-40B4-BE49-F238E27FC236}">
                  <a16:creationId xmlns:a16="http://schemas.microsoft.com/office/drawing/2014/main" id="{946F1660-7460-4267-8DC6-6CA70F791FF0}"/>
                </a:ext>
              </a:extLst>
            </p:cNvPr>
            <p:cNvSpPr/>
            <p:nvPr/>
          </p:nvSpPr>
          <p:spPr>
            <a:xfrm>
              <a:off x="-645514" y="4448861"/>
              <a:ext cx="2799423"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Activités pratiques en parallèle enseignement commun</a:t>
              </a:r>
              <a:endParaRPr lang="fr-FR" sz="1400" dirty="0"/>
            </a:p>
          </p:txBody>
        </p:sp>
        <p:sp>
          <p:nvSpPr>
            <p:cNvPr id="22" name="Rectangle 21">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23" name="Groupe 22"/>
          <p:cNvGrpSpPr/>
          <p:nvPr>
            <p:custDataLst>
              <p:tags r:id="rId8"/>
            </p:custDataLst>
          </p:nvPr>
        </p:nvGrpSpPr>
        <p:grpSpPr>
          <a:xfrm>
            <a:off x="912793" y="2577943"/>
            <a:ext cx="1953262" cy="521650"/>
            <a:chOff x="20414" y="4448861"/>
            <a:chExt cx="2144000" cy="656170"/>
          </a:xfrm>
        </p:grpSpPr>
        <p:sp>
          <p:nvSpPr>
            <p:cNvPr id="24" name="Rectangle 23">
              <a:extLst>
                <a:ext uri="{FF2B5EF4-FFF2-40B4-BE49-F238E27FC236}">
                  <a16:creationId xmlns:a16="http://schemas.microsoft.com/office/drawing/2014/main" id="{946F1660-7460-4267-8DC6-6CA70F791FF0}"/>
                </a:ext>
              </a:extLst>
            </p:cNvPr>
            <p:cNvSpPr/>
            <p:nvPr/>
          </p:nvSpPr>
          <p:spPr>
            <a:xfrm>
              <a:off x="20414" y="4448861"/>
              <a:ext cx="213349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Synthèse </a:t>
              </a:r>
            </a:p>
            <a:p>
              <a:r>
                <a:rPr lang="fr-FR" sz="1400" b="1" dirty="0" smtClean="0"/>
                <a:t>Enseignement commun</a:t>
              </a:r>
              <a:endParaRPr lang="fr-FR" sz="1400" dirty="0"/>
            </a:p>
          </p:txBody>
        </p:sp>
        <p:sp>
          <p:nvSpPr>
            <p:cNvPr id="25" name="Rectangle 24">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26" name="Groupe 25"/>
          <p:cNvGrpSpPr/>
          <p:nvPr>
            <p:custDataLst>
              <p:tags r:id="rId9"/>
            </p:custDataLst>
          </p:nvPr>
        </p:nvGrpSpPr>
        <p:grpSpPr>
          <a:xfrm>
            <a:off x="624762" y="4115622"/>
            <a:ext cx="2217460" cy="521650"/>
            <a:chOff x="-269583" y="4448861"/>
            <a:chExt cx="2433997" cy="656170"/>
          </a:xfrm>
        </p:grpSpPr>
        <p:sp>
          <p:nvSpPr>
            <p:cNvPr id="27" name="Rectangle 26">
              <a:extLst>
                <a:ext uri="{FF2B5EF4-FFF2-40B4-BE49-F238E27FC236}">
                  <a16:creationId xmlns:a16="http://schemas.microsoft.com/office/drawing/2014/main" id="{946F1660-7460-4267-8DC6-6CA70F791FF0}"/>
                </a:ext>
              </a:extLst>
            </p:cNvPr>
            <p:cNvSpPr/>
            <p:nvPr/>
          </p:nvSpPr>
          <p:spPr>
            <a:xfrm>
              <a:off x="-269583" y="4448861"/>
              <a:ext cx="2423491"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Activités pratiques enseignements spécifiques </a:t>
              </a:r>
              <a:endParaRPr lang="fr-FR" sz="1400" dirty="0"/>
            </a:p>
          </p:txBody>
        </p:sp>
        <p:sp>
          <p:nvSpPr>
            <p:cNvPr id="28" name="Rectangle 27">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29" name="Groupe 28"/>
          <p:cNvGrpSpPr/>
          <p:nvPr>
            <p:custDataLst>
              <p:tags r:id="rId10"/>
            </p:custDataLst>
          </p:nvPr>
        </p:nvGrpSpPr>
        <p:grpSpPr>
          <a:xfrm>
            <a:off x="615190" y="5437146"/>
            <a:ext cx="2217461" cy="710620"/>
            <a:chOff x="-269585" y="4448861"/>
            <a:chExt cx="2433999" cy="656170"/>
          </a:xfrm>
        </p:grpSpPr>
        <p:sp>
          <p:nvSpPr>
            <p:cNvPr id="30" name="Rectangle 29">
              <a:extLst>
                <a:ext uri="{FF2B5EF4-FFF2-40B4-BE49-F238E27FC236}">
                  <a16:creationId xmlns:a16="http://schemas.microsoft.com/office/drawing/2014/main" id="{946F1660-7460-4267-8DC6-6CA70F791FF0}"/>
                </a:ext>
              </a:extLst>
            </p:cNvPr>
            <p:cNvSpPr/>
            <p:nvPr/>
          </p:nvSpPr>
          <p:spPr>
            <a:xfrm>
              <a:off x="-269585" y="4448861"/>
              <a:ext cx="2423492"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Formalisation, synthèse, évaluation </a:t>
              </a:r>
            </a:p>
            <a:p>
              <a:r>
                <a:rPr lang="fr-FR" sz="1400" b="1" dirty="0" smtClean="0"/>
                <a:t>Enseignements spécifiques </a:t>
              </a:r>
              <a:endParaRPr lang="fr-FR" sz="1400" dirty="0"/>
            </a:p>
          </p:txBody>
        </p:sp>
        <p:sp>
          <p:nvSpPr>
            <p:cNvPr id="31" name="Rectangle 30">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pic>
        <p:nvPicPr>
          <p:cNvPr id="6" name="Image 5"/>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10020203" y="2523609"/>
            <a:ext cx="639856" cy="630162"/>
          </a:xfrm>
          <a:prstGeom prst="rect">
            <a:avLst/>
          </a:prstGeom>
        </p:spPr>
      </p:pic>
      <p:pic>
        <p:nvPicPr>
          <p:cNvPr id="7" name="Image 6"/>
          <p:cNvPicPr>
            <a:picLocks noChangeAspect="1"/>
          </p:cNvPicPr>
          <p:nvPr>
            <p:custDataLst>
              <p:tags r:id="rId12"/>
            </p:custDataLst>
          </p:nvPr>
        </p:nvPicPr>
        <p:blipFill>
          <a:blip r:embed="rId17">
            <a:extLst>
              <a:ext uri="{28A0092B-C50C-407E-A947-70E740481C1C}">
                <a14:useLocalDpi xmlns:a14="http://schemas.microsoft.com/office/drawing/2010/main" val="0"/>
              </a:ext>
            </a:extLst>
          </a:blip>
          <a:stretch>
            <a:fillRect/>
          </a:stretch>
        </p:blipFill>
        <p:spPr>
          <a:xfrm>
            <a:off x="9064899" y="2498104"/>
            <a:ext cx="680465" cy="665455"/>
          </a:xfrm>
          <a:prstGeom prst="rect">
            <a:avLst/>
          </a:prstGeom>
        </p:spPr>
      </p:pic>
      <p:pic>
        <p:nvPicPr>
          <p:cNvPr id="9" name="Image 8"/>
          <p:cNvPicPr>
            <a:picLocks noChangeAspect="1"/>
          </p:cNvPicPr>
          <p:nvPr>
            <p:custDataLst>
              <p:tags r:id="rId13"/>
            </p:custDataLst>
          </p:nvPr>
        </p:nvPicPr>
        <p:blipFill>
          <a:blip r:embed="rId18">
            <a:extLst>
              <a:ext uri="{28A0092B-C50C-407E-A947-70E740481C1C}">
                <a14:useLocalDpi xmlns:a14="http://schemas.microsoft.com/office/drawing/2010/main" val="0"/>
              </a:ext>
            </a:extLst>
          </a:blip>
          <a:stretch>
            <a:fillRect/>
          </a:stretch>
        </p:blipFill>
        <p:spPr>
          <a:xfrm>
            <a:off x="10997824" y="2523609"/>
            <a:ext cx="639950" cy="639950"/>
          </a:xfrm>
          <a:prstGeom prst="rect">
            <a:avLst/>
          </a:prstGeom>
        </p:spPr>
      </p:pic>
    </p:spTree>
    <p:extLst>
      <p:ext uri="{BB962C8B-B14F-4D97-AF65-F5344CB8AC3E}">
        <p14:creationId xmlns:p14="http://schemas.microsoft.com/office/powerpoint/2010/main" val="6088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1+#ppt_w/2"/>
                                          </p:val>
                                        </p:tav>
                                        <p:tav tm="100000">
                                          <p:val>
                                            <p:strVal val="#ppt_x"/>
                                          </p:val>
                                        </p:tav>
                                      </p:tavLst>
                                    </p:anim>
                                    <p:anim calcmode="lin" valueType="num">
                                      <p:cBhvr additive="base">
                                        <p:cTn id="5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17">
            <a:extLst>
              <a:ext uri="{28A0092B-C50C-407E-A947-70E740481C1C}">
                <a14:useLocalDpi xmlns:a14="http://schemas.microsoft.com/office/drawing/2010/main" val="0"/>
              </a:ext>
            </a:extLst>
          </a:blip>
          <a:stretch>
            <a:fillRect/>
          </a:stretch>
        </p:blipFill>
        <p:spPr>
          <a:xfrm>
            <a:off x="1480652" y="1005859"/>
            <a:ext cx="8293100" cy="3917682"/>
          </a:xfrm>
          <a:prstGeom prst="rect">
            <a:avLst/>
          </a:prstGeom>
        </p:spPr>
      </p:pic>
      <p:sp>
        <p:nvSpPr>
          <p:cNvPr id="5" name="Rectangle 4"/>
          <p:cNvSpPr/>
          <p:nvPr>
            <p:custDataLst>
              <p:tags r:id="rId2"/>
            </p:custDataLst>
          </p:nvPr>
        </p:nvSpPr>
        <p:spPr>
          <a:xfrm>
            <a:off x="3222845" y="1737340"/>
            <a:ext cx="5380570" cy="49986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numéro de diapositive 2"/>
          <p:cNvSpPr>
            <a:spLocks noGrp="1"/>
          </p:cNvSpPr>
          <p:nvPr>
            <p:ph type="sldNum" sz="quarter" idx="12"/>
            <p:custDataLst>
              <p:tags r:id="rId3"/>
            </p:custDataLst>
          </p:nvPr>
        </p:nvSpPr>
        <p:spPr/>
        <p:txBody>
          <a:bodyPr/>
          <a:lstStyle/>
          <a:p>
            <a:fld id="{144BB07B-E674-E847-921B-89EC41271B7E}" type="slidenum">
              <a:rPr lang="fr-FR" smtClean="0"/>
              <a:pPr/>
              <a:t>3</a:t>
            </a:fld>
            <a:endParaRPr lang="fr-FR"/>
          </a:p>
        </p:txBody>
      </p:sp>
      <p:sp>
        <p:nvSpPr>
          <p:cNvPr id="23" name="Rectangle 22">
            <a:extLst>
              <a:ext uri="{FF2B5EF4-FFF2-40B4-BE49-F238E27FC236}">
                <a16:creationId xmlns:a16="http://schemas.microsoft.com/office/drawing/2014/main" id="{C2E70F5F-98E0-BC4B-AF4C-6B6B917566E0}"/>
              </a:ext>
            </a:extLst>
          </p:cNvPr>
          <p:cNvSpPr/>
          <p:nvPr>
            <p:custDataLst>
              <p:tags r:id="rId4"/>
            </p:custDataLst>
          </p:nvPr>
        </p:nvSpPr>
        <p:spPr>
          <a:xfrm>
            <a:off x="3471969" y="1405467"/>
            <a:ext cx="3932115" cy="3479800"/>
          </a:xfrm>
          <a:prstGeom prst="rect">
            <a:avLst/>
          </a:prstGeom>
          <a:solidFill>
            <a:srgbClr val="CFB5F6">
              <a:alpha val="33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25" name="Rectangle 24">
            <a:extLst>
              <a:ext uri="{FF2B5EF4-FFF2-40B4-BE49-F238E27FC236}">
                <a16:creationId xmlns:a16="http://schemas.microsoft.com/office/drawing/2014/main" id="{C2E70F5F-98E0-BC4B-AF4C-6B6B917566E0}"/>
              </a:ext>
            </a:extLst>
          </p:cNvPr>
          <p:cNvSpPr/>
          <p:nvPr>
            <p:custDataLst>
              <p:tags r:id="rId5"/>
            </p:custDataLst>
          </p:nvPr>
        </p:nvSpPr>
        <p:spPr>
          <a:xfrm>
            <a:off x="7404084" y="2403854"/>
            <a:ext cx="813251" cy="2481413"/>
          </a:xfrm>
          <a:prstGeom prst="rect">
            <a:avLst/>
          </a:prstGeom>
          <a:solidFill>
            <a:srgbClr val="CFB5F6">
              <a:alpha val="33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32" name="Forme libre 31"/>
          <p:cNvSpPr/>
          <p:nvPr>
            <p:custDataLst>
              <p:tags r:id="rId6"/>
            </p:custDataLst>
          </p:nvPr>
        </p:nvSpPr>
        <p:spPr>
          <a:xfrm flipH="1">
            <a:off x="8630602" y="3039505"/>
            <a:ext cx="1290836" cy="938088"/>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Rectangle 39">
            <a:extLst>
              <a:ext uri="{FF2B5EF4-FFF2-40B4-BE49-F238E27FC236}">
                <a16:creationId xmlns:a16="http://schemas.microsoft.com/office/drawing/2014/main" id="{45E74654-B241-449A-B444-08E5D68F338A}"/>
              </a:ext>
            </a:extLst>
          </p:cNvPr>
          <p:cNvSpPr/>
          <p:nvPr>
            <p:custDataLst>
              <p:tags r:id="rId7"/>
            </p:custDataLst>
          </p:nvPr>
        </p:nvSpPr>
        <p:spPr>
          <a:xfrm>
            <a:off x="8217335" y="2401592"/>
            <a:ext cx="386080" cy="20314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smtClean="0"/>
              <a:t>AC 1</a:t>
            </a:r>
            <a:endParaRPr lang="fr-FR" sz="800" dirty="0"/>
          </a:p>
        </p:txBody>
      </p:sp>
      <p:sp>
        <p:nvSpPr>
          <p:cNvPr id="41" name="Rectangle 40">
            <a:extLst>
              <a:ext uri="{FF2B5EF4-FFF2-40B4-BE49-F238E27FC236}">
                <a16:creationId xmlns:a16="http://schemas.microsoft.com/office/drawing/2014/main" id="{0529E02E-03E7-476E-9CA7-2406E8B864FF}"/>
              </a:ext>
            </a:extLst>
          </p:cNvPr>
          <p:cNvSpPr/>
          <p:nvPr>
            <p:custDataLst>
              <p:tags r:id="rId8"/>
            </p:custDataLst>
          </p:nvPr>
        </p:nvSpPr>
        <p:spPr>
          <a:xfrm>
            <a:off x="8242176" y="4038226"/>
            <a:ext cx="350281" cy="27606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smtClean="0"/>
              <a:t>ITEC </a:t>
            </a:r>
            <a:r>
              <a:rPr lang="fr-FR" sz="800" dirty="0" smtClean="0"/>
              <a:t>2</a:t>
            </a:r>
            <a:endParaRPr lang="fr-FR" sz="800" dirty="0"/>
          </a:p>
        </p:txBody>
      </p:sp>
      <p:sp>
        <p:nvSpPr>
          <p:cNvPr id="44" name="Rectangle 43">
            <a:extLst>
              <a:ext uri="{FF2B5EF4-FFF2-40B4-BE49-F238E27FC236}">
                <a16:creationId xmlns:a16="http://schemas.microsoft.com/office/drawing/2014/main" id="{946F1660-7460-4267-8DC6-6CA70F791FF0}"/>
              </a:ext>
            </a:extLst>
          </p:cNvPr>
          <p:cNvSpPr/>
          <p:nvPr>
            <p:custDataLst>
              <p:tags r:id="rId9"/>
            </p:custDataLst>
          </p:nvPr>
        </p:nvSpPr>
        <p:spPr>
          <a:xfrm>
            <a:off x="10000049" y="2606198"/>
            <a:ext cx="1838521" cy="94037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a:t>Compétences </a:t>
            </a:r>
            <a:r>
              <a:rPr lang="fr-FR" sz="1400" b="1" dirty="0" smtClean="0"/>
              <a:t>2I2D ES </a:t>
            </a:r>
            <a:r>
              <a:rPr lang="fr-FR" sz="1400" dirty="0" smtClean="0"/>
              <a:t>auxquelles </a:t>
            </a:r>
            <a:r>
              <a:rPr lang="fr-FR" sz="1400" dirty="0"/>
              <a:t>le concept de résistance est associé </a:t>
            </a:r>
          </a:p>
        </p:txBody>
      </p:sp>
      <p:sp>
        <p:nvSpPr>
          <p:cNvPr id="45" name="Rectangle 44">
            <a:extLst>
              <a:ext uri="{FF2B5EF4-FFF2-40B4-BE49-F238E27FC236}">
                <a16:creationId xmlns:a16="http://schemas.microsoft.com/office/drawing/2014/main" id="{4318F92D-B431-4238-918B-6417755A6415}"/>
              </a:ext>
            </a:extLst>
          </p:cNvPr>
          <p:cNvSpPr/>
          <p:nvPr>
            <p:custDataLst>
              <p:tags r:id="rId10"/>
            </p:custDataLst>
          </p:nvPr>
        </p:nvSpPr>
        <p:spPr>
          <a:xfrm>
            <a:off x="9934584" y="2606554"/>
            <a:ext cx="52319" cy="9400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46" name="Forme libre 45"/>
          <p:cNvSpPr/>
          <p:nvPr>
            <p:custDataLst>
              <p:tags r:id="rId11"/>
            </p:custDataLst>
          </p:nvPr>
        </p:nvSpPr>
        <p:spPr>
          <a:xfrm flipH="1" flipV="1">
            <a:off x="8624844" y="2539156"/>
            <a:ext cx="1309740" cy="229444"/>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946F1660-7460-4267-8DC6-6CA70F791FF0}"/>
              </a:ext>
            </a:extLst>
          </p:cNvPr>
          <p:cNvSpPr/>
          <p:nvPr>
            <p:custDataLst>
              <p:tags r:id="rId12"/>
            </p:custDataLst>
          </p:nvPr>
        </p:nvSpPr>
        <p:spPr>
          <a:xfrm>
            <a:off x="9986903" y="1296836"/>
            <a:ext cx="1838521" cy="94037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Compétence nécessairement associée lors des expérimentations</a:t>
            </a:r>
            <a:endParaRPr lang="fr-FR" sz="1400" dirty="0"/>
          </a:p>
        </p:txBody>
      </p:sp>
      <p:sp>
        <p:nvSpPr>
          <p:cNvPr id="14" name="Rectangle 13">
            <a:extLst>
              <a:ext uri="{FF2B5EF4-FFF2-40B4-BE49-F238E27FC236}">
                <a16:creationId xmlns:a16="http://schemas.microsoft.com/office/drawing/2014/main" id="{4318F92D-B431-4238-918B-6417755A6415}"/>
              </a:ext>
            </a:extLst>
          </p:cNvPr>
          <p:cNvSpPr/>
          <p:nvPr>
            <p:custDataLst>
              <p:tags r:id="rId13"/>
            </p:custDataLst>
          </p:nvPr>
        </p:nvSpPr>
        <p:spPr>
          <a:xfrm>
            <a:off x="9921438" y="1297192"/>
            <a:ext cx="52319" cy="9400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6" name="Forme libre 15"/>
          <p:cNvSpPr/>
          <p:nvPr>
            <p:custDataLst>
              <p:tags r:id="rId14"/>
            </p:custDataLst>
          </p:nvPr>
        </p:nvSpPr>
        <p:spPr>
          <a:xfrm flipH="1" flipV="1">
            <a:off x="8611698" y="1768969"/>
            <a:ext cx="1309740" cy="229444"/>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Titre 1"/>
          <p:cNvSpPr>
            <a:spLocks noGrp="1"/>
          </p:cNvSpPr>
          <p:nvPr>
            <p:ph type="title"/>
            <p:custDataLst>
              <p:tags r:id="rId15"/>
            </p:custDataLst>
          </p:nvPr>
        </p:nvSpPr>
        <p:spPr>
          <a:xfrm>
            <a:off x="1533239" y="334844"/>
            <a:ext cx="9297438" cy="400110"/>
          </a:xfrm>
        </p:spPr>
        <p:txBody>
          <a:bodyPr/>
          <a:lstStyle/>
          <a:p>
            <a:r>
              <a:rPr lang="fr-FR" dirty="0" smtClean="0"/>
              <a:t>Analyse du tableau pour repérer les compétences liées au </a:t>
            </a:r>
            <a:r>
              <a:rPr lang="fr-FR" dirty="0"/>
              <a:t>concept de résistance</a:t>
            </a:r>
          </a:p>
        </p:txBody>
      </p:sp>
    </p:spTree>
    <p:extLst>
      <p:ext uri="{BB962C8B-B14F-4D97-AF65-F5344CB8AC3E}">
        <p14:creationId xmlns:p14="http://schemas.microsoft.com/office/powerpoint/2010/main" val="3289554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1"/>
            </p:custDataLst>
          </p:nvPr>
        </p:nvSpPr>
        <p:spPr>
          <a:xfrm>
            <a:off x="424350" y="5025081"/>
            <a:ext cx="2513888" cy="923330"/>
          </a:xfrm>
          <a:prstGeom prst="rect">
            <a:avLst/>
          </a:prstGeom>
        </p:spPr>
        <p:txBody>
          <a:bodyPr wrap="square">
            <a:spAutoFit/>
          </a:bodyPr>
          <a:lstStyle/>
          <a:p>
            <a:pPr algn="ctr"/>
            <a:r>
              <a:rPr lang="fr-FR" b="1" dirty="0" smtClean="0">
                <a:latin typeface="Arial" pitchFamily="34" charset="0"/>
                <a:cs typeface="Arial" pitchFamily="34" charset="0"/>
              </a:rPr>
              <a:t>Panneau à message variable entièrement autonome</a:t>
            </a:r>
            <a:endParaRPr lang="fr-FR" b="1" dirty="0">
              <a:latin typeface="Arial" pitchFamily="34" charset="0"/>
              <a:cs typeface="Arial" pitchFamily="34" charset="0"/>
            </a:endParaRPr>
          </a:p>
        </p:txBody>
      </p:sp>
      <p:pic>
        <p:nvPicPr>
          <p:cNvPr id="8" name="Image 7" descr="RÃ©sultat de recherche d'images pour &quot;compacteur solaire communicant&quot;"/>
          <p:cNvPicPr/>
          <p:nvPr>
            <p:custDataLst>
              <p:tags r:id="rId2"/>
            </p:custDataLst>
          </p:nvPr>
        </p:nvPicPr>
        <p:blipFill>
          <a:blip r:embed="rId15">
            <a:lum bright="20000"/>
          </a:blip>
          <a:srcRect l="18533" t="17143" r="14303"/>
          <a:stretch>
            <a:fillRect/>
          </a:stretch>
        </p:blipFill>
        <p:spPr bwMode="auto">
          <a:xfrm>
            <a:off x="3604948" y="1254423"/>
            <a:ext cx="1437007" cy="1969312"/>
          </a:xfrm>
          <a:prstGeom prst="rect">
            <a:avLst/>
          </a:prstGeom>
          <a:noFill/>
          <a:ln w="9525">
            <a:noFill/>
            <a:miter lim="800000"/>
            <a:headEnd/>
            <a:tailEnd/>
          </a:ln>
        </p:spPr>
      </p:pic>
      <p:sp>
        <p:nvSpPr>
          <p:cNvPr id="9" name="Rectangle 8"/>
          <p:cNvSpPr/>
          <p:nvPr>
            <p:custDataLst>
              <p:tags r:id="rId3"/>
            </p:custDataLst>
          </p:nvPr>
        </p:nvSpPr>
        <p:spPr>
          <a:xfrm>
            <a:off x="3149061" y="3289575"/>
            <a:ext cx="2339103" cy="646331"/>
          </a:xfrm>
          <a:prstGeom prst="rect">
            <a:avLst/>
          </a:prstGeom>
        </p:spPr>
        <p:txBody>
          <a:bodyPr wrap="none">
            <a:spAutoFit/>
          </a:bodyPr>
          <a:lstStyle/>
          <a:p>
            <a:pPr algn="ctr"/>
            <a:r>
              <a:rPr lang="fr-FR" b="1" i="1" dirty="0" smtClean="0">
                <a:latin typeface="Arial" pitchFamily="34" charset="0"/>
                <a:cs typeface="Arial" pitchFamily="34" charset="0"/>
              </a:rPr>
              <a:t>Compacteur solaire</a:t>
            </a:r>
          </a:p>
          <a:p>
            <a:pPr algn="ctr"/>
            <a:r>
              <a:rPr lang="fr-FR" b="1" i="1" dirty="0" smtClean="0">
                <a:latin typeface="Arial" pitchFamily="34" charset="0"/>
                <a:cs typeface="Arial" pitchFamily="34" charset="0"/>
              </a:rPr>
              <a:t>communicant </a:t>
            </a:r>
            <a:endParaRPr lang="fr-FR" b="1" i="1" dirty="0">
              <a:latin typeface="Arial" pitchFamily="34" charset="0"/>
              <a:cs typeface="Arial" pitchFamily="34" charset="0"/>
            </a:endParaRPr>
          </a:p>
        </p:txBody>
      </p:sp>
      <p:pic>
        <p:nvPicPr>
          <p:cNvPr id="2050" name="Picture 2"/>
          <p:cNvPicPr>
            <a:picLocks noChangeAspect="1" noChangeArrowheads="1"/>
          </p:cNvPicPr>
          <p:nvPr>
            <p:custDataLst>
              <p:tags r:id="rId4"/>
            </p:custDataLst>
          </p:nvPr>
        </p:nvPicPr>
        <p:blipFill>
          <a:blip r:embed="rId16">
            <a:clrChange>
              <a:clrFrom>
                <a:srgbClr val="FFF4E1"/>
              </a:clrFrom>
              <a:clrTo>
                <a:srgbClr val="FFF4E1">
                  <a:alpha val="0"/>
                </a:srgbClr>
              </a:clrTo>
            </a:clrChange>
          </a:blip>
          <a:srcRect/>
          <a:stretch>
            <a:fillRect/>
          </a:stretch>
        </p:blipFill>
        <p:spPr bwMode="auto">
          <a:xfrm>
            <a:off x="5544766" y="1331525"/>
            <a:ext cx="2619290" cy="1655337"/>
          </a:xfrm>
          <a:prstGeom prst="rect">
            <a:avLst/>
          </a:prstGeom>
          <a:noFill/>
          <a:ln w="9525">
            <a:noFill/>
            <a:miter lim="800000"/>
            <a:headEnd/>
            <a:tailEnd/>
          </a:ln>
          <a:effectLst/>
        </p:spPr>
      </p:pic>
      <p:sp>
        <p:nvSpPr>
          <p:cNvPr id="12" name="Rectangle 11"/>
          <p:cNvSpPr/>
          <p:nvPr>
            <p:custDataLst>
              <p:tags r:id="rId5"/>
            </p:custDataLst>
          </p:nvPr>
        </p:nvSpPr>
        <p:spPr>
          <a:xfrm>
            <a:off x="6022813" y="3054998"/>
            <a:ext cx="1725152" cy="369332"/>
          </a:xfrm>
          <a:prstGeom prst="rect">
            <a:avLst/>
          </a:prstGeom>
        </p:spPr>
        <p:txBody>
          <a:bodyPr wrap="none">
            <a:spAutoFit/>
          </a:bodyPr>
          <a:lstStyle/>
          <a:p>
            <a:r>
              <a:rPr lang="fr-FR" b="1" i="1" dirty="0" err="1" smtClean="0">
                <a:latin typeface="Arial" pitchFamily="34" charset="0"/>
                <a:cs typeface="Arial" pitchFamily="34" charset="0"/>
              </a:rPr>
              <a:t>Déshydrateur</a:t>
            </a:r>
            <a:r>
              <a:rPr lang="fr-FR" b="1" i="1" dirty="0" smtClean="0"/>
              <a:t> </a:t>
            </a:r>
            <a:endParaRPr lang="fr-FR" b="1" i="1" dirty="0"/>
          </a:p>
        </p:txBody>
      </p:sp>
      <p:pic>
        <p:nvPicPr>
          <p:cNvPr id="14" name="Image 13"/>
          <p:cNvPicPr/>
          <p:nvPr>
            <p:custDataLst>
              <p:tags r:id="rId6"/>
            </p:custDataLst>
          </p:nvPr>
        </p:nvPicPr>
        <p:blipFill>
          <a:blip r:embed="rId17"/>
          <a:srcRect/>
          <a:stretch>
            <a:fillRect/>
          </a:stretch>
        </p:blipFill>
        <p:spPr bwMode="auto">
          <a:xfrm>
            <a:off x="9567201" y="3982583"/>
            <a:ext cx="2298065" cy="1693545"/>
          </a:xfrm>
          <a:prstGeom prst="rect">
            <a:avLst/>
          </a:prstGeom>
          <a:noFill/>
          <a:ln w="9525">
            <a:noFill/>
            <a:miter lim="800000"/>
            <a:headEnd/>
            <a:tailEnd/>
          </a:ln>
        </p:spPr>
      </p:pic>
      <p:sp>
        <p:nvSpPr>
          <p:cNvPr id="15" name="Rectangle 14"/>
          <p:cNvSpPr/>
          <p:nvPr>
            <p:custDataLst>
              <p:tags r:id="rId7"/>
            </p:custDataLst>
          </p:nvPr>
        </p:nvSpPr>
        <p:spPr>
          <a:xfrm>
            <a:off x="9725385" y="5486400"/>
            <a:ext cx="1586717" cy="646331"/>
          </a:xfrm>
          <a:prstGeom prst="rect">
            <a:avLst/>
          </a:prstGeom>
        </p:spPr>
        <p:txBody>
          <a:bodyPr wrap="none">
            <a:spAutoFit/>
          </a:bodyPr>
          <a:lstStyle/>
          <a:p>
            <a:pPr algn="ctr"/>
            <a:r>
              <a:rPr lang="fr-FR" b="1" i="1" dirty="0">
                <a:latin typeface="Arial" pitchFamily="34" charset="0"/>
                <a:cs typeface="Arial" pitchFamily="34" charset="0"/>
              </a:rPr>
              <a:t>V</a:t>
            </a:r>
            <a:r>
              <a:rPr lang="fr-FR" b="1" i="1" dirty="0" smtClean="0">
                <a:latin typeface="Arial" pitchFamily="34" charset="0"/>
                <a:cs typeface="Arial" pitchFamily="34" charset="0"/>
              </a:rPr>
              <a:t>olet roulant</a:t>
            </a:r>
          </a:p>
          <a:p>
            <a:pPr algn="ctr"/>
            <a:r>
              <a:rPr lang="fr-FR" b="1" i="1" dirty="0" smtClean="0">
                <a:latin typeface="Arial" pitchFamily="34" charset="0"/>
                <a:cs typeface="Arial" pitchFamily="34" charset="0"/>
              </a:rPr>
              <a:t>autonome </a:t>
            </a:r>
          </a:p>
        </p:txBody>
      </p:sp>
      <p:sp>
        <p:nvSpPr>
          <p:cNvPr id="13" name="Ellipse 12"/>
          <p:cNvSpPr/>
          <p:nvPr>
            <p:custDataLst>
              <p:tags r:id="rId8"/>
            </p:custDataLst>
          </p:nvPr>
        </p:nvSpPr>
        <p:spPr>
          <a:xfrm>
            <a:off x="3443956" y="4765491"/>
            <a:ext cx="5195842" cy="1100374"/>
          </a:xfrm>
          <a:prstGeom prst="ellipse">
            <a:avLst/>
          </a:prstGeom>
          <a:solidFill>
            <a:srgbClr val="CAF27F"/>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fr-FR" sz="2800" b="1" dirty="0" smtClean="0">
                <a:solidFill>
                  <a:schemeClr val="tx1"/>
                </a:solidFill>
              </a:rPr>
              <a:t>Exemples de produits</a:t>
            </a:r>
          </a:p>
        </p:txBody>
      </p:sp>
      <p:sp>
        <p:nvSpPr>
          <p:cNvPr id="17" name="Rectangle 16">
            <a:extLst>
              <a:ext uri="{FF2B5EF4-FFF2-40B4-BE49-F238E27FC236}">
                <a16:creationId xmlns:a16="http://schemas.microsoft.com/office/drawing/2014/main" id="{86772F9E-03CE-46D3-9F78-A3B9527C3F72}"/>
              </a:ext>
            </a:extLst>
          </p:cNvPr>
          <p:cNvSpPr/>
          <p:nvPr>
            <p:custDataLst>
              <p:tags r:id="rId9"/>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pic>
        <p:nvPicPr>
          <p:cNvPr id="2" name="Image 1"/>
          <p:cNvPicPr>
            <a:picLocks noChangeAspect="1"/>
          </p:cNvPicPr>
          <p:nvPr>
            <p:custDataLst>
              <p:tags r:id="rId10"/>
            </p:custDataLst>
          </p:nvPr>
        </p:nvPicPr>
        <p:blipFill>
          <a:blip r:embed="rId18">
            <a:extLst>
              <a:ext uri="{28A0092B-C50C-407E-A947-70E740481C1C}">
                <a14:useLocalDpi xmlns:a14="http://schemas.microsoft.com/office/drawing/2010/main" val="0"/>
              </a:ext>
            </a:extLst>
          </a:blip>
          <a:stretch>
            <a:fillRect/>
          </a:stretch>
        </p:blipFill>
        <p:spPr>
          <a:xfrm>
            <a:off x="203409" y="2816922"/>
            <a:ext cx="3030124" cy="2208159"/>
          </a:xfrm>
          <a:prstGeom prst="rect">
            <a:avLst/>
          </a:prstGeom>
        </p:spPr>
      </p:pic>
      <p:pic>
        <p:nvPicPr>
          <p:cNvPr id="18" name="Image 17"/>
          <p:cNvPicPr/>
          <p:nvPr>
            <p:custDataLst>
              <p:tags r:id="rId11"/>
            </p:custDataLst>
          </p:nvPr>
        </p:nvPicPr>
        <p:blipFill rotWithShape="1">
          <a:blip r:embed="rId19"/>
          <a:srcRect t="26706"/>
          <a:stretch/>
        </p:blipFill>
        <p:spPr bwMode="auto">
          <a:xfrm>
            <a:off x="8913024" y="1588551"/>
            <a:ext cx="2158537" cy="1738185"/>
          </a:xfrm>
          <a:prstGeom prst="rect">
            <a:avLst/>
          </a:prstGeom>
          <a:noFill/>
          <a:ln w="9525">
            <a:noFill/>
            <a:miter lim="800000"/>
            <a:headEnd/>
            <a:tailEnd/>
          </a:ln>
        </p:spPr>
      </p:pic>
      <p:sp>
        <p:nvSpPr>
          <p:cNvPr id="19" name="Rectangle 18"/>
          <p:cNvSpPr/>
          <p:nvPr>
            <p:custDataLst>
              <p:tags r:id="rId12"/>
            </p:custDataLst>
          </p:nvPr>
        </p:nvSpPr>
        <p:spPr>
          <a:xfrm>
            <a:off x="9502383" y="3326736"/>
            <a:ext cx="849913" cy="369332"/>
          </a:xfrm>
          <a:prstGeom prst="rect">
            <a:avLst/>
          </a:prstGeom>
        </p:spPr>
        <p:txBody>
          <a:bodyPr wrap="none">
            <a:spAutoFit/>
          </a:bodyPr>
          <a:lstStyle/>
          <a:p>
            <a:r>
              <a:rPr lang="fr-FR" b="1" i="1" dirty="0" smtClean="0"/>
              <a:t>Chalet </a:t>
            </a:r>
            <a:endParaRPr lang="fr-FR" b="1" i="1" dirty="0"/>
          </a:p>
        </p:txBody>
      </p:sp>
      <p:sp>
        <p:nvSpPr>
          <p:cNvPr id="16" name="Titre 1"/>
          <p:cNvSpPr txBox="1">
            <a:spLocks/>
          </p:cNvSpPr>
          <p:nvPr>
            <p:custDataLst>
              <p:tags r:id="rId13"/>
            </p:custDataLst>
          </p:nvPr>
        </p:nvSpPr>
        <p:spPr>
          <a:xfrm>
            <a:off x="1518333" y="199035"/>
            <a:ext cx="10515600" cy="674484"/>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fr-FR" dirty="0" smtClean="0"/>
              <a:t>2i2d - Activités relevant de l’enseignement commun</a:t>
            </a:r>
            <a:endParaRPr lang="fr-FR" b="1" dirty="0"/>
          </a:p>
        </p:txBody>
      </p:sp>
    </p:spTree>
    <p:extLst>
      <p:ext uri="{BB962C8B-B14F-4D97-AF65-F5344CB8AC3E}">
        <p14:creationId xmlns:p14="http://schemas.microsoft.com/office/powerpoint/2010/main" val="131910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23">
            <a:extLst>
              <a:ext uri="{28A0092B-C50C-407E-A947-70E740481C1C}">
                <a14:useLocalDpi xmlns:a14="http://schemas.microsoft.com/office/drawing/2010/main" val="0"/>
              </a:ext>
            </a:extLst>
          </a:blip>
          <a:stretch>
            <a:fillRect/>
          </a:stretch>
        </p:blipFill>
        <p:spPr>
          <a:xfrm>
            <a:off x="3997767" y="2654479"/>
            <a:ext cx="4077189" cy="2300040"/>
          </a:xfrm>
          <a:prstGeom prst="rect">
            <a:avLst/>
          </a:prstGeom>
        </p:spPr>
      </p:pic>
      <p:sp>
        <p:nvSpPr>
          <p:cNvPr id="5" name="Titre 1"/>
          <p:cNvSpPr txBox="1">
            <a:spLocks/>
          </p:cNvSpPr>
          <p:nvPr>
            <p:custDataLst>
              <p:tags r:id="rId2"/>
            </p:custDataLst>
          </p:nvPr>
        </p:nvSpPr>
        <p:spPr>
          <a:xfrm>
            <a:off x="1546465" y="804250"/>
            <a:ext cx="4813145" cy="304470"/>
          </a:xfrm>
          <a:prstGeom prst="rect">
            <a:avLst/>
          </a:prstGeom>
          <a:solidFill>
            <a:schemeClr val="accent3">
              <a:lumMod val="50000"/>
            </a:schemeClr>
          </a:solidFill>
        </p:spPr>
        <p:txBody>
          <a:bodyPr vert="horz" lIns="91440" tIns="45720" rIns="91440" bIns="45720" rtlCol="0" anchor="ctr">
            <a:normAutofit fontScale="90000" lnSpcReduction="20000"/>
          </a:bodyPr>
          <a:lstStyle/>
          <a:p>
            <a:pPr algn="ctr">
              <a:lnSpc>
                <a:spcPct val="90000"/>
              </a:lnSpc>
              <a:spcBef>
                <a:spcPct val="0"/>
              </a:spcBef>
            </a:pPr>
            <a:r>
              <a:rPr lang="fr-FR" sz="2000" dirty="0" smtClean="0">
                <a:solidFill>
                  <a:schemeClr val="bg1"/>
                </a:solidFill>
              </a:rPr>
              <a:t>Progiciels de simulation : Modèle multiphysique</a:t>
            </a:r>
          </a:p>
        </p:txBody>
      </p:sp>
      <p:sp>
        <p:nvSpPr>
          <p:cNvPr id="14" name="Flèche droite 13"/>
          <p:cNvSpPr/>
          <p:nvPr>
            <p:custDataLst>
              <p:tags r:id="rId3"/>
            </p:custDataLst>
          </p:nvPr>
        </p:nvSpPr>
        <p:spPr>
          <a:xfrm rot="19894786">
            <a:off x="3045560" y="2175268"/>
            <a:ext cx="1206230"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p:nvPr>
            <p:custDataLst>
              <p:tags r:id="rId4"/>
            </p:custDataLst>
          </p:nvPr>
        </p:nvPicPr>
        <p:blipFill>
          <a:blip r:embed="rId24" cstate="print"/>
          <a:srcRect/>
          <a:stretch>
            <a:fillRect/>
          </a:stretch>
        </p:blipFill>
        <p:spPr bwMode="auto">
          <a:xfrm>
            <a:off x="8782809" y="2794180"/>
            <a:ext cx="2444675" cy="2160339"/>
          </a:xfrm>
          <a:prstGeom prst="rect">
            <a:avLst/>
          </a:prstGeom>
          <a:noFill/>
          <a:ln w="9525">
            <a:noFill/>
            <a:miter lim="800000"/>
            <a:headEnd/>
            <a:tailEnd/>
          </a:ln>
        </p:spPr>
      </p:pic>
      <p:pic>
        <p:nvPicPr>
          <p:cNvPr id="19" name="Image 18"/>
          <p:cNvPicPr/>
          <p:nvPr>
            <p:custDataLst>
              <p:tags r:id="rId5"/>
            </p:custDataLst>
          </p:nvPr>
        </p:nvPicPr>
        <p:blipFill>
          <a:blip r:embed="rId25" cstate="print"/>
          <a:srcRect/>
          <a:stretch>
            <a:fillRect/>
          </a:stretch>
        </p:blipFill>
        <p:spPr bwMode="auto">
          <a:xfrm>
            <a:off x="9610136" y="1538386"/>
            <a:ext cx="1984157" cy="1805863"/>
          </a:xfrm>
          <a:prstGeom prst="rect">
            <a:avLst/>
          </a:prstGeom>
          <a:noFill/>
          <a:ln w="9525">
            <a:noFill/>
            <a:miter lim="800000"/>
            <a:headEnd/>
            <a:tailEnd/>
          </a:ln>
        </p:spPr>
      </p:pic>
      <p:sp>
        <p:nvSpPr>
          <p:cNvPr id="12" name="Flèche droite 11"/>
          <p:cNvSpPr/>
          <p:nvPr>
            <p:custDataLst>
              <p:tags r:id="rId6"/>
            </p:custDataLst>
          </p:nvPr>
        </p:nvSpPr>
        <p:spPr>
          <a:xfrm rot="16200000">
            <a:off x="4994347" y="4418338"/>
            <a:ext cx="603115" cy="62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6772F9E-03CE-46D3-9F78-A3B9527C3F72}"/>
              </a:ext>
            </a:extLst>
          </p:cNvPr>
          <p:cNvSpPr/>
          <p:nvPr>
            <p:custDataLst>
              <p:tags r:id="rId7"/>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pic>
        <p:nvPicPr>
          <p:cNvPr id="16" name="Image 15" descr="http://www.agate-france.com/img/pictures/2017/20171227/1712275452.png"/>
          <p:cNvPicPr/>
          <p:nvPr>
            <p:custDataLst>
              <p:tags r:id="rId8"/>
            </p:custDataLst>
          </p:nvPr>
        </p:nvPicPr>
        <p:blipFill>
          <a:blip r:embed="rId26" cstate="print"/>
          <a:srcRect/>
          <a:stretch>
            <a:fillRect/>
          </a:stretch>
        </p:blipFill>
        <p:spPr bwMode="auto">
          <a:xfrm>
            <a:off x="4551709" y="4974390"/>
            <a:ext cx="1673690" cy="1260160"/>
          </a:xfrm>
          <a:prstGeom prst="rect">
            <a:avLst/>
          </a:prstGeom>
          <a:noFill/>
          <a:ln w="9525">
            <a:noFill/>
            <a:miter lim="800000"/>
            <a:headEnd/>
            <a:tailEnd/>
          </a:ln>
        </p:spPr>
      </p:pic>
      <p:sp>
        <p:nvSpPr>
          <p:cNvPr id="18" name="Ellipse 17"/>
          <p:cNvSpPr/>
          <p:nvPr>
            <p:custDataLst>
              <p:tags r:id="rId9"/>
            </p:custDataLst>
          </p:nvPr>
        </p:nvSpPr>
        <p:spPr>
          <a:xfrm>
            <a:off x="101872" y="784833"/>
            <a:ext cx="1224000" cy="1224000"/>
          </a:xfrm>
          <a:prstGeom prst="ellipse">
            <a:avLst/>
          </a:prstGeom>
          <a:solidFill>
            <a:schemeClr val="accent3">
              <a:lumMod val="50000"/>
            </a:schemeClr>
          </a:solidFill>
          <a:ln w="38100">
            <a:solidFill>
              <a:schemeClr val="tx1"/>
            </a:solidFill>
          </a:ln>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endParaRPr lang="fr-FR" sz="1400" b="1" dirty="0" smtClean="0">
              <a:solidFill>
                <a:schemeClr val="bg1"/>
              </a:solidFill>
            </a:endParaRPr>
          </a:p>
          <a:p>
            <a:pPr algn="ctr"/>
            <a:r>
              <a:rPr lang="fr-FR" sz="1400" b="1" dirty="0" smtClean="0">
                <a:solidFill>
                  <a:schemeClr val="bg1"/>
                </a:solidFill>
              </a:rPr>
              <a:t>Enseignements</a:t>
            </a:r>
          </a:p>
          <a:p>
            <a:pPr algn="ctr"/>
            <a:r>
              <a:rPr lang="fr-FR" sz="1400" b="1" dirty="0" smtClean="0">
                <a:solidFill>
                  <a:schemeClr val="bg1"/>
                </a:solidFill>
              </a:rPr>
              <a:t>Communs</a:t>
            </a:r>
          </a:p>
          <a:p>
            <a:pPr algn="ctr"/>
            <a:r>
              <a:rPr lang="fr-FR" sz="1400" b="1" dirty="0" smtClean="0">
                <a:solidFill>
                  <a:schemeClr val="bg1"/>
                </a:solidFill>
              </a:rPr>
              <a:t>CO 6.2</a:t>
            </a:r>
          </a:p>
          <a:p>
            <a:pPr algn="ctr"/>
            <a:r>
              <a:rPr lang="fr-FR" sz="1400" b="1" dirty="0" smtClean="0">
                <a:solidFill>
                  <a:schemeClr val="bg1"/>
                </a:solidFill>
              </a:rPr>
              <a:t>CO 6.3</a:t>
            </a:r>
            <a:endParaRPr lang="fr-FR" sz="1400" dirty="0" smtClean="0">
              <a:solidFill>
                <a:schemeClr val="bg1"/>
              </a:solidFill>
            </a:endParaRPr>
          </a:p>
        </p:txBody>
      </p:sp>
      <p:pic>
        <p:nvPicPr>
          <p:cNvPr id="26" name="Picture 2" descr="C:\Users\PC_de_Dan\Dropbox\pole de competences STI\Img\soleotec-xs.jpg"/>
          <p:cNvPicPr>
            <a:picLocks noChangeAspect="1" noChangeArrowheads="1"/>
          </p:cNvPicPr>
          <p:nvPr>
            <p:custDataLst>
              <p:tags r:id="rId10"/>
            </p:custDataLst>
          </p:nvPr>
        </p:nvPicPr>
        <p:blipFill>
          <a:blip r:embed="rId27"/>
          <a:srcRect/>
          <a:stretch>
            <a:fillRect/>
          </a:stretch>
        </p:blipFill>
        <p:spPr bwMode="auto">
          <a:xfrm>
            <a:off x="4741561" y="1102608"/>
            <a:ext cx="1108686" cy="1238030"/>
          </a:xfrm>
          <a:prstGeom prst="rect">
            <a:avLst/>
          </a:prstGeom>
          <a:noFill/>
        </p:spPr>
      </p:pic>
      <p:sp>
        <p:nvSpPr>
          <p:cNvPr id="6146" name="AutoShape 2"/>
          <p:cNvSpPr>
            <a:spLocks noChangeArrowheads="1"/>
          </p:cNvSpPr>
          <p:nvPr>
            <p:custDataLst>
              <p:tags r:id="rId11"/>
            </p:custDataLst>
          </p:nvPr>
        </p:nvSpPr>
        <p:spPr bwMode="auto">
          <a:xfrm rot="-5400000">
            <a:off x="4995121" y="2368006"/>
            <a:ext cx="551623" cy="496887"/>
          </a:xfrm>
          <a:prstGeom prst="leftRightArrow">
            <a:avLst>
              <a:gd name="adj1" fmla="val 50000"/>
              <a:gd name="adj2" fmla="val 23962"/>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27" name="Flèche droite 26"/>
          <p:cNvSpPr/>
          <p:nvPr>
            <p:custDataLst>
              <p:tags r:id="rId12"/>
            </p:custDataLst>
          </p:nvPr>
        </p:nvSpPr>
        <p:spPr>
          <a:xfrm rot="1705214" flipV="1">
            <a:off x="2711584" y="3775839"/>
            <a:ext cx="1206230"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droite 27"/>
          <p:cNvSpPr/>
          <p:nvPr>
            <p:custDataLst>
              <p:tags r:id="rId13"/>
            </p:custDataLst>
          </p:nvPr>
        </p:nvSpPr>
        <p:spPr>
          <a:xfrm rot="1705214" flipV="1">
            <a:off x="7156896" y="2612698"/>
            <a:ext cx="1206230"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droite 28"/>
          <p:cNvSpPr/>
          <p:nvPr>
            <p:custDataLst>
              <p:tags r:id="rId14"/>
            </p:custDataLst>
          </p:nvPr>
        </p:nvSpPr>
        <p:spPr>
          <a:xfrm rot="19894786">
            <a:off x="7241122" y="4279610"/>
            <a:ext cx="1206230"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a:picLocks noChangeAspect="1"/>
          </p:cNvPicPr>
          <p:nvPr>
            <p:custDataLst>
              <p:tags r:id="rId15"/>
            </p:custDataLst>
          </p:nvPr>
        </p:nvPicPr>
        <p:blipFill>
          <a:blip r:embed="rId28">
            <a:extLst>
              <a:ext uri="{28A0092B-C50C-407E-A947-70E740481C1C}">
                <a14:useLocalDpi xmlns:a14="http://schemas.microsoft.com/office/drawing/2010/main" val="0"/>
              </a:ext>
            </a:extLst>
          </a:blip>
          <a:stretch>
            <a:fillRect/>
          </a:stretch>
        </p:blipFill>
        <p:spPr>
          <a:xfrm>
            <a:off x="304977" y="2462437"/>
            <a:ext cx="2420115" cy="1763624"/>
          </a:xfrm>
          <a:prstGeom prst="rect">
            <a:avLst/>
          </a:prstGeom>
        </p:spPr>
      </p:pic>
      <p:sp>
        <p:nvSpPr>
          <p:cNvPr id="22" name="ZoneTexte 21"/>
          <p:cNvSpPr txBox="1"/>
          <p:nvPr>
            <p:custDataLst>
              <p:tags r:id="rId16"/>
            </p:custDataLst>
          </p:nvPr>
        </p:nvSpPr>
        <p:spPr>
          <a:xfrm>
            <a:off x="252403" y="4832304"/>
            <a:ext cx="3833195" cy="1200329"/>
          </a:xfrm>
          <a:prstGeom prst="rect">
            <a:avLst/>
          </a:prstGeom>
          <a:solidFill>
            <a:schemeClr val="accent1">
              <a:lumMod val="40000"/>
              <a:lumOff val="60000"/>
            </a:schemeClr>
          </a:solidFill>
          <a:ln>
            <a:noFill/>
          </a:ln>
        </p:spPr>
        <p:txBody>
          <a:bodyPr wrap="square" rtlCol="0">
            <a:spAutoFit/>
          </a:bodyPr>
          <a:lstStyle/>
          <a:p>
            <a:pPr algn="ctr"/>
            <a:r>
              <a:rPr lang="fr-FR" dirty="0" smtClean="0"/>
              <a:t>Variables internes, sources, sorties, à </a:t>
            </a:r>
          </a:p>
          <a:p>
            <a:pPr algn="ctr"/>
            <a:r>
              <a:rPr lang="fr-FR" dirty="0" smtClean="0"/>
              <a:t>intégrer au modèle suite aux mesures sur le réel, ou données sur les documentations techniques</a:t>
            </a:r>
            <a:endParaRPr lang="fr-FR" dirty="0"/>
          </a:p>
        </p:txBody>
      </p:sp>
      <p:grpSp>
        <p:nvGrpSpPr>
          <p:cNvPr id="34" name="Groupe 33"/>
          <p:cNvGrpSpPr/>
          <p:nvPr>
            <p:custDataLst>
              <p:tags r:id="rId17"/>
            </p:custDataLst>
          </p:nvPr>
        </p:nvGrpSpPr>
        <p:grpSpPr>
          <a:xfrm>
            <a:off x="2335696" y="1464558"/>
            <a:ext cx="2574136" cy="443596"/>
            <a:chOff x="2100876" y="6196712"/>
            <a:chExt cx="5398034" cy="661287"/>
          </a:xfrm>
        </p:grpSpPr>
        <p:sp>
          <p:nvSpPr>
            <p:cNvPr id="35" name="Rectangle 34">
              <a:extLst>
                <a:ext uri="{FF2B5EF4-FFF2-40B4-BE49-F238E27FC236}">
                  <a16:creationId xmlns:a16="http://schemas.microsoft.com/office/drawing/2014/main" id="{946F1660-7460-4267-8DC6-6CA70F791FF0}"/>
                </a:ext>
              </a:extLst>
            </p:cNvPr>
            <p:cNvSpPr/>
            <p:nvPr/>
          </p:nvSpPr>
          <p:spPr>
            <a:xfrm>
              <a:off x="2100876" y="6196712"/>
              <a:ext cx="5290246"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Support expérimental</a:t>
              </a:r>
              <a:endParaRPr lang="fr-FR" sz="1600" b="1" dirty="0"/>
            </a:p>
          </p:txBody>
        </p:sp>
        <p:sp>
          <p:nvSpPr>
            <p:cNvPr id="36" name="Rectangle 35">
              <a:extLst>
                <a:ext uri="{FF2B5EF4-FFF2-40B4-BE49-F238E27FC236}">
                  <a16:creationId xmlns:a16="http://schemas.microsoft.com/office/drawing/2014/main" id="{4318F92D-B431-4238-918B-6417755A6415}"/>
                </a:ext>
              </a:extLst>
            </p:cNvPr>
            <p:cNvSpPr/>
            <p:nvPr/>
          </p:nvSpPr>
          <p:spPr>
            <a:xfrm>
              <a:off x="7391122" y="6197066"/>
              <a:ext cx="107788" cy="66093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37" name="Titre 1"/>
          <p:cNvSpPr>
            <a:spLocks noGrp="1"/>
          </p:cNvSpPr>
          <p:nvPr>
            <p:ph type="title"/>
            <p:custDataLst>
              <p:tags r:id="rId18"/>
            </p:custDataLst>
          </p:nvPr>
        </p:nvSpPr>
        <p:spPr>
          <a:xfrm>
            <a:off x="1518333" y="199035"/>
            <a:ext cx="10515600" cy="674484"/>
          </a:xfrm>
        </p:spPr>
        <p:txBody>
          <a:bodyPr>
            <a:normAutofit/>
          </a:bodyPr>
          <a:lstStyle/>
          <a:p>
            <a:r>
              <a:rPr lang="fr-FR" dirty="0"/>
              <a:t>2i2d - Activités relevant de l’enseignement commun</a:t>
            </a:r>
            <a:endParaRPr lang="fr-FR" b="1" dirty="0"/>
          </a:p>
        </p:txBody>
      </p:sp>
      <p:grpSp>
        <p:nvGrpSpPr>
          <p:cNvPr id="30" name="Groupe 29"/>
          <p:cNvGrpSpPr/>
          <p:nvPr>
            <p:custDataLst>
              <p:tags r:id="rId19"/>
            </p:custDataLst>
          </p:nvPr>
        </p:nvGrpSpPr>
        <p:grpSpPr>
          <a:xfrm>
            <a:off x="8782809" y="5259165"/>
            <a:ext cx="2229440" cy="627285"/>
            <a:chOff x="4946396" y="6196712"/>
            <a:chExt cx="2953695" cy="661287"/>
          </a:xfrm>
        </p:grpSpPr>
        <p:sp>
          <p:nvSpPr>
            <p:cNvPr id="31" name="Rectangle 30">
              <a:extLst>
                <a:ext uri="{FF2B5EF4-FFF2-40B4-BE49-F238E27FC236}">
                  <a16:creationId xmlns:a16="http://schemas.microsoft.com/office/drawing/2014/main" id="{946F1660-7460-4267-8DC6-6CA70F791FF0}"/>
                </a:ext>
              </a:extLst>
            </p:cNvPr>
            <p:cNvSpPr/>
            <p:nvPr/>
          </p:nvSpPr>
          <p:spPr>
            <a:xfrm>
              <a:off x="5054184" y="6196712"/>
              <a:ext cx="2845907"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Autonomie de la batterie</a:t>
              </a:r>
              <a:endParaRPr lang="fr-FR" b="1" dirty="0"/>
            </a:p>
          </p:txBody>
        </p:sp>
        <p:sp>
          <p:nvSpPr>
            <p:cNvPr id="38" name="Rectangle 37">
              <a:extLst>
                <a:ext uri="{FF2B5EF4-FFF2-40B4-BE49-F238E27FC236}">
                  <a16:creationId xmlns:a16="http://schemas.microsoft.com/office/drawing/2014/main" id="{4318F92D-B431-4238-918B-6417755A6415}"/>
                </a:ext>
              </a:extLst>
            </p:cNvPr>
            <p:cNvSpPr/>
            <p:nvPr/>
          </p:nvSpPr>
          <p:spPr>
            <a:xfrm>
              <a:off x="4946396" y="6197067"/>
              <a:ext cx="107788" cy="6609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39" name="Groupe 38"/>
          <p:cNvGrpSpPr/>
          <p:nvPr>
            <p:custDataLst>
              <p:tags r:id="rId20"/>
            </p:custDataLst>
          </p:nvPr>
        </p:nvGrpSpPr>
        <p:grpSpPr>
          <a:xfrm>
            <a:off x="252403" y="2365352"/>
            <a:ext cx="1667362" cy="428828"/>
            <a:chOff x="2100876" y="6196712"/>
            <a:chExt cx="5398034" cy="661287"/>
          </a:xfrm>
        </p:grpSpPr>
        <p:sp>
          <p:nvSpPr>
            <p:cNvPr id="40" name="Rectangle 39">
              <a:extLst>
                <a:ext uri="{FF2B5EF4-FFF2-40B4-BE49-F238E27FC236}">
                  <a16:creationId xmlns:a16="http://schemas.microsoft.com/office/drawing/2014/main" id="{946F1660-7460-4267-8DC6-6CA70F791FF0}"/>
                </a:ext>
              </a:extLst>
            </p:cNvPr>
            <p:cNvSpPr/>
            <p:nvPr/>
          </p:nvSpPr>
          <p:spPr>
            <a:xfrm>
              <a:off x="2100876" y="6196712"/>
              <a:ext cx="5290246"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Produit réel</a:t>
              </a:r>
              <a:endParaRPr lang="fr-FR" b="1" dirty="0"/>
            </a:p>
          </p:txBody>
        </p:sp>
        <p:sp>
          <p:nvSpPr>
            <p:cNvPr id="41" name="Rectangle 40">
              <a:extLst>
                <a:ext uri="{FF2B5EF4-FFF2-40B4-BE49-F238E27FC236}">
                  <a16:creationId xmlns:a16="http://schemas.microsoft.com/office/drawing/2014/main" id="{4318F92D-B431-4238-918B-6417755A6415}"/>
                </a:ext>
              </a:extLst>
            </p:cNvPr>
            <p:cNvSpPr/>
            <p:nvPr/>
          </p:nvSpPr>
          <p:spPr>
            <a:xfrm>
              <a:off x="7391122" y="6197066"/>
              <a:ext cx="107788" cy="66093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3642146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hlinkClick r:id="rId25" action="ppaction://hlinkfile"/>
          </p:cNvPr>
          <p:cNvPicPr>
            <a:picLocks noChangeAspect="1" noChangeArrowheads="1"/>
          </p:cNvPicPr>
          <p:nvPr>
            <p:custDataLst>
              <p:tags r:id="rId1"/>
            </p:custDataLst>
          </p:nvPr>
        </p:nvPicPr>
        <p:blipFill>
          <a:blip r:embed="rId26"/>
          <a:srcRect l="9799" t="19697" r="15452" b="26593"/>
          <a:stretch>
            <a:fillRect/>
          </a:stretch>
        </p:blipFill>
        <p:spPr bwMode="auto">
          <a:xfrm>
            <a:off x="3923833" y="1623877"/>
            <a:ext cx="3481000" cy="1406932"/>
          </a:xfrm>
          <a:prstGeom prst="rect">
            <a:avLst/>
          </a:prstGeom>
          <a:noFill/>
          <a:ln w="9525">
            <a:noFill/>
            <a:miter lim="800000"/>
            <a:headEnd/>
            <a:tailEnd/>
          </a:ln>
          <a:effectLst/>
        </p:spPr>
      </p:pic>
      <p:sp>
        <p:nvSpPr>
          <p:cNvPr id="14" name="Flèche droite 13"/>
          <p:cNvSpPr/>
          <p:nvPr>
            <p:custDataLst>
              <p:tags r:id="rId2"/>
            </p:custDataLst>
          </p:nvPr>
        </p:nvSpPr>
        <p:spPr>
          <a:xfrm rot="19894786">
            <a:off x="2711584" y="2601653"/>
            <a:ext cx="1206230"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custDataLst>
              <p:tags r:id="rId3"/>
            </p:custDataLst>
          </p:nvPr>
        </p:nvSpPr>
        <p:spPr>
          <a:xfrm>
            <a:off x="252403" y="4832304"/>
            <a:ext cx="3833195" cy="1200329"/>
          </a:xfrm>
          <a:prstGeom prst="rect">
            <a:avLst/>
          </a:prstGeom>
          <a:solidFill>
            <a:schemeClr val="accent1">
              <a:lumMod val="40000"/>
              <a:lumOff val="60000"/>
            </a:schemeClr>
          </a:solidFill>
          <a:ln>
            <a:noFill/>
          </a:ln>
        </p:spPr>
        <p:txBody>
          <a:bodyPr wrap="square" rtlCol="0">
            <a:spAutoFit/>
          </a:bodyPr>
          <a:lstStyle/>
          <a:p>
            <a:pPr algn="ctr"/>
            <a:r>
              <a:rPr lang="fr-FR" dirty="0" smtClean="0"/>
              <a:t>Variables internes, sources, sorties, à </a:t>
            </a:r>
          </a:p>
          <a:p>
            <a:pPr algn="ctr"/>
            <a:r>
              <a:rPr lang="fr-FR" dirty="0" smtClean="0"/>
              <a:t>intégrer aux modèles suite aux mesures sur le réel ou données sur les documentations techniques</a:t>
            </a:r>
            <a:endParaRPr lang="fr-FR" dirty="0"/>
          </a:p>
        </p:txBody>
      </p:sp>
      <p:sp>
        <p:nvSpPr>
          <p:cNvPr id="17" name="Rectangle 16">
            <a:extLst>
              <a:ext uri="{FF2B5EF4-FFF2-40B4-BE49-F238E27FC236}">
                <a16:creationId xmlns:a16="http://schemas.microsoft.com/office/drawing/2014/main" id="{86772F9E-03CE-46D3-9F78-A3B9527C3F72}"/>
              </a:ext>
            </a:extLst>
          </p:cNvPr>
          <p:cNvSpPr/>
          <p:nvPr>
            <p:custDataLst>
              <p:tags r:id="rId4"/>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pic>
        <p:nvPicPr>
          <p:cNvPr id="16" name="Image 15" descr="http://www.agate-france.com/img/pictures/2017/20171227/1712275452.png"/>
          <p:cNvPicPr/>
          <p:nvPr>
            <p:custDataLst>
              <p:tags r:id="rId5"/>
            </p:custDataLst>
          </p:nvPr>
        </p:nvPicPr>
        <p:blipFill>
          <a:blip r:embed="rId27" cstate="print"/>
          <a:srcRect/>
          <a:stretch>
            <a:fillRect/>
          </a:stretch>
        </p:blipFill>
        <p:spPr bwMode="auto">
          <a:xfrm>
            <a:off x="4551709" y="4974390"/>
            <a:ext cx="1673690" cy="1260160"/>
          </a:xfrm>
          <a:prstGeom prst="rect">
            <a:avLst/>
          </a:prstGeom>
          <a:noFill/>
          <a:ln w="9525">
            <a:noFill/>
            <a:miter lim="800000"/>
            <a:headEnd/>
            <a:tailEnd/>
          </a:ln>
        </p:spPr>
      </p:pic>
      <p:sp>
        <p:nvSpPr>
          <p:cNvPr id="27" name="Flèche droite 26"/>
          <p:cNvSpPr/>
          <p:nvPr>
            <p:custDataLst>
              <p:tags r:id="rId6"/>
            </p:custDataLst>
          </p:nvPr>
        </p:nvSpPr>
        <p:spPr>
          <a:xfrm rot="1705214" flipV="1">
            <a:off x="2711584" y="3775839"/>
            <a:ext cx="1206230"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droite 27"/>
          <p:cNvSpPr/>
          <p:nvPr>
            <p:custDataLst>
              <p:tags r:id="rId7"/>
            </p:custDataLst>
          </p:nvPr>
        </p:nvSpPr>
        <p:spPr>
          <a:xfrm rot="1705214" flipV="1">
            <a:off x="6494891" y="2663603"/>
            <a:ext cx="1206230"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Picture 2"/>
          <p:cNvPicPr>
            <a:picLocks noChangeAspect="1" noChangeArrowheads="1"/>
          </p:cNvPicPr>
          <p:nvPr>
            <p:custDataLst>
              <p:tags r:id="rId8"/>
            </p:custDataLst>
          </p:nvPr>
        </p:nvPicPr>
        <p:blipFill>
          <a:blip r:embed="rId28">
            <a:clrChange>
              <a:clrFrom>
                <a:srgbClr val="FFF4E1"/>
              </a:clrFrom>
              <a:clrTo>
                <a:srgbClr val="FFF4E1">
                  <a:alpha val="0"/>
                </a:srgbClr>
              </a:clrTo>
            </a:clrChange>
          </a:blip>
          <a:srcRect/>
          <a:stretch>
            <a:fillRect/>
          </a:stretch>
        </p:blipFill>
        <p:spPr bwMode="auto">
          <a:xfrm>
            <a:off x="285059" y="2735066"/>
            <a:ext cx="2198408" cy="1389348"/>
          </a:xfrm>
          <a:prstGeom prst="rect">
            <a:avLst/>
          </a:prstGeom>
          <a:noFill/>
          <a:ln w="9525">
            <a:noFill/>
            <a:miter lim="800000"/>
            <a:headEnd/>
            <a:tailEnd/>
          </a:ln>
          <a:effectLst/>
        </p:spPr>
      </p:pic>
      <p:pic>
        <p:nvPicPr>
          <p:cNvPr id="32" name="Image 31"/>
          <p:cNvPicPr/>
          <p:nvPr>
            <p:custDataLst>
              <p:tags r:id="rId9"/>
            </p:custDataLst>
          </p:nvPr>
        </p:nvPicPr>
        <p:blipFill>
          <a:blip r:embed="rId29" cstate="print"/>
          <a:srcRect l="19194" t="9070" r="17264" b="37193"/>
          <a:stretch>
            <a:fillRect/>
          </a:stretch>
        </p:blipFill>
        <p:spPr bwMode="auto">
          <a:xfrm>
            <a:off x="3893524" y="3261457"/>
            <a:ext cx="2809472" cy="1430078"/>
          </a:xfrm>
          <a:prstGeom prst="rect">
            <a:avLst/>
          </a:prstGeom>
          <a:noFill/>
          <a:ln w="9525">
            <a:noFill/>
            <a:miter lim="800000"/>
            <a:headEnd/>
            <a:tailEnd/>
          </a:ln>
        </p:spPr>
      </p:pic>
      <p:sp>
        <p:nvSpPr>
          <p:cNvPr id="6146" name="AutoShape 2"/>
          <p:cNvSpPr>
            <a:spLocks noChangeArrowheads="1"/>
          </p:cNvSpPr>
          <p:nvPr>
            <p:custDataLst>
              <p:tags r:id="rId10"/>
            </p:custDataLst>
          </p:nvPr>
        </p:nvSpPr>
        <p:spPr bwMode="auto">
          <a:xfrm rot="-5400000">
            <a:off x="5064131" y="2863263"/>
            <a:ext cx="595312" cy="496887"/>
          </a:xfrm>
          <a:prstGeom prst="leftRightArrow">
            <a:avLst>
              <a:gd name="adj1" fmla="val 50000"/>
              <a:gd name="adj2" fmla="val 23962"/>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12" name="Flèche droite 11"/>
          <p:cNvSpPr/>
          <p:nvPr>
            <p:custDataLst>
              <p:tags r:id="rId11"/>
            </p:custDataLst>
          </p:nvPr>
        </p:nvSpPr>
        <p:spPr>
          <a:xfrm rot="16200000">
            <a:off x="4994347" y="4418338"/>
            <a:ext cx="603115" cy="62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droite 28"/>
          <p:cNvSpPr/>
          <p:nvPr>
            <p:custDataLst>
              <p:tags r:id="rId12"/>
            </p:custDataLst>
          </p:nvPr>
        </p:nvSpPr>
        <p:spPr>
          <a:xfrm rot="19894786">
            <a:off x="6494891" y="3837789"/>
            <a:ext cx="1206230"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itre 1"/>
          <p:cNvSpPr txBox="1">
            <a:spLocks/>
          </p:cNvSpPr>
          <p:nvPr>
            <p:custDataLst>
              <p:tags r:id="rId13"/>
            </p:custDataLst>
          </p:nvPr>
        </p:nvSpPr>
        <p:spPr>
          <a:xfrm>
            <a:off x="1546465" y="804250"/>
            <a:ext cx="4813145" cy="304470"/>
          </a:xfrm>
          <a:prstGeom prst="rect">
            <a:avLst/>
          </a:prstGeom>
          <a:solidFill>
            <a:schemeClr val="accent3">
              <a:lumMod val="50000"/>
            </a:schemeClr>
          </a:solidFill>
        </p:spPr>
        <p:txBody>
          <a:bodyPr vert="horz" lIns="91440" tIns="45720" rIns="91440" bIns="45720" rtlCol="0" anchor="ctr">
            <a:normAutofit fontScale="90000" lnSpcReduction="20000"/>
          </a:bodyPr>
          <a:lstStyle/>
          <a:p>
            <a:pPr algn="ctr">
              <a:lnSpc>
                <a:spcPct val="90000"/>
              </a:lnSpc>
              <a:spcBef>
                <a:spcPct val="0"/>
              </a:spcBef>
            </a:pPr>
            <a:r>
              <a:rPr lang="fr-FR" sz="2000" dirty="0" smtClean="0">
                <a:solidFill>
                  <a:schemeClr val="bg1"/>
                </a:solidFill>
              </a:rPr>
              <a:t>Progiciels de simulation : Modèle volumique</a:t>
            </a:r>
          </a:p>
        </p:txBody>
      </p:sp>
      <p:grpSp>
        <p:nvGrpSpPr>
          <p:cNvPr id="39" name="Groupe 38"/>
          <p:cNvGrpSpPr/>
          <p:nvPr>
            <p:custDataLst>
              <p:tags r:id="rId14"/>
            </p:custDataLst>
          </p:nvPr>
        </p:nvGrpSpPr>
        <p:grpSpPr>
          <a:xfrm>
            <a:off x="8782809" y="5259165"/>
            <a:ext cx="2229440" cy="627285"/>
            <a:chOff x="4946396" y="6196712"/>
            <a:chExt cx="2953695" cy="661287"/>
          </a:xfrm>
        </p:grpSpPr>
        <p:sp>
          <p:nvSpPr>
            <p:cNvPr id="40" name="Rectangle 39">
              <a:extLst>
                <a:ext uri="{FF2B5EF4-FFF2-40B4-BE49-F238E27FC236}">
                  <a16:creationId xmlns:a16="http://schemas.microsoft.com/office/drawing/2014/main" id="{946F1660-7460-4267-8DC6-6CA70F791FF0}"/>
                </a:ext>
              </a:extLst>
            </p:cNvPr>
            <p:cNvSpPr/>
            <p:nvPr/>
          </p:nvSpPr>
          <p:spPr>
            <a:xfrm>
              <a:off x="5054184" y="6196712"/>
              <a:ext cx="2845907"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Effort du vent sur les différentes surfaces</a:t>
              </a:r>
              <a:endParaRPr lang="fr-FR" b="1" dirty="0"/>
            </a:p>
          </p:txBody>
        </p:sp>
        <p:sp>
          <p:nvSpPr>
            <p:cNvPr id="41" name="Rectangle 40">
              <a:extLst>
                <a:ext uri="{FF2B5EF4-FFF2-40B4-BE49-F238E27FC236}">
                  <a16:creationId xmlns:a16="http://schemas.microsoft.com/office/drawing/2014/main" id="{4318F92D-B431-4238-918B-6417755A6415}"/>
                </a:ext>
              </a:extLst>
            </p:cNvPr>
            <p:cNvSpPr/>
            <p:nvPr/>
          </p:nvSpPr>
          <p:spPr>
            <a:xfrm>
              <a:off x="4946396" y="6197067"/>
              <a:ext cx="107788" cy="6609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33" name="Titre 1"/>
          <p:cNvSpPr>
            <a:spLocks noGrp="1"/>
          </p:cNvSpPr>
          <p:nvPr>
            <p:ph type="title"/>
            <p:custDataLst>
              <p:tags r:id="rId15"/>
            </p:custDataLst>
          </p:nvPr>
        </p:nvSpPr>
        <p:spPr>
          <a:xfrm>
            <a:off x="1518333" y="199035"/>
            <a:ext cx="10515600" cy="674484"/>
          </a:xfrm>
        </p:spPr>
        <p:txBody>
          <a:bodyPr>
            <a:normAutofit/>
          </a:bodyPr>
          <a:lstStyle/>
          <a:p>
            <a:r>
              <a:rPr lang="fr-FR" dirty="0"/>
              <a:t>2i2d - Activités relevant de l’enseignement commun</a:t>
            </a:r>
            <a:endParaRPr lang="fr-FR" b="1" dirty="0"/>
          </a:p>
        </p:txBody>
      </p:sp>
      <p:pic>
        <p:nvPicPr>
          <p:cNvPr id="25" name="Image 24"/>
          <p:cNvPicPr/>
          <p:nvPr>
            <p:custDataLst>
              <p:tags r:id="rId16"/>
            </p:custDataLst>
          </p:nvPr>
        </p:nvPicPr>
        <p:blipFill>
          <a:blip r:embed="rId30"/>
          <a:srcRect l="26971" t="26315" r="35913" b="44736"/>
          <a:stretch>
            <a:fillRect/>
          </a:stretch>
        </p:blipFill>
        <p:spPr bwMode="auto">
          <a:xfrm>
            <a:off x="8603330" y="1416260"/>
            <a:ext cx="2408919" cy="1055250"/>
          </a:xfrm>
          <a:prstGeom prst="rect">
            <a:avLst/>
          </a:prstGeom>
          <a:noFill/>
          <a:ln w="9525">
            <a:noFill/>
            <a:miter lim="800000"/>
            <a:headEnd/>
            <a:tailEnd/>
          </a:ln>
        </p:spPr>
      </p:pic>
      <p:pic>
        <p:nvPicPr>
          <p:cNvPr id="34" name="Image 33"/>
          <p:cNvPicPr/>
          <p:nvPr>
            <p:custDataLst>
              <p:tags r:id="rId17"/>
            </p:custDataLst>
          </p:nvPr>
        </p:nvPicPr>
        <p:blipFill>
          <a:blip r:embed="rId31" cstate="print"/>
          <a:srcRect l="26392" t="26708" r="37491" b="38872"/>
          <a:stretch>
            <a:fillRect/>
          </a:stretch>
        </p:blipFill>
        <p:spPr bwMode="auto">
          <a:xfrm>
            <a:off x="8615794" y="3199507"/>
            <a:ext cx="2121512" cy="1135085"/>
          </a:xfrm>
          <a:prstGeom prst="rect">
            <a:avLst/>
          </a:prstGeom>
          <a:noFill/>
          <a:ln w="9525">
            <a:noFill/>
            <a:miter lim="800000"/>
            <a:headEnd/>
            <a:tailEnd/>
          </a:ln>
        </p:spPr>
      </p:pic>
      <p:pic>
        <p:nvPicPr>
          <p:cNvPr id="42" name="Image 41"/>
          <p:cNvPicPr/>
          <p:nvPr>
            <p:custDataLst>
              <p:tags r:id="rId18"/>
            </p:custDataLst>
          </p:nvPr>
        </p:nvPicPr>
        <p:blipFill>
          <a:blip r:embed="rId30"/>
          <a:srcRect l="51345" t="70445" r="35913" b="21008"/>
          <a:stretch>
            <a:fillRect/>
          </a:stretch>
        </p:blipFill>
        <p:spPr bwMode="auto">
          <a:xfrm>
            <a:off x="10036996" y="2100745"/>
            <a:ext cx="1683806" cy="634321"/>
          </a:xfrm>
          <a:prstGeom prst="rect">
            <a:avLst/>
          </a:prstGeom>
          <a:noFill/>
          <a:ln w="9525">
            <a:noFill/>
            <a:miter lim="800000"/>
            <a:headEnd/>
            <a:tailEnd/>
          </a:ln>
        </p:spPr>
      </p:pic>
      <p:pic>
        <p:nvPicPr>
          <p:cNvPr id="43" name="Image 42"/>
          <p:cNvPicPr/>
          <p:nvPr>
            <p:custDataLst>
              <p:tags r:id="rId19"/>
            </p:custDataLst>
          </p:nvPr>
        </p:nvPicPr>
        <p:blipFill>
          <a:blip r:embed="rId31" cstate="print">
            <a:lum contrast="10000"/>
          </a:blip>
          <a:srcRect l="52364" t="69031" r="37491" b="21524"/>
          <a:stretch>
            <a:fillRect/>
          </a:stretch>
        </p:blipFill>
        <p:spPr bwMode="auto">
          <a:xfrm>
            <a:off x="9676550" y="3955055"/>
            <a:ext cx="1601821" cy="837275"/>
          </a:xfrm>
          <a:prstGeom prst="rect">
            <a:avLst/>
          </a:prstGeom>
          <a:noFill/>
          <a:ln w="9525">
            <a:noFill/>
            <a:miter lim="800000"/>
            <a:headEnd/>
            <a:tailEnd/>
          </a:ln>
        </p:spPr>
      </p:pic>
      <p:sp>
        <p:nvSpPr>
          <p:cNvPr id="44" name="Ellipse 43"/>
          <p:cNvSpPr/>
          <p:nvPr>
            <p:custDataLst>
              <p:tags r:id="rId20"/>
            </p:custDataLst>
          </p:nvPr>
        </p:nvSpPr>
        <p:spPr>
          <a:xfrm>
            <a:off x="101872" y="784833"/>
            <a:ext cx="1224000" cy="1224000"/>
          </a:xfrm>
          <a:prstGeom prst="ellipse">
            <a:avLst/>
          </a:prstGeom>
          <a:solidFill>
            <a:schemeClr val="accent3">
              <a:lumMod val="50000"/>
            </a:schemeClr>
          </a:solidFill>
          <a:ln w="38100">
            <a:solidFill>
              <a:schemeClr val="tx1"/>
            </a:solidFill>
          </a:ln>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endParaRPr lang="fr-FR" sz="1400" b="1" dirty="0" smtClean="0">
              <a:solidFill>
                <a:schemeClr val="bg1"/>
              </a:solidFill>
            </a:endParaRPr>
          </a:p>
          <a:p>
            <a:pPr algn="ctr"/>
            <a:r>
              <a:rPr lang="fr-FR" sz="1400" b="1" dirty="0" smtClean="0">
                <a:solidFill>
                  <a:schemeClr val="bg1"/>
                </a:solidFill>
              </a:rPr>
              <a:t>Enseignements</a:t>
            </a:r>
          </a:p>
          <a:p>
            <a:pPr algn="ctr"/>
            <a:r>
              <a:rPr lang="fr-FR" sz="1400" b="1" dirty="0" smtClean="0">
                <a:solidFill>
                  <a:schemeClr val="bg1"/>
                </a:solidFill>
              </a:rPr>
              <a:t>Communs</a:t>
            </a:r>
          </a:p>
          <a:p>
            <a:pPr algn="ctr"/>
            <a:r>
              <a:rPr lang="fr-FR" sz="1400" b="1" dirty="0" smtClean="0">
                <a:solidFill>
                  <a:schemeClr val="bg1"/>
                </a:solidFill>
              </a:rPr>
              <a:t>CO 6.2</a:t>
            </a:r>
          </a:p>
          <a:p>
            <a:pPr algn="ctr"/>
            <a:r>
              <a:rPr lang="fr-FR" sz="1400" b="1" dirty="0" smtClean="0">
                <a:solidFill>
                  <a:schemeClr val="bg1"/>
                </a:solidFill>
              </a:rPr>
              <a:t>CO 6.3</a:t>
            </a:r>
            <a:endParaRPr lang="fr-FR" sz="1400" dirty="0" smtClean="0">
              <a:solidFill>
                <a:schemeClr val="bg1"/>
              </a:solidFill>
            </a:endParaRPr>
          </a:p>
        </p:txBody>
      </p:sp>
      <p:grpSp>
        <p:nvGrpSpPr>
          <p:cNvPr id="45" name="Groupe 44"/>
          <p:cNvGrpSpPr/>
          <p:nvPr>
            <p:custDataLst>
              <p:tags r:id="rId21"/>
            </p:custDataLst>
          </p:nvPr>
        </p:nvGrpSpPr>
        <p:grpSpPr>
          <a:xfrm>
            <a:off x="2335696" y="1194462"/>
            <a:ext cx="2574136" cy="443596"/>
            <a:chOff x="2100876" y="6196712"/>
            <a:chExt cx="5398034" cy="661287"/>
          </a:xfrm>
        </p:grpSpPr>
        <p:sp>
          <p:nvSpPr>
            <p:cNvPr id="46" name="Rectangle 45">
              <a:extLst>
                <a:ext uri="{FF2B5EF4-FFF2-40B4-BE49-F238E27FC236}">
                  <a16:creationId xmlns:a16="http://schemas.microsoft.com/office/drawing/2014/main" id="{946F1660-7460-4267-8DC6-6CA70F791FF0}"/>
                </a:ext>
              </a:extLst>
            </p:cNvPr>
            <p:cNvSpPr/>
            <p:nvPr/>
          </p:nvSpPr>
          <p:spPr>
            <a:xfrm>
              <a:off x="2100876" y="6196712"/>
              <a:ext cx="5290246"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Support expérimental</a:t>
              </a:r>
              <a:endParaRPr lang="fr-FR" sz="1600" b="1" dirty="0"/>
            </a:p>
          </p:txBody>
        </p:sp>
        <p:sp>
          <p:nvSpPr>
            <p:cNvPr id="47" name="Rectangle 46">
              <a:extLst>
                <a:ext uri="{FF2B5EF4-FFF2-40B4-BE49-F238E27FC236}">
                  <a16:creationId xmlns:a16="http://schemas.microsoft.com/office/drawing/2014/main" id="{4318F92D-B431-4238-918B-6417755A6415}"/>
                </a:ext>
              </a:extLst>
            </p:cNvPr>
            <p:cNvSpPr/>
            <p:nvPr/>
          </p:nvSpPr>
          <p:spPr>
            <a:xfrm>
              <a:off x="7391122" y="6197066"/>
              <a:ext cx="107788" cy="66093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48" name="Groupe 47"/>
          <p:cNvGrpSpPr/>
          <p:nvPr>
            <p:custDataLst>
              <p:tags r:id="rId22"/>
            </p:custDataLst>
          </p:nvPr>
        </p:nvGrpSpPr>
        <p:grpSpPr>
          <a:xfrm>
            <a:off x="285059" y="2182075"/>
            <a:ext cx="1667362" cy="428828"/>
            <a:chOff x="2100876" y="6196712"/>
            <a:chExt cx="5398034" cy="661287"/>
          </a:xfrm>
        </p:grpSpPr>
        <p:sp>
          <p:nvSpPr>
            <p:cNvPr id="49" name="Rectangle 48">
              <a:extLst>
                <a:ext uri="{FF2B5EF4-FFF2-40B4-BE49-F238E27FC236}">
                  <a16:creationId xmlns:a16="http://schemas.microsoft.com/office/drawing/2014/main" id="{946F1660-7460-4267-8DC6-6CA70F791FF0}"/>
                </a:ext>
              </a:extLst>
            </p:cNvPr>
            <p:cNvSpPr/>
            <p:nvPr/>
          </p:nvSpPr>
          <p:spPr>
            <a:xfrm>
              <a:off x="2100876" y="6196712"/>
              <a:ext cx="5290246"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Produit réel</a:t>
              </a:r>
              <a:endParaRPr lang="fr-FR" b="1" dirty="0"/>
            </a:p>
          </p:txBody>
        </p:sp>
        <p:sp>
          <p:nvSpPr>
            <p:cNvPr id="50" name="Rectangle 49">
              <a:extLst>
                <a:ext uri="{FF2B5EF4-FFF2-40B4-BE49-F238E27FC236}">
                  <a16:creationId xmlns:a16="http://schemas.microsoft.com/office/drawing/2014/main" id="{4318F92D-B431-4238-918B-6417755A6415}"/>
                </a:ext>
              </a:extLst>
            </p:cNvPr>
            <p:cNvSpPr/>
            <p:nvPr/>
          </p:nvSpPr>
          <p:spPr>
            <a:xfrm>
              <a:off x="7391122" y="6197066"/>
              <a:ext cx="107788" cy="66093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347024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2"/>
                                        </p:tgtEl>
                                      </p:cBhvr>
                                      <p:by x="150000" y="150000"/>
                                    </p:animScale>
                                  </p:childTnLst>
                                </p:cTn>
                              </p:par>
                              <p:par>
                                <p:cTn id="7" presetID="6" presetClass="emph" presetSubtype="0" fill="hold" nodeType="withEffect">
                                  <p:stCondLst>
                                    <p:cond delay="0"/>
                                  </p:stCondLst>
                                  <p:childTnLst>
                                    <p:animScale>
                                      <p:cBhvr>
                                        <p:cTn id="8" dur="2000" fill="hold"/>
                                        <p:tgtEl>
                                          <p:spTgt spid="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p:txBody>
          <a:bodyPr/>
          <a:lstStyle/>
          <a:p>
            <a:fld id="{144BB07B-E674-E847-921B-89EC41271B7E}" type="slidenum">
              <a:rPr lang="fr-FR" smtClean="0"/>
              <a:pPr/>
              <a:t>33</a:t>
            </a:fld>
            <a:endParaRPr lang="fr-FR"/>
          </a:p>
        </p:txBody>
      </p:sp>
      <p:sp>
        <p:nvSpPr>
          <p:cNvPr id="13" name="Titre 1"/>
          <p:cNvSpPr>
            <a:spLocks noGrp="1"/>
          </p:cNvSpPr>
          <p:nvPr>
            <p:ph type="title"/>
            <p:custDataLst>
              <p:tags r:id="rId2"/>
            </p:custDataLst>
          </p:nvPr>
        </p:nvSpPr>
        <p:spPr>
          <a:xfrm>
            <a:off x="1493545" y="178311"/>
            <a:ext cx="10515600" cy="674484"/>
          </a:xfrm>
        </p:spPr>
        <p:txBody>
          <a:bodyPr>
            <a:normAutofit/>
          </a:bodyPr>
          <a:lstStyle/>
          <a:p>
            <a:r>
              <a:rPr lang="fr-FR" dirty="0"/>
              <a:t>2i2d - Mise en forme numérique à l’aide d’un logiciel</a:t>
            </a:r>
          </a:p>
        </p:txBody>
      </p:sp>
      <p:pic>
        <p:nvPicPr>
          <p:cNvPr id="5" name="Image 4"/>
          <p:cNvPicPr>
            <a:picLocks noChangeAspect="1"/>
          </p:cNvPicPr>
          <p:nvPr>
            <p:custDataLst>
              <p:tags r:id="rId3"/>
            </p:custDataLst>
          </p:nvPr>
        </p:nvPicPr>
        <p:blipFill rotWithShape="1">
          <a:blip r:embed="rId5">
            <a:extLst>
              <a:ext uri="{28A0092B-C50C-407E-A947-70E740481C1C}">
                <a14:useLocalDpi xmlns:a14="http://schemas.microsoft.com/office/drawing/2010/main" val="0"/>
              </a:ext>
            </a:extLst>
          </a:blip>
          <a:srcRect t="11431" b="59967"/>
          <a:stretch/>
        </p:blipFill>
        <p:spPr>
          <a:xfrm>
            <a:off x="459876" y="1600199"/>
            <a:ext cx="10975064" cy="3260035"/>
          </a:xfrm>
          <a:prstGeom prst="rect">
            <a:avLst/>
          </a:prstGeom>
        </p:spPr>
      </p:pic>
    </p:spTree>
    <p:extLst>
      <p:ext uri="{BB962C8B-B14F-4D97-AF65-F5344CB8AC3E}">
        <p14:creationId xmlns:p14="http://schemas.microsoft.com/office/powerpoint/2010/main" val="29912402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smtClean="0"/>
              <a:t>2i2d - L’imbrication des enseignements communs et spécifiques</a:t>
            </a:r>
            <a:endParaRPr lang="fr-FR" dirty="0"/>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34</a:t>
            </a:fld>
            <a:endParaRPr lang="fr-FR"/>
          </a:p>
        </p:txBody>
      </p:sp>
      <p:grpSp>
        <p:nvGrpSpPr>
          <p:cNvPr id="39" name="Grouper 38"/>
          <p:cNvGrpSpPr/>
          <p:nvPr>
            <p:custDataLst>
              <p:tags r:id="rId3"/>
            </p:custDataLst>
          </p:nvPr>
        </p:nvGrpSpPr>
        <p:grpSpPr>
          <a:xfrm>
            <a:off x="2323603" y="1359062"/>
            <a:ext cx="7484951" cy="4099208"/>
            <a:chOff x="2323603" y="1359062"/>
            <a:chExt cx="7484951" cy="4099208"/>
          </a:xfrm>
        </p:grpSpPr>
        <p:sp>
          <p:nvSpPr>
            <p:cNvPr id="4" name="Ellipse 3">
              <a:extLst>
                <a:ext uri="{FF2B5EF4-FFF2-40B4-BE49-F238E27FC236}">
                  <a16:creationId xmlns:a16="http://schemas.microsoft.com/office/drawing/2014/main" id="{6405F818-6C27-4A4D-9210-3ABFE2D02292}"/>
                </a:ext>
              </a:extLst>
            </p:cNvPr>
            <p:cNvSpPr/>
            <p:nvPr/>
          </p:nvSpPr>
          <p:spPr>
            <a:xfrm>
              <a:off x="4701100" y="2070692"/>
              <a:ext cx="2946530" cy="2946530"/>
            </a:xfrm>
            <a:prstGeom prst="ellipse">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Ellipse 4">
              <a:extLst>
                <a:ext uri="{FF2B5EF4-FFF2-40B4-BE49-F238E27FC236}">
                  <a16:creationId xmlns:a16="http://schemas.microsoft.com/office/drawing/2014/main" id="{2C04B7E9-42AB-4DA0-980E-89AFA7676C95}"/>
                </a:ext>
              </a:extLst>
            </p:cNvPr>
            <p:cNvSpPr/>
            <p:nvPr/>
          </p:nvSpPr>
          <p:spPr>
            <a:xfrm>
              <a:off x="5059281" y="2369797"/>
              <a:ext cx="2230167" cy="2230167"/>
            </a:xfrm>
            <a:prstGeom prst="ellipse">
              <a:avLst/>
            </a:prstGeom>
            <a:solidFill>
              <a:schemeClr val="accent3">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Rectangle 5">
              <a:extLst>
                <a:ext uri="{FF2B5EF4-FFF2-40B4-BE49-F238E27FC236}">
                  <a16:creationId xmlns:a16="http://schemas.microsoft.com/office/drawing/2014/main" id="{F0A0F4EB-9F88-4973-BAF2-54B3F6659502}"/>
                </a:ext>
              </a:extLst>
            </p:cNvPr>
            <p:cNvSpPr/>
            <p:nvPr/>
          </p:nvSpPr>
          <p:spPr>
            <a:xfrm>
              <a:off x="3780005" y="2502657"/>
              <a:ext cx="1944279" cy="1944279"/>
            </a:xfrm>
            <a:prstGeom prst="rect">
              <a:avLst/>
            </a:prstGeom>
            <a:solidFill>
              <a:schemeClr val="bg2">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Ellipse 6">
              <a:extLst>
                <a:ext uri="{FF2B5EF4-FFF2-40B4-BE49-F238E27FC236}">
                  <a16:creationId xmlns:a16="http://schemas.microsoft.com/office/drawing/2014/main" id="{4863EA4D-790A-4A4C-99E6-6A73BA33AB5E}"/>
                </a:ext>
              </a:extLst>
            </p:cNvPr>
            <p:cNvSpPr/>
            <p:nvPr/>
          </p:nvSpPr>
          <p:spPr>
            <a:xfrm>
              <a:off x="4047232" y="3188457"/>
              <a:ext cx="1280536" cy="5726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r>
                <a:rPr lang="fr-FR" sz="1050" b="1" dirty="0">
                  <a:solidFill>
                    <a:schemeClr val="tx1"/>
                  </a:solidFill>
                </a:rPr>
                <a:t>Comportement attendu</a:t>
              </a:r>
            </a:p>
          </p:txBody>
        </p:sp>
        <p:sp>
          <p:nvSpPr>
            <p:cNvPr id="8" name="Rectangle 7">
              <a:extLst>
                <a:ext uri="{FF2B5EF4-FFF2-40B4-BE49-F238E27FC236}">
                  <a16:creationId xmlns:a16="http://schemas.microsoft.com/office/drawing/2014/main" id="{A978AC24-D046-4DF3-B379-3185C887A232}"/>
                </a:ext>
              </a:extLst>
            </p:cNvPr>
            <p:cNvSpPr/>
            <p:nvPr/>
          </p:nvSpPr>
          <p:spPr>
            <a:xfrm>
              <a:off x="3780005" y="2502657"/>
              <a:ext cx="938742" cy="2035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UC</a:t>
              </a:r>
            </a:p>
          </p:txBody>
        </p:sp>
        <p:pic>
          <p:nvPicPr>
            <p:cNvPr id="9" name="Image 8">
              <a:extLst>
                <a:ext uri="{FF2B5EF4-FFF2-40B4-BE49-F238E27FC236}">
                  <a16:creationId xmlns:a16="http://schemas.microsoft.com/office/drawing/2014/main" id="{9C54109F-64E8-4B8B-BC31-E210B9170FEF}"/>
                </a:ext>
              </a:extLst>
            </p:cNvPr>
            <p:cNvPicPr>
              <a:picLocks noChangeAspect="1"/>
            </p:cNvPicPr>
            <p:nvPr/>
          </p:nvPicPr>
          <p:blipFill rotWithShape="1">
            <a:blip r:embed="rId13">
              <a:extLst>
                <a:ext uri="{28A0092B-C50C-407E-A947-70E740481C1C}">
                  <a14:useLocalDpi xmlns:a14="http://schemas.microsoft.com/office/drawing/2010/main" val="0"/>
                </a:ext>
              </a:extLst>
            </a:blip>
            <a:srcRect l="7407" t="24156" r="81711" b="42582"/>
            <a:stretch/>
          </p:blipFill>
          <p:spPr>
            <a:xfrm>
              <a:off x="2563172" y="2863380"/>
              <a:ext cx="621875" cy="1126319"/>
            </a:xfrm>
            <a:prstGeom prst="rect">
              <a:avLst/>
            </a:prstGeom>
          </p:spPr>
        </p:pic>
        <p:cxnSp>
          <p:nvCxnSpPr>
            <p:cNvPr id="10" name="Connecteur droit 9">
              <a:extLst>
                <a:ext uri="{FF2B5EF4-FFF2-40B4-BE49-F238E27FC236}">
                  <a16:creationId xmlns:a16="http://schemas.microsoft.com/office/drawing/2014/main" id="{3B6D2590-674E-49D9-B0C2-A368F074E293}"/>
                </a:ext>
              </a:extLst>
            </p:cNvPr>
            <p:cNvCxnSpPr>
              <a:cxnSpLocks/>
              <a:stCxn id="9" idx="3"/>
              <a:endCxn id="7" idx="2"/>
            </p:cNvCxnSpPr>
            <p:nvPr/>
          </p:nvCxnSpPr>
          <p:spPr>
            <a:xfrm>
              <a:off x="3185047" y="3426540"/>
              <a:ext cx="862185" cy="4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E6DCE81-30A0-45D6-9976-C1B3FE65722A}"/>
                </a:ext>
              </a:extLst>
            </p:cNvPr>
            <p:cNvSpPr/>
            <p:nvPr/>
          </p:nvSpPr>
          <p:spPr>
            <a:xfrm>
              <a:off x="4394225" y="4908091"/>
              <a:ext cx="1145397" cy="461665"/>
            </a:xfrm>
            <a:prstGeom prst="rect">
              <a:avLst/>
            </a:prstGeom>
          </p:spPr>
          <p:txBody>
            <a:bodyPr wrap="square">
              <a:spAutoFit/>
            </a:bodyPr>
            <a:lstStyle/>
            <a:p>
              <a:pPr algn="ctr"/>
              <a:r>
                <a:rPr lang="fr-FR" sz="1200" b="1" dirty="0"/>
                <a:t>Scénario de comportement</a:t>
              </a:r>
            </a:p>
          </p:txBody>
        </p:sp>
        <p:sp>
          <p:nvSpPr>
            <p:cNvPr id="12" name="Rectangle 11">
              <a:extLst>
                <a:ext uri="{FF2B5EF4-FFF2-40B4-BE49-F238E27FC236}">
                  <a16:creationId xmlns:a16="http://schemas.microsoft.com/office/drawing/2014/main" id="{77FA2DFC-9A79-4F0D-8524-EFD03C7A9F00}"/>
                </a:ext>
              </a:extLst>
            </p:cNvPr>
            <p:cNvSpPr/>
            <p:nvPr/>
          </p:nvSpPr>
          <p:spPr>
            <a:xfrm>
              <a:off x="7789377" y="4844801"/>
              <a:ext cx="1020021" cy="461665"/>
            </a:xfrm>
            <a:prstGeom prst="rect">
              <a:avLst/>
            </a:prstGeom>
          </p:spPr>
          <p:txBody>
            <a:bodyPr wrap="square">
              <a:spAutoFit/>
            </a:bodyPr>
            <a:lstStyle/>
            <a:p>
              <a:pPr algn="ctr"/>
              <a:r>
                <a:rPr lang="fr-FR" sz="1200" b="1" dirty="0"/>
                <a:t>Solutions constructives</a:t>
              </a:r>
            </a:p>
          </p:txBody>
        </p:sp>
        <p:sp>
          <p:nvSpPr>
            <p:cNvPr id="13" name="Rectangle 12">
              <a:extLst>
                <a:ext uri="{FF2B5EF4-FFF2-40B4-BE49-F238E27FC236}">
                  <a16:creationId xmlns:a16="http://schemas.microsoft.com/office/drawing/2014/main" id="{87FFBAE9-087C-4C04-B15B-435EF9D6289B}"/>
                </a:ext>
              </a:extLst>
            </p:cNvPr>
            <p:cNvSpPr/>
            <p:nvPr/>
          </p:nvSpPr>
          <p:spPr>
            <a:xfrm>
              <a:off x="7806493" y="1862019"/>
              <a:ext cx="1359748" cy="276999"/>
            </a:xfrm>
            <a:prstGeom prst="rect">
              <a:avLst/>
            </a:prstGeom>
          </p:spPr>
          <p:txBody>
            <a:bodyPr wrap="square">
              <a:spAutoFit/>
            </a:bodyPr>
            <a:lstStyle/>
            <a:p>
              <a:pPr algn="ctr"/>
              <a:r>
                <a:rPr lang="fr-FR" sz="1200" b="1" dirty="0"/>
                <a:t>Expérimentations</a:t>
              </a:r>
            </a:p>
          </p:txBody>
        </p:sp>
        <p:sp>
          <p:nvSpPr>
            <p:cNvPr id="14" name="Rectangle 13">
              <a:extLst>
                <a:ext uri="{FF2B5EF4-FFF2-40B4-BE49-F238E27FC236}">
                  <a16:creationId xmlns:a16="http://schemas.microsoft.com/office/drawing/2014/main" id="{85738661-A796-46DF-8673-026018A3AF5B}"/>
                </a:ext>
              </a:extLst>
            </p:cNvPr>
            <p:cNvSpPr/>
            <p:nvPr/>
          </p:nvSpPr>
          <p:spPr>
            <a:xfrm>
              <a:off x="4591342" y="1538854"/>
              <a:ext cx="1960406" cy="461665"/>
            </a:xfrm>
            <a:prstGeom prst="rect">
              <a:avLst/>
            </a:prstGeom>
          </p:spPr>
          <p:txBody>
            <a:bodyPr wrap="square">
              <a:spAutoFit/>
            </a:bodyPr>
            <a:lstStyle/>
            <a:p>
              <a:pPr algn="ctr"/>
              <a:r>
                <a:rPr lang="fr-FR" sz="1200" b="1" dirty="0"/>
                <a:t>Comportements observés et performances mesurées</a:t>
              </a:r>
            </a:p>
          </p:txBody>
        </p:sp>
        <p:sp>
          <p:nvSpPr>
            <p:cNvPr id="15" name="Forme libre : forme 30">
              <a:extLst>
                <a:ext uri="{FF2B5EF4-FFF2-40B4-BE49-F238E27FC236}">
                  <a16:creationId xmlns:a16="http://schemas.microsoft.com/office/drawing/2014/main" id="{BB96BBBF-B343-4A1D-9BC3-A7C56477DACE}"/>
                </a:ext>
              </a:extLst>
            </p:cNvPr>
            <p:cNvSpPr/>
            <p:nvPr/>
          </p:nvSpPr>
          <p:spPr>
            <a:xfrm>
              <a:off x="3396522" y="1682560"/>
              <a:ext cx="1253939" cy="1492625"/>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Lst>
              <a:ahLst/>
              <a:cxnLst>
                <a:cxn ang="0">
                  <a:pos x="connsiteX0" y="connsiteY0"/>
                </a:cxn>
                <a:cxn ang="0">
                  <a:pos x="connsiteX1" y="connsiteY1"/>
                </a:cxn>
                <a:cxn ang="0">
                  <a:pos x="connsiteX2" y="connsiteY2"/>
                </a:cxn>
              </a:cxnLst>
              <a:rect l="l" t="t" r="r" b="b"/>
              <a:pathLst>
                <a:path w="1671918" h="1990166">
                  <a:moveTo>
                    <a:pt x="0" y="0"/>
                  </a:moveTo>
                  <a:cubicBezTo>
                    <a:pt x="469152" y="304426"/>
                    <a:pt x="1007782" y="569260"/>
                    <a:pt x="1286435" y="900954"/>
                  </a:cubicBezTo>
                  <a:cubicBezTo>
                    <a:pt x="1565088" y="1232648"/>
                    <a:pt x="1643529" y="1515783"/>
                    <a:pt x="1671918" y="1990166"/>
                  </a:cubicBezTo>
                </a:path>
              </a:pathLst>
            </a:cu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16" name="Rectangle 15">
              <a:extLst>
                <a:ext uri="{FF2B5EF4-FFF2-40B4-BE49-F238E27FC236}">
                  <a16:creationId xmlns:a16="http://schemas.microsoft.com/office/drawing/2014/main" id="{FEECE9A9-E5AF-400F-809D-4144BC461BB5}"/>
                </a:ext>
              </a:extLst>
            </p:cNvPr>
            <p:cNvSpPr/>
            <p:nvPr/>
          </p:nvSpPr>
          <p:spPr>
            <a:xfrm>
              <a:off x="2323603" y="1359062"/>
              <a:ext cx="1153663" cy="461665"/>
            </a:xfrm>
            <a:prstGeom prst="rect">
              <a:avLst/>
            </a:prstGeom>
          </p:spPr>
          <p:txBody>
            <a:bodyPr wrap="square">
              <a:spAutoFit/>
            </a:bodyPr>
            <a:lstStyle/>
            <a:p>
              <a:pPr algn="ctr"/>
              <a:r>
                <a:rPr lang="fr-FR" sz="1200" b="1" dirty="0"/>
                <a:t>Besoin initial et contraintes</a:t>
              </a:r>
            </a:p>
          </p:txBody>
        </p:sp>
        <p:sp>
          <p:nvSpPr>
            <p:cNvPr id="17" name="Ellipse 16">
              <a:extLst>
                <a:ext uri="{FF2B5EF4-FFF2-40B4-BE49-F238E27FC236}">
                  <a16:creationId xmlns:a16="http://schemas.microsoft.com/office/drawing/2014/main" id="{7012852A-20C0-466A-BBD7-43F4E1C5D787}"/>
                </a:ext>
              </a:extLst>
            </p:cNvPr>
            <p:cNvSpPr/>
            <p:nvPr/>
          </p:nvSpPr>
          <p:spPr>
            <a:xfrm>
              <a:off x="5754275" y="2391884"/>
              <a:ext cx="822477" cy="822477"/>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75" b="1" dirty="0">
                <a:solidFill>
                  <a:schemeClr val="tx1"/>
                </a:solidFill>
              </a:endParaRPr>
            </a:p>
          </p:txBody>
        </p:sp>
        <p:sp>
          <p:nvSpPr>
            <p:cNvPr id="18" name="Rectangle 17">
              <a:extLst>
                <a:ext uri="{FF2B5EF4-FFF2-40B4-BE49-F238E27FC236}">
                  <a16:creationId xmlns:a16="http://schemas.microsoft.com/office/drawing/2014/main" id="{8E69A32A-B3F4-4C19-AEA4-B0E6971C707D}"/>
                </a:ext>
              </a:extLst>
            </p:cNvPr>
            <p:cNvSpPr/>
            <p:nvPr/>
          </p:nvSpPr>
          <p:spPr>
            <a:xfrm>
              <a:off x="5696844" y="2544137"/>
              <a:ext cx="928113" cy="438582"/>
            </a:xfrm>
            <a:prstGeom prst="rect">
              <a:avLst/>
            </a:prstGeom>
          </p:spPr>
          <p:txBody>
            <a:bodyPr wrap="square">
              <a:spAutoFit/>
            </a:bodyPr>
            <a:lstStyle/>
            <a:p>
              <a:pPr algn="ctr"/>
              <a:r>
                <a:rPr lang="fr-FR" sz="750" b="1" dirty="0"/>
                <a:t>Chapitre 6</a:t>
              </a:r>
            </a:p>
            <a:p>
              <a:pPr algn="ctr"/>
              <a:r>
                <a:rPr lang="fr-FR" sz="750" b="1" dirty="0"/>
                <a:t>Prototypage et expérimentations </a:t>
              </a:r>
            </a:p>
          </p:txBody>
        </p:sp>
        <p:sp>
          <p:nvSpPr>
            <p:cNvPr id="19" name="Ellipse 18">
              <a:extLst>
                <a:ext uri="{FF2B5EF4-FFF2-40B4-BE49-F238E27FC236}">
                  <a16:creationId xmlns:a16="http://schemas.microsoft.com/office/drawing/2014/main" id="{625BDA12-7B4D-4E6B-AA37-6239D3A9826B}"/>
                </a:ext>
              </a:extLst>
            </p:cNvPr>
            <p:cNvSpPr/>
            <p:nvPr/>
          </p:nvSpPr>
          <p:spPr>
            <a:xfrm>
              <a:off x="5223721" y="3438624"/>
              <a:ext cx="822477" cy="822477"/>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75" b="1" dirty="0">
                <a:solidFill>
                  <a:schemeClr val="tx1"/>
                </a:solidFill>
              </a:endParaRPr>
            </a:p>
          </p:txBody>
        </p:sp>
        <p:sp>
          <p:nvSpPr>
            <p:cNvPr id="20" name="Ellipse 19">
              <a:extLst>
                <a:ext uri="{FF2B5EF4-FFF2-40B4-BE49-F238E27FC236}">
                  <a16:creationId xmlns:a16="http://schemas.microsoft.com/office/drawing/2014/main" id="{4236D261-A2A0-430B-8FF9-6A4C4ECFE8A7}"/>
                </a:ext>
              </a:extLst>
            </p:cNvPr>
            <p:cNvSpPr/>
            <p:nvPr/>
          </p:nvSpPr>
          <p:spPr>
            <a:xfrm>
              <a:off x="6345989" y="3467335"/>
              <a:ext cx="822477" cy="822477"/>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75" b="1" dirty="0">
                <a:solidFill>
                  <a:schemeClr val="tx1"/>
                </a:solidFill>
              </a:endParaRPr>
            </a:p>
          </p:txBody>
        </p:sp>
        <p:sp>
          <p:nvSpPr>
            <p:cNvPr id="21" name="Rectangle 20">
              <a:extLst>
                <a:ext uri="{FF2B5EF4-FFF2-40B4-BE49-F238E27FC236}">
                  <a16:creationId xmlns:a16="http://schemas.microsoft.com/office/drawing/2014/main" id="{A0DF690D-05BB-4D6F-A7CD-033AE26D9FFD}"/>
                </a:ext>
              </a:extLst>
            </p:cNvPr>
            <p:cNvSpPr/>
            <p:nvPr/>
          </p:nvSpPr>
          <p:spPr>
            <a:xfrm>
              <a:off x="6351579" y="3649533"/>
              <a:ext cx="797852" cy="438582"/>
            </a:xfrm>
            <a:prstGeom prst="rect">
              <a:avLst/>
            </a:prstGeom>
          </p:spPr>
          <p:txBody>
            <a:bodyPr wrap="square">
              <a:spAutoFit/>
            </a:bodyPr>
            <a:lstStyle/>
            <a:p>
              <a:pPr algn="ctr"/>
              <a:r>
                <a:rPr lang="fr-FR" sz="750" b="1" dirty="0"/>
                <a:t>Chapitre 5</a:t>
              </a:r>
            </a:p>
            <a:p>
              <a:pPr algn="ctr"/>
              <a:r>
                <a:rPr lang="fr-FR" sz="750" b="1" dirty="0"/>
                <a:t>Solutions constructives </a:t>
              </a:r>
            </a:p>
          </p:txBody>
        </p:sp>
        <p:sp>
          <p:nvSpPr>
            <p:cNvPr id="23" name="Forme libre : forme 30">
              <a:extLst>
                <a:ext uri="{FF2B5EF4-FFF2-40B4-BE49-F238E27FC236}">
                  <a16:creationId xmlns:a16="http://schemas.microsoft.com/office/drawing/2014/main" id="{BB96BBBF-B343-4A1D-9BC3-A7C56477DACE}"/>
                </a:ext>
              </a:extLst>
            </p:cNvPr>
            <p:cNvSpPr/>
            <p:nvPr/>
          </p:nvSpPr>
          <p:spPr>
            <a:xfrm>
              <a:off x="3816518" y="4564665"/>
              <a:ext cx="1522104" cy="207719"/>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Lst>
              <a:ahLst/>
              <a:cxnLst>
                <a:cxn ang="0">
                  <a:pos x="connsiteX0" y="connsiteY0"/>
                </a:cxn>
                <a:cxn ang="0">
                  <a:pos x="connsiteX1" y="connsiteY1"/>
                </a:cxn>
              </a:cxnLst>
              <a:rect l="l" t="t" r="r" b="b"/>
              <a:pathLst>
                <a:path w="2029470" h="276961">
                  <a:moveTo>
                    <a:pt x="0" y="276961"/>
                  </a:moveTo>
                  <a:cubicBezTo>
                    <a:pt x="676490" y="244780"/>
                    <a:pt x="1382288" y="-262187"/>
                    <a:pt x="2029470" y="180419"/>
                  </a:cubicBezTo>
                </a:path>
              </a:pathLst>
            </a:cu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24" name="Triangle isocèle 23">
              <a:extLst>
                <a:ext uri="{FF2B5EF4-FFF2-40B4-BE49-F238E27FC236}">
                  <a16:creationId xmlns:a16="http://schemas.microsoft.com/office/drawing/2014/main" id="{84B27002-6576-4C42-B115-8FD174957F27}"/>
                </a:ext>
              </a:extLst>
            </p:cNvPr>
            <p:cNvSpPr/>
            <p:nvPr/>
          </p:nvSpPr>
          <p:spPr>
            <a:xfrm rot="4551711">
              <a:off x="4394010" y="4540710"/>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Rectangle 24">
              <a:extLst>
                <a:ext uri="{FF2B5EF4-FFF2-40B4-BE49-F238E27FC236}">
                  <a16:creationId xmlns:a16="http://schemas.microsoft.com/office/drawing/2014/main" id="{9E6DCE81-30A0-45D6-9976-C1B3FE65722A}"/>
                </a:ext>
              </a:extLst>
            </p:cNvPr>
            <p:cNvSpPr/>
            <p:nvPr/>
          </p:nvSpPr>
          <p:spPr>
            <a:xfrm>
              <a:off x="2347175" y="4532294"/>
              <a:ext cx="1460519" cy="461665"/>
            </a:xfrm>
            <a:prstGeom prst="rect">
              <a:avLst/>
            </a:prstGeom>
          </p:spPr>
          <p:txBody>
            <a:bodyPr wrap="square">
              <a:spAutoFit/>
            </a:bodyPr>
            <a:lstStyle/>
            <a:p>
              <a:pPr algn="ctr"/>
              <a:r>
                <a:rPr lang="fr-FR" sz="1200" b="1" dirty="0"/>
                <a:t>Mathématiques et Sciences Physiques</a:t>
              </a:r>
            </a:p>
          </p:txBody>
        </p:sp>
        <p:sp>
          <p:nvSpPr>
            <p:cNvPr id="26" name="Arc 25"/>
            <p:cNvSpPr/>
            <p:nvPr/>
          </p:nvSpPr>
          <p:spPr>
            <a:xfrm>
              <a:off x="4702706" y="2061778"/>
              <a:ext cx="2951048" cy="2951048"/>
            </a:xfrm>
            <a:prstGeom prst="arc">
              <a:avLst>
                <a:gd name="adj1" fmla="val 13430757"/>
                <a:gd name="adj2" fmla="val 10261441"/>
              </a:avLst>
            </a:pr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lt1"/>
                </a:solidFill>
              </a:endParaRPr>
            </a:p>
          </p:txBody>
        </p:sp>
        <p:pic>
          <p:nvPicPr>
            <p:cNvPr id="27" name="Imag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21314" y="1623009"/>
              <a:ext cx="1607151" cy="1340364"/>
            </a:xfrm>
            <a:prstGeom prst="rect">
              <a:avLst/>
            </a:prstGeom>
          </p:spPr>
        </p:pic>
        <p:pic>
          <p:nvPicPr>
            <p:cNvPr id="28" name="Imag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60901" y="4120072"/>
              <a:ext cx="1784264" cy="1338198"/>
            </a:xfrm>
            <a:prstGeom prst="rect">
              <a:avLst/>
            </a:prstGeom>
          </p:spPr>
        </p:pic>
        <p:pic>
          <p:nvPicPr>
            <p:cNvPr id="29" name="Image 28" descr="Une image contenant texte, clap&#10;&#10;Description générée automatiquement">
              <a:extLst>
                <a:ext uri="{FF2B5EF4-FFF2-40B4-BE49-F238E27FC236}">
                  <a16:creationId xmlns:a16="http://schemas.microsoft.com/office/drawing/2014/main" id="{B44D633A-BE02-4CB1-8DDC-6C0895EC3227}"/>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7822" y="4365932"/>
              <a:ext cx="572678" cy="572678"/>
            </a:xfrm>
            <a:prstGeom prst="rect">
              <a:avLst/>
            </a:prstGeom>
          </p:spPr>
        </p:pic>
        <p:sp>
          <p:nvSpPr>
            <p:cNvPr id="30" name="Ellipse 29"/>
            <p:cNvSpPr>
              <a:spLocks noChangeAspect="1"/>
            </p:cNvSpPr>
            <p:nvPr/>
          </p:nvSpPr>
          <p:spPr>
            <a:xfrm>
              <a:off x="5582180" y="2824372"/>
              <a:ext cx="1222298" cy="1222298"/>
            </a:xfrm>
            <a:prstGeom prst="ellipse">
              <a:avLst/>
            </a:prstGeom>
            <a:solidFill>
              <a:schemeClr val="bg1"/>
            </a:solidFill>
            <a:ln w="44450">
              <a:noFill/>
              <a:prstDash val="sysDash"/>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rgbClr val="16AEB2"/>
                  </a:solidFill>
                </a:rPr>
                <a:t>Sciences</a:t>
              </a:r>
            </a:p>
            <a:p>
              <a:pPr algn="ctr"/>
              <a:r>
                <a:rPr lang="fr-FR" sz="900" b="1" dirty="0">
                  <a:solidFill>
                    <a:srgbClr val="16AEB2"/>
                  </a:solidFill>
                </a:rPr>
                <a:t>Technologie</a:t>
              </a:r>
            </a:p>
            <a:p>
              <a:pPr algn="ctr"/>
              <a:r>
                <a:rPr lang="fr-FR" sz="900" b="1" dirty="0">
                  <a:solidFill>
                    <a:srgbClr val="16AEB2"/>
                  </a:solidFill>
                </a:rPr>
                <a:t>Ingénierie</a:t>
              </a:r>
            </a:p>
            <a:p>
              <a:pPr algn="ctr"/>
              <a:r>
                <a:rPr lang="fr-FR" sz="900" b="1" dirty="0">
                  <a:solidFill>
                    <a:srgbClr val="16AEB2"/>
                  </a:solidFill>
                </a:rPr>
                <a:t>Maths</a:t>
              </a:r>
            </a:p>
          </p:txBody>
        </p:sp>
        <p:sp>
          <p:nvSpPr>
            <p:cNvPr id="31" name="Rectangle 30"/>
            <p:cNvSpPr/>
            <p:nvPr/>
          </p:nvSpPr>
          <p:spPr>
            <a:xfrm rot="5594268">
              <a:off x="6016957" y="3290130"/>
              <a:ext cx="710451" cy="369332"/>
            </a:xfrm>
            <a:prstGeom prst="rect">
              <a:avLst/>
            </a:prstGeom>
          </p:spPr>
          <p:txBody>
            <a:bodyPr wrap="none">
              <a:prstTxWarp prst="textArchUp">
                <a:avLst/>
              </a:prstTxWarp>
              <a:spAutoFit/>
            </a:bodyPr>
            <a:lstStyle/>
            <a:p>
              <a:r>
                <a:rPr lang="fr-FR" dirty="0"/>
                <a:t>STEM</a:t>
              </a:r>
            </a:p>
          </p:txBody>
        </p:sp>
        <p:sp>
          <p:nvSpPr>
            <p:cNvPr id="32" name="Rectangle 31">
              <a:extLst>
                <a:ext uri="{FF2B5EF4-FFF2-40B4-BE49-F238E27FC236}">
                  <a16:creationId xmlns:a16="http://schemas.microsoft.com/office/drawing/2014/main" id="{9E6DCE81-30A0-45D6-9976-C1B3FE65722A}"/>
                </a:ext>
              </a:extLst>
            </p:cNvPr>
            <p:cNvSpPr/>
            <p:nvPr/>
          </p:nvSpPr>
          <p:spPr>
            <a:xfrm>
              <a:off x="8348035" y="2785318"/>
              <a:ext cx="1460519" cy="461665"/>
            </a:xfrm>
            <a:prstGeom prst="rect">
              <a:avLst/>
            </a:prstGeom>
          </p:spPr>
          <p:txBody>
            <a:bodyPr wrap="square">
              <a:spAutoFit/>
            </a:bodyPr>
            <a:lstStyle/>
            <a:p>
              <a:pPr algn="ctr"/>
              <a:r>
                <a:rPr lang="fr-FR" sz="1200" b="1" dirty="0"/>
                <a:t>Mathématiques et Sciences Physiques</a:t>
              </a:r>
            </a:p>
          </p:txBody>
        </p:sp>
        <p:sp>
          <p:nvSpPr>
            <p:cNvPr id="33" name="Forme libre : forme 30">
              <a:extLst>
                <a:ext uri="{FF2B5EF4-FFF2-40B4-BE49-F238E27FC236}">
                  <a16:creationId xmlns:a16="http://schemas.microsoft.com/office/drawing/2014/main" id="{BB96BBBF-B343-4A1D-9BC3-A7C56477DACE}"/>
                </a:ext>
              </a:extLst>
            </p:cNvPr>
            <p:cNvSpPr/>
            <p:nvPr/>
          </p:nvSpPr>
          <p:spPr>
            <a:xfrm>
              <a:off x="7442891" y="2738246"/>
              <a:ext cx="937415" cy="291817"/>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 name="connsiteX0" fmla="*/ 0 w 2029470"/>
                <a:gd name="connsiteY0" fmla="*/ 191394 h 432596"/>
                <a:gd name="connsiteX1" fmla="*/ 2029470 w 2029470"/>
                <a:gd name="connsiteY1" fmla="*/ 94852 h 432596"/>
                <a:gd name="connsiteX0" fmla="*/ 0 w 2029470"/>
                <a:gd name="connsiteY0" fmla="*/ 96542 h 466142"/>
                <a:gd name="connsiteX1" fmla="*/ 2029470 w 2029470"/>
                <a:gd name="connsiteY1" fmla="*/ 0 h 466142"/>
                <a:gd name="connsiteX0" fmla="*/ 0 w 1249885"/>
                <a:gd name="connsiteY0" fmla="*/ 0 h 579595"/>
                <a:gd name="connsiteX1" fmla="*/ 1249885 w 1249885"/>
                <a:gd name="connsiteY1" fmla="*/ 384109 h 579595"/>
                <a:gd name="connsiteX0" fmla="*/ 0 w 1249885"/>
                <a:gd name="connsiteY0" fmla="*/ 0 h 468210"/>
                <a:gd name="connsiteX1" fmla="*/ 1249885 w 1249885"/>
                <a:gd name="connsiteY1" fmla="*/ 384109 h 468210"/>
                <a:gd name="connsiteX0" fmla="*/ 0 w 1249885"/>
                <a:gd name="connsiteY0" fmla="*/ 0 h 398416"/>
                <a:gd name="connsiteX1" fmla="*/ 1249885 w 1249885"/>
                <a:gd name="connsiteY1" fmla="*/ 384109 h 398416"/>
                <a:gd name="connsiteX0" fmla="*/ 0 w 1249885"/>
                <a:gd name="connsiteY0" fmla="*/ 0 h 389093"/>
                <a:gd name="connsiteX1" fmla="*/ 1249885 w 1249885"/>
                <a:gd name="connsiteY1" fmla="*/ 384109 h 389093"/>
              </a:gdLst>
              <a:ahLst/>
              <a:cxnLst>
                <a:cxn ang="0">
                  <a:pos x="connsiteX0" y="connsiteY0"/>
                </a:cxn>
                <a:cxn ang="0">
                  <a:pos x="connsiteX1" y="connsiteY1"/>
                </a:cxn>
              </a:cxnLst>
              <a:rect l="l" t="t" r="r" b="b"/>
              <a:pathLst>
                <a:path w="1249885" h="389093">
                  <a:moveTo>
                    <a:pt x="0" y="0"/>
                  </a:moveTo>
                  <a:cubicBezTo>
                    <a:pt x="436167" y="237452"/>
                    <a:pt x="743380" y="422154"/>
                    <a:pt x="1249885" y="384109"/>
                  </a:cubicBezTo>
                </a:path>
              </a:pathLst>
            </a:cu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34" name="Triangle isocèle 33">
              <a:extLst>
                <a:ext uri="{FF2B5EF4-FFF2-40B4-BE49-F238E27FC236}">
                  <a16:creationId xmlns:a16="http://schemas.microsoft.com/office/drawing/2014/main" id="{84B27002-6576-4C42-B115-8FD174957F27}"/>
                </a:ext>
              </a:extLst>
            </p:cNvPr>
            <p:cNvSpPr/>
            <p:nvPr/>
          </p:nvSpPr>
          <p:spPr>
            <a:xfrm rot="17429479">
              <a:off x="7712835" y="2811429"/>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5" name="Rectangle 34">
              <a:extLst>
                <a:ext uri="{FF2B5EF4-FFF2-40B4-BE49-F238E27FC236}">
                  <a16:creationId xmlns:a16="http://schemas.microsoft.com/office/drawing/2014/main" id="{27A3116E-2A2B-48E3-A3BA-399A29ECC907}"/>
                </a:ext>
              </a:extLst>
            </p:cNvPr>
            <p:cNvSpPr/>
            <p:nvPr/>
          </p:nvSpPr>
          <p:spPr>
            <a:xfrm>
              <a:off x="5173370" y="3562275"/>
              <a:ext cx="891937" cy="519373"/>
            </a:xfrm>
            <a:prstGeom prst="rect">
              <a:avLst/>
            </a:prstGeom>
          </p:spPr>
          <p:txBody>
            <a:bodyPr wrap="square">
              <a:spAutoFit/>
            </a:bodyPr>
            <a:lstStyle/>
            <a:p>
              <a:pPr algn="ctr"/>
              <a:r>
                <a:rPr lang="fr-FR" sz="675" b="1" dirty="0"/>
                <a:t>Chapitre 3 </a:t>
              </a:r>
            </a:p>
            <a:p>
              <a:pPr algn="ctr"/>
              <a:r>
                <a:rPr lang="fr-FR" sz="700" b="1" dirty="0"/>
                <a:t>Approche comportementale des produits</a:t>
              </a:r>
            </a:p>
          </p:txBody>
        </p:sp>
        <p:sp>
          <p:nvSpPr>
            <p:cNvPr id="36" name="Triangle isocèle 35">
              <a:extLst>
                <a:ext uri="{FF2B5EF4-FFF2-40B4-BE49-F238E27FC236}">
                  <a16:creationId xmlns:a16="http://schemas.microsoft.com/office/drawing/2014/main" id="{85A5EFF2-82E2-4D0A-BD5E-6EC342CF0BF7}"/>
                </a:ext>
              </a:extLst>
            </p:cNvPr>
            <p:cNvSpPr/>
            <p:nvPr/>
          </p:nvSpPr>
          <p:spPr>
            <a:xfrm rot="6636562">
              <a:off x="5544424" y="4802464"/>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7" name="Triangle isocèle 36">
              <a:extLst>
                <a:ext uri="{FF2B5EF4-FFF2-40B4-BE49-F238E27FC236}">
                  <a16:creationId xmlns:a16="http://schemas.microsoft.com/office/drawing/2014/main" id="{4CDC226D-A90C-4E70-AECC-E65D310F4283}"/>
                </a:ext>
              </a:extLst>
            </p:cNvPr>
            <p:cNvSpPr/>
            <p:nvPr/>
          </p:nvSpPr>
          <p:spPr>
            <a:xfrm>
              <a:off x="7599077" y="3547795"/>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Triangle isocèle 37">
              <a:extLst>
                <a:ext uri="{FF2B5EF4-FFF2-40B4-BE49-F238E27FC236}">
                  <a16:creationId xmlns:a16="http://schemas.microsoft.com/office/drawing/2014/main" id="{F7F62B92-9692-46B0-8354-7EA27E23F693}"/>
                </a:ext>
              </a:extLst>
            </p:cNvPr>
            <p:cNvSpPr/>
            <p:nvPr/>
          </p:nvSpPr>
          <p:spPr>
            <a:xfrm rot="14746132">
              <a:off x="5587746" y="2076715"/>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pic>
        <p:nvPicPr>
          <p:cNvPr id="40" name="Picture 2"/>
          <p:cNvPicPr>
            <a:picLocks noChangeAspect="1" noChangeArrowheads="1"/>
          </p:cNvPicPr>
          <p:nvPr>
            <p:custDataLst>
              <p:tags r:id="rId4"/>
            </p:custDataLst>
          </p:nvPr>
        </p:nvPicPr>
        <p:blipFill>
          <a:blip r:embed="rId17">
            <a:clrChange>
              <a:clrFrom>
                <a:srgbClr val="FFF4E1"/>
              </a:clrFrom>
              <a:clrTo>
                <a:srgbClr val="FFF4E1">
                  <a:alpha val="0"/>
                </a:srgbClr>
              </a:clrTo>
            </a:clrChange>
          </a:blip>
          <a:srcRect/>
          <a:stretch>
            <a:fillRect/>
          </a:stretch>
        </p:blipFill>
        <p:spPr bwMode="auto">
          <a:xfrm>
            <a:off x="693260" y="864839"/>
            <a:ext cx="1679957" cy="1061698"/>
          </a:xfrm>
          <a:prstGeom prst="rect">
            <a:avLst/>
          </a:prstGeom>
          <a:noFill/>
          <a:ln w="9525">
            <a:noFill/>
            <a:miter lim="800000"/>
            <a:headEnd/>
            <a:tailEnd/>
          </a:ln>
          <a:effectLst/>
        </p:spPr>
      </p:pic>
      <p:pic>
        <p:nvPicPr>
          <p:cNvPr id="41" name="Image 40"/>
          <p:cNvPicPr>
            <a:picLocks noChangeAspect="1"/>
          </p:cNvPicPr>
          <p:nvPr>
            <p:custDataLst>
              <p:tags r:id="rId5"/>
            </p:custDataLst>
          </p:nvPr>
        </p:nvPicPr>
        <p:blipFill>
          <a:blip r:embed="rId18">
            <a:extLst>
              <a:ext uri="{28A0092B-C50C-407E-A947-70E740481C1C}">
                <a14:useLocalDpi xmlns:a14="http://schemas.microsoft.com/office/drawing/2010/main" val="0"/>
              </a:ext>
            </a:extLst>
          </a:blip>
          <a:stretch>
            <a:fillRect/>
          </a:stretch>
        </p:blipFill>
        <p:spPr>
          <a:xfrm>
            <a:off x="415954" y="1768097"/>
            <a:ext cx="1628980" cy="1187096"/>
          </a:xfrm>
          <a:prstGeom prst="rect">
            <a:avLst/>
          </a:prstGeom>
        </p:spPr>
      </p:pic>
      <p:pic>
        <p:nvPicPr>
          <p:cNvPr id="42" name="Image 41"/>
          <p:cNvPicPr>
            <a:picLocks noChangeAspect="1"/>
          </p:cNvPicPr>
          <p:nvPr>
            <p:custDataLst>
              <p:tags r:id="rId6"/>
            </p:custDataLst>
          </p:nvPr>
        </p:nvPicPr>
        <p:blipFill>
          <a:blip r:embed="rId19">
            <a:extLst>
              <a:ext uri="{28A0092B-C50C-407E-A947-70E740481C1C}">
                <a14:useLocalDpi xmlns:a14="http://schemas.microsoft.com/office/drawing/2010/main" val="0"/>
              </a:ext>
            </a:extLst>
          </a:blip>
          <a:stretch>
            <a:fillRect/>
          </a:stretch>
        </p:blipFill>
        <p:spPr>
          <a:xfrm>
            <a:off x="21642" y="4546477"/>
            <a:ext cx="4410083" cy="1693823"/>
          </a:xfrm>
          <a:prstGeom prst="rect">
            <a:avLst/>
          </a:prstGeom>
          <a:ln>
            <a:noFill/>
          </a:ln>
          <a:effectLst>
            <a:outerShdw blurRad="292100" dist="139700" dir="2700000" algn="tl" rotWithShape="0">
              <a:srgbClr val="333333">
                <a:alpha val="65000"/>
              </a:srgbClr>
            </a:outerShdw>
          </a:effectLst>
        </p:spPr>
      </p:pic>
      <p:pic>
        <p:nvPicPr>
          <p:cNvPr id="43" name="Picture 2"/>
          <p:cNvPicPr>
            <a:picLocks noChangeAspect="1" noChangeArrowheads="1"/>
          </p:cNvPicPr>
          <p:nvPr>
            <p:custDataLst>
              <p:tags r:id="rId7"/>
            </p:custDataLst>
          </p:nvPr>
        </p:nvPicPr>
        <p:blipFill>
          <a:blip r:embed="rId20"/>
          <a:srcRect/>
          <a:stretch>
            <a:fillRect/>
          </a:stretch>
        </p:blipFill>
        <p:spPr bwMode="auto">
          <a:xfrm flipV="1">
            <a:off x="9087566" y="4547270"/>
            <a:ext cx="1441975" cy="1015436"/>
          </a:xfrm>
          <a:prstGeom prst="rect">
            <a:avLst/>
          </a:prstGeom>
          <a:noFill/>
          <a:ln w="9525">
            <a:noFill/>
            <a:miter lim="800000"/>
            <a:headEnd/>
            <a:tailEnd/>
          </a:ln>
          <a:effectLst/>
        </p:spPr>
      </p:pic>
      <p:pic>
        <p:nvPicPr>
          <p:cNvPr id="44" name="Picture 2" descr="Résultat de recherche d'images pour &quot;chaine moteur reducteur soleotec&quot;">
            <a:hlinkClick r:id="rId21"/>
          </p:cNvPr>
          <p:cNvPicPr>
            <a:picLocks noChangeAspect="1" noChangeArrowheads="1"/>
          </p:cNvPicPr>
          <p:nvPr>
            <p:custDataLst>
              <p:tags r:id="rId8"/>
            </p:custDataLst>
          </p:nvPr>
        </p:nvPicPr>
        <p:blipFill>
          <a:blip r:embed="rId22"/>
          <a:srcRect/>
          <a:stretch>
            <a:fillRect/>
          </a:stretch>
        </p:blipFill>
        <p:spPr bwMode="auto">
          <a:xfrm>
            <a:off x="10256364" y="5249595"/>
            <a:ext cx="1630417" cy="990705"/>
          </a:xfrm>
          <a:prstGeom prst="rect">
            <a:avLst/>
          </a:prstGeom>
          <a:noFill/>
        </p:spPr>
      </p:pic>
      <p:pic>
        <p:nvPicPr>
          <p:cNvPr id="45" name="Picture 2" descr="C:\Users\gayjy\Dropbox\pole de competences STI\Lycée LAFAYETTE\Modele multiphysiques\Tracker_Fichiers Simulink_Multibody\Tracker_Fichiers Simulink_Multibody\Batterie.jpg"/>
          <p:cNvPicPr>
            <a:picLocks noChangeAspect="1" noChangeArrowheads="1"/>
          </p:cNvPicPr>
          <p:nvPr>
            <p:custDataLst>
              <p:tags r:id="rId9"/>
            </p:custDataLst>
          </p:nvPr>
        </p:nvPicPr>
        <p:blipFill>
          <a:blip r:embed="rId23"/>
          <a:srcRect/>
          <a:stretch>
            <a:fillRect/>
          </a:stretch>
        </p:blipFill>
        <p:spPr bwMode="auto">
          <a:xfrm>
            <a:off x="10681878" y="4166333"/>
            <a:ext cx="946315" cy="818363"/>
          </a:xfrm>
          <a:prstGeom prst="rect">
            <a:avLst/>
          </a:prstGeom>
          <a:noFill/>
        </p:spPr>
      </p:pic>
      <p:pic>
        <p:nvPicPr>
          <p:cNvPr id="46" name="Image 45" descr="IMG_20190108_145111075_HDR.jpg"/>
          <p:cNvPicPr>
            <a:picLocks noChangeAspect="1"/>
          </p:cNvPicPr>
          <p:nvPr>
            <p:custDataLst>
              <p:tags r:id="rId10"/>
            </p:custDataLst>
          </p:nvPr>
        </p:nvPicPr>
        <p:blipFill>
          <a:blip r:embed="rId24"/>
          <a:stretch>
            <a:fillRect/>
          </a:stretch>
        </p:blipFill>
        <p:spPr>
          <a:xfrm>
            <a:off x="9985061" y="1627888"/>
            <a:ext cx="1574411" cy="885607"/>
          </a:xfrm>
          <a:prstGeom prst="rect">
            <a:avLst/>
          </a:prstGeom>
        </p:spPr>
      </p:pic>
      <p:pic>
        <p:nvPicPr>
          <p:cNvPr id="47" name="Image 46" descr="C:\Users\gayjy\AppData\Local\Microsoft\Windows\INetCache\Content.Word\20181130_174335.jpg"/>
          <p:cNvPicPr/>
          <p:nvPr>
            <p:custDataLst>
              <p:tags r:id="rId11"/>
            </p:custDataLst>
          </p:nvPr>
        </p:nvPicPr>
        <p:blipFill>
          <a:blip r:embed="rId25" cstate="print"/>
          <a:srcRect/>
          <a:stretch>
            <a:fillRect/>
          </a:stretch>
        </p:blipFill>
        <p:spPr bwMode="auto">
          <a:xfrm>
            <a:off x="9110605" y="1007765"/>
            <a:ext cx="1145759" cy="983917"/>
          </a:xfrm>
          <a:prstGeom prst="rect">
            <a:avLst/>
          </a:prstGeom>
          <a:noFill/>
          <a:ln w="9525">
            <a:noFill/>
            <a:miter lim="800000"/>
            <a:headEnd/>
            <a:tailEnd/>
          </a:ln>
        </p:spPr>
      </p:pic>
    </p:spTree>
    <p:extLst>
      <p:ext uri="{BB962C8B-B14F-4D97-AF65-F5344CB8AC3E}">
        <p14:creationId xmlns:p14="http://schemas.microsoft.com/office/powerpoint/2010/main" val="3601848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custDataLst>
              <p:tags r:id="rId1"/>
            </p:custDataLst>
          </p:nvPr>
        </p:nvSpPr>
        <p:spPr>
          <a:xfrm>
            <a:off x="236704" y="223743"/>
            <a:ext cx="11679678" cy="1213114"/>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24" name="Ellipse 23"/>
          <p:cNvSpPr/>
          <p:nvPr>
            <p:custDataLst>
              <p:tags r:id="rId2"/>
            </p:custDataLst>
          </p:nvPr>
        </p:nvSpPr>
        <p:spPr>
          <a:xfrm>
            <a:off x="45640" y="786629"/>
            <a:ext cx="1335930" cy="1349244"/>
          </a:xfrm>
          <a:prstGeom prst="ellipse">
            <a:avLst/>
          </a:prstGeom>
          <a:solidFill>
            <a:srgbClr val="93CDDD"/>
          </a:solidFill>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fr-FR" sz="2000" b="1" dirty="0" smtClean="0">
                <a:solidFill>
                  <a:schemeClr val="tx1"/>
                </a:solidFill>
              </a:rPr>
              <a:t>SIN</a:t>
            </a:r>
          </a:p>
          <a:p>
            <a:pPr algn="ctr"/>
            <a:r>
              <a:rPr lang="fr-FR" sz="1600" b="1" dirty="0" smtClean="0">
                <a:solidFill>
                  <a:schemeClr val="tx1"/>
                </a:solidFill>
              </a:rPr>
              <a:t>CO 6.2, CO 6.3</a:t>
            </a:r>
          </a:p>
          <a:p>
            <a:pPr algn="ctr"/>
            <a:r>
              <a:rPr lang="fr-FR" sz="1600" b="1" dirty="0" smtClean="0">
                <a:solidFill>
                  <a:schemeClr val="tx1"/>
                </a:solidFill>
              </a:rPr>
              <a:t>CO 6.5 SIN1</a:t>
            </a:r>
          </a:p>
          <a:p>
            <a:pPr algn="ctr"/>
            <a:r>
              <a:rPr lang="fr-FR" sz="1600" b="1" dirty="0" smtClean="0">
                <a:solidFill>
                  <a:schemeClr val="tx1"/>
                </a:solidFill>
              </a:rPr>
              <a:t>CO 7.3 SIN1</a:t>
            </a:r>
            <a:endParaRPr lang="fr-FR" sz="1600" dirty="0">
              <a:solidFill>
                <a:schemeClr val="tx1"/>
              </a:solidFill>
            </a:endParaRPr>
          </a:p>
        </p:txBody>
      </p:sp>
      <p:pic>
        <p:nvPicPr>
          <p:cNvPr id="33794" name="Picture 2"/>
          <p:cNvPicPr>
            <a:picLocks noChangeAspect="1" noChangeArrowheads="1"/>
          </p:cNvPicPr>
          <p:nvPr>
            <p:custDataLst>
              <p:tags r:id="rId3"/>
            </p:custDataLst>
          </p:nvPr>
        </p:nvPicPr>
        <p:blipFill>
          <a:blip r:embed="rId11"/>
          <a:srcRect/>
          <a:stretch>
            <a:fillRect/>
          </a:stretch>
        </p:blipFill>
        <p:spPr bwMode="auto">
          <a:xfrm flipV="1">
            <a:off x="1083128" y="2101451"/>
            <a:ext cx="2763140" cy="1945798"/>
          </a:xfrm>
          <a:prstGeom prst="rect">
            <a:avLst/>
          </a:prstGeom>
          <a:noFill/>
          <a:ln w="9525">
            <a:noFill/>
            <a:miter lim="800000"/>
            <a:headEnd/>
            <a:tailEnd/>
          </a:ln>
          <a:effectLst/>
        </p:spPr>
      </p:pic>
      <p:pic>
        <p:nvPicPr>
          <p:cNvPr id="33797" name="Picture 5"/>
          <p:cNvPicPr>
            <a:picLocks noChangeAspect="1" noChangeArrowheads="1"/>
          </p:cNvPicPr>
          <p:nvPr>
            <p:custDataLst>
              <p:tags r:id="rId4"/>
            </p:custDataLst>
          </p:nvPr>
        </p:nvPicPr>
        <p:blipFill>
          <a:blip r:embed="rId12"/>
          <a:srcRect/>
          <a:stretch>
            <a:fillRect/>
          </a:stretch>
        </p:blipFill>
        <p:spPr bwMode="auto">
          <a:xfrm>
            <a:off x="4444848" y="2696668"/>
            <a:ext cx="1823102" cy="1856422"/>
          </a:xfrm>
          <a:prstGeom prst="rect">
            <a:avLst/>
          </a:prstGeom>
          <a:noFill/>
          <a:ln w="9525">
            <a:noFill/>
            <a:miter lim="800000"/>
            <a:headEnd/>
            <a:tailEnd/>
          </a:ln>
          <a:effectLst/>
        </p:spPr>
      </p:pic>
      <p:pic>
        <p:nvPicPr>
          <p:cNvPr id="33798" name="Picture 6"/>
          <p:cNvPicPr>
            <a:picLocks noChangeAspect="1" noChangeArrowheads="1"/>
          </p:cNvPicPr>
          <p:nvPr>
            <p:custDataLst>
              <p:tags r:id="rId5"/>
            </p:custDataLst>
          </p:nvPr>
        </p:nvPicPr>
        <p:blipFill>
          <a:blip r:embed="rId13"/>
          <a:srcRect/>
          <a:stretch>
            <a:fillRect/>
          </a:stretch>
        </p:blipFill>
        <p:spPr bwMode="auto">
          <a:xfrm>
            <a:off x="6969288" y="2955082"/>
            <a:ext cx="4386842" cy="1539304"/>
          </a:xfrm>
          <a:prstGeom prst="rect">
            <a:avLst/>
          </a:prstGeom>
          <a:noFill/>
          <a:ln w="9525">
            <a:noFill/>
            <a:miter lim="800000"/>
            <a:headEnd/>
            <a:tailEnd/>
          </a:ln>
          <a:effectLst/>
        </p:spPr>
      </p:pic>
      <p:sp>
        <p:nvSpPr>
          <p:cNvPr id="13" name="Titre 1"/>
          <p:cNvSpPr>
            <a:spLocks noGrp="1"/>
          </p:cNvSpPr>
          <p:nvPr>
            <p:ph type="title"/>
            <p:custDataLst>
              <p:tags r:id="rId6"/>
            </p:custDataLst>
          </p:nvPr>
        </p:nvSpPr>
        <p:spPr>
          <a:xfrm>
            <a:off x="1518333" y="199035"/>
            <a:ext cx="10515600" cy="674484"/>
          </a:xfrm>
        </p:spPr>
        <p:txBody>
          <a:bodyPr>
            <a:normAutofit/>
          </a:bodyPr>
          <a:lstStyle/>
          <a:p>
            <a:r>
              <a:rPr lang="fr-FR" dirty="0"/>
              <a:t>2i2d - Activités relevant de l’enseignement </a:t>
            </a:r>
            <a:r>
              <a:rPr lang="fr-FR" dirty="0" smtClean="0"/>
              <a:t>spécifique</a:t>
            </a:r>
            <a:endParaRPr lang="fr-FR" b="1" dirty="0"/>
          </a:p>
        </p:txBody>
      </p:sp>
      <p:sp>
        <p:nvSpPr>
          <p:cNvPr id="3" name="ZoneTexte 2"/>
          <p:cNvSpPr txBox="1"/>
          <p:nvPr>
            <p:custDataLst>
              <p:tags r:id="rId7"/>
            </p:custDataLst>
          </p:nvPr>
        </p:nvSpPr>
        <p:spPr>
          <a:xfrm>
            <a:off x="2285797" y="1012578"/>
            <a:ext cx="7468809" cy="369332"/>
          </a:xfrm>
          <a:prstGeom prst="rect">
            <a:avLst/>
          </a:prstGeom>
          <a:noFill/>
        </p:spPr>
        <p:txBody>
          <a:bodyPr wrap="square" rtlCol="0">
            <a:spAutoFit/>
          </a:bodyPr>
          <a:lstStyle/>
          <a:p>
            <a:r>
              <a:rPr lang="fr-FR" dirty="0" smtClean="0"/>
              <a:t>Quels types d’informations peut-il transmettre ?</a:t>
            </a:r>
          </a:p>
        </p:txBody>
      </p:sp>
      <p:sp>
        <p:nvSpPr>
          <p:cNvPr id="16" name="ZoneTexte 15"/>
          <p:cNvSpPr txBox="1"/>
          <p:nvPr>
            <p:custDataLst>
              <p:tags r:id="rId8"/>
            </p:custDataLst>
          </p:nvPr>
        </p:nvSpPr>
        <p:spPr>
          <a:xfrm>
            <a:off x="2285796" y="1447575"/>
            <a:ext cx="7468809" cy="369332"/>
          </a:xfrm>
          <a:prstGeom prst="rect">
            <a:avLst/>
          </a:prstGeom>
          <a:noFill/>
        </p:spPr>
        <p:txBody>
          <a:bodyPr wrap="square" rtlCol="0">
            <a:spAutoFit/>
          </a:bodyPr>
          <a:lstStyle/>
          <a:p>
            <a:r>
              <a:rPr lang="fr-FR" dirty="0" smtClean="0">
                <a:solidFill>
                  <a:srgbClr val="FF0000"/>
                </a:solidFill>
              </a:rPr>
              <a:t>Température et hygrométrie</a:t>
            </a:r>
          </a:p>
        </p:txBody>
      </p:sp>
      <p:grpSp>
        <p:nvGrpSpPr>
          <p:cNvPr id="14" name="Groupe 13"/>
          <p:cNvGrpSpPr/>
          <p:nvPr>
            <p:custDataLst>
              <p:tags r:id="rId9"/>
            </p:custDataLst>
          </p:nvPr>
        </p:nvGrpSpPr>
        <p:grpSpPr>
          <a:xfrm>
            <a:off x="8507191" y="4795141"/>
            <a:ext cx="3409191" cy="731899"/>
            <a:chOff x="4946396" y="6196712"/>
            <a:chExt cx="2953695" cy="661287"/>
          </a:xfrm>
        </p:grpSpPr>
        <p:sp>
          <p:nvSpPr>
            <p:cNvPr id="15" name="Rectangle 14">
              <a:extLst>
                <a:ext uri="{FF2B5EF4-FFF2-40B4-BE49-F238E27FC236}">
                  <a16:creationId xmlns:a16="http://schemas.microsoft.com/office/drawing/2014/main" id="{946F1660-7460-4267-8DC6-6CA70F791FF0}"/>
                </a:ext>
              </a:extLst>
            </p:cNvPr>
            <p:cNvSpPr/>
            <p:nvPr/>
          </p:nvSpPr>
          <p:spPr>
            <a:xfrm>
              <a:off x="5054184" y="6196712"/>
              <a:ext cx="2845907"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Analyse de la trame de communication I²C</a:t>
              </a:r>
              <a:endParaRPr lang="fr-FR" b="1" dirty="0"/>
            </a:p>
          </p:txBody>
        </p:sp>
        <p:sp>
          <p:nvSpPr>
            <p:cNvPr id="17" name="Rectangle 16">
              <a:extLst>
                <a:ext uri="{FF2B5EF4-FFF2-40B4-BE49-F238E27FC236}">
                  <a16:creationId xmlns:a16="http://schemas.microsoft.com/office/drawing/2014/main" id="{4318F92D-B431-4238-918B-6417755A6415}"/>
                </a:ext>
              </a:extLst>
            </p:cNvPr>
            <p:cNvSpPr/>
            <p:nvPr/>
          </p:nvSpPr>
          <p:spPr>
            <a:xfrm>
              <a:off x="4946396" y="6197067"/>
              <a:ext cx="107788" cy="6609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14238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custDataLst>
              <p:tags r:id="rId1"/>
            </p:custDataLst>
          </p:nvPr>
        </p:nvSpPr>
        <p:spPr>
          <a:xfrm>
            <a:off x="236704" y="223743"/>
            <a:ext cx="11679678" cy="1213114"/>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14" name="Picture 2" descr="Résultat de recherche d'images pour &quot;chaine moteur reducteur soleotec&quot;">
            <a:hlinkClick r:id="rId13"/>
          </p:cNvPr>
          <p:cNvPicPr>
            <a:picLocks noChangeAspect="1" noChangeArrowheads="1"/>
          </p:cNvPicPr>
          <p:nvPr>
            <p:custDataLst>
              <p:tags r:id="rId2"/>
            </p:custDataLst>
          </p:nvPr>
        </p:nvPicPr>
        <p:blipFill>
          <a:blip r:embed="rId14"/>
          <a:srcRect/>
          <a:stretch>
            <a:fillRect/>
          </a:stretch>
        </p:blipFill>
        <p:spPr bwMode="auto">
          <a:xfrm>
            <a:off x="7733461" y="2804247"/>
            <a:ext cx="2743200" cy="1666875"/>
          </a:xfrm>
          <a:prstGeom prst="rect">
            <a:avLst/>
          </a:prstGeom>
          <a:noFill/>
        </p:spPr>
      </p:pic>
      <p:pic>
        <p:nvPicPr>
          <p:cNvPr id="15" name="Image 14"/>
          <p:cNvPicPr/>
          <p:nvPr>
            <p:custDataLst>
              <p:tags r:id="rId3"/>
            </p:custDataLst>
          </p:nvPr>
        </p:nvPicPr>
        <p:blipFill>
          <a:blip r:embed="rId15"/>
          <a:srcRect/>
          <a:stretch>
            <a:fillRect/>
          </a:stretch>
        </p:blipFill>
        <p:spPr bwMode="auto">
          <a:xfrm>
            <a:off x="3667857" y="3129367"/>
            <a:ext cx="2241964" cy="2165420"/>
          </a:xfrm>
          <a:prstGeom prst="rect">
            <a:avLst/>
          </a:prstGeom>
          <a:noFill/>
          <a:ln w="9525">
            <a:noFill/>
            <a:miter lim="800000"/>
            <a:headEnd/>
            <a:tailEnd/>
          </a:ln>
        </p:spPr>
      </p:pic>
      <p:sp>
        <p:nvSpPr>
          <p:cNvPr id="16" name="Flèche droite 15"/>
          <p:cNvSpPr/>
          <p:nvPr>
            <p:custDataLst>
              <p:tags r:id="rId4"/>
            </p:custDataLst>
          </p:nvPr>
        </p:nvSpPr>
        <p:spPr>
          <a:xfrm rot="10800000" flipH="1">
            <a:off x="6059685" y="3373466"/>
            <a:ext cx="978664" cy="467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4" descr="Résultat de recherche d'images pour &quot;vent&quot;">
            <a:hlinkClick r:id="rId16"/>
          </p:cNvPr>
          <p:cNvPicPr>
            <a:picLocks noChangeAspect="1" noChangeArrowheads="1"/>
          </p:cNvPicPr>
          <p:nvPr>
            <p:custDataLst>
              <p:tags r:id="rId5"/>
            </p:custDataLst>
          </p:nvPr>
        </p:nvPicPr>
        <p:blipFill>
          <a:blip r:embed="rId17"/>
          <a:srcRect/>
          <a:stretch>
            <a:fillRect/>
          </a:stretch>
        </p:blipFill>
        <p:spPr bwMode="auto">
          <a:xfrm>
            <a:off x="1074572" y="2330857"/>
            <a:ext cx="2076450" cy="1601648"/>
          </a:xfrm>
          <a:prstGeom prst="rect">
            <a:avLst/>
          </a:prstGeom>
          <a:noFill/>
        </p:spPr>
      </p:pic>
      <p:sp>
        <p:nvSpPr>
          <p:cNvPr id="18" name="ZoneTexte 17"/>
          <p:cNvSpPr txBox="1"/>
          <p:nvPr>
            <p:custDataLst>
              <p:tags r:id="rId6"/>
            </p:custDataLst>
          </p:nvPr>
        </p:nvSpPr>
        <p:spPr>
          <a:xfrm>
            <a:off x="1954452" y="1499860"/>
            <a:ext cx="9537387" cy="830997"/>
          </a:xfrm>
          <a:prstGeom prst="rect">
            <a:avLst/>
          </a:prstGeom>
          <a:noFill/>
        </p:spPr>
        <p:txBody>
          <a:bodyPr wrap="square" rtlCol="0">
            <a:spAutoFit/>
          </a:bodyPr>
          <a:lstStyle/>
          <a:p>
            <a:r>
              <a:rPr lang="fr-FR" sz="2400" b="1" dirty="0" smtClean="0">
                <a:latin typeface="Arial" pitchFamily="34" charset="0"/>
                <a:cs typeface="Arial" pitchFamily="34" charset="0"/>
              </a:rPr>
              <a:t>Le moteur du produit actuel est-il adapté aux efforts que fait subir le vent au panneau solaire ?</a:t>
            </a:r>
            <a:endParaRPr lang="fr-FR" sz="2400" b="1" dirty="0">
              <a:latin typeface="Arial" pitchFamily="34" charset="0"/>
              <a:cs typeface="Arial" pitchFamily="34" charset="0"/>
            </a:endParaRPr>
          </a:p>
        </p:txBody>
      </p:sp>
      <p:pic>
        <p:nvPicPr>
          <p:cNvPr id="38914" name="Picture 2" descr="C:\Users\gayjy\Dropbox\pole de competences STI\Lycée LAFAYETTE\Modele multiphysiques\Tracker_Fichiers Simulink_Multibody\Tracker_Fichiers Simulink_Multibody\Batterie.jpg"/>
          <p:cNvPicPr>
            <a:picLocks noChangeAspect="1" noChangeArrowheads="1"/>
          </p:cNvPicPr>
          <p:nvPr>
            <p:custDataLst>
              <p:tags r:id="rId7"/>
            </p:custDataLst>
          </p:nvPr>
        </p:nvPicPr>
        <p:blipFill>
          <a:blip r:embed="rId18"/>
          <a:srcRect/>
          <a:stretch>
            <a:fillRect/>
          </a:stretch>
        </p:blipFill>
        <p:spPr bwMode="auto">
          <a:xfrm>
            <a:off x="7109131" y="4737445"/>
            <a:ext cx="1522470" cy="1316615"/>
          </a:xfrm>
          <a:prstGeom prst="rect">
            <a:avLst/>
          </a:prstGeom>
          <a:noFill/>
        </p:spPr>
      </p:pic>
      <p:sp>
        <p:nvSpPr>
          <p:cNvPr id="22" name="Flèche droite 21"/>
          <p:cNvSpPr/>
          <p:nvPr>
            <p:custDataLst>
              <p:tags r:id="rId8"/>
            </p:custDataLst>
          </p:nvPr>
        </p:nvSpPr>
        <p:spPr>
          <a:xfrm rot="12106841" flipH="1">
            <a:off x="6007821" y="4503526"/>
            <a:ext cx="978664" cy="467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custDataLst>
              <p:tags r:id="rId9"/>
            </p:custDataLst>
          </p:nvPr>
        </p:nvSpPr>
        <p:spPr>
          <a:xfrm>
            <a:off x="71000" y="795313"/>
            <a:ext cx="1263530" cy="1278503"/>
          </a:xfrm>
          <a:prstGeom prst="ellipse">
            <a:avLst/>
          </a:prstGeom>
          <a:solidFill>
            <a:srgbClr val="00B050"/>
          </a:solidFill>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fr-FR" sz="2000" b="1" dirty="0" smtClean="0">
                <a:solidFill>
                  <a:schemeClr val="tx1"/>
                </a:solidFill>
              </a:rPr>
              <a:t>EE</a:t>
            </a:r>
          </a:p>
          <a:p>
            <a:pPr algn="ctr"/>
            <a:r>
              <a:rPr lang="fr-FR" sz="1600" b="1" dirty="0" smtClean="0">
                <a:solidFill>
                  <a:schemeClr val="tx1"/>
                </a:solidFill>
              </a:rPr>
              <a:t>CO 6.2, CO 6.3</a:t>
            </a:r>
          </a:p>
          <a:p>
            <a:pPr algn="ctr"/>
            <a:r>
              <a:rPr lang="fr-FR" sz="1600" b="1" dirty="0" smtClean="0">
                <a:solidFill>
                  <a:schemeClr val="tx1"/>
                </a:solidFill>
              </a:rPr>
              <a:t>CO 6.5 EE1</a:t>
            </a:r>
          </a:p>
          <a:p>
            <a:pPr algn="ctr"/>
            <a:r>
              <a:rPr lang="fr-FR" sz="1600" b="1" dirty="0" smtClean="0">
                <a:solidFill>
                  <a:schemeClr val="tx1"/>
                </a:solidFill>
              </a:rPr>
              <a:t>CO 7.3 EE1</a:t>
            </a:r>
            <a:endParaRPr lang="fr-FR" sz="1600" dirty="0">
              <a:solidFill>
                <a:schemeClr val="tx1"/>
              </a:solidFill>
            </a:endParaRPr>
          </a:p>
        </p:txBody>
      </p:sp>
      <p:sp>
        <p:nvSpPr>
          <p:cNvPr id="21" name="Titre 1"/>
          <p:cNvSpPr>
            <a:spLocks noGrp="1"/>
          </p:cNvSpPr>
          <p:nvPr>
            <p:ph type="title"/>
            <p:custDataLst>
              <p:tags r:id="rId10"/>
            </p:custDataLst>
          </p:nvPr>
        </p:nvSpPr>
        <p:spPr>
          <a:xfrm>
            <a:off x="1518333" y="199035"/>
            <a:ext cx="10515600" cy="674484"/>
          </a:xfrm>
        </p:spPr>
        <p:txBody>
          <a:bodyPr>
            <a:normAutofit/>
          </a:bodyPr>
          <a:lstStyle/>
          <a:p>
            <a:r>
              <a:rPr lang="fr-FR" dirty="0"/>
              <a:t>2i2d - Activités relevant de l’enseignement </a:t>
            </a:r>
            <a:r>
              <a:rPr lang="fr-FR" dirty="0" smtClean="0"/>
              <a:t>spécifique</a:t>
            </a:r>
            <a:endParaRPr lang="fr-FR" b="1" dirty="0"/>
          </a:p>
        </p:txBody>
      </p:sp>
      <p:grpSp>
        <p:nvGrpSpPr>
          <p:cNvPr id="12" name="Groupe 11"/>
          <p:cNvGrpSpPr/>
          <p:nvPr>
            <p:custDataLst>
              <p:tags r:id="rId11"/>
            </p:custDataLst>
          </p:nvPr>
        </p:nvGrpSpPr>
        <p:grpSpPr>
          <a:xfrm>
            <a:off x="8631601" y="5294787"/>
            <a:ext cx="3409191" cy="731899"/>
            <a:chOff x="4946396" y="6196712"/>
            <a:chExt cx="2953695" cy="661287"/>
          </a:xfrm>
        </p:grpSpPr>
        <p:sp>
          <p:nvSpPr>
            <p:cNvPr id="13" name="Rectangle 12">
              <a:extLst>
                <a:ext uri="{FF2B5EF4-FFF2-40B4-BE49-F238E27FC236}">
                  <a16:creationId xmlns:a16="http://schemas.microsoft.com/office/drawing/2014/main" id="{946F1660-7460-4267-8DC6-6CA70F791FF0}"/>
                </a:ext>
              </a:extLst>
            </p:cNvPr>
            <p:cNvSpPr/>
            <p:nvPr/>
          </p:nvSpPr>
          <p:spPr>
            <a:xfrm>
              <a:off x="5054184" y="6196712"/>
              <a:ext cx="2845907"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Impact du vent sur les efforts lors du retour en position</a:t>
              </a:r>
              <a:endParaRPr lang="fr-FR" b="1" dirty="0"/>
            </a:p>
          </p:txBody>
        </p:sp>
        <p:sp>
          <p:nvSpPr>
            <p:cNvPr id="19" name="Rectangle 18">
              <a:extLst>
                <a:ext uri="{FF2B5EF4-FFF2-40B4-BE49-F238E27FC236}">
                  <a16:creationId xmlns:a16="http://schemas.microsoft.com/office/drawing/2014/main" id="{4318F92D-B431-4238-918B-6417755A6415}"/>
                </a:ext>
              </a:extLst>
            </p:cNvPr>
            <p:cNvSpPr/>
            <p:nvPr/>
          </p:nvSpPr>
          <p:spPr>
            <a:xfrm>
              <a:off x="4946396" y="6197067"/>
              <a:ext cx="107788" cy="6609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358856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lipse 22"/>
          <p:cNvSpPr/>
          <p:nvPr>
            <p:custDataLst>
              <p:tags r:id="rId1"/>
            </p:custDataLst>
          </p:nvPr>
        </p:nvSpPr>
        <p:spPr>
          <a:xfrm>
            <a:off x="176531" y="1218414"/>
            <a:ext cx="1376012" cy="1311534"/>
          </a:xfrm>
          <a:prstGeom prst="ellipse">
            <a:avLst/>
          </a:prstGeom>
          <a:solidFill>
            <a:srgbClr val="C00000"/>
          </a:solidFill>
          <a:ln w="38100">
            <a:solidFill>
              <a:schemeClr val="tx1"/>
            </a:solidFill>
          </a:ln>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1400" b="1" dirty="0" smtClean="0">
                <a:solidFill>
                  <a:schemeClr val="bg1"/>
                </a:solidFill>
              </a:rPr>
              <a:t>ITEC</a:t>
            </a:r>
          </a:p>
          <a:p>
            <a:pPr algn="ctr"/>
            <a:r>
              <a:rPr lang="fr-FR" sz="1400" b="1" dirty="0" smtClean="0">
                <a:solidFill>
                  <a:schemeClr val="bg1"/>
                </a:solidFill>
              </a:rPr>
              <a:t>CO 6.2, CO 6.3</a:t>
            </a:r>
          </a:p>
          <a:p>
            <a:pPr algn="ctr"/>
            <a:r>
              <a:rPr lang="fr-FR" sz="1400" b="1" dirty="0" smtClean="0">
                <a:solidFill>
                  <a:schemeClr val="bg1"/>
                </a:solidFill>
              </a:rPr>
              <a:t>CO 6.5 ITEC1</a:t>
            </a:r>
          </a:p>
          <a:p>
            <a:pPr algn="ctr"/>
            <a:r>
              <a:rPr lang="fr-FR" sz="1400" b="1" dirty="0" smtClean="0">
                <a:solidFill>
                  <a:schemeClr val="bg1"/>
                </a:solidFill>
              </a:rPr>
              <a:t>CO 7.3 ITEC2</a:t>
            </a:r>
            <a:endParaRPr lang="fr-FR" sz="1200" b="1" dirty="0" smtClean="0">
              <a:solidFill>
                <a:schemeClr val="bg1"/>
              </a:solidFill>
            </a:endParaRPr>
          </a:p>
        </p:txBody>
      </p:sp>
      <p:pic>
        <p:nvPicPr>
          <p:cNvPr id="26" name="Picture 2"/>
          <p:cNvPicPr>
            <a:picLocks noChangeAspect="1" noChangeArrowheads="1"/>
          </p:cNvPicPr>
          <p:nvPr>
            <p:custDataLst>
              <p:tags r:id="rId2"/>
            </p:custDataLst>
          </p:nvPr>
        </p:nvPicPr>
        <p:blipFill>
          <a:blip r:embed="rId23">
            <a:clrChange>
              <a:clrFrom>
                <a:srgbClr val="FFF4E1"/>
              </a:clrFrom>
              <a:clrTo>
                <a:srgbClr val="FFF4E1">
                  <a:alpha val="0"/>
                </a:srgbClr>
              </a:clrTo>
            </a:clrChange>
          </a:blip>
          <a:srcRect/>
          <a:stretch>
            <a:fillRect/>
          </a:stretch>
        </p:blipFill>
        <p:spPr bwMode="auto">
          <a:xfrm>
            <a:off x="1436851" y="1220876"/>
            <a:ext cx="1371233" cy="866591"/>
          </a:xfrm>
          <a:prstGeom prst="rect">
            <a:avLst/>
          </a:prstGeom>
          <a:noFill/>
          <a:ln w="9525">
            <a:noFill/>
            <a:miter lim="800000"/>
            <a:headEnd/>
            <a:tailEnd/>
          </a:ln>
          <a:effectLst/>
        </p:spPr>
      </p:pic>
      <p:pic>
        <p:nvPicPr>
          <p:cNvPr id="27" name="Picture 2" descr="C:\Users\PC_de_Dan\Dropbox\pole de competences STI\Img\soleotec-xs.jpg"/>
          <p:cNvPicPr>
            <a:picLocks noChangeAspect="1" noChangeArrowheads="1"/>
          </p:cNvPicPr>
          <p:nvPr>
            <p:custDataLst>
              <p:tags r:id="rId3"/>
            </p:custDataLst>
          </p:nvPr>
        </p:nvPicPr>
        <p:blipFill>
          <a:blip r:embed="rId24"/>
          <a:srcRect/>
          <a:stretch>
            <a:fillRect/>
          </a:stretch>
        </p:blipFill>
        <p:spPr bwMode="auto">
          <a:xfrm>
            <a:off x="2812863" y="1328881"/>
            <a:ext cx="969042" cy="1082094"/>
          </a:xfrm>
          <a:prstGeom prst="rect">
            <a:avLst/>
          </a:prstGeom>
          <a:noFill/>
        </p:spPr>
      </p:pic>
      <p:sp>
        <p:nvSpPr>
          <p:cNvPr id="25" name="Rectangle 24"/>
          <p:cNvSpPr/>
          <p:nvPr>
            <p:custDataLst>
              <p:tags r:id="rId4"/>
            </p:custDataLst>
          </p:nvPr>
        </p:nvSpPr>
        <p:spPr>
          <a:xfrm>
            <a:off x="6212319" y="1604071"/>
            <a:ext cx="2938720" cy="263591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28" name="Graphique 27"/>
          <p:cNvGraphicFramePr/>
          <p:nvPr>
            <p:custDataLst>
              <p:tags r:id="rId5"/>
            </p:custDataLst>
          </p:nvPr>
        </p:nvGraphicFramePr>
        <p:xfrm>
          <a:off x="6345000" y="1604071"/>
          <a:ext cx="2673358" cy="1439011"/>
        </p:xfrm>
        <a:graphic>
          <a:graphicData uri="http://schemas.openxmlformats.org/drawingml/2006/chart">
            <c:chart xmlns:c="http://schemas.openxmlformats.org/drawingml/2006/chart" xmlns:r="http://schemas.openxmlformats.org/officeDocument/2006/relationships" r:id="rId25"/>
          </a:graphicData>
        </a:graphic>
      </p:graphicFrame>
      <p:pic>
        <p:nvPicPr>
          <p:cNvPr id="29" name="Image 28" descr="C:\Users\gayjy\AppData\Local\Microsoft\Windows\INetCache\Content.Word\20181130_174335.jpg"/>
          <p:cNvPicPr/>
          <p:nvPr>
            <p:custDataLst>
              <p:tags r:id="rId6"/>
            </p:custDataLst>
          </p:nvPr>
        </p:nvPicPr>
        <p:blipFill>
          <a:blip r:embed="rId26" cstate="print"/>
          <a:srcRect/>
          <a:stretch>
            <a:fillRect/>
          </a:stretch>
        </p:blipFill>
        <p:spPr bwMode="auto">
          <a:xfrm>
            <a:off x="6882706" y="2665616"/>
            <a:ext cx="1945064" cy="1459760"/>
          </a:xfrm>
          <a:prstGeom prst="rect">
            <a:avLst/>
          </a:prstGeom>
          <a:noFill/>
          <a:ln w="9525">
            <a:noFill/>
            <a:miter lim="800000"/>
            <a:headEnd/>
            <a:tailEnd/>
          </a:ln>
        </p:spPr>
      </p:pic>
      <p:pic>
        <p:nvPicPr>
          <p:cNvPr id="30" name="Image 29"/>
          <p:cNvPicPr/>
          <p:nvPr>
            <p:custDataLst>
              <p:tags r:id="rId7"/>
            </p:custDataLst>
          </p:nvPr>
        </p:nvPicPr>
        <p:blipFill>
          <a:blip r:embed="rId27" cstate="print"/>
          <a:srcRect l="22806" t="29746" r="32462" b="28849"/>
          <a:stretch>
            <a:fillRect/>
          </a:stretch>
        </p:blipFill>
        <p:spPr bwMode="auto">
          <a:xfrm>
            <a:off x="6882706" y="5353639"/>
            <a:ext cx="1945064" cy="1008186"/>
          </a:xfrm>
          <a:prstGeom prst="rect">
            <a:avLst/>
          </a:prstGeom>
          <a:noFill/>
          <a:ln w="9525">
            <a:noFill/>
            <a:miter lim="800000"/>
            <a:headEnd/>
            <a:tailEnd/>
          </a:ln>
        </p:spPr>
      </p:pic>
      <p:sp>
        <p:nvSpPr>
          <p:cNvPr id="31" name="AutoShape 1"/>
          <p:cNvSpPr>
            <a:spLocks noChangeArrowheads="1"/>
          </p:cNvSpPr>
          <p:nvPr>
            <p:custDataLst>
              <p:tags r:id="rId8"/>
            </p:custDataLst>
          </p:nvPr>
        </p:nvSpPr>
        <p:spPr bwMode="auto">
          <a:xfrm rot="5400000">
            <a:off x="7227652" y="4241894"/>
            <a:ext cx="1212224" cy="1011266"/>
          </a:xfrm>
          <a:prstGeom prst="leftRightArrow">
            <a:avLst>
              <a:gd name="adj1" fmla="val 50000"/>
              <a:gd name="adj2" fmla="val 23974"/>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32" name="Groupe 31"/>
          <p:cNvGrpSpPr/>
          <p:nvPr>
            <p:custDataLst>
              <p:tags r:id="rId9"/>
            </p:custDataLst>
          </p:nvPr>
        </p:nvGrpSpPr>
        <p:grpSpPr>
          <a:xfrm>
            <a:off x="10294542" y="3319766"/>
            <a:ext cx="1654175" cy="1222375"/>
            <a:chOff x="1676008" y="1333221"/>
            <a:chExt cx="1654175" cy="1222375"/>
          </a:xfrm>
        </p:grpSpPr>
        <p:sp>
          <p:nvSpPr>
            <p:cNvPr id="33" name="Text Box 2"/>
            <p:cNvSpPr txBox="1">
              <a:spLocks noChangeArrowheads="1"/>
            </p:cNvSpPr>
            <p:nvPr/>
          </p:nvSpPr>
          <p:spPr bwMode="auto">
            <a:xfrm>
              <a:off x="1676008" y="1333221"/>
              <a:ext cx="1654175" cy="12223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100" b="0" i="0" u="none" strike="noStrike" cap="none" normalizeH="0" baseline="0" smtClean="0">
                  <a:ln>
                    <a:noFill/>
                  </a:ln>
                  <a:solidFill>
                    <a:schemeClr val="tx1"/>
                  </a:solidFill>
                  <a:effectLst/>
                  <a:latin typeface="Arial Black" pitchFamily="34" charset="0"/>
                  <a:cs typeface="Arial" pitchFamily="34" charset="0"/>
                </a:rPr>
                <a:t>Valider le modèle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34" name="Image 33" descr="RÃ©sultat de recherche d'images pour &quot;validation&quot;"/>
            <p:cNvPicPr/>
            <p:nvPr/>
          </p:nvPicPr>
          <p:blipFill>
            <a:blip r:embed="rId28"/>
            <a:srcRect/>
            <a:stretch>
              <a:fillRect/>
            </a:stretch>
          </p:blipFill>
          <p:spPr bwMode="auto">
            <a:xfrm>
              <a:off x="2054196" y="1513674"/>
              <a:ext cx="1038570" cy="899368"/>
            </a:xfrm>
            <a:prstGeom prst="rect">
              <a:avLst/>
            </a:prstGeom>
            <a:noFill/>
            <a:ln w="9525">
              <a:noFill/>
              <a:miter lim="800000"/>
              <a:headEnd/>
              <a:tailEnd/>
            </a:ln>
          </p:spPr>
        </p:pic>
      </p:grpSp>
      <p:sp>
        <p:nvSpPr>
          <p:cNvPr id="35" name="Flèche droite 34"/>
          <p:cNvSpPr/>
          <p:nvPr>
            <p:custDataLst>
              <p:tags r:id="rId10"/>
            </p:custDataLst>
          </p:nvPr>
        </p:nvSpPr>
        <p:spPr>
          <a:xfrm rot="1517147">
            <a:off x="9245585" y="3036372"/>
            <a:ext cx="938286"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droite 35"/>
          <p:cNvSpPr/>
          <p:nvPr>
            <p:custDataLst>
              <p:tags r:id="rId11"/>
            </p:custDataLst>
          </p:nvPr>
        </p:nvSpPr>
        <p:spPr>
          <a:xfrm rot="19806508">
            <a:off x="9245584" y="4609997"/>
            <a:ext cx="938286"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custDataLst>
              <p:tags r:id="rId12"/>
            </p:custDataLst>
          </p:nvPr>
        </p:nvSpPr>
        <p:spPr>
          <a:xfrm>
            <a:off x="1741538" y="2455141"/>
            <a:ext cx="3204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Formes et dimensions de la pièce</a:t>
            </a:r>
            <a:endParaRPr lang="fr-FR" b="1" dirty="0"/>
          </a:p>
        </p:txBody>
      </p:sp>
      <p:sp>
        <p:nvSpPr>
          <p:cNvPr id="38" name="Ellipse 37"/>
          <p:cNvSpPr/>
          <p:nvPr>
            <p:custDataLst>
              <p:tags r:id="rId13"/>
            </p:custDataLst>
          </p:nvPr>
        </p:nvSpPr>
        <p:spPr>
          <a:xfrm>
            <a:off x="1741538" y="3483989"/>
            <a:ext cx="3204000" cy="756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700" b="1" dirty="0" smtClean="0"/>
              <a:t>Efforts appliqués : direction, norme, sens</a:t>
            </a:r>
            <a:endParaRPr lang="fr-FR" sz="1700" b="1" dirty="0"/>
          </a:p>
        </p:txBody>
      </p:sp>
      <p:sp>
        <p:nvSpPr>
          <p:cNvPr id="39" name="Ellipse 38"/>
          <p:cNvSpPr/>
          <p:nvPr>
            <p:custDataLst>
              <p:tags r:id="rId14"/>
            </p:custDataLst>
          </p:nvPr>
        </p:nvSpPr>
        <p:spPr>
          <a:xfrm>
            <a:off x="1741538" y="4513242"/>
            <a:ext cx="3204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Nature des appuis</a:t>
            </a:r>
            <a:endParaRPr lang="fr-FR" b="1" dirty="0"/>
          </a:p>
        </p:txBody>
      </p:sp>
      <p:sp>
        <p:nvSpPr>
          <p:cNvPr id="40" name="Ellipse 39"/>
          <p:cNvSpPr/>
          <p:nvPr>
            <p:custDataLst>
              <p:tags r:id="rId15"/>
            </p:custDataLst>
          </p:nvPr>
        </p:nvSpPr>
        <p:spPr>
          <a:xfrm>
            <a:off x="1741538" y="5467294"/>
            <a:ext cx="3204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Maillage</a:t>
            </a:r>
            <a:endParaRPr lang="fr-FR" b="1" dirty="0"/>
          </a:p>
        </p:txBody>
      </p:sp>
      <p:sp>
        <p:nvSpPr>
          <p:cNvPr id="41" name="Accolade fermante 40"/>
          <p:cNvSpPr/>
          <p:nvPr>
            <p:custDataLst>
              <p:tags r:id="rId16"/>
            </p:custDataLst>
          </p:nvPr>
        </p:nvSpPr>
        <p:spPr>
          <a:xfrm>
            <a:off x="4630969" y="2520360"/>
            <a:ext cx="831272" cy="3634095"/>
          </a:xfrm>
          <a:prstGeom prst="rightBrace">
            <a:avLst>
              <a:gd name="adj1" fmla="val 58333"/>
              <a:gd name="adj2" fmla="val 4971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2" name="Flèche droite 41"/>
          <p:cNvSpPr/>
          <p:nvPr>
            <p:custDataLst>
              <p:tags r:id="rId17"/>
            </p:custDataLst>
          </p:nvPr>
        </p:nvSpPr>
        <p:spPr>
          <a:xfrm rot="1317122">
            <a:off x="5500885" y="4511945"/>
            <a:ext cx="1393852"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custDataLst>
              <p:tags r:id="rId18"/>
            </p:custDataLst>
          </p:nvPr>
        </p:nvSpPr>
        <p:spPr>
          <a:xfrm>
            <a:off x="1623854" y="1606333"/>
            <a:ext cx="817178" cy="652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custDataLst>
              <p:tags r:id="rId19"/>
            </p:custDataLst>
          </p:nvPr>
        </p:nvSpPr>
        <p:spPr>
          <a:xfrm>
            <a:off x="2996922" y="1384863"/>
            <a:ext cx="817178" cy="652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Titre 1"/>
          <p:cNvSpPr>
            <a:spLocks noGrp="1"/>
          </p:cNvSpPr>
          <p:nvPr>
            <p:ph type="title"/>
            <p:custDataLst>
              <p:tags r:id="rId20"/>
            </p:custDataLst>
          </p:nvPr>
        </p:nvSpPr>
        <p:spPr>
          <a:xfrm>
            <a:off x="1518333" y="199035"/>
            <a:ext cx="10515600" cy="674484"/>
          </a:xfrm>
        </p:spPr>
        <p:txBody>
          <a:bodyPr>
            <a:normAutofit/>
          </a:bodyPr>
          <a:lstStyle/>
          <a:p>
            <a:r>
              <a:rPr lang="fr-FR" dirty="0"/>
              <a:t>2i2d - Activités relevant de l’enseignement </a:t>
            </a:r>
            <a:r>
              <a:rPr lang="fr-FR" dirty="0" smtClean="0"/>
              <a:t>spécifique</a:t>
            </a:r>
            <a:endParaRPr lang="fr-FR" b="1" dirty="0"/>
          </a:p>
        </p:txBody>
      </p:sp>
      <p:sp>
        <p:nvSpPr>
          <p:cNvPr id="46" name="Titre 1"/>
          <p:cNvSpPr txBox="1">
            <a:spLocks/>
          </p:cNvSpPr>
          <p:nvPr>
            <p:custDataLst>
              <p:tags r:id="rId21"/>
            </p:custDataLst>
          </p:nvPr>
        </p:nvSpPr>
        <p:spPr>
          <a:xfrm>
            <a:off x="269139" y="668299"/>
            <a:ext cx="9233676" cy="57410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smtClean="0">
                <a:ln>
                  <a:noFill/>
                </a:ln>
                <a:solidFill>
                  <a:schemeClr val="tx1"/>
                </a:solidFill>
                <a:effectLst/>
                <a:uLnTx/>
                <a:uFillTx/>
                <a:latin typeface="+mj-lt"/>
                <a:ea typeface="+mj-ea"/>
                <a:cs typeface="+mj-cs"/>
              </a:rPr>
              <a:t>Activité similaire ITEC /AC : Concept de résistance</a:t>
            </a:r>
            <a:endParaRPr kumimoji="0" lang="fr-FR" sz="2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6468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custDataLst>
              <p:tags r:id="rId1"/>
            </p:custDataLst>
          </p:nvPr>
        </p:nvSpPr>
        <p:spPr>
          <a:xfrm>
            <a:off x="269139" y="668299"/>
            <a:ext cx="9233676" cy="57410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smtClean="0">
                <a:ln>
                  <a:noFill/>
                </a:ln>
                <a:solidFill>
                  <a:schemeClr val="tx1"/>
                </a:solidFill>
                <a:effectLst/>
                <a:uLnTx/>
                <a:uFillTx/>
                <a:latin typeface="+mj-lt"/>
                <a:ea typeface="+mj-ea"/>
                <a:cs typeface="+mj-cs"/>
              </a:rPr>
              <a:t>Activité similaire ITEC /AC : Concept de résistance</a:t>
            </a:r>
            <a:endParaRPr kumimoji="0" lang="fr-FR" sz="24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Rectangle 20">
            <a:extLst>
              <a:ext uri="{FF2B5EF4-FFF2-40B4-BE49-F238E27FC236}">
                <a16:creationId xmlns:a16="http://schemas.microsoft.com/office/drawing/2014/main" id="{86772F9E-03CE-46D3-9F78-A3B9527C3F72}"/>
              </a:ext>
            </a:extLst>
          </p:cNvPr>
          <p:cNvSpPr/>
          <p:nvPr>
            <p:custDataLst>
              <p:tags r:id="rId2"/>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sp>
        <p:nvSpPr>
          <p:cNvPr id="25" name="Rectangle 24"/>
          <p:cNvSpPr/>
          <p:nvPr>
            <p:custDataLst>
              <p:tags r:id="rId3"/>
            </p:custDataLst>
          </p:nvPr>
        </p:nvSpPr>
        <p:spPr>
          <a:xfrm>
            <a:off x="6212319" y="1604071"/>
            <a:ext cx="2938720" cy="263591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 name="Groupe 31"/>
          <p:cNvGrpSpPr/>
          <p:nvPr>
            <p:custDataLst>
              <p:tags r:id="rId4"/>
            </p:custDataLst>
          </p:nvPr>
        </p:nvGrpSpPr>
        <p:grpSpPr>
          <a:xfrm>
            <a:off x="10294542" y="3319766"/>
            <a:ext cx="1654175" cy="1222375"/>
            <a:chOff x="1676008" y="1333221"/>
            <a:chExt cx="1654175" cy="1222375"/>
          </a:xfrm>
        </p:grpSpPr>
        <p:sp>
          <p:nvSpPr>
            <p:cNvPr id="33" name="Text Box 2"/>
            <p:cNvSpPr txBox="1">
              <a:spLocks noChangeArrowheads="1"/>
            </p:cNvSpPr>
            <p:nvPr/>
          </p:nvSpPr>
          <p:spPr bwMode="auto">
            <a:xfrm>
              <a:off x="1676008" y="1333221"/>
              <a:ext cx="1654175" cy="12223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100" b="0" i="0" u="none" strike="noStrike" cap="none" normalizeH="0" baseline="0" smtClean="0">
                  <a:ln>
                    <a:noFill/>
                  </a:ln>
                  <a:solidFill>
                    <a:schemeClr val="tx1"/>
                  </a:solidFill>
                  <a:effectLst/>
                  <a:latin typeface="Arial Black" pitchFamily="34" charset="0"/>
                  <a:cs typeface="Arial" pitchFamily="34" charset="0"/>
                </a:rPr>
                <a:t>Valider le modèle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34" name="Image 33" descr="RÃ©sultat de recherche d'images pour &quot;validation&quot;"/>
            <p:cNvPicPr/>
            <p:nvPr/>
          </p:nvPicPr>
          <p:blipFill>
            <a:blip r:embed="rId22"/>
            <a:srcRect/>
            <a:stretch>
              <a:fillRect/>
            </a:stretch>
          </p:blipFill>
          <p:spPr bwMode="auto">
            <a:xfrm>
              <a:off x="2054196" y="1513674"/>
              <a:ext cx="1038570" cy="899368"/>
            </a:xfrm>
            <a:prstGeom prst="rect">
              <a:avLst/>
            </a:prstGeom>
            <a:noFill/>
            <a:ln w="9525">
              <a:noFill/>
              <a:miter lim="800000"/>
              <a:headEnd/>
              <a:tailEnd/>
            </a:ln>
          </p:spPr>
        </p:pic>
      </p:grpSp>
      <p:sp>
        <p:nvSpPr>
          <p:cNvPr id="35" name="Flèche droite 34"/>
          <p:cNvSpPr/>
          <p:nvPr>
            <p:custDataLst>
              <p:tags r:id="rId5"/>
            </p:custDataLst>
          </p:nvPr>
        </p:nvSpPr>
        <p:spPr>
          <a:xfrm rot="1517147">
            <a:off x="9245585" y="3036372"/>
            <a:ext cx="938286"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droite 35"/>
          <p:cNvSpPr/>
          <p:nvPr>
            <p:custDataLst>
              <p:tags r:id="rId6"/>
            </p:custDataLst>
          </p:nvPr>
        </p:nvSpPr>
        <p:spPr>
          <a:xfrm rot="19806508">
            <a:off x="9245584" y="4609997"/>
            <a:ext cx="938286"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custDataLst>
              <p:tags r:id="rId7"/>
            </p:custDataLst>
          </p:nvPr>
        </p:nvSpPr>
        <p:spPr>
          <a:xfrm>
            <a:off x="1741538" y="2455141"/>
            <a:ext cx="3204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Formes et dimensions de la pièce</a:t>
            </a:r>
            <a:endParaRPr lang="fr-FR" b="1" dirty="0"/>
          </a:p>
        </p:txBody>
      </p:sp>
      <p:sp>
        <p:nvSpPr>
          <p:cNvPr id="38" name="Ellipse 37"/>
          <p:cNvSpPr/>
          <p:nvPr>
            <p:custDataLst>
              <p:tags r:id="rId8"/>
            </p:custDataLst>
          </p:nvPr>
        </p:nvSpPr>
        <p:spPr>
          <a:xfrm>
            <a:off x="1741538" y="3497062"/>
            <a:ext cx="3204000" cy="756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700" b="1" dirty="0" smtClean="0"/>
              <a:t>Efforts appliqués : direction, norme, sens</a:t>
            </a:r>
            <a:endParaRPr lang="fr-FR" sz="1700" b="1" dirty="0"/>
          </a:p>
        </p:txBody>
      </p:sp>
      <p:sp>
        <p:nvSpPr>
          <p:cNvPr id="39" name="Ellipse 38"/>
          <p:cNvSpPr/>
          <p:nvPr>
            <p:custDataLst>
              <p:tags r:id="rId9"/>
            </p:custDataLst>
          </p:nvPr>
        </p:nvSpPr>
        <p:spPr>
          <a:xfrm>
            <a:off x="1741538" y="4513242"/>
            <a:ext cx="3204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Nature des appuis</a:t>
            </a:r>
            <a:endParaRPr lang="fr-FR" b="1" dirty="0"/>
          </a:p>
        </p:txBody>
      </p:sp>
      <p:sp>
        <p:nvSpPr>
          <p:cNvPr id="40" name="Ellipse 39"/>
          <p:cNvSpPr/>
          <p:nvPr>
            <p:custDataLst>
              <p:tags r:id="rId10"/>
            </p:custDataLst>
          </p:nvPr>
        </p:nvSpPr>
        <p:spPr>
          <a:xfrm>
            <a:off x="1741538" y="5467294"/>
            <a:ext cx="3204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Maillage</a:t>
            </a:r>
            <a:endParaRPr lang="fr-FR" b="1" dirty="0"/>
          </a:p>
        </p:txBody>
      </p:sp>
      <p:sp>
        <p:nvSpPr>
          <p:cNvPr id="41" name="Accolade fermante 40"/>
          <p:cNvSpPr/>
          <p:nvPr>
            <p:custDataLst>
              <p:tags r:id="rId11"/>
            </p:custDataLst>
          </p:nvPr>
        </p:nvSpPr>
        <p:spPr>
          <a:xfrm>
            <a:off x="4630969" y="2520360"/>
            <a:ext cx="831272" cy="3634095"/>
          </a:xfrm>
          <a:prstGeom prst="rightBrace">
            <a:avLst>
              <a:gd name="adj1" fmla="val 58333"/>
              <a:gd name="adj2" fmla="val 4971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2" name="Flèche droite 41"/>
          <p:cNvSpPr/>
          <p:nvPr>
            <p:custDataLst>
              <p:tags r:id="rId12"/>
            </p:custDataLst>
          </p:nvPr>
        </p:nvSpPr>
        <p:spPr>
          <a:xfrm rot="1317122">
            <a:off x="5500885" y="4511945"/>
            <a:ext cx="1393852"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descr="deformée IPN 220---- +GRAVITE.JPG"/>
          <p:cNvPicPr>
            <a:picLocks noChangeAspect="1"/>
          </p:cNvPicPr>
          <p:nvPr>
            <p:custDataLst>
              <p:tags r:id="rId13"/>
            </p:custDataLst>
          </p:nvPr>
        </p:nvPicPr>
        <p:blipFill>
          <a:blip r:embed="rId23"/>
          <a:stretch>
            <a:fillRect/>
          </a:stretch>
        </p:blipFill>
        <p:spPr>
          <a:xfrm>
            <a:off x="6592272" y="5267687"/>
            <a:ext cx="2387908" cy="1136442"/>
          </a:xfrm>
          <a:prstGeom prst="rect">
            <a:avLst/>
          </a:prstGeom>
        </p:spPr>
      </p:pic>
      <p:pic>
        <p:nvPicPr>
          <p:cNvPr id="44" name="Image 43"/>
          <p:cNvPicPr/>
          <p:nvPr>
            <p:custDataLst>
              <p:tags r:id="rId14"/>
            </p:custDataLst>
          </p:nvPr>
        </p:nvPicPr>
        <p:blipFill rotWithShape="1">
          <a:blip r:embed="rId24"/>
          <a:srcRect t="26706"/>
          <a:stretch/>
        </p:blipFill>
        <p:spPr bwMode="auto">
          <a:xfrm>
            <a:off x="1741538" y="1198427"/>
            <a:ext cx="1560632" cy="1256714"/>
          </a:xfrm>
          <a:prstGeom prst="rect">
            <a:avLst/>
          </a:prstGeom>
          <a:noFill/>
          <a:ln w="9525">
            <a:noFill/>
            <a:miter lim="800000"/>
            <a:headEnd/>
            <a:tailEnd/>
          </a:ln>
        </p:spPr>
      </p:pic>
      <p:sp>
        <p:nvSpPr>
          <p:cNvPr id="45" name="Ellipse 44"/>
          <p:cNvSpPr/>
          <p:nvPr>
            <p:custDataLst>
              <p:tags r:id="rId15"/>
            </p:custDataLst>
          </p:nvPr>
        </p:nvSpPr>
        <p:spPr>
          <a:xfrm>
            <a:off x="2032443" y="1932832"/>
            <a:ext cx="817178" cy="652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custDataLst>
              <p:tags r:id="rId16"/>
            </p:custDataLst>
          </p:nvPr>
        </p:nvSpPr>
        <p:spPr>
          <a:xfrm>
            <a:off x="148543" y="1230832"/>
            <a:ext cx="1404000" cy="1404000"/>
          </a:xfrm>
          <a:prstGeom prst="ellipse">
            <a:avLst/>
          </a:prstGeom>
          <a:solidFill>
            <a:srgbClr val="E46C0A"/>
          </a:solidFill>
          <a:ln w="38100">
            <a:solidFill>
              <a:schemeClr val="tx1"/>
            </a:solidFill>
          </a:ln>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fr-FR" sz="1400" b="1" dirty="0" smtClean="0">
                <a:solidFill>
                  <a:schemeClr val="bg1"/>
                </a:solidFill>
              </a:rPr>
              <a:t>AC</a:t>
            </a:r>
          </a:p>
          <a:p>
            <a:pPr algn="ctr"/>
            <a:r>
              <a:rPr lang="fr-FR" sz="1400" b="1" dirty="0" smtClean="0">
                <a:solidFill>
                  <a:schemeClr val="bg1"/>
                </a:solidFill>
              </a:rPr>
              <a:t>CO 6.2, CO 6.3</a:t>
            </a:r>
          </a:p>
          <a:p>
            <a:pPr algn="ctr"/>
            <a:r>
              <a:rPr lang="fr-FR" sz="1400" b="1" dirty="0" smtClean="0">
                <a:solidFill>
                  <a:schemeClr val="bg1"/>
                </a:solidFill>
              </a:rPr>
              <a:t>CO 6.5 AC1</a:t>
            </a:r>
          </a:p>
          <a:p>
            <a:pPr algn="ctr"/>
            <a:r>
              <a:rPr lang="fr-FR" sz="1400" b="1" dirty="0" smtClean="0">
                <a:solidFill>
                  <a:schemeClr val="bg1"/>
                </a:solidFill>
              </a:rPr>
              <a:t>CO 7.3 AC1</a:t>
            </a:r>
          </a:p>
        </p:txBody>
      </p:sp>
      <p:sp>
        <p:nvSpPr>
          <p:cNvPr id="26" name="Titre 1"/>
          <p:cNvSpPr>
            <a:spLocks noGrp="1"/>
          </p:cNvSpPr>
          <p:nvPr>
            <p:ph type="title"/>
            <p:custDataLst>
              <p:tags r:id="rId17"/>
            </p:custDataLst>
          </p:nvPr>
        </p:nvSpPr>
        <p:spPr>
          <a:xfrm>
            <a:off x="1518333" y="199035"/>
            <a:ext cx="10515600" cy="674484"/>
          </a:xfrm>
        </p:spPr>
        <p:txBody>
          <a:bodyPr>
            <a:normAutofit/>
          </a:bodyPr>
          <a:lstStyle/>
          <a:p>
            <a:r>
              <a:rPr lang="fr-FR" dirty="0"/>
              <a:t>2i2d - Activités relevant de l’enseignement </a:t>
            </a:r>
            <a:r>
              <a:rPr lang="fr-FR" dirty="0" smtClean="0"/>
              <a:t>spécifique</a:t>
            </a:r>
            <a:endParaRPr lang="fr-FR" b="1" dirty="0"/>
          </a:p>
        </p:txBody>
      </p:sp>
      <p:graphicFrame>
        <p:nvGraphicFramePr>
          <p:cNvPr id="24" name="Graphique 23"/>
          <p:cNvGraphicFramePr/>
          <p:nvPr>
            <p:custDataLst>
              <p:tags r:id="rId18"/>
            </p:custDataLst>
          </p:nvPr>
        </p:nvGraphicFramePr>
        <p:xfrm>
          <a:off x="6542718" y="1765113"/>
          <a:ext cx="2177300" cy="1306380"/>
        </p:xfrm>
        <a:graphic>
          <a:graphicData uri="http://schemas.openxmlformats.org/drawingml/2006/chart">
            <c:chart xmlns:c="http://schemas.openxmlformats.org/drawingml/2006/chart" xmlns:r="http://schemas.openxmlformats.org/officeDocument/2006/relationships" r:id="rId25"/>
          </a:graphicData>
        </a:graphic>
      </p:graphicFrame>
      <p:pic>
        <p:nvPicPr>
          <p:cNvPr id="43" name="Image 42" descr="IMG_20190108_145111075_HDR.jpg"/>
          <p:cNvPicPr>
            <a:picLocks noChangeAspect="1"/>
          </p:cNvPicPr>
          <p:nvPr>
            <p:custDataLst>
              <p:tags r:id="rId19"/>
            </p:custDataLst>
          </p:nvPr>
        </p:nvPicPr>
        <p:blipFill>
          <a:blip r:embed="rId26"/>
          <a:stretch>
            <a:fillRect/>
          </a:stretch>
        </p:blipFill>
        <p:spPr>
          <a:xfrm>
            <a:off x="6401686" y="2851497"/>
            <a:ext cx="2387906" cy="1343198"/>
          </a:xfrm>
          <a:prstGeom prst="rect">
            <a:avLst/>
          </a:prstGeom>
        </p:spPr>
      </p:pic>
      <p:sp>
        <p:nvSpPr>
          <p:cNvPr id="31" name="AutoShape 1"/>
          <p:cNvSpPr>
            <a:spLocks noChangeArrowheads="1"/>
          </p:cNvSpPr>
          <p:nvPr>
            <p:custDataLst>
              <p:tags r:id="rId20"/>
            </p:custDataLst>
          </p:nvPr>
        </p:nvSpPr>
        <p:spPr bwMode="auto">
          <a:xfrm rot="5400000">
            <a:off x="7227652" y="4241894"/>
            <a:ext cx="1212224" cy="1011266"/>
          </a:xfrm>
          <a:prstGeom prst="leftRightArrow">
            <a:avLst>
              <a:gd name="adj1" fmla="val 50000"/>
              <a:gd name="adj2" fmla="val 23974"/>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6468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ZoneTexte 31"/>
          <p:cNvSpPr txBox="1"/>
          <p:nvPr>
            <p:custDataLst>
              <p:tags r:id="rId1"/>
            </p:custDataLst>
          </p:nvPr>
        </p:nvSpPr>
        <p:spPr>
          <a:xfrm>
            <a:off x="176531" y="773937"/>
            <a:ext cx="3841629" cy="461665"/>
          </a:xfrm>
          <a:prstGeom prst="rect">
            <a:avLst/>
          </a:prstGeom>
          <a:noFill/>
        </p:spPr>
        <p:txBody>
          <a:bodyPr wrap="none" rtlCol="0">
            <a:spAutoFit/>
          </a:bodyPr>
          <a:lstStyle/>
          <a:p>
            <a:r>
              <a:rPr lang="fr-FR" sz="2400" b="1" dirty="0" smtClean="0">
                <a:latin typeface="+mj-lt"/>
                <a:ea typeface="+mj-ea"/>
                <a:cs typeface="+mj-cs"/>
              </a:rPr>
              <a:t>Solutions constructives ITEC</a:t>
            </a:r>
            <a:endParaRPr lang="fr-FR" sz="2400" b="1" dirty="0">
              <a:latin typeface="+mj-lt"/>
              <a:ea typeface="+mj-ea"/>
              <a:cs typeface="+mj-cs"/>
            </a:endParaRPr>
          </a:p>
        </p:txBody>
      </p:sp>
      <p:sp>
        <p:nvSpPr>
          <p:cNvPr id="63" name="Rectangle 62">
            <a:extLst>
              <a:ext uri="{FF2B5EF4-FFF2-40B4-BE49-F238E27FC236}">
                <a16:creationId xmlns:a16="http://schemas.microsoft.com/office/drawing/2014/main" id="{86772F9E-03CE-46D3-9F78-A3B9527C3F72}"/>
              </a:ext>
            </a:extLst>
          </p:cNvPr>
          <p:cNvSpPr/>
          <p:nvPr>
            <p:custDataLst>
              <p:tags r:id="rId2"/>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pic>
        <p:nvPicPr>
          <p:cNvPr id="2" name="Image 1"/>
          <p:cNvPicPr>
            <a:picLocks noChangeAspect="1"/>
          </p:cNvPicPr>
          <p:nvPr>
            <p:custDataLst>
              <p:tags r:id="rId3"/>
            </p:custDataLst>
          </p:nvPr>
        </p:nvPicPr>
        <p:blipFill>
          <a:blip r:embed="rId30">
            <a:extLst>
              <a:ext uri="{28A0092B-C50C-407E-A947-70E740481C1C}">
                <a14:useLocalDpi xmlns:a14="http://schemas.microsoft.com/office/drawing/2010/main" val="0"/>
              </a:ext>
            </a:extLst>
          </a:blip>
          <a:stretch>
            <a:fillRect/>
          </a:stretch>
        </p:blipFill>
        <p:spPr>
          <a:xfrm>
            <a:off x="9269811" y="2704233"/>
            <a:ext cx="2076450" cy="2381250"/>
          </a:xfrm>
          <a:prstGeom prst="rect">
            <a:avLst/>
          </a:prstGeom>
        </p:spPr>
      </p:pic>
      <p:sp>
        <p:nvSpPr>
          <p:cNvPr id="23" name="Ellipse 22"/>
          <p:cNvSpPr/>
          <p:nvPr>
            <p:custDataLst>
              <p:tags r:id="rId4"/>
            </p:custDataLst>
          </p:nvPr>
        </p:nvSpPr>
        <p:spPr>
          <a:xfrm>
            <a:off x="176531" y="3078284"/>
            <a:ext cx="1376012" cy="1311534"/>
          </a:xfrm>
          <a:prstGeom prst="ellipse">
            <a:avLst/>
          </a:prstGeom>
          <a:solidFill>
            <a:srgbClr val="C00000"/>
          </a:solidFill>
          <a:ln w="38100">
            <a:solidFill>
              <a:schemeClr val="tx1"/>
            </a:solidFill>
          </a:ln>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1200" b="1" dirty="0" smtClean="0">
                <a:solidFill>
                  <a:schemeClr val="bg1"/>
                </a:solidFill>
              </a:rPr>
              <a:t>ITEC</a:t>
            </a:r>
          </a:p>
          <a:p>
            <a:pPr algn="ctr"/>
            <a:r>
              <a:rPr lang="fr-FR" sz="1200" b="1" dirty="0" smtClean="0">
                <a:solidFill>
                  <a:schemeClr val="bg1"/>
                </a:solidFill>
              </a:rPr>
              <a:t>CO 5.8 ITEC 1</a:t>
            </a:r>
          </a:p>
          <a:p>
            <a:pPr algn="ctr"/>
            <a:r>
              <a:rPr lang="fr-FR" sz="1200" b="1" dirty="0" smtClean="0">
                <a:solidFill>
                  <a:schemeClr val="bg1"/>
                </a:solidFill>
              </a:rPr>
              <a:t>CO 6.2, CO 6.3</a:t>
            </a:r>
          </a:p>
          <a:p>
            <a:pPr algn="ctr"/>
            <a:r>
              <a:rPr lang="fr-FR" sz="1200" b="1" dirty="0" smtClean="0">
                <a:solidFill>
                  <a:schemeClr val="bg1"/>
                </a:solidFill>
              </a:rPr>
              <a:t>CO 6.5 ITEC1</a:t>
            </a:r>
          </a:p>
          <a:p>
            <a:pPr algn="ctr"/>
            <a:r>
              <a:rPr lang="fr-FR" sz="1200" b="1" dirty="0" smtClean="0">
                <a:solidFill>
                  <a:schemeClr val="bg1"/>
                </a:solidFill>
              </a:rPr>
              <a:t>CO 7.3 ITEC2</a:t>
            </a:r>
          </a:p>
        </p:txBody>
      </p:sp>
      <p:pic>
        <p:nvPicPr>
          <p:cNvPr id="24" name="Picture 3"/>
          <p:cNvPicPr>
            <a:picLocks noChangeAspect="1" noChangeArrowheads="1"/>
          </p:cNvPicPr>
          <p:nvPr>
            <p:custDataLst>
              <p:tags r:id="rId5"/>
            </p:custDataLst>
          </p:nvPr>
        </p:nvPicPr>
        <p:blipFill>
          <a:blip r:embed="rId31"/>
          <a:srcRect/>
          <a:stretch>
            <a:fillRect/>
          </a:stretch>
        </p:blipFill>
        <p:spPr bwMode="auto">
          <a:xfrm>
            <a:off x="5605958" y="4832706"/>
            <a:ext cx="863872" cy="1208016"/>
          </a:xfrm>
          <a:prstGeom prst="rect">
            <a:avLst/>
          </a:prstGeom>
          <a:noFill/>
          <a:ln w="9525">
            <a:noFill/>
            <a:miter lim="800000"/>
            <a:headEnd/>
            <a:tailEnd/>
          </a:ln>
          <a:effectLst/>
        </p:spPr>
      </p:pic>
      <p:pic>
        <p:nvPicPr>
          <p:cNvPr id="25" name="Image 24" descr="pann.png"/>
          <p:cNvPicPr/>
          <p:nvPr>
            <p:custDataLst>
              <p:tags r:id="rId6"/>
            </p:custDataLst>
          </p:nvPr>
        </p:nvPicPr>
        <p:blipFill>
          <a:blip r:embed="rId32"/>
          <a:stretch>
            <a:fillRect/>
          </a:stretch>
        </p:blipFill>
        <p:spPr>
          <a:xfrm>
            <a:off x="1103056" y="1387083"/>
            <a:ext cx="2387128" cy="1582886"/>
          </a:xfrm>
          <a:prstGeom prst="rect">
            <a:avLst/>
          </a:prstGeom>
        </p:spPr>
      </p:pic>
      <p:sp>
        <p:nvSpPr>
          <p:cNvPr id="26" name="Ellipse 25"/>
          <p:cNvSpPr/>
          <p:nvPr>
            <p:custDataLst>
              <p:tags r:id="rId7"/>
            </p:custDataLst>
          </p:nvPr>
        </p:nvSpPr>
        <p:spPr>
          <a:xfrm>
            <a:off x="2296620" y="1634806"/>
            <a:ext cx="619760" cy="640080"/>
          </a:xfrm>
          <a:prstGeom prst="ellipse">
            <a:avLst/>
          </a:prstGeom>
          <a:solidFill>
            <a:srgbClr val="FF0000">
              <a:alpha val="3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ure 2"/>
          <p:cNvPicPr>
            <a:picLocks noChangeAspect="1" noChangeArrowheads="1"/>
          </p:cNvPicPr>
          <p:nvPr>
            <p:custDataLst>
              <p:tags r:id="rId8"/>
            </p:custDataLst>
          </p:nvPr>
        </p:nvPicPr>
        <p:blipFill>
          <a:blip r:embed="rId33" cstate="print"/>
          <a:srcRect/>
          <a:stretch>
            <a:fillRect/>
          </a:stretch>
        </p:blipFill>
        <p:spPr bwMode="auto">
          <a:xfrm>
            <a:off x="2896827" y="4603112"/>
            <a:ext cx="1849120" cy="1437610"/>
          </a:xfrm>
          <a:prstGeom prst="rect">
            <a:avLst/>
          </a:prstGeom>
          <a:noFill/>
          <a:ln w="9525">
            <a:noFill/>
            <a:miter lim="800000"/>
            <a:headEnd/>
            <a:tailEnd/>
          </a:ln>
          <a:effectLst/>
        </p:spPr>
      </p:pic>
      <p:pic>
        <p:nvPicPr>
          <p:cNvPr id="28" name="Picture 4"/>
          <p:cNvPicPr>
            <a:picLocks noChangeAspect="1" noChangeArrowheads="1"/>
          </p:cNvPicPr>
          <p:nvPr>
            <p:custDataLst>
              <p:tags r:id="rId9"/>
            </p:custDataLst>
          </p:nvPr>
        </p:nvPicPr>
        <p:blipFill>
          <a:blip r:embed="rId34"/>
          <a:srcRect/>
          <a:stretch>
            <a:fillRect/>
          </a:stretch>
        </p:blipFill>
        <p:spPr bwMode="auto">
          <a:xfrm>
            <a:off x="1083503" y="4686214"/>
            <a:ext cx="995149" cy="1354508"/>
          </a:xfrm>
          <a:prstGeom prst="rect">
            <a:avLst/>
          </a:prstGeom>
          <a:noFill/>
          <a:ln w="9525">
            <a:noFill/>
            <a:miter lim="800000"/>
            <a:headEnd/>
            <a:tailEnd/>
          </a:ln>
          <a:effectLst/>
        </p:spPr>
      </p:pic>
      <p:sp>
        <p:nvSpPr>
          <p:cNvPr id="29" name="Ellipse 28"/>
          <p:cNvSpPr/>
          <p:nvPr>
            <p:custDataLst>
              <p:tags r:id="rId10"/>
            </p:custDataLst>
          </p:nvPr>
        </p:nvSpPr>
        <p:spPr>
          <a:xfrm>
            <a:off x="3990836" y="5547131"/>
            <a:ext cx="619760" cy="640080"/>
          </a:xfrm>
          <a:prstGeom prst="ellipse">
            <a:avLst/>
          </a:prstGeom>
          <a:solidFill>
            <a:srgbClr val="FFFF00">
              <a:alpha val="36863"/>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p:cNvCxnSpPr>
            <a:stCxn id="29" idx="0"/>
            <a:endCxn id="28" idx="0"/>
          </p:cNvCxnSpPr>
          <p:nvPr>
            <p:custDataLst>
              <p:tags r:id="rId11"/>
            </p:custDataLst>
          </p:nvPr>
        </p:nvCxnSpPr>
        <p:spPr>
          <a:xfrm rot="16200000" flipV="1">
            <a:off x="2510439" y="3756854"/>
            <a:ext cx="860917" cy="2719638"/>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a:stCxn id="29" idx="4"/>
            <a:endCxn id="28" idx="2"/>
          </p:cNvCxnSpPr>
          <p:nvPr>
            <p:custDataLst>
              <p:tags r:id="rId12"/>
            </p:custDataLst>
          </p:nvPr>
        </p:nvCxnSpPr>
        <p:spPr>
          <a:xfrm rot="5400000" flipH="1">
            <a:off x="2867652" y="4754148"/>
            <a:ext cx="146489" cy="2719638"/>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custDataLst>
              <p:tags r:id="rId13"/>
            </p:custDataLst>
          </p:nvPr>
        </p:nvPicPr>
        <p:blipFill>
          <a:blip r:embed="rId35"/>
          <a:srcRect/>
          <a:stretch>
            <a:fillRect/>
          </a:stretch>
        </p:blipFill>
        <p:spPr bwMode="auto">
          <a:xfrm>
            <a:off x="4300716" y="1484069"/>
            <a:ext cx="1524000" cy="1485900"/>
          </a:xfrm>
          <a:prstGeom prst="rect">
            <a:avLst/>
          </a:prstGeom>
          <a:noFill/>
          <a:ln w="9525">
            <a:noFill/>
            <a:miter lim="800000"/>
            <a:headEnd/>
            <a:tailEnd/>
          </a:ln>
          <a:effectLst/>
        </p:spPr>
      </p:pic>
      <p:cxnSp>
        <p:nvCxnSpPr>
          <p:cNvPr id="38" name="Connecteur droit 37"/>
          <p:cNvCxnSpPr>
            <a:stCxn id="26" idx="4"/>
            <a:endCxn id="37" idx="2"/>
          </p:cNvCxnSpPr>
          <p:nvPr>
            <p:custDataLst>
              <p:tags r:id="rId14"/>
            </p:custDataLst>
          </p:nvPr>
        </p:nvCxnSpPr>
        <p:spPr>
          <a:xfrm rot="16200000" flipH="1">
            <a:off x="3487067" y="1394319"/>
            <a:ext cx="695083" cy="245621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Connecteur droit 38"/>
          <p:cNvCxnSpPr>
            <a:stCxn id="26" idx="0"/>
            <a:endCxn id="37" idx="0"/>
          </p:cNvCxnSpPr>
          <p:nvPr>
            <p:custDataLst>
              <p:tags r:id="rId15"/>
            </p:custDataLst>
          </p:nvPr>
        </p:nvCxnSpPr>
        <p:spPr>
          <a:xfrm rot="5400000" flipH="1" flipV="1">
            <a:off x="3759240" y="331330"/>
            <a:ext cx="150737" cy="245621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40" name="Picture 6"/>
          <p:cNvPicPr>
            <a:picLocks noChangeAspect="1" noChangeArrowheads="1"/>
          </p:cNvPicPr>
          <p:nvPr>
            <p:custDataLst>
              <p:tags r:id="rId16"/>
            </p:custDataLst>
          </p:nvPr>
        </p:nvPicPr>
        <p:blipFill>
          <a:blip r:embed="rId36"/>
          <a:srcRect/>
          <a:stretch>
            <a:fillRect/>
          </a:stretch>
        </p:blipFill>
        <p:spPr bwMode="auto">
          <a:xfrm>
            <a:off x="6563585" y="1634807"/>
            <a:ext cx="1087974" cy="1081044"/>
          </a:xfrm>
          <a:prstGeom prst="rect">
            <a:avLst/>
          </a:prstGeom>
          <a:noFill/>
          <a:ln w="9525">
            <a:noFill/>
            <a:miter lim="800000"/>
            <a:headEnd/>
            <a:tailEnd/>
          </a:ln>
          <a:effectLst/>
        </p:spPr>
      </p:pic>
      <p:sp>
        <p:nvSpPr>
          <p:cNvPr id="42" name="Ellipse 41"/>
          <p:cNvSpPr/>
          <p:nvPr>
            <p:custDataLst>
              <p:tags r:id="rId17"/>
            </p:custDataLst>
          </p:nvPr>
        </p:nvSpPr>
        <p:spPr>
          <a:xfrm>
            <a:off x="3971283" y="5006178"/>
            <a:ext cx="619760" cy="640080"/>
          </a:xfrm>
          <a:prstGeom prst="ellipse">
            <a:avLst/>
          </a:prstGeom>
          <a:solidFill>
            <a:srgbClr val="FFFF00">
              <a:alpha val="36863"/>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Connecteur droit 42"/>
          <p:cNvCxnSpPr>
            <a:stCxn id="42" idx="0"/>
            <a:endCxn id="24" idx="0"/>
          </p:cNvCxnSpPr>
          <p:nvPr>
            <p:custDataLst>
              <p:tags r:id="rId18"/>
            </p:custDataLst>
          </p:nvPr>
        </p:nvCxnSpPr>
        <p:spPr>
          <a:xfrm rot="5400000" flipH="1" flipV="1">
            <a:off x="5072792" y="4041077"/>
            <a:ext cx="173472" cy="1756731"/>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p:cNvCxnSpPr>
            <a:stCxn id="42" idx="4"/>
            <a:endCxn id="24" idx="2"/>
          </p:cNvCxnSpPr>
          <p:nvPr>
            <p:custDataLst>
              <p:tags r:id="rId19"/>
            </p:custDataLst>
          </p:nvPr>
        </p:nvCxnSpPr>
        <p:spPr>
          <a:xfrm rot="16200000" flipH="1">
            <a:off x="4962296" y="4965124"/>
            <a:ext cx="394464" cy="1756731"/>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45" name="Ellipse 44"/>
          <p:cNvSpPr/>
          <p:nvPr>
            <p:custDataLst>
              <p:tags r:id="rId20"/>
            </p:custDataLst>
          </p:nvPr>
        </p:nvSpPr>
        <p:spPr>
          <a:xfrm>
            <a:off x="1627774" y="3406437"/>
            <a:ext cx="3175826" cy="77248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fr-FR" sz="1700" b="1" dirty="0" smtClean="0"/>
              <a:t>Deux produits, deux solutions</a:t>
            </a:r>
          </a:p>
          <a:p>
            <a:pPr algn="ctr"/>
            <a:r>
              <a:rPr lang="fr-FR" sz="1700" b="1" dirty="0" smtClean="0"/>
              <a:t>pour une même liaison</a:t>
            </a:r>
            <a:endParaRPr lang="fr-FR" sz="1700" b="1" dirty="0"/>
          </a:p>
        </p:txBody>
      </p:sp>
      <p:sp>
        <p:nvSpPr>
          <p:cNvPr id="46" name="Ellipse 45"/>
          <p:cNvSpPr/>
          <p:nvPr>
            <p:custDataLst>
              <p:tags r:id="rId21"/>
            </p:custDataLst>
          </p:nvPr>
        </p:nvSpPr>
        <p:spPr>
          <a:xfrm>
            <a:off x="5525627" y="2969969"/>
            <a:ext cx="3175826"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Réglable ou non</a:t>
            </a:r>
            <a:endParaRPr lang="fr-FR" b="1" dirty="0"/>
          </a:p>
        </p:txBody>
      </p:sp>
      <p:sp>
        <p:nvSpPr>
          <p:cNvPr id="47" name="Ellipse 46"/>
          <p:cNvSpPr/>
          <p:nvPr>
            <p:custDataLst>
              <p:tags r:id="rId22"/>
            </p:custDataLst>
          </p:nvPr>
        </p:nvSpPr>
        <p:spPr>
          <a:xfrm>
            <a:off x="5525627" y="3894858"/>
            <a:ext cx="3175826"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Mise en position et maintien en position</a:t>
            </a:r>
            <a:endParaRPr lang="fr-FR" b="1" dirty="0"/>
          </a:p>
        </p:txBody>
      </p:sp>
      <p:sp>
        <p:nvSpPr>
          <p:cNvPr id="48" name="Flèche droite 47"/>
          <p:cNvSpPr/>
          <p:nvPr>
            <p:custDataLst>
              <p:tags r:id="rId23"/>
            </p:custDataLst>
          </p:nvPr>
        </p:nvSpPr>
        <p:spPr>
          <a:xfrm rot="1073820">
            <a:off x="4667557" y="3930788"/>
            <a:ext cx="1069260"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lèche droite 48"/>
          <p:cNvSpPr/>
          <p:nvPr>
            <p:custDataLst>
              <p:tags r:id="rId24"/>
            </p:custDataLst>
          </p:nvPr>
        </p:nvSpPr>
        <p:spPr>
          <a:xfrm rot="20526180" flipV="1">
            <a:off x="4667557" y="3387403"/>
            <a:ext cx="1069260"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custDataLst>
              <p:tags r:id="rId25"/>
            </p:custDataLst>
          </p:nvPr>
        </p:nvSpPr>
        <p:spPr>
          <a:xfrm rot="20076484">
            <a:off x="6811388" y="2057400"/>
            <a:ext cx="1047172" cy="8367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Titre 1"/>
          <p:cNvSpPr>
            <a:spLocks noGrp="1"/>
          </p:cNvSpPr>
          <p:nvPr>
            <p:ph type="title"/>
            <p:custDataLst>
              <p:tags r:id="rId26"/>
            </p:custDataLst>
          </p:nvPr>
        </p:nvSpPr>
        <p:spPr>
          <a:xfrm>
            <a:off x="1518333" y="199035"/>
            <a:ext cx="10515600" cy="674484"/>
          </a:xfrm>
        </p:spPr>
        <p:txBody>
          <a:bodyPr>
            <a:normAutofit/>
          </a:bodyPr>
          <a:lstStyle/>
          <a:p>
            <a:r>
              <a:rPr lang="fr-FR" dirty="0"/>
              <a:t>2i2d - Activités relevant de l’enseignement </a:t>
            </a:r>
            <a:r>
              <a:rPr lang="fr-FR" dirty="0" smtClean="0"/>
              <a:t>spécifique</a:t>
            </a:r>
            <a:endParaRPr lang="fr-FR" b="1" dirty="0"/>
          </a:p>
        </p:txBody>
      </p:sp>
      <p:grpSp>
        <p:nvGrpSpPr>
          <p:cNvPr id="34" name="Groupe 33"/>
          <p:cNvGrpSpPr/>
          <p:nvPr>
            <p:custDataLst>
              <p:tags r:id="rId27"/>
            </p:custDataLst>
          </p:nvPr>
        </p:nvGrpSpPr>
        <p:grpSpPr>
          <a:xfrm>
            <a:off x="8584028" y="5259165"/>
            <a:ext cx="3409191" cy="928047"/>
            <a:chOff x="4946396" y="6196712"/>
            <a:chExt cx="2953695" cy="661287"/>
          </a:xfrm>
        </p:grpSpPr>
        <p:sp>
          <p:nvSpPr>
            <p:cNvPr id="35" name="Rectangle 34">
              <a:extLst>
                <a:ext uri="{FF2B5EF4-FFF2-40B4-BE49-F238E27FC236}">
                  <a16:creationId xmlns:a16="http://schemas.microsoft.com/office/drawing/2014/main" id="{946F1660-7460-4267-8DC6-6CA70F791FF0}"/>
                </a:ext>
              </a:extLst>
            </p:cNvPr>
            <p:cNvSpPr/>
            <p:nvPr/>
          </p:nvSpPr>
          <p:spPr>
            <a:xfrm>
              <a:off x="5054184" y="6196712"/>
              <a:ext cx="2845907" cy="66128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smtClean="0"/>
                <a:t>Impact de la solution constructive sur la  transmission des efforts</a:t>
              </a:r>
              <a:endParaRPr lang="fr-FR" b="1" dirty="0"/>
            </a:p>
          </p:txBody>
        </p:sp>
        <p:sp>
          <p:nvSpPr>
            <p:cNvPr id="36" name="Rectangle 35">
              <a:extLst>
                <a:ext uri="{FF2B5EF4-FFF2-40B4-BE49-F238E27FC236}">
                  <a16:creationId xmlns:a16="http://schemas.microsoft.com/office/drawing/2014/main" id="{4318F92D-B431-4238-918B-6417755A6415}"/>
                </a:ext>
              </a:extLst>
            </p:cNvPr>
            <p:cNvSpPr/>
            <p:nvPr/>
          </p:nvSpPr>
          <p:spPr>
            <a:xfrm>
              <a:off x="4946396" y="6197067"/>
              <a:ext cx="107788" cy="6609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289997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42"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smtClean="0"/>
              <a:t>Niveaux taxonomiques des connaissances liées au concept </a:t>
            </a:r>
            <a:r>
              <a:rPr lang="fr-FR" dirty="0"/>
              <a:t>de résistance</a:t>
            </a:r>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4</a:t>
            </a:fld>
            <a:endParaRPr lang="fr-FR"/>
          </a:p>
        </p:txBody>
      </p:sp>
      <p:pic>
        <p:nvPicPr>
          <p:cNvPr id="15" name="Image 14"/>
          <p:cNvPicPr>
            <a:picLocks noChangeAspect="1"/>
          </p:cNvPicPr>
          <p:nvPr>
            <p:custDataLst>
              <p:tags r:id="rId3"/>
            </p:custDataLst>
          </p:nvPr>
        </p:nvPicPr>
        <p:blipFill rotWithShape="1">
          <a:blip r:embed="rId15">
            <a:extLst>
              <a:ext uri="{28A0092B-C50C-407E-A947-70E740481C1C}">
                <a14:useLocalDpi xmlns:a14="http://schemas.microsoft.com/office/drawing/2010/main" val="0"/>
              </a:ext>
            </a:extLst>
          </a:blip>
          <a:srcRect t="735" b="-297"/>
          <a:stretch/>
        </p:blipFill>
        <p:spPr>
          <a:xfrm>
            <a:off x="940280" y="1582614"/>
            <a:ext cx="10058400" cy="4002845"/>
          </a:xfrm>
          <a:prstGeom prst="rect">
            <a:avLst/>
          </a:prstGeom>
        </p:spPr>
      </p:pic>
      <p:sp>
        <p:nvSpPr>
          <p:cNvPr id="23" name="Rectangle 22">
            <a:extLst>
              <a:ext uri="{FF2B5EF4-FFF2-40B4-BE49-F238E27FC236}">
                <a16:creationId xmlns:a16="http://schemas.microsoft.com/office/drawing/2014/main" id="{8FCFB7E9-AD76-E34F-9276-44C38BFE0B43}"/>
              </a:ext>
            </a:extLst>
          </p:cNvPr>
          <p:cNvSpPr/>
          <p:nvPr>
            <p:custDataLst>
              <p:tags r:id="rId4"/>
            </p:custDataLst>
          </p:nvPr>
        </p:nvSpPr>
        <p:spPr>
          <a:xfrm>
            <a:off x="5412539" y="1088289"/>
            <a:ext cx="2135213" cy="4497170"/>
          </a:xfrm>
          <a:prstGeom prst="rect">
            <a:avLst/>
          </a:prstGeom>
          <a:solidFill>
            <a:srgbClr val="31859C">
              <a:alpha val="4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sz="1200" b="1" dirty="0">
                <a:solidFill>
                  <a:schemeClr val="tx1"/>
                </a:solidFill>
              </a:rPr>
              <a:t>Affectations des connaissances associées</a:t>
            </a:r>
          </a:p>
        </p:txBody>
      </p:sp>
      <p:sp>
        <p:nvSpPr>
          <p:cNvPr id="24" name="Forme libre 23"/>
          <p:cNvSpPr/>
          <p:nvPr>
            <p:custDataLst>
              <p:tags r:id="rId5"/>
            </p:custDataLst>
          </p:nvPr>
        </p:nvSpPr>
        <p:spPr>
          <a:xfrm flipH="1">
            <a:off x="6917266" y="1253242"/>
            <a:ext cx="1153936" cy="674617"/>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Rectangle à coins arrondis 24"/>
          <p:cNvSpPr/>
          <p:nvPr>
            <p:custDataLst>
              <p:tags r:id="rId6"/>
            </p:custDataLst>
          </p:nvPr>
        </p:nvSpPr>
        <p:spPr>
          <a:xfrm>
            <a:off x="5707380" y="1813695"/>
            <a:ext cx="1104900" cy="263244"/>
          </a:xfrm>
          <a:prstGeom prst="roundRect">
            <a:avLst/>
          </a:prstGeom>
          <a:solidFill>
            <a:srgbClr val="A5A5A5">
              <a:alpha val="3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dirty="0"/>
          </a:p>
        </p:txBody>
      </p:sp>
      <p:sp>
        <p:nvSpPr>
          <p:cNvPr id="26" name="Rectangle à coins arrondis 25"/>
          <p:cNvSpPr/>
          <p:nvPr>
            <p:custDataLst>
              <p:tags r:id="rId7"/>
            </p:custDataLst>
          </p:nvPr>
        </p:nvSpPr>
        <p:spPr>
          <a:xfrm>
            <a:off x="6073140" y="4198755"/>
            <a:ext cx="739140" cy="263244"/>
          </a:xfrm>
          <a:prstGeom prst="roundRect">
            <a:avLst/>
          </a:prstGeom>
          <a:solidFill>
            <a:srgbClr val="A5A5A5">
              <a:alpha val="3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dirty="0"/>
          </a:p>
        </p:txBody>
      </p:sp>
      <p:sp>
        <p:nvSpPr>
          <p:cNvPr id="27" name="Rectangle à coins arrondis 26"/>
          <p:cNvSpPr/>
          <p:nvPr>
            <p:custDataLst>
              <p:tags r:id="rId8"/>
            </p:custDataLst>
          </p:nvPr>
        </p:nvSpPr>
        <p:spPr>
          <a:xfrm>
            <a:off x="6073140" y="5006475"/>
            <a:ext cx="739140" cy="263244"/>
          </a:xfrm>
          <a:prstGeom prst="roundRect">
            <a:avLst/>
          </a:prstGeom>
          <a:solidFill>
            <a:srgbClr val="A5A5A5">
              <a:alpha val="3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C2E70F5F-98E0-BC4B-AF4C-6B6B917566E0}"/>
              </a:ext>
            </a:extLst>
          </p:cNvPr>
          <p:cNvSpPr/>
          <p:nvPr>
            <p:custDataLst>
              <p:tags r:id="rId9"/>
            </p:custDataLst>
          </p:nvPr>
        </p:nvSpPr>
        <p:spPr>
          <a:xfrm>
            <a:off x="5158741" y="2214555"/>
            <a:ext cx="2385060" cy="427052"/>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000" b="1" dirty="0" smtClean="0">
                <a:solidFill>
                  <a:schemeClr val="bg1"/>
                </a:solidFill>
              </a:rPr>
              <a:t>Connaissances abordées </a:t>
            </a:r>
            <a:r>
              <a:rPr lang="fr-FR" sz="1000" b="1" dirty="0">
                <a:solidFill>
                  <a:schemeClr val="bg1"/>
                </a:solidFill>
              </a:rPr>
              <a:t>en </a:t>
            </a:r>
            <a:r>
              <a:rPr lang="fr-FR" sz="1000" b="1" dirty="0" smtClean="0">
                <a:solidFill>
                  <a:schemeClr val="bg1"/>
                </a:solidFill>
              </a:rPr>
              <a:t>I2D en première et prolongées en AC et ITEC en terminale</a:t>
            </a:r>
            <a:endParaRPr lang="fr-FR" sz="1000" b="1" dirty="0">
              <a:solidFill>
                <a:schemeClr val="bg1"/>
              </a:solidFill>
            </a:endParaRPr>
          </a:p>
        </p:txBody>
      </p:sp>
      <p:sp>
        <p:nvSpPr>
          <p:cNvPr id="29" name="Rectangle 28">
            <a:extLst>
              <a:ext uri="{FF2B5EF4-FFF2-40B4-BE49-F238E27FC236}">
                <a16:creationId xmlns:a16="http://schemas.microsoft.com/office/drawing/2014/main" id="{C2E70F5F-98E0-BC4B-AF4C-6B6B917566E0}"/>
              </a:ext>
            </a:extLst>
          </p:cNvPr>
          <p:cNvSpPr/>
          <p:nvPr>
            <p:custDataLst>
              <p:tags r:id="rId10"/>
            </p:custDataLst>
          </p:nvPr>
        </p:nvSpPr>
        <p:spPr>
          <a:xfrm>
            <a:off x="5158741" y="4518585"/>
            <a:ext cx="2385059" cy="427052"/>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000" b="1" dirty="0" smtClean="0">
                <a:solidFill>
                  <a:schemeClr val="bg1"/>
                </a:solidFill>
              </a:rPr>
              <a:t>Connaissances abordées seulement en AC et ITEC</a:t>
            </a:r>
            <a:endParaRPr lang="fr-FR" sz="1000" b="1" dirty="0">
              <a:solidFill>
                <a:schemeClr val="bg1"/>
              </a:solidFill>
            </a:endParaRPr>
          </a:p>
        </p:txBody>
      </p:sp>
      <p:sp>
        <p:nvSpPr>
          <p:cNvPr id="30" name="Rectangle 29">
            <a:extLst>
              <a:ext uri="{FF2B5EF4-FFF2-40B4-BE49-F238E27FC236}">
                <a16:creationId xmlns:a16="http://schemas.microsoft.com/office/drawing/2014/main" id="{C2E70F5F-98E0-BC4B-AF4C-6B6B917566E0}"/>
              </a:ext>
            </a:extLst>
          </p:cNvPr>
          <p:cNvSpPr/>
          <p:nvPr>
            <p:custDataLst>
              <p:tags r:id="rId11"/>
            </p:custDataLst>
          </p:nvPr>
        </p:nvSpPr>
        <p:spPr>
          <a:xfrm>
            <a:off x="5158741" y="5318883"/>
            <a:ext cx="2385059" cy="427052"/>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000" b="1" dirty="0" smtClean="0">
                <a:solidFill>
                  <a:schemeClr val="bg1"/>
                </a:solidFill>
              </a:rPr>
              <a:t>Connaissances abordées seulement en AC et ITEC</a:t>
            </a:r>
            <a:endParaRPr lang="fr-FR" sz="1000" b="1" dirty="0">
              <a:solidFill>
                <a:schemeClr val="bg1"/>
              </a:solidFill>
            </a:endParaRPr>
          </a:p>
        </p:txBody>
      </p:sp>
      <p:sp>
        <p:nvSpPr>
          <p:cNvPr id="32" name="Rectangle 31">
            <a:extLst>
              <a:ext uri="{FF2B5EF4-FFF2-40B4-BE49-F238E27FC236}">
                <a16:creationId xmlns:a16="http://schemas.microsoft.com/office/drawing/2014/main" id="{946F1660-7460-4267-8DC6-6CA70F791FF0}"/>
              </a:ext>
            </a:extLst>
          </p:cNvPr>
          <p:cNvSpPr/>
          <p:nvPr>
            <p:custDataLst>
              <p:tags r:id="rId12"/>
            </p:custDataLst>
          </p:nvPr>
        </p:nvSpPr>
        <p:spPr>
          <a:xfrm>
            <a:off x="8132856" y="836915"/>
            <a:ext cx="2953951"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a:t>I2D</a:t>
            </a:r>
            <a:r>
              <a:rPr lang="fr-FR" sz="1400" dirty="0"/>
              <a:t> niveau taxonomique 2</a:t>
            </a:r>
          </a:p>
          <a:p>
            <a:r>
              <a:rPr lang="fr-FR" sz="1400" b="1" dirty="0" smtClean="0"/>
              <a:t>Enseignements spécifiques </a:t>
            </a:r>
            <a:r>
              <a:rPr lang="fr-FR" sz="1400" b="1" dirty="0"/>
              <a:t>AC et ITEC </a:t>
            </a:r>
            <a:r>
              <a:rPr lang="fr-FR" sz="1400" dirty="0"/>
              <a:t>niveau taxonomique 3</a:t>
            </a:r>
          </a:p>
        </p:txBody>
      </p:sp>
      <p:sp>
        <p:nvSpPr>
          <p:cNvPr id="33" name="Rectangle 32">
            <a:extLst>
              <a:ext uri="{FF2B5EF4-FFF2-40B4-BE49-F238E27FC236}">
                <a16:creationId xmlns:a16="http://schemas.microsoft.com/office/drawing/2014/main" id="{4318F92D-B431-4238-918B-6417755A6415}"/>
              </a:ext>
            </a:extLst>
          </p:cNvPr>
          <p:cNvSpPr/>
          <p:nvPr>
            <p:custDataLst>
              <p:tags r:id="rId13"/>
            </p:custDataLst>
          </p:nvPr>
        </p:nvSpPr>
        <p:spPr>
          <a:xfrm>
            <a:off x="8075870" y="837270"/>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Tree>
    <p:extLst>
      <p:ext uri="{BB962C8B-B14F-4D97-AF65-F5344CB8AC3E}">
        <p14:creationId xmlns:p14="http://schemas.microsoft.com/office/powerpoint/2010/main" val="4940942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ZoneTexte 31"/>
          <p:cNvSpPr txBox="1"/>
          <p:nvPr>
            <p:custDataLst>
              <p:tags r:id="rId1"/>
            </p:custDataLst>
          </p:nvPr>
        </p:nvSpPr>
        <p:spPr>
          <a:xfrm>
            <a:off x="176531" y="773937"/>
            <a:ext cx="3547574" cy="461665"/>
          </a:xfrm>
          <a:prstGeom prst="rect">
            <a:avLst/>
          </a:prstGeom>
          <a:noFill/>
        </p:spPr>
        <p:txBody>
          <a:bodyPr wrap="none" rtlCol="0">
            <a:spAutoFit/>
          </a:bodyPr>
          <a:lstStyle/>
          <a:p>
            <a:r>
              <a:rPr lang="fr-FR" sz="2400" b="1" dirty="0" smtClean="0">
                <a:latin typeface="+mj-lt"/>
                <a:ea typeface="+mj-ea"/>
                <a:cs typeface="+mj-cs"/>
              </a:rPr>
              <a:t>Solutions constructives AC</a:t>
            </a:r>
            <a:endParaRPr lang="fr-FR" sz="2400" b="1" dirty="0">
              <a:latin typeface="+mj-lt"/>
              <a:ea typeface="+mj-ea"/>
              <a:cs typeface="+mj-cs"/>
            </a:endParaRPr>
          </a:p>
        </p:txBody>
      </p:sp>
      <p:sp>
        <p:nvSpPr>
          <p:cNvPr id="63" name="Rectangle 62">
            <a:extLst>
              <a:ext uri="{FF2B5EF4-FFF2-40B4-BE49-F238E27FC236}">
                <a16:creationId xmlns:a16="http://schemas.microsoft.com/office/drawing/2014/main" id="{86772F9E-03CE-46D3-9F78-A3B9527C3F72}"/>
              </a:ext>
            </a:extLst>
          </p:cNvPr>
          <p:cNvSpPr/>
          <p:nvPr>
            <p:custDataLst>
              <p:tags r:id="rId2"/>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sp>
        <p:nvSpPr>
          <p:cNvPr id="22" name="ZoneTexte 21"/>
          <p:cNvSpPr txBox="1"/>
          <p:nvPr>
            <p:custDataLst>
              <p:tags r:id="rId3"/>
            </p:custDataLst>
          </p:nvPr>
        </p:nvSpPr>
        <p:spPr>
          <a:xfrm>
            <a:off x="340199" y="1418428"/>
            <a:ext cx="4204517" cy="646331"/>
          </a:xfrm>
          <a:prstGeom prst="rect">
            <a:avLst/>
          </a:prstGeom>
          <a:noFill/>
        </p:spPr>
        <p:txBody>
          <a:bodyPr wrap="square" rtlCol="0">
            <a:spAutoFit/>
          </a:bodyPr>
          <a:lstStyle/>
          <a:p>
            <a:r>
              <a:rPr lang="fr-FR" dirty="0" smtClean="0"/>
              <a:t>Analyse des différentes solutions de porteurs horizontaux.</a:t>
            </a:r>
          </a:p>
        </p:txBody>
      </p:sp>
      <p:sp>
        <p:nvSpPr>
          <p:cNvPr id="23" name="Ellipse 22"/>
          <p:cNvSpPr/>
          <p:nvPr>
            <p:custDataLst>
              <p:tags r:id="rId4"/>
            </p:custDataLst>
          </p:nvPr>
        </p:nvSpPr>
        <p:spPr>
          <a:xfrm>
            <a:off x="176531" y="3078284"/>
            <a:ext cx="1376012" cy="1311534"/>
          </a:xfrm>
          <a:prstGeom prst="ellipse">
            <a:avLst/>
          </a:prstGeom>
          <a:solidFill>
            <a:srgbClr val="FF9900"/>
          </a:solidFill>
          <a:ln w="38100">
            <a:solidFill>
              <a:schemeClr val="tx1"/>
            </a:solidFill>
          </a:ln>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1200" b="1" dirty="0" smtClean="0">
                <a:solidFill>
                  <a:schemeClr val="bg1"/>
                </a:solidFill>
              </a:rPr>
              <a:t>AC</a:t>
            </a:r>
          </a:p>
          <a:p>
            <a:pPr algn="ctr"/>
            <a:r>
              <a:rPr lang="fr-FR" sz="1200" b="1" dirty="0" smtClean="0">
                <a:solidFill>
                  <a:schemeClr val="bg1"/>
                </a:solidFill>
              </a:rPr>
              <a:t>CO 5.8  AC 1</a:t>
            </a:r>
          </a:p>
          <a:p>
            <a:pPr algn="ctr"/>
            <a:r>
              <a:rPr lang="fr-FR" sz="1200" b="1" dirty="0" smtClean="0">
                <a:solidFill>
                  <a:schemeClr val="bg1"/>
                </a:solidFill>
              </a:rPr>
              <a:t>CO 6.2, CO 6.3</a:t>
            </a:r>
          </a:p>
          <a:p>
            <a:pPr algn="ctr"/>
            <a:r>
              <a:rPr lang="fr-FR" sz="1200" b="1" dirty="0" smtClean="0">
                <a:solidFill>
                  <a:schemeClr val="bg1"/>
                </a:solidFill>
              </a:rPr>
              <a:t>CO 6.5 AC 1</a:t>
            </a:r>
          </a:p>
          <a:p>
            <a:pPr algn="ctr"/>
            <a:r>
              <a:rPr lang="fr-FR" sz="1200" b="1" dirty="0" smtClean="0">
                <a:solidFill>
                  <a:schemeClr val="bg1"/>
                </a:solidFill>
              </a:rPr>
              <a:t>CO 7.3 AC 1</a:t>
            </a:r>
          </a:p>
        </p:txBody>
      </p:sp>
      <p:sp>
        <p:nvSpPr>
          <p:cNvPr id="45" name="Ellipse 44"/>
          <p:cNvSpPr/>
          <p:nvPr>
            <p:custDataLst>
              <p:tags r:id="rId5"/>
            </p:custDataLst>
          </p:nvPr>
        </p:nvSpPr>
        <p:spPr>
          <a:xfrm>
            <a:off x="1677679" y="3414532"/>
            <a:ext cx="3348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Un besoin, trois solutions constructives</a:t>
            </a:r>
            <a:endParaRPr lang="fr-FR" b="1" dirty="0"/>
          </a:p>
        </p:txBody>
      </p:sp>
      <p:sp>
        <p:nvSpPr>
          <p:cNvPr id="46" name="Ellipse 45"/>
          <p:cNvSpPr/>
          <p:nvPr>
            <p:custDataLst>
              <p:tags r:id="rId6"/>
            </p:custDataLst>
          </p:nvPr>
        </p:nvSpPr>
        <p:spPr>
          <a:xfrm>
            <a:off x="7987483" y="1235602"/>
            <a:ext cx="2880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Construction métallique</a:t>
            </a:r>
            <a:endParaRPr lang="fr-FR" b="1" dirty="0"/>
          </a:p>
        </p:txBody>
      </p:sp>
      <p:sp>
        <p:nvSpPr>
          <p:cNvPr id="48" name="Flèche droite 47"/>
          <p:cNvSpPr/>
          <p:nvPr>
            <p:custDataLst>
              <p:tags r:id="rId7"/>
            </p:custDataLst>
          </p:nvPr>
        </p:nvSpPr>
        <p:spPr>
          <a:xfrm>
            <a:off x="5036841" y="3613929"/>
            <a:ext cx="1069260"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lèche droite 48"/>
          <p:cNvSpPr/>
          <p:nvPr>
            <p:custDataLst>
              <p:tags r:id="rId8"/>
            </p:custDataLst>
          </p:nvPr>
        </p:nvSpPr>
        <p:spPr>
          <a:xfrm rot="18567498" flipV="1">
            <a:off x="4309802" y="2902448"/>
            <a:ext cx="1069260"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descr="Résultat de recherche d'images pour &quot;charpente metallique&quot;"/>
          <p:cNvPicPr/>
          <p:nvPr>
            <p:custDataLst>
              <p:tags r:id="rId9"/>
            </p:custDataLst>
          </p:nvPr>
        </p:nvPicPr>
        <p:blipFill>
          <a:blip r:embed="rId18"/>
          <a:srcRect l="17333" r="5662" b="46112"/>
          <a:stretch>
            <a:fillRect/>
          </a:stretch>
        </p:blipFill>
        <p:spPr bwMode="auto">
          <a:xfrm>
            <a:off x="4844433" y="1250757"/>
            <a:ext cx="2844000" cy="1368000"/>
          </a:xfrm>
          <a:prstGeom prst="rect">
            <a:avLst/>
          </a:prstGeom>
          <a:noFill/>
          <a:ln w="9525">
            <a:noFill/>
            <a:miter lim="800000"/>
            <a:headEnd/>
            <a:tailEnd/>
          </a:ln>
        </p:spPr>
      </p:pic>
      <p:pic>
        <p:nvPicPr>
          <p:cNvPr id="34" name="Image 33" descr="Résultat de recherche d'images pour &quot;ossature bois&quot;"/>
          <p:cNvPicPr>
            <a:picLocks noChangeAspect="1"/>
          </p:cNvPicPr>
          <p:nvPr>
            <p:custDataLst>
              <p:tags r:id="rId10"/>
            </p:custDataLst>
          </p:nvPr>
        </p:nvPicPr>
        <p:blipFill>
          <a:blip r:embed="rId19"/>
          <a:srcRect l="41829" t="50350" r="2063"/>
          <a:stretch>
            <a:fillRect/>
          </a:stretch>
        </p:blipFill>
        <p:spPr bwMode="auto">
          <a:xfrm>
            <a:off x="6127533" y="2887008"/>
            <a:ext cx="2844000" cy="1684682"/>
          </a:xfrm>
          <a:prstGeom prst="rect">
            <a:avLst/>
          </a:prstGeom>
          <a:noFill/>
          <a:ln w="9525">
            <a:noFill/>
            <a:miter lim="800000"/>
            <a:headEnd/>
            <a:tailEnd/>
          </a:ln>
        </p:spPr>
      </p:pic>
      <p:pic>
        <p:nvPicPr>
          <p:cNvPr id="35" name="Image 34"/>
          <p:cNvPicPr>
            <a:picLocks noChangeAspect="1"/>
          </p:cNvPicPr>
          <p:nvPr>
            <p:custDataLst>
              <p:tags r:id="rId11"/>
            </p:custDataLst>
          </p:nvPr>
        </p:nvPicPr>
        <p:blipFill rotWithShape="1">
          <a:blip r:embed="rId20"/>
          <a:srcRect l="4417" t="71991"/>
          <a:stretch/>
        </p:blipFill>
        <p:spPr bwMode="auto">
          <a:xfrm>
            <a:off x="5075926" y="4958370"/>
            <a:ext cx="3628601" cy="1168218"/>
          </a:xfrm>
          <a:prstGeom prst="rect">
            <a:avLst/>
          </a:prstGeom>
          <a:noFill/>
          <a:ln w="9525">
            <a:noFill/>
            <a:miter lim="800000"/>
            <a:headEnd/>
            <a:tailEnd/>
          </a:ln>
        </p:spPr>
      </p:pic>
      <p:sp>
        <p:nvSpPr>
          <p:cNvPr id="36" name="Flèche droite 35"/>
          <p:cNvSpPr/>
          <p:nvPr>
            <p:custDataLst>
              <p:tags r:id="rId12"/>
            </p:custDataLst>
          </p:nvPr>
        </p:nvSpPr>
        <p:spPr>
          <a:xfrm rot="2480271">
            <a:off x="4351830" y="4372943"/>
            <a:ext cx="1069260"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custDataLst>
              <p:tags r:id="rId13"/>
            </p:custDataLst>
          </p:nvPr>
        </p:nvSpPr>
        <p:spPr>
          <a:xfrm>
            <a:off x="8720123" y="5354099"/>
            <a:ext cx="2880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Construction</a:t>
            </a:r>
          </a:p>
          <a:p>
            <a:pPr algn="ctr"/>
            <a:r>
              <a:rPr lang="fr-FR" b="1" dirty="0" smtClean="0"/>
              <a:t> béton</a:t>
            </a:r>
            <a:endParaRPr lang="fr-FR" b="1" dirty="0"/>
          </a:p>
        </p:txBody>
      </p:sp>
      <p:sp>
        <p:nvSpPr>
          <p:cNvPr id="51" name="Ellipse 50"/>
          <p:cNvSpPr/>
          <p:nvPr>
            <p:custDataLst>
              <p:tags r:id="rId14"/>
            </p:custDataLst>
          </p:nvPr>
        </p:nvSpPr>
        <p:spPr>
          <a:xfrm>
            <a:off x="8971533" y="3414532"/>
            <a:ext cx="2880000" cy="7724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Construction</a:t>
            </a:r>
          </a:p>
          <a:p>
            <a:pPr algn="ctr"/>
            <a:r>
              <a:rPr lang="fr-FR" b="1" dirty="0" smtClean="0"/>
              <a:t>bois</a:t>
            </a:r>
            <a:endParaRPr lang="fr-FR" b="1" dirty="0"/>
          </a:p>
        </p:txBody>
      </p:sp>
      <p:sp>
        <p:nvSpPr>
          <p:cNvPr id="18" name="Titre 1"/>
          <p:cNvSpPr>
            <a:spLocks noGrp="1"/>
          </p:cNvSpPr>
          <p:nvPr>
            <p:ph type="title"/>
            <p:custDataLst>
              <p:tags r:id="rId15"/>
            </p:custDataLst>
          </p:nvPr>
        </p:nvSpPr>
        <p:spPr>
          <a:xfrm>
            <a:off x="1518333" y="199035"/>
            <a:ext cx="10515600" cy="674484"/>
          </a:xfrm>
        </p:spPr>
        <p:txBody>
          <a:bodyPr>
            <a:normAutofit/>
          </a:bodyPr>
          <a:lstStyle/>
          <a:p>
            <a:r>
              <a:rPr lang="fr-FR" dirty="0"/>
              <a:t>2i2d - Activités relevant de l’enseignement </a:t>
            </a:r>
            <a:r>
              <a:rPr lang="fr-FR" dirty="0" smtClean="0"/>
              <a:t>spécifique</a:t>
            </a:r>
            <a:endParaRPr lang="fr-FR" b="1" dirty="0"/>
          </a:p>
        </p:txBody>
      </p:sp>
    </p:spTree>
    <p:extLst>
      <p:ext uri="{BB962C8B-B14F-4D97-AF65-F5344CB8AC3E}">
        <p14:creationId xmlns:p14="http://schemas.microsoft.com/office/powerpoint/2010/main" val="2899979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86772F9E-03CE-46D3-9F78-A3B9527C3F72}"/>
              </a:ext>
            </a:extLst>
          </p:cNvPr>
          <p:cNvSpPr/>
          <p:nvPr>
            <p:custDataLst>
              <p:tags r:id="rId1"/>
            </p:custDataLst>
          </p:nvPr>
        </p:nvSpPr>
        <p:spPr>
          <a:xfrm>
            <a:off x="9676550" y="362252"/>
            <a:ext cx="631486" cy="40011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2I2D</a:t>
            </a:r>
          </a:p>
        </p:txBody>
      </p:sp>
      <p:sp>
        <p:nvSpPr>
          <p:cNvPr id="58" name="Ellipse 57"/>
          <p:cNvSpPr/>
          <p:nvPr>
            <p:custDataLst>
              <p:tags r:id="rId2"/>
            </p:custDataLst>
          </p:nvPr>
        </p:nvSpPr>
        <p:spPr>
          <a:xfrm>
            <a:off x="4569116" y="1286160"/>
            <a:ext cx="3060000" cy="10440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fr-FR" b="1" dirty="0" smtClean="0"/>
              <a:t>Propriétés</a:t>
            </a:r>
          </a:p>
          <a:p>
            <a:pPr algn="ctr"/>
            <a:r>
              <a:rPr lang="fr-FR" b="1" dirty="0" smtClean="0"/>
              <a:t>environnementales</a:t>
            </a:r>
            <a:endParaRPr lang="fr-FR" b="1" dirty="0"/>
          </a:p>
        </p:txBody>
      </p:sp>
      <p:sp>
        <p:nvSpPr>
          <p:cNvPr id="20" name="Ellipse 19"/>
          <p:cNvSpPr/>
          <p:nvPr>
            <p:custDataLst>
              <p:tags r:id="rId3"/>
            </p:custDataLst>
          </p:nvPr>
        </p:nvSpPr>
        <p:spPr>
          <a:xfrm>
            <a:off x="176531" y="3078284"/>
            <a:ext cx="1376012" cy="1311534"/>
          </a:xfrm>
          <a:prstGeom prst="ellipse">
            <a:avLst/>
          </a:prstGeom>
          <a:solidFill>
            <a:srgbClr val="FF9900"/>
          </a:solidFill>
          <a:ln w="38100">
            <a:solidFill>
              <a:schemeClr val="tx1"/>
            </a:solidFill>
          </a:ln>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fr-FR" sz="1200" b="1" dirty="0" smtClean="0">
                <a:solidFill>
                  <a:schemeClr val="bg1"/>
                </a:solidFill>
              </a:rPr>
              <a:t>AC</a:t>
            </a:r>
          </a:p>
          <a:p>
            <a:pPr algn="ctr"/>
            <a:r>
              <a:rPr lang="fr-FR" sz="1200" b="1" dirty="0" smtClean="0">
                <a:solidFill>
                  <a:schemeClr val="bg1"/>
                </a:solidFill>
              </a:rPr>
              <a:t>CO 5.8  AC 1</a:t>
            </a:r>
          </a:p>
          <a:p>
            <a:pPr algn="ctr"/>
            <a:r>
              <a:rPr lang="fr-FR" sz="1200" b="1" dirty="0" smtClean="0">
                <a:solidFill>
                  <a:schemeClr val="bg1"/>
                </a:solidFill>
              </a:rPr>
              <a:t>CO 6.2, CO 6.3</a:t>
            </a:r>
          </a:p>
          <a:p>
            <a:pPr algn="ctr"/>
            <a:r>
              <a:rPr lang="fr-FR" sz="1200" b="1" dirty="0" smtClean="0">
                <a:solidFill>
                  <a:schemeClr val="bg1"/>
                </a:solidFill>
              </a:rPr>
              <a:t>CO 6.5 AC 1</a:t>
            </a:r>
          </a:p>
          <a:p>
            <a:pPr algn="ctr"/>
            <a:r>
              <a:rPr lang="fr-FR" sz="1200" b="1" dirty="0" smtClean="0">
                <a:solidFill>
                  <a:schemeClr val="bg1"/>
                </a:solidFill>
              </a:rPr>
              <a:t>CO 7.3 AC 1</a:t>
            </a:r>
          </a:p>
        </p:txBody>
      </p:sp>
      <p:graphicFrame>
        <p:nvGraphicFramePr>
          <p:cNvPr id="22" name="Graphique 21"/>
          <p:cNvGraphicFramePr/>
          <p:nvPr>
            <p:custDataLst>
              <p:tags r:id="rId4"/>
            </p:custDataLst>
          </p:nvPr>
        </p:nvGraphicFramePr>
        <p:xfrm>
          <a:off x="1466307" y="1304311"/>
          <a:ext cx="4270130" cy="2617765"/>
        </p:xfrm>
        <a:graphic>
          <a:graphicData uri="http://schemas.openxmlformats.org/drawingml/2006/chart">
            <c:chart xmlns:c="http://schemas.openxmlformats.org/drawingml/2006/chart" xmlns:r="http://schemas.openxmlformats.org/officeDocument/2006/relationships" r:id="rId18"/>
          </a:graphicData>
        </a:graphic>
      </p:graphicFrame>
      <p:pic>
        <p:nvPicPr>
          <p:cNvPr id="29" name="Image 28" descr="HT-BSH-Wechsel.jpg"/>
          <p:cNvPicPr>
            <a:picLocks noChangeAspect="1"/>
          </p:cNvPicPr>
          <p:nvPr>
            <p:custDataLst>
              <p:tags r:id="rId5"/>
            </p:custDataLst>
          </p:nvPr>
        </p:nvPicPr>
        <p:blipFill>
          <a:blip r:embed="rId19"/>
          <a:srcRect l="25994" r="26777" b="50000"/>
          <a:stretch>
            <a:fillRect/>
          </a:stretch>
        </p:blipFill>
        <p:spPr>
          <a:xfrm>
            <a:off x="2162603" y="3863332"/>
            <a:ext cx="1974670" cy="972328"/>
          </a:xfrm>
          <a:prstGeom prst="rect">
            <a:avLst/>
          </a:prstGeom>
        </p:spPr>
      </p:pic>
      <p:pic>
        <p:nvPicPr>
          <p:cNvPr id="30" name="Image 29" descr="IPE.jpg"/>
          <p:cNvPicPr>
            <a:picLocks noChangeAspect="1"/>
          </p:cNvPicPr>
          <p:nvPr>
            <p:custDataLst>
              <p:tags r:id="rId6"/>
            </p:custDataLst>
          </p:nvPr>
        </p:nvPicPr>
        <p:blipFill>
          <a:blip r:embed="rId20"/>
          <a:srcRect l="21503" t="16546" r="22242" b="9112"/>
          <a:stretch>
            <a:fillRect/>
          </a:stretch>
        </p:blipFill>
        <p:spPr>
          <a:xfrm>
            <a:off x="1754439" y="5156522"/>
            <a:ext cx="894540" cy="1122746"/>
          </a:xfrm>
          <a:prstGeom prst="rect">
            <a:avLst/>
          </a:prstGeom>
        </p:spPr>
      </p:pic>
      <p:pic>
        <p:nvPicPr>
          <p:cNvPr id="31" name="Image 30" descr="poutre-cadre-.jpg"/>
          <p:cNvPicPr>
            <a:picLocks noChangeAspect="1"/>
          </p:cNvPicPr>
          <p:nvPr>
            <p:custDataLst>
              <p:tags r:id="rId7"/>
            </p:custDataLst>
          </p:nvPr>
        </p:nvPicPr>
        <p:blipFill>
          <a:blip r:embed="rId21"/>
          <a:srcRect t="11788"/>
          <a:stretch>
            <a:fillRect/>
          </a:stretch>
        </p:blipFill>
        <p:spPr>
          <a:xfrm>
            <a:off x="3507359" y="4977114"/>
            <a:ext cx="1518697" cy="1302154"/>
          </a:xfrm>
          <a:prstGeom prst="rect">
            <a:avLst/>
          </a:prstGeom>
        </p:spPr>
      </p:pic>
      <p:sp>
        <p:nvSpPr>
          <p:cNvPr id="36" name="Ellipse 35"/>
          <p:cNvSpPr/>
          <p:nvPr>
            <p:custDataLst>
              <p:tags r:id="rId8"/>
            </p:custDataLst>
          </p:nvPr>
        </p:nvSpPr>
        <p:spPr>
          <a:xfrm>
            <a:off x="5238037" y="4449414"/>
            <a:ext cx="3060000" cy="10440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fr-FR" b="1" dirty="0" smtClean="0"/>
              <a:t>Propriétés</a:t>
            </a:r>
          </a:p>
          <a:p>
            <a:pPr algn="ctr"/>
            <a:r>
              <a:rPr lang="fr-FR" b="1" dirty="0" smtClean="0"/>
              <a:t>Mécaniques et géométriques</a:t>
            </a:r>
            <a:endParaRPr lang="fr-FR" b="1" dirty="0"/>
          </a:p>
        </p:txBody>
      </p:sp>
      <p:sp>
        <p:nvSpPr>
          <p:cNvPr id="37" name="Flèche droite 36"/>
          <p:cNvSpPr/>
          <p:nvPr>
            <p:custDataLst>
              <p:tags r:id="rId9"/>
            </p:custDataLst>
          </p:nvPr>
        </p:nvSpPr>
        <p:spPr>
          <a:xfrm rot="1525896" flipV="1">
            <a:off x="7871927" y="2036031"/>
            <a:ext cx="1069260"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lèche droite 37"/>
          <p:cNvSpPr/>
          <p:nvPr>
            <p:custDataLst>
              <p:tags r:id="rId10"/>
            </p:custDataLst>
          </p:nvPr>
        </p:nvSpPr>
        <p:spPr>
          <a:xfrm rot="19203689">
            <a:off x="8329747" y="4273580"/>
            <a:ext cx="1069260" cy="351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custDataLst>
              <p:tags r:id="rId11"/>
            </p:custDataLst>
          </p:nvPr>
        </p:nvSpPr>
        <p:spPr>
          <a:xfrm>
            <a:off x="176531" y="773937"/>
            <a:ext cx="3547574" cy="461665"/>
          </a:xfrm>
          <a:prstGeom prst="rect">
            <a:avLst/>
          </a:prstGeom>
          <a:noFill/>
        </p:spPr>
        <p:txBody>
          <a:bodyPr wrap="none" rtlCol="0">
            <a:spAutoFit/>
          </a:bodyPr>
          <a:lstStyle/>
          <a:p>
            <a:r>
              <a:rPr lang="fr-FR" sz="2400" b="1" dirty="0" smtClean="0">
                <a:latin typeface="+mj-lt"/>
                <a:ea typeface="+mj-ea"/>
                <a:cs typeface="+mj-cs"/>
              </a:rPr>
              <a:t>Solutions constructives AC</a:t>
            </a:r>
            <a:endParaRPr lang="fr-FR" sz="2400" b="1" dirty="0">
              <a:latin typeface="+mj-lt"/>
              <a:ea typeface="+mj-ea"/>
              <a:cs typeface="+mj-cs"/>
            </a:endParaRPr>
          </a:p>
        </p:txBody>
      </p:sp>
      <p:pic>
        <p:nvPicPr>
          <p:cNvPr id="40" name="Image 39"/>
          <p:cNvPicPr>
            <a:picLocks noChangeAspect="1"/>
          </p:cNvPicPr>
          <p:nvPr>
            <p:custDataLst>
              <p:tags r:id="rId12"/>
            </p:custDataLst>
          </p:nvPr>
        </p:nvPicPr>
        <p:blipFill rotWithShape="1">
          <a:blip r:embed="rId22"/>
          <a:srcRect l="23880" t="71991" r="54786" b="1182"/>
          <a:stretch/>
        </p:blipFill>
        <p:spPr bwMode="auto">
          <a:xfrm>
            <a:off x="9451831" y="1481264"/>
            <a:ext cx="2311906" cy="3194040"/>
          </a:xfrm>
          <a:prstGeom prst="rect">
            <a:avLst/>
          </a:prstGeom>
          <a:noFill/>
          <a:ln w="9525">
            <a:noFill/>
            <a:miter lim="800000"/>
            <a:headEnd/>
            <a:tailEnd/>
          </a:ln>
        </p:spPr>
      </p:pic>
      <p:sp>
        <p:nvSpPr>
          <p:cNvPr id="42" name="ZoneTexte 41"/>
          <p:cNvSpPr txBox="1"/>
          <p:nvPr>
            <p:custDataLst>
              <p:tags r:id="rId13"/>
            </p:custDataLst>
          </p:nvPr>
        </p:nvSpPr>
        <p:spPr>
          <a:xfrm>
            <a:off x="8964890" y="4977114"/>
            <a:ext cx="2942832" cy="646331"/>
          </a:xfrm>
          <a:prstGeom prst="rect">
            <a:avLst/>
          </a:prstGeom>
          <a:noFill/>
        </p:spPr>
        <p:txBody>
          <a:bodyPr wrap="square" rtlCol="0">
            <a:spAutoFit/>
          </a:bodyPr>
          <a:lstStyle/>
          <a:p>
            <a:pPr algn="ctr"/>
            <a:r>
              <a:rPr lang="fr-FR" b="1" dirty="0" smtClean="0"/>
              <a:t>Influence du matériau sur les dimensions de la poutre</a:t>
            </a:r>
            <a:endParaRPr lang="fr-FR" b="1" dirty="0"/>
          </a:p>
        </p:txBody>
      </p:sp>
      <p:sp>
        <p:nvSpPr>
          <p:cNvPr id="17" name="Titre 1"/>
          <p:cNvSpPr>
            <a:spLocks noGrp="1"/>
          </p:cNvSpPr>
          <p:nvPr>
            <p:ph type="title"/>
            <p:custDataLst>
              <p:tags r:id="rId14"/>
            </p:custDataLst>
          </p:nvPr>
        </p:nvSpPr>
        <p:spPr>
          <a:xfrm>
            <a:off x="1518333" y="199035"/>
            <a:ext cx="10515600" cy="674484"/>
          </a:xfrm>
        </p:spPr>
        <p:txBody>
          <a:bodyPr>
            <a:normAutofit/>
          </a:bodyPr>
          <a:lstStyle/>
          <a:p>
            <a:r>
              <a:rPr lang="fr-FR" dirty="0"/>
              <a:t>2i2d - Activités relevant de l’enseignement </a:t>
            </a:r>
            <a:r>
              <a:rPr lang="fr-FR" dirty="0" smtClean="0"/>
              <a:t>spécifique</a:t>
            </a:r>
            <a:endParaRPr lang="fr-FR" b="1" dirty="0"/>
          </a:p>
        </p:txBody>
      </p:sp>
      <p:cxnSp>
        <p:nvCxnSpPr>
          <p:cNvPr id="18" name="Connecteur droit 17"/>
          <p:cNvCxnSpPr/>
          <p:nvPr>
            <p:custDataLst>
              <p:tags r:id="rId15"/>
            </p:custDataLst>
          </p:nvPr>
        </p:nvCxnSpPr>
        <p:spPr>
          <a:xfrm rot="16200000" flipH="1">
            <a:off x="9370060" y="3822700"/>
            <a:ext cx="1361440" cy="457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custDataLst>
              <p:tags r:id="rId16"/>
            </p:custDataLst>
          </p:nvPr>
        </p:nvCxnSpPr>
        <p:spPr>
          <a:xfrm rot="16200000" flipH="1">
            <a:off x="9512300" y="3822699"/>
            <a:ext cx="1361440" cy="457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99796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smtClean="0"/>
              <a:t>Résumé</a:t>
            </a:r>
            <a:endParaRPr lang="fr-FR" dirty="0"/>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42</a:t>
            </a:fld>
            <a:endParaRPr lang="fr-FR"/>
          </a:p>
        </p:txBody>
      </p:sp>
      <p:pic>
        <p:nvPicPr>
          <p:cNvPr id="5" name="Image 4"/>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6117832" y="1128582"/>
            <a:ext cx="3332837" cy="4683211"/>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2203050" y="1139702"/>
            <a:ext cx="3351215" cy="4672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12725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custDataLst>
              <p:tags r:id="rId1"/>
            </p:custDataLst>
          </p:nvPr>
        </p:nvGrpSpPr>
        <p:grpSpPr>
          <a:xfrm>
            <a:off x="2350919" y="1565818"/>
            <a:ext cx="1541534" cy="475125"/>
            <a:chOff x="145543" y="4448861"/>
            <a:chExt cx="2018871" cy="656170"/>
          </a:xfrm>
        </p:grpSpPr>
        <p:sp>
          <p:nvSpPr>
            <p:cNvPr id="14" name="Rectangle 13">
              <a:extLst>
                <a:ext uri="{FF2B5EF4-FFF2-40B4-BE49-F238E27FC236}">
                  <a16:creationId xmlns:a16="http://schemas.microsoft.com/office/drawing/2014/main" id="{946F1660-7460-4267-8DC6-6CA70F791FF0}"/>
                </a:ext>
              </a:extLst>
            </p:cNvPr>
            <p:cNvSpPr/>
            <p:nvPr/>
          </p:nvSpPr>
          <p:spPr>
            <a:xfrm>
              <a:off x="145543" y="4448861"/>
              <a:ext cx="1956447"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Liste des thématiques</a:t>
              </a:r>
              <a:endParaRPr lang="fr-FR" sz="1400" dirty="0"/>
            </a:p>
          </p:txBody>
        </p:sp>
        <p:sp>
          <p:nvSpPr>
            <p:cNvPr id="15" name="Rectangle 14">
              <a:extLst>
                <a:ext uri="{FF2B5EF4-FFF2-40B4-BE49-F238E27FC236}">
                  <a16:creationId xmlns:a16="http://schemas.microsoft.com/office/drawing/2014/main" id="{4318F92D-B431-4238-918B-6417755A6415}"/>
                </a:ext>
              </a:extLst>
            </p:cNvPr>
            <p:cNvSpPr/>
            <p:nvPr/>
          </p:nvSpPr>
          <p:spPr>
            <a:xfrm>
              <a:off x="2101990" y="4449216"/>
              <a:ext cx="62424"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16" name="Groupe 15"/>
          <p:cNvGrpSpPr/>
          <p:nvPr>
            <p:custDataLst>
              <p:tags r:id="rId2"/>
            </p:custDataLst>
          </p:nvPr>
        </p:nvGrpSpPr>
        <p:grpSpPr>
          <a:xfrm>
            <a:off x="2211295" y="3774326"/>
            <a:ext cx="1715769" cy="570283"/>
            <a:chOff x="145543" y="4448861"/>
            <a:chExt cx="2018871" cy="656170"/>
          </a:xfrm>
        </p:grpSpPr>
        <p:sp>
          <p:nvSpPr>
            <p:cNvPr id="17" name="Rectangle 16">
              <a:extLst>
                <a:ext uri="{FF2B5EF4-FFF2-40B4-BE49-F238E27FC236}">
                  <a16:creationId xmlns:a16="http://schemas.microsoft.com/office/drawing/2014/main" id="{946F1660-7460-4267-8DC6-6CA70F791FF0}"/>
                </a:ext>
              </a:extLst>
            </p:cNvPr>
            <p:cNvSpPr/>
            <p:nvPr/>
          </p:nvSpPr>
          <p:spPr>
            <a:xfrm>
              <a:off x="145543" y="4448861"/>
              <a:ext cx="1956447"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Liste des séquences ou  projet</a:t>
              </a:r>
              <a:endParaRPr lang="fr-FR" sz="1400" dirty="0"/>
            </a:p>
          </p:txBody>
        </p:sp>
        <p:sp>
          <p:nvSpPr>
            <p:cNvPr id="18" name="Rectangle 17">
              <a:extLst>
                <a:ext uri="{FF2B5EF4-FFF2-40B4-BE49-F238E27FC236}">
                  <a16:creationId xmlns:a16="http://schemas.microsoft.com/office/drawing/2014/main" id="{4318F92D-B431-4238-918B-6417755A6415}"/>
                </a:ext>
              </a:extLst>
            </p:cNvPr>
            <p:cNvSpPr/>
            <p:nvPr/>
          </p:nvSpPr>
          <p:spPr>
            <a:xfrm>
              <a:off x="2101990" y="4449216"/>
              <a:ext cx="62424"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19" name="Groupe 18"/>
          <p:cNvGrpSpPr/>
          <p:nvPr>
            <p:custDataLst>
              <p:tags r:id="rId3"/>
            </p:custDataLst>
          </p:nvPr>
        </p:nvGrpSpPr>
        <p:grpSpPr>
          <a:xfrm>
            <a:off x="9387504" y="2549071"/>
            <a:ext cx="2273653" cy="962865"/>
            <a:chOff x="125936" y="4448861"/>
            <a:chExt cx="1976054" cy="656170"/>
          </a:xfrm>
        </p:grpSpPr>
        <p:sp>
          <p:nvSpPr>
            <p:cNvPr id="20" name="Rectangle 19">
              <a:extLst>
                <a:ext uri="{FF2B5EF4-FFF2-40B4-BE49-F238E27FC236}">
                  <a16:creationId xmlns:a16="http://schemas.microsoft.com/office/drawing/2014/main" id="{946F1660-7460-4267-8DC6-6CA70F791FF0}"/>
                </a:ext>
              </a:extLst>
            </p:cNvPr>
            <p:cNvSpPr/>
            <p:nvPr/>
          </p:nvSpPr>
          <p:spPr>
            <a:xfrm>
              <a:off x="145543" y="4448861"/>
              <a:ext cx="1956447"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Liste des compétences ciblées dans le cycle par l’intermédiaire des séquences ou des projets</a:t>
              </a:r>
              <a:endParaRPr lang="fr-FR" sz="1400" dirty="0"/>
            </a:p>
          </p:txBody>
        </p:sp>
        <p:sp>
          <p:nvSpPr>
            <p:cNvPr id="21" name="Rectangle 20">
              <a:extLst>
                <a:ext uri="{FF2B5EF4-FFF2-40B4-BE49-F238E27FC236}">
                  <a16:creationId xmlns:a16="http://schemas.microsoft.com/office/drawing/2014/main" id="{4318F92D-B431-4238-918B-6417755A6415}"/>
                </a:ext>
              </a:extLst>
            </p:cNvPr>
            <p:cNvSpPr/>
            <p:nvPr/>
          </p:nvSpPr>
          <p:spPr>
            <a:xfrm>
              <a:off x="125936" y="4449216"/>
              <a:ext cx="62424"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2" name="Titre 1"/>
          <p:cNvSpPr>
            <a:spLocks noGrp="1"/>
          </p:cNvSpPr>
          <p:nvPr>
            <p:ph type="title"/>
            <p:custDataLst>
              <p:tags r:id="rId4"/>
            </p:custDataLst>
          </p:nvPr>
        </p:nvSpPr>
        <p:spPr/>
        <p:txBody>
          <a:bodyPr/>
          <a:lstStyle/>
          <a:p>
            <a:r>
              <a:rPr lang="fr-FR" dirty="0" smtClean="0"/>
              <a:t>Bilan sur le cycle terminal</a:t>
            </a:r>
            <a:endParaRPr lang="fr-FR" dirty="0"/>
          </a:p>
        </p:txBody>
      </p:sp>
      <p:pic>
        <p:nvPicPr>
          <p:cNvPr id="3" name="Image 2"/>
          <p:cNvPicPr>
            <a:picLocks noChangeAspect="1"/>
          </p:cNvPicPr>
          <p:nvPr>
            <p:custDataLst>
              <p:tags r:id="rId5"/>
            </p:custDataLst>
          </p:nvPr>
        </p:nvPicPr>
        <p:blipFill>
          <a:blip r:embed="rId7">
            <a:extLst>
              <a:ext uri="{28A0092B-C50C-407E-A947-70E740481C1C}">
                <a14:useLocalDpi xmlns:a14="http://schemas.microsoft.com/office/drawing/2010/main" val="0"/>
              </a:ext>
            </a:extLst>
          </a:blip>
          <a:stretch>
            <a:fillRect/>
          </a:stretch>
        </p:blipFill>
        <p:spPr>
          <a:xfrm>
            <a:off x="4433636" y="358808"/>
            <a:ext cx="4579101" cy="6319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698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custDataLst>
              <p:tags r:id="rId1"/>
            </p:custDataLst>
            <p:extLst/>
          </p:nvPr>
        </p:nvGraphicFramePr>
        <p:xfrm>
          <a:off x="9218659" y="71234"/>
          <a:ext cx="3003261" cy="238680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Titre 1"/>
          <p:cNvSpPr txBox="1">
            <a:spLocks/>
          </p:cNvSpPr>
          <p:nvPr>
            <p:custDataLst>
              <p:tags r:id="rId2"/>
            </p:custDataLst>
          </p:nvPr>
        </p:nvSpPr>
        <p:spPr>
          <a:xfrm>
            <a:off x="1180030" y="1208473"/>
            <a:ext cx="7856943" cy="497219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accent1">
                    <a:lumMod val="50000"/>
                  </a:schemeClr>
                </a:solidFill>
                <a:effectLst>
                  <a:outerShdw blurRad="38100" dist="38100" dir="2700000" algn="tl">
                    <a:srgbClr val="000000">
                      <a:alpha val="43137"/>
                    </a:srgbClr>
                  </a:outerShdw>
                </a:effectLst>
              </a:rPr>
              <a:t>Séquences :</a:t>
            </a:r>
          </a:p>
          <a:p>
            <a:r>
              <a:rPr lang="fr-FR" sz="1600" b="1" dirty="0">
                <a:solidFill>
                  <a:schemeClr val="accent1">
                    <a:lumMod val="50000"/>
                  </a:schemeClr>
                </a:solidFill>
                <a:effectLst>
                  <a:outerShdw blurRad="38100" dist="38100" dir="2700000" algn="tl">
                    <a:srgbClr val="000000">
                      <a:alpha val="43137"/>
                    </a:srgbClr>
                  </a:outerShdw>
                </a:effectLst>
              </a:rPr>
              <a:t>Définir les séquences pédagogiques :</a:t>
            </a:r>
          </a:p>
          <a:p>
            <a:r>
              <a:rPr lang="fr-FR" sz="1400" b="1" dirty="0">
                <a:solidFill>
                  <a:schemeClr val="accent1">
                    <a:lumMod val="50000"/>
                  </a:schemeClr>
                </a:solidFill>
              </a:rPr>
              <a:t>CADRE :</a:t>
            </a:r>
          </a:p>
          <a:p>
            <a:pPr marL="285750" indent="-285750">
              <a:buFontTx/>
              <a:buChar char="-"/>
            </a:pPr>
            <a:r>
              <a:rPr lang="fr-FR" sz="1400" b="1" dirty="0">
                <a:solidFill>
                  <a:schemeClr val="accent1">
                    <a:lumMod val="50000"/>
                  </a:schemeClr>
                </a:solidFill>
              </a:rPr>
              <a:t>Effectifs classe-groupes ;</a:t>
            </a:r>
          </a:p>
          <a:p>
            <a:pPr marL="285750" indent="-285750">
              <a:buFontTx/>
              <a:buChar char="-"/>
            </a:pPr>
            <a:r>
              <a:rPr lang="fr-FR" sz="1400" b="1" dirty="0">
                <a:solidFill>
                  <a:schemeClr val="accent1">
                    <a:lumMod val="50000"/>
                  </a:schemeClr>
                </a:solidFill>
              </a:rPr>
              <a:t>Contexte de la séquence : Thématique, enjeu sociétal, titre de séquence ;</a:t>
            </a:r>
          </a:p>
          <a:p>
            <a:pPr marL="285750" indent="-285750">
              <a:buFontTx/>
              <a:buChar char="-"/>
            </a:pPr>
            <a:r>
              <a:rPr lang="fr-FR" sz="1400" b="1" dirty="0">
                <a:solidFill>
                  <a:schemeClr val="accent1">
                    <a:lumMod val="50000"/>
                  </a:schemeClr>
                </a:solidFill>
              </a:rPr>
              <a:t>Intentions pédagogiques : Objectifs de formation (compétences, connaissances associées) ;</a:t>
            </a:r>
          </a:p>
          <a:p>
            <a:r>
              <a:rPr lang="fr-FR" sz="1400" b="1" dirty="0">
                <a:solidFill>
                  <a:schemeClr val="accent1">
                    <a:lumMod val="50000"/>
                  </a:schemeClr>
                </a:solidFill>
              </a:rPr>
              <a:t>STRUCTURE :</a:t>
            </a:r>
          </a:p>
          <a:p>
            <a:pPr marL="285750" indent="-285750">
              <a:buFontTx/>
              <a:buChar char="-"/>
            </a:pPr>
            <a:r>
              <a:rPr lang="fr-FR" sz="1400" b="1" dirty="0">
                <a:solidFill>
                  <a:schemeClr val="accent1">
                    <a:lumMod val="50000"/>
                  </a:schemeClr>
                </a:solidFill>
              </a:rPr>
              <a:t>Scénario pédagogique ;</a:t>
            </a:r>
          </a:p>
          <a:p>
            <a:pPr marL="285750" indent="-285750">
              <a:buFontTx/>
              <a:buChar char="-"/>
            </a:pPr>
            <a:r>
              <a:rPr lang="fr-FR" sz="1400" b="1" dirty="0">
                <a:solidFill>
                  <a:schemeClr val="accent1">
                    <a:lumMod val="50000"/>
                  </a:schemeClr>
                </a:solidFill>
              </a:rPr>
              <a:t>Type d’activités (pratiques, synthèses, etc.) ;</a:t>
            </a:r>
          </a:p>
          <a:p>
            <a:pPr marL="285750" indent="-285750">
              <a:buFontTx/>
              <a:buChar char="-"/>
            </a:pPr>
            <a:r>
              <a:rPr lang="fr-FR" sz="1400" b="1" dirty="0">
                <a:solidFill>
                  <a:schemeClr val="accent1">
                    <a:lumMod val="50000"/>
                  </a:schemeClr>
                </a:solidFill>
              </a:rPr>
              <a:t>Matériels.</a:t>
            </a:r>
          </a:p>
          <a:p>
            <a:endParaRPr lang="fr-FR" sz="2400" b="1" dirty="0">
              <a:solidFill>
                <a:schemeClr val="accent1">
                  <a:lumMod val="50000"/>
                </a:schemeClr>
              </a:solidFill>
            </a:endParaRPr>
          </a:p>
          <a:p>
            <a:r>
              <a:rPr lang="fr-FR" sz="2400" b="1" dirty="0">
                <a:solidFill>
                  <a:schemeClr val="accent1">
                    <a:lumMod val="50000"/>
                  </a:schemeClr>
                </a:solidFill>
                <a:effectLst>
                  <a:outerShdw blurRad="38100" dist="38100" dir="2700000" algn="tl">
                    <a:srgbClr val="000000">
                      <a:alpha val="43137"/>
                    </a:srgbClr>
                  </a:outerShdw>
                </a:effectLst>
              </a:rPr>
              <a:t>Projets :</a:t>
            </a:r>
          </a:p>
          <a:p>
            <a:r>
              <a:rPr lang="fr-FR" sz="1600" b="1" dirty="0">
                <a:solidFill>
                  <a:schemeClr val="accent1">
                    <a:lumMod val="50000"/>
                  </a:schemeClr>
                </a:solidFill>
                <a:effectLst>
                  <a:outerShdw blurRad="38100" dist="38100" dir="2700000" algn="tl">
                    <a:srgbClr val="000000">
                      <a:alpha val="43137"/>
                    </a:srgbClr>
                  </a:outerShdw>
                </a:effectLst>
              </a:rPr>
              <a:t>Définir le projet de fin de première et le projet de terminale :</a:t>
            </a:r>
          </a:p>
          <a:p>
            <a:pPr marL="285750" indent="-285750">
              <a:buFontTx/>
              <a:buChar char="-"/>
            </a:pPr>
            <a:r>
              <a:rPr lang="fr-FR" sz="1300" b="1" dirty="0">
                <a:solidFill>
                  <a:schemeClr val="accent1">
                    <a:lumMod val="50000"/>
                  </a:schemeClr>
                </a:solidFill>
              </a:rPr>
              <a:t>Contexte ;</a:t>
            </a:r>
          </a:p>
          <a:p>
            <a:pPr marL="285750" indent="-285750">
              <a:buFontTx/>
              <a:buChar char="-"/>
            </a:pPr>
            <a:r>
              <a:rPr lang="fr-FR" sz="1300" b="1" dirty="0">
                <a:solidFill>
                  <a:schemeClr val="accent1">
                    <a:lumMod val="50000"/>
                  </a:schemeClr>
                </a:solidFill>
              </a:rPr>
              <a:t>Problématique ;</a:t>
            </a:r>
          </a:p>
          <a:p>
            <a:pPr marL="285750" indent="-285750">
              <a:buFontTx/>
              <a:buChar char="-"/>
            </a:pPr>
            <a:r>
              <a:rPr lang="fr-FR" sz="1300" b="1" dirty="0">
                <a:solidFill>
                  <a:schemeClr val="accent1">
                    <a:lumMod val="50000"/>
                  </a:schemeClr>
                </a:solidFill>
              </a:rPr>
              <a:t>Tâches des élèves ;</a:t>
            </a:r>
          </a:p>
          <a:p>
            <a:pPr marL="285750" indent="-285750">
              <a:buFontTx/>
              <a:buChar char="-"/>
            </a:pPr>
            <a:r>
              <a:rPr lang="fr-FR" sz="1300" b="1" dirty="0">
                <a:solidFill>
                  <a:schemeClr val="accent1">
                    <a:lumMod val="50000"/>
                  </a:schemeClr>
                </a:solidFill>
              </a:rPr>
              <a:t>Liens avec les indicateurs de performance.</a:t>
            </a:r>
          </a:p>
          <a:p>
            <a:endParaRPr lang="fr-FR" sz="2400" b="1" dirty="0">
              <a:solidFill>
                <a:schemeClr val="accent1">
                  <a:lumMod val="50000"/>
                </a:schemeClr>
              </a:solidFill>
            </a:endParaRPr>
          </a:p>
          <a:p>
            <a:r>
              <a:rPr lang="fr-FR" sz="2400" b="1" dirty="0">
                <a:solidFill>
                  <a:schemeClr val="accent1">
                    <a:lumMod val="50000"/>
                  </a:schemeClr>
                </a:solidFill>
                <a:effectLst>
                  <a:outerShdw blurRad="38100" dist="38100" dir="2700000" algn="tl">
                    <a:srgbClr val="000000">
                      <a:alpha val="43137"/>
                    </a:srgbClr>
                  </a:outerShdw>
                </a:effectLst>
              </a:rPr>
              <a:t>Progression :</a:t>
            </a:r>
          </a:p>
          <a:p>
            <a:r>
              <a:rPr lang="fr-FR" sz="1600" b="1" dirty="0">
                <a:solidFill>
                  <a:schemeClr val="accent1">
                    <a:lumMod val="50000"/>
                  </a:schemeClr>
                </a:solidFill>
                <a:effectLst>
                  <a:outerShdw blurRad="38100" dist="38100" dir="2700000" algn="tl">
                    <a:srgbClr val="000000">
                      <a:alpha val="43137"/>
                    </a:srgbClr>
                  </a:outerShdw>
                </a:effectLst>
              </a:rPr>
              <a:t>Définir une progression pédagogique sur le cycle terminal :</a:t>
            </a:r>
          </a:p>
          <a:p>
            <a:r>
              <a:rPr lang="fr-FR" sz="1400" b="1" dirty="0">
                <a:solidFill>
                  <a:schemeClr val="accent1">
                    <a:lumMod val="50000"/>
                  </a:schemeClr>
                </a:solidFill>
              </a:rPr>
              <a:t>- Vérifier la mobilisation des compétences du cycle terminal ;</a:t>
            </a:r>
          </a:p>
          <a:p>
            <a:r>
              <a:rPr lang="fr-FR" sz="1400" b="1" dirty="0">
                <a:solidFill>
                  <a:schemeClr val="accent1">
                    <a:lumMod val="50000"/>
                  </a:schemeClr>
                </a:solidFill>
              </a:rPr>
              <a:t>- Rassembler les données (périodes, compétences) des fiches séquences et projet déjà créées ;</a:t>
            </a:r>
          </a:p>
          <a:p>
            <a:r>
              <a:rPr lang="fr-FR" sz="1300" b="1" dirty="0">
                <a:solidFill>
                  <a:schemeClr val="accent1">
                    <a:lumMod val="50000"/>
                  </a:schemeClr>
                </a:solidFill>
              </a:rPr>
              <a:t>- Construire des fiches séquences et projets.</a:t>
            </a:r>
          </a:p>
        </p:txBody>
      </p:sp>
      <p:sp>
        <p:nvSpPr>
          <p:cNvPr id="7" name="Titre 1"/>
          <p:cNvSpPr txBox="1">
            <a:spLocks/>
          </p:cNvSpPr>
          <p:nvPr>
            <p:custDataLst>
              <p:tags r:id="rId3"/>
            </p:custDataLst>
          </p:nvPr>
        </p:nvSpPr>
        <p:spPr>
          <a:xfrm>
            <a:off x="5151595" y="2582037"/>
            <a:ext cx="6069734" cy="926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b="1" dirty="0" smtClean="0">
                <a:solidFill>
                  <a:srgbClr val="C00000"/>
                </a:solidFill>
              </a:rPr>
              <a:t>Éléments </a:t>
            </a:r>
            <a:r>
              <a:rPr lang="fr-FR" sz="1200" b="1" dirty="0">
                <a:solidFill>
                  <a:srgbClr val="C00000"/>
                </a:solidFill>
              </a:rPr>
              <a:t>de contrôle :</a:t>
            </a:r>
          </a:p>
          <a:p>
            <a:pPr marL="171450" indent="-171450">
              <a:buFontTx/>
              <a:buChar char="-"/>
            </a:pPr>
            <a:r>
              <a:rPr lang="fr-FR" sz="1200" b="1" dirty="0">
                <a:solidFill>
                  <a:srgbClr val="C00000"/>
                </a:solidFill>
              </a:rPr>
              <a:t>Nombre d’activités par rapport au nombre d’élèves en classe entière ou en groupe ;</a:t>
            </a:r>
          </a:p>
          <a:p>
            <a:pPr marL="171450" indent="-171450">
              <a:buFontTx/>
              <a:buChar char="-"/>
            </a:pPr>
            <a:r>
              <a:rPr lang="fr-FR" sz="1200" b="1" dirty="0">
                <a:solidFill>
                  <a:srgbClr val="C00000"/>
                </a:solidFill>
              </a:rPr>
              <a:t>Mobilisation des compétences au sein des activités </a:t>
            </a:r>
            <a:r>
              <a:rPr lang="fr-FR" sz="1200" b="1" dirty="0" smtClean="0">
                <a:solidFill>
                  <a:srgbClr val="C00000"/>
                </a:solidFill>
              </a:rPr>
              <a:t>cohérentes avec </a:t>
            </a:r>
            <a:r>
              <a:rPr lang="fr-FR" sz="1200" b="1" dirty="0">
                <a:solidFill>
                  <a:srgbClr val="C00000"/>
                </a:solidFill>
              </a:rPr>
              <a:t>l’intention pédagogique ;</a:t>
            </a:r>
          </a:p>
          <a:p>
            <a:pPr marL="171450" indent="-171450">
              <a:buFontTx/>
              <a:buChar char="-"/>
            </a:pPr>
            <a:r>
              <a:rPr lang="fr-FR" sz="1200" b="1" dirty="0">
                <a:solidFill>
                  <a:srgbClr val="C00000"/>
                </a:solidFill>
              </a:rPr>
              <a:t>Matériels disponibles.</a:t>
            </a:r>
          </a:p>
          <a:p>
            <a:pPr marL="285750" indent="-285750">
              <a:buFontTx/>
              <a:buChar char="-"/>
            </a:pPr>
            <a:endParaRPr lang="fr-FR" sz="1200" b="1" dirty="0">
              <a:solidFill>
                <a:srgbClr val="C00000"/>
              </a:solidFill>
            </a:endParaRPr>
          </a:p>
          <a:p>
            <a:pPr marL="285750" indent="-285750">
              <a:buFontTx/>
              <a:buChar char="-"/>
            </a:pPr>
            <a:endParaRPr lang="fr-FR" sz="900" b="1" dirty="0">
              <a:solidFill>
                <a:srgbClr val="C00000"/>
              </a:solidFill>
            </a:endParaRPr>
          </a:p>
        </p:txBody>
      </p:sp>
      <p:sp>
        <p:nvSpPr>
          <p:cNvPr id="8" name="Titre 1"/>
          <p:cNvSpPr txBox="1">
            <a:spLocks/>
          </p:cNvSpPr>
          <p:nvPr>
            <p:custDataLst>
              <p:tags r:id="rId4"/>
            </p:custDataLst>
          </p:nvPr>
        </p:nvSpPr>
        <p:spPr>
          <a:xfrm>
            <a:off x="8089192" y="4977593"/>
            <a:ext cx="3853773" cy="9391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b="1" dirty="0" smtClean="0">
                <a:solidFill>
                  <a:srgbClr val="C00000"/>
                </a:solidFill>
              </a:rPr>
              <a:t>Éléments </a:t>
            </a:r>
            <a:r>
              <a:rPr lang="fr-FR" sz="1200" b="1" dirty="0">
                <a:solidFill>
                  <a:srgbClr val="C00000"/>
                </a:solidFill>
              </a:rPr>
              <a:t>de contrôle :</a:t>
            </a:r>
          </a:p>
          <a:p>
            <a:pPr marL="342900" indent="-342900">
              <a:buFontTx/>
              <a:buChar char="-"/>
            </a:pPr>
            <a:r>
              <a:rPr lang="fr-FR" sz="1200" b="1" dirty="0">
                <a:solidFill>
                  <a:srgbClr val="C00000"/>
                </a:solidFill>
              </a:rPr>
              <a:t>Succession des séquences et des projets ;</a:t>
            </a:r>
          </a:p>
          <a:p>
            <a:pPr marL="342900" indent="-342900">
              <a:buFontTx/>
              <a:buChar char="-"/>
            </a:pPr>
            <a:r>
              <a:rPr lang="fr-FR" sz="1200" b="1" dirty="0">
                <a:solidFill>
                  <a:srgbClr val="C00000"/>
                </a:solidFill>
              </a:rPr>
              <a:t>Mobilisation des compétences sur le cycle </a:t>
            </a:r>
            <a:r>
              <a:rPr lang="fr-FR" sz="1200" b="1" dirty="0" smtClean="0">
                <a:solidFill>
                  <a:srgbClr val="C00000"/>
                </a:solidFill>
              </a:rPr>
              <a:t>terminal.</a:t>
            </a:r>
            <a:endParaRPr lang="fr-FR" sz="1200" b="1" dirty="0">
              <a:solidFill>
                <a:srgbClr val="C00000"/>
              </a:solidFill>
            </a:endParaRPr>
          </a:p>
          <a:p>
            <a:pPr marL="285750" indent="-285750">
              <a:buFontTx/>
              <a:buChar char="-"/>
            </a:pPr>
            <a:endParaRPr lang="fr-FR" sz="900" b="1" dirty="0">
              <a:solidFill>
                <a:srgbClr val="C00000"/>
              </a:solidFill>
            </a:endParaRPr>
          </a:p>
        </p:txBody>
      </p:sp>
      <p:pic>
        <p:nvPicPr>
          <p:cNvPr id="9" name="Image 8"/>
          <p:cNvPicPr>
            <a:picLocks noChangeAspect="1"/>
          </p:cNvPicPr>
          <p:nvPr>
            <p:custDataLst>
              <p:tags r:id="rId5"/>
            </p:custDataLst>
          </p:nvPr>
        </p:nvPicPr>
        <p:blipFill rotWithShape="1">
          <a:blip r:embed="rId18" cstate="print">
            <a:extLst>
              <a:ext uri="{28A0092B-C50C-407E-A947-70E740481C1C}">
                <a14:useLocalDpi xmlns:a14="http://schemas.microsoft.com/office/drawing/2010/main" val="0"/>
              </a:ext>
            </a:extLst>
          </a:blip>
          <a:srcRect l="2803" t="11141" r="1395" b="60614"/>
          <a:stretch/>
        </p:blipFill>
        <p:spPr>
          <a:xfrm>
            <a:off x="10219248" y="185196"/>
            <a:ext cx="1002081" cy="403787"/>
          </a:xfrm>
          <a:prstGeom prst="rect">
            <a:avLst/>
          </a:prstGeom>
        </p:spPr>
      </p:pic>
      <p:pic>
        <p:nvPicPr>
          <p:cNvPr id="10" name="Image 9"/>
          <p:cNvPicPr>
            <a:picLocks noChangeAspect="1"/>
          </p:cNvPicPr>
          <p:nvPr>
            <p:custDataLst>
              <p:tags r:id="rId6"/>
            </p:custDataLst>
          </p:nvPr>
        </p:nvPicPr>
        <p:blipFill rotWithShape="1">
          <a:blip r:embed="rId18" cstate="print">
            <a:extLst>
              <a:ext uri="{28A0092B-C50C-407E-A947-70E740481C1C}">
                <a14:useLocalDpi xmlns:a14="http://schemas.microsoft.com/office/drawing/2010/main" val="0"/>
              </a:ext>
            </a:extLst>
          </a:blip>
          <a:srcRect l="2479" t="40677" r="1071" b="31144"/>
          <a:stretch/>
        </p:blipFill>
        <p:spPr>
          <a:xfrm>
            <a:off x="9388425" y="1642956"/>
            <a:ext cx="1011165" cy="403787"/>
          </a:xfrm>
          <a:prstGeom prst="rect">
            <a:avLst/>
          </a:prstGeom>
        </p:spPr>
      </p:pic>
      <p:pic>
        <p:nvPicPr>
          <p:cNvPr id="11" name="Image 10"/>
          <p:cNvPicPr>
            <a:picLocks noChangeAspect="1"/>
          </p:cNvPicPr>
          <p:nvPr>
            <p:custDataLst>
              <p:tags r:id="rId7"/>
            </p:custDataLst>
          </p:nvPr>
        </p:nvPicPr>
        <p:blipFill rotWithShape="1">
          <a:blip r:embed="rId18" cstate="print">
            <a:extLst>
              <a:ext uri="{28A0092B-C50C-407E-A947-70E740481C1C}">
                <a14:useLocalDpi xmlns:a14="http://schemas.microsoft.com/office/drawing/2010/main" val="0"/>
              </a:ext>
            </a:extLst>
          </a:blip>
          <a:srcRect l="2479" t="70285" r="1071" b="1354"/>
          <a:stretch/>
        </p:blipFill>
        <p:spPr>
          <a:xfrm>
            <a:off x="11029070" y="1639272"/>
            <a:ext cx="1011165" cy="406400"/>
          </a:xfrm>
          <a:prstGeom prst="rect">
            <a:avLst/>
          </a:prstGeom>
        </p:spPr>
      </p:pic>
      <p:pic>
        <p:nvPicPr>
          <p:cNvPr id="12" name="Image 11"/>
          <p:cNvPicPr>
            <a:picLocks noChangeAspect="1"/>
          </p:cNvPicPr>
          <p:nvPr>
            <p:custDataLst>
              <p:tags r:id="rId8"/>
            </p:custDataLst>
          </p:nvPr>
        </p:nvPicPr>
        <p:blipFill rotWithShape="1">
          <a:blip r:embed="rId18" cstate="print">
            <a:extLst>
              <a:ext uri="{28A0092B-C50C-407E-A947-70E740481C1C}">
                <a14:useLocalDpi xmlns:a14="http://schemas.microsoft.com/office/drawing/2010/main" val="0"/>
              </a:ext>
            </a:extLst>
          </a:blip>
          <a:srcRect l="2803" t="11141" r="1395" b="60614"/>
          <a:stretch/>
        </p:blipFill>
        <p:spPr>
          <a:xfrm>
            <a:off x="200924" y="1269637"/>
            <a:ext cx="1002081" cy="403787"/>
          </a:xfrm>
          <a:prstGeom prst="rect">
            <a:avLst/>
          </a:prstGeom>
        </p:spPr>
      </p:pic>
      <p:pic>
        <p:nvPicPr>
          <p:cNvPr id="13" name="Image 12"/>
          <p:cNvPicPr>
            <a:picLocks noChangeAspect="1"/>
          </p:cNvPicPr>
          <p:nvPr>
            <p:custDataLst>
              <p:tags r:id="rId9"/>
            </p:custDataLst>
          </p:nvPr>
        </p:nvPicPr>
        <p:blipFill rotWithShape="1">
          <a:blip r:embed="rId18" cstate="print">
            <a:extLst>
              <a:ext uri="{28A0092B-C50C-407E-A947-70E740481C1C}">
                <a14:useLocalDpi xmlns:a14="http://schemas.microsoft.com/office/drawing/2010/main" val="0"/>
              </a:ext>
            </a:extLst>
          </a:blip>
          <a:srcRect l="2479" t="40677" r="1071" b="31144"/>
          <a:stretch/>
        </p:blipFill>
        <p:spPr>
          <a:xfrm>
            <a:off x="200924" y="3387090"/>
            <a:ext cx="1011165" cy="403787"/>
          </a:xfrm>
          <a:prstGeom prst="rect">
            <a:avLst/>
          </a:prstGeom>
        </p:spPr>
      </p:pic>
      <p:pic>
        <p:nvPicPr>
          <p:cNvPr id="14" name="Image 13"/>
          <p:cNvPicPr>
            <a:picLocks noChangeAspect="1"/>
          </p:cNvPicPr>
          <p:nvPr>
            <p:custDataLst>
              <p:tags r:id="rId10"/>
            </p:custDataLst>
          </p:nvPr>
        </p:nvPicPr>
        <p:blipFill rotWithShape="1">
          <a:blip r:embed="rId18" cstate="print">
            <a:extLst>
              <a:ext uri="{28A0092B-C50C-407E-A947-70E740481C1C}">
                <a14:useLocalDpi xmlns:a14="http://schemas.microsoft.com/office/drawing/2010/main" val="0"/>
              </a:ext>
            </a:extLst>
          </a:blip>
          <a:srcRect l="2479" t="70285" r="1071" b="1354"/>
          <a:stretch/>
        </p:blipFill>
        <p:spPr>
          <a:xfrm>
            <a:off x="200924" y="4780406"/>
            <a:ext cx="1011165" cy="406400"/>
          </a:xfrm>
          <a:prstGeom prst="rect">
            <a:avLst/>
          </a:prstGeom>
        </p:spPr>
      </p:pic>
      <p:sp>
        <p:nvSpPr>
          <p:cNvPr id="15" name="Titre 1"/>
          <p:cNvSpPr txBox="1">
            <a:spLocks/>
          </p:cNvSpPr>
          <p:nvPr>
            <p:custDataLst>
              <p:tags r:id="rId11"/>
            </p:custDataLst>
          </p:nvPr>
        </p:nvSpPr>
        <p:spPr>
          <a:xfrm>
            <a:off x="6440039" y="3580939"/>
            <a:ext cx="5600196" cy="11568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b="1" dirty="0" smtClean="0">
                <a:solidFill>
                  <a:srgbClr val="C00000"/>
                </a:solidFill>
              </a:rPr>
              <a:t>Éléments </a:t>
            </a:r>
            <a:r>
              <a:rPr lang="fr-FR" sz="1200" b="1" dirty="0">
                <a:solidFill>
                  <a:srgbClr val="C00000"/>
                </a:solidFill>
              </a:rPr>
              <a:t>de contrôle :</a:t>
            </a:r>
          </a:p>
          <a:p>
            <a:pPr marL="342900" indent="-342900">
              <a:buFontTx/>
              <a:buChar char="-"/>
            </a:pPr>
            <a:r>
              <a:rPr lang="fr-FR" sz="1200" b="1" dirty="0">
                <a:solidFill>
                  <a:srgbClr val="C00000"/>
                </a:solidFill>
              </a:rPr>
              <a:t>Mobilisation des indicateurs de performance au regard des exigences de l’épreuve ;</a:t>
            </a:r>
          </a:p>
          <a:p>
            <a:pPr marL="342900" indent="-342900">
              <a:buFontTx/>
              <a:buChar char="-"/>
            </a:pPr>
            <a:r>
              <a:rPr lang="fr-FR" sz="1200" b="1" dirty="0">
                <a:solidFill>
                  <a:srgbClr val="C00000"/>
                </a:solidFill>
              </a:rPr>
              <a:t>Définition et répartition des tâches cohérente pour un travail collectif et une évaluation individuelle ;</a:t>
            </a:r>
          </a:p>
          <a:p>
            <a:pPr marL="342900" indent="-342900">
              <a:buFontTx/>
              <a:buChar char="-"/>
            </a:pPr>
            <a:r>
              <a:rPr lang="fr-FR" sz="1200" b="1" dirty="0">
                <a:solidFill>
                  <a:srgbClr val="C00000"/>
                </a:solidFill>
              </a:rPr>
              <a:t>Fiche de validation complète.</a:t>
            </a:r>
          </a:p>
          <a:p>
            <a:pPr marL="285750" indent="-285750">
              <a:buFontTx/>
              <a:buChar char="-"/>
            </a:pPr>
            <a:endParaRPr lang="fr-FR" sz="1200" b="1" dirty="0">
              <a:solidFill>
                <a:srgbClr val="C00000"/>
              </a:solidFill>
            </a:endParaRPr>
          </a:p>
          <a:p>
            <a:pPr marL="285750" indent="-285750">
              <a:buFontTx/>
              <a:buChar char="-"/>
            </a:pPr>
            <a:endParaRPr lang="fr-FR" sz="900" b="1" dirty="0">
              <a:solidFill>
                <a:srgbClr val="C00000"/>
              </a:solidFill>
            </a:endParaRPr>
          </a:p>
        </p:txBody>
      </p:sp>
    </p:spTree>
    <p:extLst>
      <p:ext uri="{BB962C8B-B14F-4D97-AF65-F5344CB8AC3E}">
        <p14:creationId xmlns:p14="http://schemas.microsoft.com/office/powerpoint/2010/main" val="4142630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33239" y="312440"/>
            <a:ext cx="9069802" cy="430887"/>
          </a:xfrm>
        </p:spPr>
        <p:txBody>
          <a:bodyPr/>
          <a:lstStyle/>
          <a:p>
            <a:r>
              <a:rPr lang="fr-FR" sz="2200" b="1" dirty="0" smtClean="0"/>
              <a:t>Progiciel d’aide à l’ingénierie pédagogique, Concept clé </a:t>
            </a:r>
            <a:r>
              <a:rPr lang="fr-FR" sz="2200" b="1" dirty="0"/>
              <a:t>de </a:t>
            </a:r>
            <a:r>
              <a:rPr lang="fr-FR" sz="2200" b="1" dirty="0" smtClean="0"/>
              <a:t>résistance</a:t>
            </a:r>
            <a:endParaRPr lang="fr-FR" sz="2200" b="1" dirty="0"/>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t>5</a:t>
            </a:fld>
            <a:endParaRPr lang="fr-FR" dirty="0"/>
          </a:p>
        </p:txBody>
      </p:sp>
      <p:sp>
        <p:nvSpPr>
          <p:cNvPr id="4" name="Rectangle 3">
            <a:extLst>
              <a:ext uri="{FF2B5EF4-FFF2-40B4-BE49-F238E27FC236}">
                <a16:creationId xmlns:a16="http://schemas.microsoft.com/office/drawing/2014/main" id="{946F1660-7460-4267-8DC6-6CA70F791FF0}"/>
              </a:ext>
            </a:extLst>
          </p:cNvPr>
          <p:cNvSpPr/>
          <p:nvPr>
            <p:custDataLst>
              <p:tags r:id="rId3"/>
            </p:custDataLst>
          </p:nvPr>
        </p:nvSpPr>
        <p:spPr>
          <a:xfrm>
            <a:off x="3712631" y="861169"/>
            <a:ext cx="8294506" cy="215850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2800" dirty="0"/>
              <a:t>Comment </a:t>
            </a:r>
            <a:r>
              <a:rPr lang="fr-FR" sz="2800" dirty="0" smtClean="0"/>
              <a:t>organiser une progression pédagogique en </a:t>
            </a:r>
            <a:r>
              <a:rPr lang="fr-FR" sz="2800" dirty="0"/>
              <a:t>IT, I2D et 2I2D </a:t>
            </a:r>
            <a:r>
              <a:rPr lang="fr-FR" sz="2800" dirty="0" smtClean="0"/>
              <a:t>en utilisant un progiciel dédié ?</a:t>
            </a:r>
            <a:endParaRPr lang="fr-FR" sz="2800" dirty="0"/>
          </a:p>
          <a:p>
            <a:r>
              <a:rPr lang="fr-FR" sz="2800" dirty="0"/>
              <a:t>Exemples sur </a:t>
            </a:r>
            <a:r>
              <a:rPr lang="fr-FR" sz="2800" dirty="0" smtClean="0"/>
              <a:t>des séquences intégrant la formation au concept clé </a:t>
            </a:r>
            <a:r>
              <a:rPr lang="fr-FR" sz="2800" dirty="0"/>
              <a:t>de </a:t>
            </a:r>
            <a:r>
              <a:rPr lang="fr-FR" sz="2800" dirty="0" smtClean="0"/>
              <a:t>résistance et respectant la logique STEM</a:t>
            </a:r>
            <a:endParaRPr lang="fr-FR" sz="2800" dirty="0"/>
          </a:p>
        </p:txBody>
      </p:sp>
      <p:sp>
        <p:nvSpPr>
          <p:cNvPr id="5" name="Rectangle 4">
            <a:extLst>
              <a:ext uri="{FF2B5EF4-FFF2-40B4-BE49-F238E27FC236}">
                <a16:creationId xmlns:a16="http://schemas.microsoft.com/office/drawing/2014/main" id="{4318F92D-B431-4238-918B-6417755A6415}"/>
              </a:ext>
            </a:extLst>
          </p:cNvPr>
          <p:cNvSpPr/>
          <p:nvPr>
            <p:custDataLst>
              <p:tags r:id="rId4"/>
            </p:custDataLst>
          </p:nvPr>
        </p:nvSpPr>
        <p:spPr>
          <a:xfrm>
            <a:off x="3453420" y="861169"/>
            <a:ext cx="259211" cy="2158509"/>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21" name="Rectangle 20">
            <a:extLst>
              <a:ext uri="{FF2B5EF4-FFF2-40B4-BE49-F238E27FC236}">
                <a16:creationId xmlns:a16="http://schemas.microsoft.com/office/drawing/2014/main" id="{B082ED1B-4741-44F2-ABA8-BBCD793ED31D}"/>
              </a:ext>
            </a:extLst>
          </p:cNvPr>
          <p:cNvSpPr/>
          <p:nvPr>
            <p:custDataLst>
              <p:tags r:id="rId5"/>
            </p:custDataLst>
          </p:nvPr>
        </p:nvSpPr>
        <p:spPr>
          <a:xfrm>
            <a:off x="184863" y="3148221"/>
            <a:ext cx="9232312"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Sommaire</a:t>
            </a:r>
          </a:p>
        </p:txBody>
      </p:sp>
      <p:sp>
        <p:nvSpPr>
          <p:cNvPr id="22" name="Rectangle 21">
            <a:extLst>
              <a:ext uri="{FF2B5EF4-FFF2-40B4-BE49-F238E27FC236}">
                <a16:creationId xmlns:a16="http://schemas.microsoft.com/office/drawing/2014/main" id="{C751EE4F-8104-43ED-A261-D3649A040ABA}"/>
              </a:ext>
            </a:extLst>
          </p:cNvPr>
          <p:cNvSpPr/>
          <p:nvPr>
            <p:custDataLst>
              <p:tags r:id="rId6"/>
            </p:custDataLst>
          </p:nvPr>
        </p:nvSpPr>
        <p:spPr>
          <a:xfrm>
            <a:off x="184862" y="3620808"/>
            <a:ext cx="9232313" cy="2546076"/>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numCol="2" rtlCol="0" anchor="t"/>
          <a:lstStyle/>
          <a:p>
            <a:pPr>
              <a:spcAft>
                <a:spcPts val="600"/>
              </a:spcAft>
            </a:pPr>
            <a:r>
              <a:rPr lang="fr-FR" sz="2000" dirty="0">
                <a:solidFill>
                  <a:schemeClr val="tx1"/>
                </a:solidFill>
              </a:rPr>
              <a:t>Exemples en 1ère</a:t>
            </a:r>
          </a:p>
          <a:p>
            <a:pPr marL="265113">
              <a:spcAft>
                <a:spcPts val="600"/>
              </a:spcAft>
            </a:pPr>
            <a:r>
              <a:rPr lang="fr-FR" sz="1600" dirty="0" smtClean="0">
                <a:solidFill>
                  <a:schemeClr val="accent1">
                    <a:lumMod val="75000"/>
                  </a:schemeClr>
                </a:solidFill>
              </a:rPr>
              <a:t>Paramétrage et fonctionnement du logiciel en I2D</a:t>
            </a:r>
          </a:p>
          <a:p>
            <a:pPr marL="265113">
              <a:spcAft>
                <a:spcPts val="600"/>
              </a:spcAft>
            </a:pPr>
            <a:r>
              <a:rPr lang="fr-FR" sz="1600" dirty="0" smtClean="0">
                <a:solidFill>
                  <a:schemeClr val="accent1">
                    <a:lumMod val="75000"/>
                  </a:schemeClr>
                </a:solidFill>
              </a:rPr>
              <a:t>Séquence </a:t>
            </a:r>
            <a:r>
              <a:rPr lang="fr-FR" sz="1600" dirty="0">
                <a:solidFill>
                  <a:schemeClr val="accent1">
                    <a:lumMod val="75000"/>
                  </a:schemeClr>
                </a:solidFill>
              </a:rPr>
              <a:t>I2D </a:t>
            </a:r>
            <a:r>
              <a:rPr lang="fr-FR" sz="1600" dirty="0" smtClean="0">
                <a:solidFill>
                  <a:schemeClr val="accent1">
                    <a:lumMod val="75000"/>
                  </a:schemeClr>
                </a:solidFill>
              </a:rPr>
              <a:t>Livraison par Drone</a:t>
            </a:r>
          </a:p>
          <a:p>
            <a:pPr marL="265113">
              <a:spcAft>
                <a:spcPts val="600"/>
              </a:spcAft>
            </a:pPr>
            <a:endParaRPr lang="fr-FR" sz="1600" dirty="0">
              <a:solidFill>
                <a:schemeClr val="accent1">
                  <a:lumMod val="75000"/>
                </a:schemeClr>
              </a:solidFill>
            </a:endParaRPr>
          </a:p>
          <a:p>
            <a:pPr marL="265113">
              <a:spcAft>
                <a:spcPts val="600"/>
              </a:spcAft>
            </a:pPr>
            <a:endParaRPr lang="fr-FR" sz="1600" dirty="0" smtClean="0">
              <a:solidFill>
                <a:schemeClr val="accent1">
                  <a:lumMod val="75000"/>
                </a:schemeClr>
              </a:solidFill>
            </a:endParaRPr>
          </a:p>
          <a:p>
            <a:pPr marL="265113">
              <a:spcAft>
                <a:spcPts val="600"/>
              </a:spcAft>
            </a:pPr>
            <a:endParaRPr lang="fr-FR" sz="1600" dirty="0" smtClean="0">
              <a:solidFill>
                <a:schemeClr val="accent1">
                  <a:lumMod val="75000"/>
                </a:schemeClr>
              </a:solidFill>
            </a:endParaRPr>
          </a:p>
          <a:p>
            <a:pPr marL="265113">
              <a:spcAft>
                <a:spcPts val="600"/>
              </a:spcAft>
            </a:pPr>
            <a:endParaRPr lang="fr-FR" sz="1600" dirty="0">
              <a:solidFill>
                <a:schemeClr val="accent1">
                  <a:lumMod val="75000"/>
                </a:schemeClr>
              </a:solidFill>
            </a:endParaRPr>
          </a:p>
          <a:p>
            <a:pPr marL="265113">
              <a:spcAft>
                <a:spcPts val="600"/>
              </a:spcAft>
            </a:pPr>
            <a:endParaRPr lang="fr-FR" sz="2000" dirty="0">
              <a:solidFill>
                <a:schemeClr val="tx1"/>
              </a:solidFill>
            </a:endParaRPr>
          </a:p>
        </p:txBody>
      </p:sp>
      <p:sp>
        <p:nvSpPr>
          <p:cNvPr id="7" name="Rectangle 6">
            <a:extLst>
              <a:ext uri="{FF2B5EF4-FFF2-40B4-BE49-F238E27FC236}">
                <a16:creationId xmlns:a16="http://schemas.microsoft.com/office/drawing/2014/main" id="{D2E4D345-FE78-458E-BAA4-B6063B357A37}"/>
              </a:ext>
            </a:extLst>
          </p:cNvPr>
          <p:cNvSpPr/>
          <p:nvPr>
            <p:custDataLst>
              <p:tags r:id="rId7"/>
            </p:custDataLst>
          </p:nvPr>
        </p:nvSpPr>
        <p:spPr>
          <a:xfrm>
            <a:off x="184862" y="1672419"/>
            <a:ext cx="1028617" cy="631354"/>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I2D</a:t>
            </a:r>
          </a:p>
        </p:txBody>
      </p:sp>
      <p:pic>
        <p:nvPicPr>
          <p:cNvPr id="29" name="Image 28"/>
          <p:cNvPicPr>
            <a:picLocks noChangeAspect="1"/>
          </p:cNvPicPr>
          <p:nvPr>
            <p:custDataLst>
              <p:tags r:id="rId8"/>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10379">
            <a:off x="10360804" y="4801653"/>
            <a:ext cx="648510" cy="596330"/>
          </a:xfrm>
          <a:prstGeom prst="rect">
            <a:avLst/>
          </a:prstGeom>
        </p:spPr>
      </p:pic>
      <p:grpSp>
        <p:nvGrpSpPr>
          <p:cNvPr id="6" name="Groupe 5"/>
          <p:cNvGrpSpPr/>
          <p:nvPr>
            <p:custDataLst>
              <p:tags r:id="rId9"/>
            </p:custDataLst>
          </p:nvPr>
        </p:nvGrpSpPr>
        <p:grpSpPr>
          <a:xfrm>
            <a:off x="9301805" y="3148221"/>
            <a:ext cx="3038475" cy="3238500"/>
            <a:chOff x="9194711" y="3148221"/>
            <a:chExt cx="3038475" cy="3238500"/>
          </a:xfrm>
        </p:grpSpPr>
        <p:pic>
          <p:nvPicPr>
            <p:cNvPr id="28" name="Image 27"/>
            <p:cNvPicPr>
              <a:picLocks noChangeAspect="1"/>
            </p:cNvPicPr>
            <p:nvPr>
              <p:custDataLst>
                <p:tags r:id="rId10"/>
              </p:custDataLst>
            </p:nvPr>
          </p:nvPicPr>
          <p:blipFill>
            <a:blip r:embed="rId17">
              <a:extLst>
                <a:ext uri="{28A0092B-C50C-407E-A947-70E740481C1C}">
                  <a14:useLocalDpi xmlns:a14="http://schemas.microsoft.com/office/drawing/2010/main"/>
                </a:ext>
              </a:extLst>
            </a:blip>
            <a:stretch>
              <a:fillRect/>
            </a:stretch>
          </p:blipFill>
          <p:spPr>
            <a:xfrm>
              <a:off x="9194711" y="3148221"/>
              <a:ext cx="3038475" cy="3238500"/>
            </a:xfrm>
            <a:prstGeom prst="rect">
              <a:avLst/>
            </a:prstGeom>
          </p:spPr>
        </p:pic>
        <p:sp>
          <p:nvSpPr>
            <p:cNvPr id="30" name="Rectangle 29"/>
            <p:cNvSpPr/>
            <p:nvPr>
              <p:custDataLst>
                <p:tags r:id="rId11"/>
              </p:custDataLst>
            </p:nvPr>
          </p:nvSpPr>
          <p:spPr>
            <a:xfrm>
              <a:off x="10226240" y="3864777"/>
              <a:ext cx="944618" cy="369332"/>
            </a:xfrm>
            <a:prstGeom prst="rect">
              <a:avLst/>
            </a:prstGeom>
            <a:effectLst>
              <a:outerShdw blurRad="50800" dist="38100" dir="5400000" algn="t" rotWithShape="0">
                <a:prstClr val="black">
                  <a:alpha val="40000"/>
                </a:prstClr>
              </a:outerShdw>
            </a:effectLst>
          </p:spPr>
          <p:txBody>
            <a:bodyPr wrap="none">
              <a:spAutoFit/>
            </a:bodyPr>
            <a:lstStyle/>
            <a:p>
              <a:r>
                <a:rPr lang="fr-FR" b="1" dirty="0">
                  <a:solidFill>
                    <a:schemeClr val="bg1"/>
                  </a:solidFill>
                </a:rPr>
                <a:t>Matière</a:t>
              </a:r>
              <a:endParaRPr lang="fr-FR" dirty="0"/>
            </a:p>
          </p:txBody>
        </p:sp>
        <p:sp>
          <p:nvSpPr>
            <p:cNvPr id="31" name="Rectangle 30"/>
            <p:cNvSpPr/>
            <p:nvPr>
              <p:custDataLst>
                <p:tags r:id="rId12"/>
              </p:custDataLst>
            </p:nvPr>
          </p:nvSpPr>
          <p:spPr>
            <a:xfrm rot="18887028">
              <a:off x="9309769" y="4382996"/>
              <a:ext cx="970202" cy="307777"/>
            </a:xfrm>
            <a:prstGeom prst="rect">
              <a:avLst/>
            </a:prstGeom>
          </p:spPr>
          <p:txBody>
            <a:bodyPr wrap="none">
              <a:spAutoFit/>
            </a:bodyPr>
            <a:lstStyle/>
            <a:p>
              <a:r>
                <a:rPr lang="fr-FR" sz="1400" b="1" dirty="0">
                  <a:solidFill>
                    <a:schemeClr val="bg1"/>
                  </a:solidFill>
                </a:rPr>
                <a:t>Résistance</a:t>
              </a:r>
            </a:p>
          </p:txBody>
        </p:sp>
        <p:sp>
          <p:nvSpPr>
            <p:cNvPr id="32" name="Rectangle 31"/>
            <p:cNvSpPr/>
            <p:nvPr>
              <p:custDataLst>
                <p:tags r:id="rId13"/>
              </p:custDataLst>
            </p:nvPr>
          </p:nvSpPr>
          <p:spPr>
            <a:xfrm>
              <a:off x="10148622" y="5208992"/>
              <a:ext cx="1099853" cy="307777"/>
            </a:xfrm>
            <a:prstGeom prst="rect">
              <a:avLst/>
            </a:prstGeom>
          </p:spPr>
          <p:txBody>
            <a:bodyPr wrap="none">
              <a:spAutoFit/>
            </a:bodyPr>
            <a:lstStyle/>
            <a:p>
              <a:r>
                <a:rPr lang="fr-FR" sz="1400" b="1" dirty="0">
                  <a:solidFill>
                    <a:schemeClr val="bg1"/>
                  </a:solidFill>
                </a:rPr>
                <a:t>Mouvement</a:t>
              </a:r>
            </a:p>
          </p:txBody>
        </p:sp>
        <p:sp>
          <p:nvSpPr>
            <p:cNvPr id="33" name="Rectangle 32"/>
            <p:cNvSpPr/>
            <p:nvPr>
              <p:custDataLst>
                <p:tags r:id="rId14"/>
              </p:custDataLst>
            </p:nvPr>
          </p:nvSpPr>
          <p:spPr>
            <a:xfrm rot="2680249">
              <a:off x="11148516" y="4382996"/>
              <a:ext cx="845296" cy="307777"/>
            </a:xfrm>
            <a:prstGeom prst="rect">
              <a:avLst/>
            </a:prstGeom>
          </p:spPr>
          <p:txBody>
            <a:bodyPr wrap="none">
              <a:spAutoFit/>
            </a:bodyPr>
            <a:lstStyle/>
            <a:p>
              <a:r>
                <a:rPr lang="fr-FR" sz="1400" b="1" dirty="0">
                  <a:solidFill>
                    <a:schemeClr val="bg1"/>
                  </a:solidFill>
                </a:rPr>
                <a:t>Équilibre</a:t>
              </a:r>
            </a:p>
          </p:txBody>
        </p:sp>
      </p:grpSp>
    </p:spTree>
    <p:extLst>
      <p:ext uri="{BB962C8B-B14F-4D97-AF65-F5344CB8AC3E}">
        <p14:creationId xmlns:p14="http://schemas.microsoft.com/office/powerpoint/2010/main" val="890637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smtClean="0"/>
              <a:t>I2D – Principes de fonctionnement du logiciel</a:t>
            </a:r>
            <a:endParaRPr lang="fr-FR" dirty="0"/>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6</a:t>
            </a:fld>
            <a:endParaRPr lang="fr-FR"/>
          </a:p>
        </p:txBody>
      </p:sp>
      <p:pic>
        <p:nvPicPr>
          <p:cNvPr id="5" name="Image 4"/>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3739968" y="881183"/>
            <a:ext cx="5519607" cy="5802967"/>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946F1660-7460-4267-8DC6-6CA70F791FF0}"/>
              </a:ext>
            </a:extLst>
          </p:cNvPr>
          <p:cNvSpPr/>
          <p:nvPr>
            <p:custDataLst>
              <p:tags r:id="rId4"/>
            </p:custDataLst>
          </p:nvPr>
        </p:nvSpPr>
        <p:spPr>
          <a:xfrm>
            <a:off x="259343" y="1093226"/>
            <a:ext cx="3289613" cy="120150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Le logiciel permet la production de fiches de scénarios pédagogiques numériques (.</a:t>
            </a:r>
            <a:r>
              <a:rPr lang="fr-FR" dirty="0" err="1" smtClean="0"/>
              <a:t>svg</a:t>
            </a:r>
            <a:r>
              <a:rPr lang="fr-FR" dirty="0" smtClean="0"/>
              <a:t> ou .html ou .</a:t>
            </a:r>
            <a:r>
              <a:rPr lang="fr-FR" dirty="0" err="1" smtClean="0"/>
              <a:t>pdf</a:t>
            </a:r>
            <a:r>
              <a:rPr lang="fr-FR" dirty="0" smtClean="0"/>
              <a:t>)</a:t>
            </a:r>
            <a:endParaRPr lang="fr-FR" sz="1600" dirty="0"/>
          </a:p>
        </p:txBody>
      </p:sp>
      <p:sp>
        <p:nvSpPr>
          <p:cNvPr id="9" name="Rectangle 8">
            <a:extLst>
              <a:ext uri="{FF2B5EF4-FFF2-40B4-BE49-F238E27FC236}">
                <a16:creationId xmlns:a16="http://schemas.microsoft.com/office/drawing/2014/main" id="{4318F92D-B431-4238-918B-6417755A6415}"/>
              </a:ext>
            </a:extLst>
          </p:cNvPr>
          <p:cNvSpPr/>
          <p:nvPr>
            <p:custDataLst>
              <p:tags r:id="rId5"/>
            </p:custDataLst>
          </p:nvPr>
        </p:nvSpPr>
        <p:spPr>
          <a:xfrm>
            <a:off x="184507" y="1093581"/>
            <a:ext cx="74836" cy="1201149"/>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nvGrpSpPr>
          <p:cNvPr id="12" name="Groupe 11"/>
          <p:cNvGrpSpPr/>
          <p:nvPr>
            <p:custDataLst>
              <p:tags r:id="rId6"/>
            </p:custDataLst>
          </p:nvPr>
        </p:nvGrpSpPr>
        <p:grpSpPr>
          <a:xfrm>
            <a:off x="266483" y="4483638"/>
            <a:ext cx="3282473" cy="912146"/>
            <a:chOff x="995280" y="3964654"/>
            <a:chExt cx="3282473" cy="912146"/>
          </a:xfrm>
        </p:grpSpPr>
        <p:sp>
          <p:nvSpPr>
            <p:cNvPr id="10" name="Rectangle 9">
              <a:extLst>
                <a:ext uri="{FF2B5EF4-FFF2-40B4-BE49-F238E27FC236}">
                  <a16:creationId xmlns:a16="http://schemas.microsoft.com/office/drawing/2014/main" id="{946F1660-7460-4267-8DC6-6CA70F791FF0}"/>
                </a:ext>
              </a:extLst>
            </p:cNvPr>
            <p:cNvSpPr/>
            <p:nvPr/>
          </p:nvSpPr>
          <p:spPr>
            <a:xfrm>
              <a:off x="1070116" y="3964654"/>
              <a:ext cx="3207637" cy="91214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Interactivité par l’intermédiaire de pop-up s’affichant au survol des différents blocs</a:t>
              </a:r>
              <a:endParaRPr lang="fr-FR" sz="1600" dirty="0"/>
            </a:p>
          </p:txBody>
        </p:sp>
        <p:sp>
          <p:nvSpPr>
            <p:cNvPr id="11" name="Rectangle 10">
              <a:extLst>
                <a:ext uri="{FF2B5EF4-FFF2-40B4-BE49-F238E27FC236}">
                  <a16:creationId xmlns:a16="http://schemas.microsoft.com/office/drawing/2014/main" id="{4318F92D-B431-4238-918B-6417755A6415}"/>
                </a:ext>
              </a:extLst>
            </p:cNvPr>
            <p:cNvSpPr/>
            <p:nvPr/>
          </p:nvSpPr>
          <p:spPr>
            <a:xfrm>
              <a:off x="995280" y="3965009"/>
              <a:ext cx="74836" cy="91179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13" name="Groupe 12"/>
          <p:cNvGrpSpPr/>
          <p:nvPr>
            <p:custDataLst>
              <p:tags r:id="rId7"/>
            </p:custDataLst>
          </p:nvPr>
        </p:nvGrpSpPr>
        <p:grpSpPr>
          <a:xfrm>
            <a:off x="9357418" y="1495962"/>
            <a:ext cx="2760442" cy="396031"/>
            <a:chOff x="995280" y="3964654"/>
            <a:chExt cx="3282473" cy="912146"/>
          </a:xfrm>
        </p:grpSpPr>
        <p:sp>
          <p:nvSpPr>
            <p:cNvPr id="14" name="Rectangle 13">
              <a:extLst>
                <a:ext uri="{FF2B5EF4-FFF2-40B4-BE49-F238E27FC236}">
                  <a16:creationId xmlns:a16="http://schemas.microsoft.com/office/drawing/2014/main" id="{946F1660-7460-4267-8DC6-6CA70F791FF0}"/>
                </a:ext>
              </a:extLst>
            </p:cNvPr>
            <p:cNvSpPr/>
            <p:nvPr/>
          </p:nvSpPr>
          <p:spPr>
            <a:xfrm>
              <a:off x="1070116" y="3964654"/>
              <a:ext cx="3207637" cy="91214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Intentions pédagogiques</a:t>
              </a:r>
              <a:endParaRPr lang="fr-FR" sz="1600" dirty="0"/>
            </a:p>
          </p:txBody>
        </p:sp>
        <p:sp>
          <p:nvSpPr>
            <p:cNvPr id="15" name="Rectangle 14">
              <a:extLst>
                <a:ext uri="{FF2B5EF4-FFF2-40B4-BE49-F238E27FC236}">
                  <a16:creationId xmlns:a16="http://schemas.microsoft.com/office/drawing/2014/main" id="{4318F92D-B431-4238-918B-6417755A6415}"/>
                </a:ext>
              </a:extLst>
            </p:cNvPr>
            <p:cNvSpPr/>
            <p:nvPr/>
          </p:nvSpPr>
          <p:spPr>
            <a:xfrm>
              <a:off x="995280" y="3965009"/>
              <a:ext cx="74836" cy="91179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16" name="Groupe 15"/>
          <p:cNvGrpSpPr/>
          <p:nvPr>
            <p:custDataLst>
              <p:tags r:id="rId8"/>
            </p:custDataLst>
          </p:nvPr>
        </p:nvGrpSpPr>
        <p:grpSpPr>
          <a:xfrm>
            <a:off x="8510895" y="2888655"/>
            <a:ext cx="3606965" cy="400497"/>
            <a:chOff x="995280" y="3964654"/>
            <a:chExt cx="3282473" cy="912146"/>
          </a:xfrm>
        </p:grpSpPr>
        <p:sp>
          <p:nvSpPr>
            <p:cNvPr id="17" name="Rectangle 16">
              <a:extLst>
                <a:ext uri="{FF2B5EF4-FFF2-40B4-BE49-F238E27FC236}">
                  <a16:creationId xmlns:a16="http://schemas.microsoft.com/office/drawing/2014/main" id="{946F1660-7460-4267-8DC6-6CA70F791FF0}"/>
                </a:ext>
              </a:extLst>
            </p:cNvPr>
            <p:cNvSpPr/>
            <p:nvPr/>
          </p:nvSpPr>
          <p:spPr>
            <a:xfrm>
              <a:off x="1070116" y="3964654"/>
              <a:ext cx="3207637" cy="91214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Structure des groupes (CE, EA, etc.)</a:t>
              </a:r>
              <a:endParaRPr lang="fr-FR" sz="1600" dirty="0"/>
            </a:p>
          </p:txBody>
        </p:sp>
        <p:sp>
          <p:nvSpPr>
            <p:cNvPr id="18" name="Rectangle 17">
              <a:extLst>
                <a:ext uri="{FF2B5EF4-FFF2-40B4-BE49-F238E27FC236}">
                  <a16:creationId xmlns:a16="http://schemas.microsoft.com/office/drawing/2014/main" id="{4318F92D-B431-4238-918B-6417755A6415}"/>
                </a:ext>
              </a:extLst>
            </p:cNvPr>
            <p:cNvSpPr/>
            <p:nvPr/>
          </p:nvSpPr>
          <p:spPr>
            <a:xfrm>
              <a:off x="995280" y="3965009"/>
              <a:ext cx="74836" cy="91179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19" name="Groupe 18"/>
          <p:cNvGrpSpPr/>
          <p:nvPr>
            <p:custDataLst>
              <p:tags r:id="rId9"/>
            </p:custDataLst>
          </p:nvPr>
        </p:nvGrpSpPr>
        <p:grpSpPr>
          <a:xfrm>
            <a:off x="9721857" y="4584313"/>
            <a:ext cx="2396003" cy="337272"/>
            <a:chOff x="995280" y="3964654"/>
            <a:chExt cx="3282473" cy="912146"/>
          </a:xfrm>
        </p:grpSpPr>
        <p:sp>
          <p:nvSpPr>
            <p:cNvPr id="20" name="Rectangle 19">
              <a:extLst>
                <a:ext uri="{FF2B5EF4-FFF2-40B4-BE49-F238E27FC236}">
                  <a16:creationId xmlns:a16="http://schemas.microsoft.com/office/drawing/2014/main" id="{946F1660-7460-4267-8DC6-6CA70F791FF0}"/>
                </a:ext>
              </a:extLst>
            </p:cNvPr>
            <p:cNvSpPr/>
            <p:nvPr/>
          </p:nvSpPr>
          <p:spPr>
            <a:xfrm>
              <a:off x="1070116" y="3964654"/>
              <a:ext cx="3207637" cy="91214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smtClean="0"/>
                <a:t>Scénario pédagogique</a:t>
              </a:r>
              <a:endParaRPr lang="fr-FR" sz="1600" dirty="0"/>
            </a:p>
          </p:txBody>
        </p:sp>
        <p:sp>
          <p:nvSpPr>
            <p:cNvPr id="21" name="Rectangle 20">
              <a:extLst>
                <a:ext uri="{FF2B5EF4-FFF2-40B4-BE49-F238E27FC236}">
                  <a16:creationId xmlns:a16="http://schemas.microsoft.com/office/drawing/2014/main" id="{4318F92D-B431-4238-918B-6417755A6415}"/>
                </a:ext>
              </a:extLst>
            </p:cNvPr>
            <p:cNvSpPr/>
            <p:nvPr/>
          </p:nvSpPr>
          <p:spPr>
            <a:xfrm>
              <a:off x="995280" y="3965009"/>
              <a:ext cx="74836" cy="91179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pic>
        <p:nvPicPr>
          <p:cNvPr id="6" name="Image 5"/>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4430944" y="3788069"/>
            <a:ext cx="4703805" cy="2301862"/>
          </a:xfrm>
          <a:prstGeom prst="rect">
            <a:avLst/>
          </a:prstGeom>
        </p:spPr>
      </p:pic>
      <p:pic>
        <p:nvPicPr>
          <p:cNvPr id="22" name="Image 21"/>
          <p:cNvPicPr>
            <a:picLocks noChangeAspect="1"/>
          </p:cNvPicPr>
          <p:nvPr>
            <p:custDataLst>
              <p:tags r:id="rId11"/>
            </p:custDataLst>
          </p:nvPr>
        </p:nvPicPr>
        <p:blipFill rotWithShape="1">
          <a:blip r:embed="rId15">
            <a:extLst>
              <a:ext uri="{28A0092B-C50C-407E-A947-70E740481C1C}">
                <a14:useLocalDpi xmlns:a14="http://schemas.microsoft.com/office/drawing/2010/main" val="0"/>
              </a:ext>
            </a:extLst>
          </a:blip>
          <a:srcRect l="391" t="1053" r="1"/>
          <a:stretch/>
        </p:blipFill>
        <p:spPr>
          <a:xfrm>
            <a:off x="4619597" y="1775988"/>
            <a:ext cx="5156886" cy="1228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171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I2D – Principes de fonctionnement du logiciel</a:t>
            </a:r>
          </a:p>
        </p:txBody>
      </p:sp>
      <p:sp>
        <p:nvSpPr>
          <p:cNvPr id="3" name="Espace réservé du numéro de diapositive 2"/>
          <p:cNvSpPr>
            <a:spLocks noGrp="1"/>
          </p:cNvSpPr>
          <p:nvPr>
            <p:ph type="sldNum" sz="quarter" idx="12"/>
            <p:custDataLst>
              <p:tags r:id="rId2"/>
            </p:custDataLst>
          </p:nvPr>
        </p:nvSpPr>
        <p:spPr/>
        <p:txBody>
          <a:bodyPr/>
          <a:lstStyle/>
          <a:p>
            <a:fld id="{144BB07B-E674-E847-921B-89EC41271B7E}" type="slidenum">
              <a:rPr lang="fr-FR" smtClean="0"/>
              <a:pPr/>
              <a:t>7</a:t>
            </a:fld>
            <a:endParaRPr lang="fr-FR"/>
          </a:p>
        </p:txBody>
      </p:sp>
      <p:sp>
        <p:nvSpPr>
          <p:cNvPr id="7" name="Rectangle 6">
            <a:extLst>
              <a:ext uri="{FF2B5EF4-FFF2-40B4-BE49-F238E27FC236}">
                <a16:creationId xmlns:a16="http://schemas.microsoft.com/office/drawing/2014/main" id="{D2E4D345-FE78-458E-BAA4-B6063B357A37}"/>
              </a:ext>
            </a:extLst>
          </p:cNvPr>
          <p:cNvSpPr/>
          <p:nvPr>
            <p:custDataLst>
              <p:tags r:id="rId3"/>
            </p:custDataLst>
          </p:nvPr>
        </p:nvSpPr>
        <p:spPr>
          <a:xfrm>
            <a:off x="901753" y="758918"/>
            <a:ext cx="631486" cy="40011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I2D</a:t>
            </a:r>
          </a:p>
        </p:txBody>
      </p:sp>
      <p:grpSp>
        <p:nvGrpSpPr>
          <p:cNvPr id="9" name="Groupe 8"/>
          <p:cNvGrpSpPr/>
          <p:nvPr>
            <p:custDataLst>
              <p:tags r:id="rId4"/>
            </p:custDataLst>
          </p:nvPr>
        </p:nvGrpSpPr>
        <p:grpSpPr>
          <a:xfrm>
            <a:off x="253118" y="5196927"/>
            <a:ext cx="2018871" cy="656170"/>
            <a:chOff x="253118" y="5196927"/>
            <a:chExt cx="2018871" cy="656170"/>
          </a:xfrm>
        </p:grpSpPr>
        <p:sp>
          <p:nvSpPr>
            <p:cNvPr id="17" name="Rectangle 16">
              <a:extLst>
                <a:ext uri="{FF2B5EF4-FFF2-40B4-BE49-F238E27FC236}">
                  <a16:creationId xmlns:a16="http://schemas.microsoft.com/office/drawing/2014/main" id="{946F1660-7460-4267-8DC6-6CA70F791FF0}"/>
                </a:ext>
              </a:extLst>
            </p:cNvPr>
            <p:cNvSpPr/>
            <p:nvPr/>
          </p:nvSpPr>
          <p:spPr>
            <a:xfrm>
              <a:off x="253118" y="5196927"/>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Propriétés des éléments de la structure</a:t>
              </a:r>
              <a:endParaRPr lang="fr-FR" sz="1400" dirty="0"/>
            </a:p>
          </p:txBody>
        </p:sp>
        <p:sp>
          <p:nvSpPr>
            <p:cNvPr id="18" name="Rectangle 17">
              <a:extLst>
                <a:ext uri="{FF2B5EF4-FFF2-40B4-BE49-F238E27FC236}">
                  <a16:creationId xmlns:a16="http://schemas.microsoft.com/office/drawing/2014/main" id="{4318F92D-B431-4238-918B-6417755A6415}"/>
                </a:ext>
              </a:extLst>
            </p:cNvPr>
            <p:cNvSpPr/>
            <p:nvPr/>
          </p:nvSpPr>
          <p:spPr>
            <a:xfrm>
              <a:off x="2219670" y="5197282"/>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4" name="Groupe 3"/>
          <p:cNvGrpSpPr/>
          <p:nvPr>
            <p:custDataLst>
              <p:tags r:id="rId5"/>
            </p:custDataLst>
          </p:nvPr>
        </p:nvGrpSpPr>
        <p:grpSpPr>
          <a:xfrm>
            <a:off x="209017" y="1473074"/>
            <a:ext cx="2018871" cy="656170"/>
            <a:chOff x="209017" y="1559138"/>
            <a:chExt cx="2018871" cy="656170"/>
          </a:xfrm>
        </p:grpSpPr>
        <p:sp>
          <p:nvSpPr>
            <p:cNvPr id="21" name="Rectangle 20">
              <a:extLst>
                <a:ext uri="{FF2B5EF4-FFF2-40B4-BE49-F238E27FC236}">
                  <a16:creationId xmlns:a16="http://schemas.microsoft.com/office/drawing/2014/main" id="{946F1660-7460-4267-8DC6-6CA70F791FF0}"/>
                </a:ext>
              </a:extLst>
            </p:cNvPr>
            <p:cNvSpPr/>
            <p:nvPr/>
          </p:nvSpPr>
          <p:spPr>
            <a:xfrm>
              <a:off x="209017" y="1559138"/>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Structure de la séquence</a:t>
              </a:r>
              <a:endParaRPr lang="fr-FR" sz="1400" dirty="0"/>
            </a:p>
          </p:txBody>
        </p:sp>
        <p:sp>
          <p:nvSpPr>
            <p:cNvPr id="22" name="Rectangle 21">
              <a:extLst>
                <a:ext uri="{FF2B5EF4-FFF2-40B4-BE49-F238E27FC236}">
                  <a16:creationId xmlns:a16="http://schemas.microsoft.com/office/drawing/2014/main" id="{4318F92D-B431-4238-918B-6417755A6415}"/>
                </a:ext>
              </a:extLst>
            </p:cNvPr>
            <p:cNvSpPr/>
            <p:nvPr/>
          </p:nvSpPr>
          <p:spPr>
            <a:xfrm>
              <a:off x="2175569" y="1559493"/>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pic>
        <p:nvPicPr>
          <p:cNvPr id="25" name="Image 24"/>
          <p:cNvPicPr>
            <a:picLocks noChangeAspect="1"/>
          </p:cNvPicPr>
          <p:nvPr>
            <p:custDataLst>
              <p:tags r:id="rId6"/>
            </p:custDataLst>
          </p:nvPr>
        </p:nvPicPr>
        <p:blipFill>
          <a:blip r:embed="rId10"/>
          <a:stretch>
            <a:fillRect/>
          </a:stretch>
        </p:blipFill>
        <p:spPr>
          <a:xfrm>
            <a:off x="2340984" y="1834954"/>
            <a:ext cx="9687571" cy="4176102"/>
          </a:xfrm>
          <a:prstGeom prst="rect">
            <a:avLst/>
          </a:prstGeom>
        </p:spPr>
      </p:pic>
      <p:pic>
        <p:nvPicPr>
          <p:cNvPr id="5" name="Image 4"/>
          <p:cNvPicPr>
            <a:picLocks noChangeAspect="1"/>
          </p:cNvPicPr>
          <p:nvPr>
            <p:custDataLst>
              <p:tags r:id="rId7"/>
            </p:custDataLst>
          </p:nvPr>
        </p:nvPicPr>
        <p:blipFill rotWithShape="1">
          <a:blip r:embed="rId11">
            <a:extLst>
              <a:ext uri="{28A0092B-C50C-407E-A947-70E740481C1C}">
                <a14:useLocalDpi xmlns:a14="http://schemas.microsoft.com/office/drawing/2010/main" val="0"/>
              </a:ext>
            </a:extLst>
          </a:blip>
          <a:srcRect b="12471"/>
          <a:stretch/>
        </p:blipFill>
        <p:spPr>
          <a:xfrm>
            <a:off x="2377532" y="1859668"/>
            <a:ext cx="1501890" cy="1484894"/>
          </a:xfrm>
          <a:prstGeom prst="rect">
            <a:avLst/>
          </a:prstGeom>
        </p:spPr>
      </p:pic>
      <p:grpSp>
        <p:nvGrpSpPr>
          <p:cNvPr id="8" name="Groupe 7"/>
          <p:cNvGrpSpPr/>
          <p:nvPr>
            <p:custDataLst>
              <p:tags r:id="rId8"/>
            </p:custDataLst>
          </p:nvPr>
        </p:nvGrpSpPr>
        <p:grpSpPr>
          <a:xfrm>
            <a:off x="7107642" y="1473429"/>
            <a:ext cx="2027616" cy="656170"/>
            <a:chOff x="9004448" y="799168"/>
            <a:chExt cx="2027616" cy="656170"/>
          </a:xfrm>
        </p:grpSpPr>
        <p:sp>
          <p:nvSpPr>
            <p:cNvPr id="19" name="Rectangle 18">
              <a:extLst>
                <a:ext uri="{FF2B5EF4-FFF2-40B4-BE49-F238E27FC236}">
                  <a16:creationId xmlns:a16="http://schemas.microsoft.com/office/drawing/2014/main" id="{946F1660-7460-4267-8DC6-6CA70F791FF0}"/>
                </a:ext>
              </a:extLst>
            </p:cNvPr>
            <p:cNvSpPr/>
            <p:nvPr/>
          </p:nvSpPr>
          <p:spPr>
            <a:xfrm>
              <a:off x="9061434" y="799168"/>
              <a:ext cx="1970630"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Fiche synthétique A4 (export .pdf, .</a:t>
              </a:r>
              <a:r>
                <a:rPr lang="fr-FR" sz="1400" b="1" dirty="0" err="1" smtClean="0"/>
                <a:t>svg</a:t>
              </a:r>
              <a:r>
                <a:rPr lang="fr-FR" sz="1400" b="1" dirty="0" smtClean="0"/>
                <a:t>, .</a:t>
              </a:r>
              <a:r>
                <a:rPr lang="fr-FR" sz="1400" b="1" dirty="0"/>
                <a:t>h</a:t>
              </a:r>
              <a:r>
                <a:rPr lang="fr-FR" sz="1400" b="1" dirty="0" smtClean="0"/>
                <a:t>tml)</a:t>
              </a:r>
              <a:endParaRPr lang="fr-FR" sz="1400" dirty="0"/>
            </a:p>
          </p:txBody>
        </p:sp>
        <p:sp>
          <p:nvSpPr>
            <p:cNvPr id="20" name="Rectangle 19">
              <a:extLst>
                <a:ext uri="{FF2B5EF4-FFF2-40B4-BE49-F238E27FC236}">
                  <a16:creationId xmlns:a16="http://schemas.microsoft.com/office/drawing/2014/main" id="{4318F92D-B431-4238-918B-6417755A6415}"/>
                </a:ext>
              </a:extLst>
            </p:cNvPr>
            <p:cNvSpPr/>
            <p:nvPr/>
          </p:nvSpPr>
          <p:spPr>
            <a:xfrm>
              <a:off x="9004448" y="799523"/>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7883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1.85185E-6 L -0.15651 0.18171 " pathEditMode="relative" rAng="0" ptsTypes="AA">
                                      <p:cBhvr>
                                        <p:cTn id="6" dur="1000" fill="hold"/>
                                        <p:tgtEl>
                                          <p:spTgt spid="5"/>
                                        </p:tgtEl>
                                        <p:attrNameLst>
                                          <p:attrName>ppt_x</p:attrName>
                                          <p:attrName>ppt_y</p:attrName>
                                        </p:attrNameLst>
                                      </p:cBhvr>
                                      <p:rCtr x="-7826" y="9074"/>
                                    </p:animMotion>
                                  </p:childTnLst>
                                </p:cTn>
                              </p:par>
                            </p:childTnLst>
                          </p:cTn>
                        </p:par>
                        <p:par>
                          <p:cTn id="7" fill="hold">
                            <p:stCondLst>
                              <p:cond delay="1000"/>
                            </p:stCondLst>
                            <p:childTnLst>
                              <p:par>
                                <p:cTn id="8" presetID="6" presetClass="emph" presetSubtype="0" fill="hold" nodeType="afterEffect">
                                  <p:stCondLst>
                                    <p:cond delay="0"/>
                                  </p:stCondLst>
                                  <p:childTnLst>
                                    <p:animScale>
                                      <p:cBhvr>
                                        <p:cTn id="9" dur="1000" fill="hold"/>
                                        <p:tgtEl>
                                          <p:spTgt spid="5"/>
                                        </p:tgtEl>
                                      </p:cBhvr>
                                      <p:by x="150000" y="150000"/>
                                    </p:animScale>
                                  </p:childTnLst>
                                </p:cTn>
                              </p:par>
                            </p:childTnLst>
                          </p:cTn>
                        </p:par>
                        <p:par>
                          <p:cTn id="10" fill="hold">
                            <p:stCondLst>
                              <p:cond delay="2000"/>
                            </p:stCondLst>
                            <p:childTnLst>
                              <p:par>
                                <p:cTn id="11" presetID="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00" fill="hold"/>
                                        <p:tgtEl>
                                          <p:spTgt spid="4"/>
                                        </p:tgtEl>
                                        <p:attrNameLst>
                                          <p:attrName>ppt_x</p:attrName>
                                        </p:attrNameLst>
                                      </p:cBhvr>
                                      <p:tavLst>
                                        <p:tav tm="0">
                                          <p:val>
                                            <p:strVal val="0-#ppt_w/2"/>
                                          </p:val>
                                        </p:tav>
                                        <p:tav tm="100000">
                                          <p:val>
                                            <p:strVal val="#ppt_x"/>
                                          </p:val>
                                        </p:tav>
                                      </p:tavLst>
                                    </p:anim>
                                    <p:anim calcmode="lin" valueType="num">
                                      <p:cBhvr additive="base">
                                        <p:cTn id="14" dur="7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custDataLst>
              <p:tags r:id="rId1"/>
            </p:custDataLst>
          </p:nvPr>
        </p:nvPicPr>
        <p:blipFill rotWithShape="1">
          <a:blip r:embed="rId7"/>
          <a:srcRect b="197"/>
          <a:stretch/>
        </p:blipFill>
        <p:spPr>
          <a:xfrm>
            <a:off x="1458097" y="1639494"/>
            <a:ext cx="10544881" cy="4536717"/>
          </a:xfrm>
          <a:prstGeom prst="rect">
            <a:avLst/>
          </a:prstGeom>
        </p:spPr>
      </p:pic>
      <p:sp>
        <p:nvSpPr>
          <p:cNvPr id="2" name="Titre 1"/>
          <p:cNvSpPr>
            <a:spLocks noGrp="1"/>
          </p:cNvSpPr>
          <p:nvPr>
            <p:ph type="title"/>
            <p:custDataLst>
              <p:tags r:id="rId2"/>
            </p:custDataLst>
          </p:nvPr>
        </p:nvSpPr>
        <p:spPr/>
        <p:txBody>
          <a:bodyPr/>
          <a:lstStyle/>
          <a:p>
            <a:r>
              <a:rPr lang="fr-FR" dirty="0"/>
              <a:t>I2D – Principes de fonctionnement du logiciel</a:t>
            </a:r>
          </a:p>
        </p:txBody>
      </p:sp>
      <p:sp>
        <p:nvSpPr>
          <p:cNvPr id="3" name="Espace réservé du numéro de diapositive 2"/>
          <p:cNvSpPr>
            <a:spLocks noGrp="1"/>
          </p:cNvSpPr>
          <p:nvPr>
            <p:ph type="sldNum" sz="quarter" idx="12"/>
            <p:custDataLst>
              <p:tags r:id="rId3"/>
            </p:custDataLst>
          </p:nvPr>
        </p:nvSpPr>
        <p:spPr/>
        <p:txBody>
          <a:bodyPr/>
          <a:lstStyle/>
          <a:p>
            <a:fld id="{144BB07B-E674-E847-921B-89EC41271B7E}" type="slidenum">
              <a:rPr lang="fr-FR" smtClean="0"/>
              <a:pPr/>
              <a:t>8</a:t>
            </a:fld>
            <a:endParaRPr lang="fr-FR"/>
          </a:p>
        </p:txBody>
      </p:sp>
      <p:grpSp>
        <p:nvGrpSpPr>
          <p:cNvPr id="30" name="Groupe 29"/>
          <p:cNvGrpSpPr/>
          <p:nvPr>
            <p:custDataLst>
              <p:tags r:id="rId4"/>
            </p:custDataLst>
          </p:nvPr>
        </p:nvGrpSpPr>
        <p:grpSpPr>
          <a:xfrm>
            <a:off x="4702045" y="900625"/>
            <a:ext cx="2060684" cy="658412"/>
            <a:chOff x="4702045" y="900625"/>
            <a:chExt cx="2060684" cy="658412"/>
          </a:xfrm>
        </p:grpSpPr>
        <p:sp>
          <p:nvSpPr>
            <p:cNvPr id="14" name="Rectangle 13">
              <a:extLst>
                <a:ext uri="{FF2B5EF4-FFF2-40B4-BE49-F238E27FC236}">
                  <a16:creationId xmlns:a16="http://schemas.microsoft.com/office/drawing/2014/main" id="{946F1660-7460-4267-8DC6-6CA70F791FF0}"/>
                </a:ext>
              </a:extLst>
            </p:cNvPr>
            <p:cNvSpPr/>
            <p:nvPr/>
          </p:nvSpPr>
          <p:spPr>
            <a:xfrm>
              <a:off x="4702045" y="903063"/>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Définition d’une thématique et d’un enjeu de société</a:t>
              </a:r>
              <a:endParaRPr lang="fr-FR" sz="1400" dirty="0"/>
            </a:p>
          </p:txBody>
        </p:sp>
        <p:sp>
          <p:nvSpPr>
            <p:cNvPr id="15" name="Rectangle 14">
              <a:extLst>
                <a:ext uri="{FF2B5EF4-FFF2-40B4-BE49-F238E27FC236}">
                  <a16:creationId xmlns:a16="http://schemas.microsoft.com/office/drawing/2014/main" id="{4318F92D-B431-4238-918B-6417755A6415}"/>
                </a:ext>
              </a:extLst>
            </p:cNvPr>
            <p:cNvSpPr/>
            <p:nvPr/>
          </p:nvSpPr>
          <p:spPr>
            <a:xfrm>
              <a:off x="6710410" y="900625"/>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4" name="Groupe 3"/>
          <p:cNvGrpSpPr/>
          <p:nvPr>
            <p:custDataLst>
              <p:tags r:id="rId5"/>
            </p:custDataLst>
          </p:nvPr>
        </p:nvGrpSpPr>
        <p:grpSpPr>
          <a:xfrm>
            <a:off x="1866388" y="1887570"/>
            <a:ext cx="4307966" cy="1252002"/>
            <a:chOff x="2417812" y="1663320"/>
            <a:chExt cx="3844764" cy="1252002"/>
          </a:xfrm>
        </p:grpSpPr>
        <p:sp>
          <p:nvSpPr>
            <p:cNvPr id="8" name="Rectangle à coins arrondis 7"/>
            <p:cNvSpPr/>
            <p:nvPr/>
          </p:nvSpPr>
          <p:spPr>
            <a:xfrm>
              <a:off x="2417812" y="1922754"/>
              <a:ext cx="1344706" cy="216975"/>
            </a:xfrm>
            <a:prstGeom prst="roundRect">
              <a:avLst/>
            </a:prstGeom>
            <a:solidFill>
              <a:srgbClr val="4BACC6">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5" name="Rectangle à coins arrondis 24"/>
            <p:cNvSpPr/>
            <p:nvPr/>
          </p:nvSpPr>
          <p:spPr>
            <a:xfrm>
              <a:off x="4470154" y="1663320"/>
              <a:ext cx="1792422" cy="1252002"/>
            </a:xfrm>
            <a:prstGeom prst="roundRect">
              <a:avLst/>
            </a:prstGeom>
            <a:solidFill>
              <a:srgbClr val="4BACC6">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4143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custDataLst>
              <p:tags r:id="rId1"/>
            </p:custDataLst>
          </p:nvPr>
        </p:nvPicPr>
        <p:blipFill>
          <a:blip r:embed="rId12"/>
          <a:stretch>
            <a:fillRect/>
          </a:stretch>
        </p:blipFill>
        <p:spPr>
          <a:xfrm>
            <a:off x="1458097" y="1639494"/>
            <a:ext cx="10544881" cy="4545670"/>
          </a:xfrm>
          <a:prstGeom prst="rect">
            <a:avLst/>
          </a:prstGeom>
        </p:spPr>
      </p:pic>
      <p:pic>
        <p:nvPicPr>
          <p:cNvPr id="4" name="Image 3"/>
          <p:cNvPicPr>
            <a:picLocks noChangeAspect="1"/>
          </p:cNvPicPr>
          <p:nvPr>
            <p:custDataLst>
              <p:tags r:id="rId2"/>
            </p:custDataLst>
          </p:nvPr>
        </p:nvPicPr>
        <p:blipFill>
          <a:blip r:embed="rId13"/>
          <a:stretch>
            <a:fillRect/>
          </a:stretch>
        </p:blipFill>
        <p:spPr>
          <a:xfrm>
            <a:off x="1458097" y="4462568"/>
            <a:ext cx="9689715" cy="1691711"/>
          </a:xfrm>
          <a:prstGeom prst="rect">
            <a:avLst/>
          </a:prstGeom>
        </p:spPr>
      </p:pic>
      <p:pic>
        <p:nvPicPr>
          <p:cNvPr id="5" name="Image 4"/>
          <p:cNvPicPr>
            <a:picLocks noChangeAspect="1"/>
          </p:cNvPicPr>
          <p:nvPr>
            <p:custDataLst>
              <p:tags r:id="rId3"/>
            </p:custDataLst>
          </p:nvPr>
        </p:nvPicPr>
        <p:blipFill>
          <a:blip r:embed="rId14"/>
          <a:stretch>
            <a:fillRect/>
          </a:stretch>
        </p:blipFill>
        <p:spPr>
          <a:xfrm>
            <a:off x="1456589" y="4470745"/>
            <a:ext cx="10546389" cy="1719060"/>
          </a:xfrm>
          <a:prstGeom prst="rect">
            <a:avLst/>
          </a:prstGeom>
        </p:spPr>
      </p:pic>
      <p:sp>
        <p:nvSpPr>
          <p:cNvPr id="2" name="Titre 1"/>
          <p:cNvSpPr>
            <a:spLocks noGrp="1"/>
          </p:cNvSpPr>
          <p:nvPr>
            <p:ph type="title"/>
            <p:custDataLst>
              <p:tags r:id="rId4"/>
            </p:custDataLst>
          </p:nvPr>
        </p:nvSpPr>
        <p:spPr/>
        <p:txBody>
          <a:bodyPr/>
          <a:lstStyle/>
          <a:p>
            <a:r>
              <a:rPr lang="fr-FR" dirty="0"/>
              <a:t>I2D – Principes de fonctionnement du logiciel</a:t>
            </a:r>
          </a:p>
        </p:txBody>
      </p:sp>
      <p:sp>
        <p:nvSpPr>
          <p:cNvPr id="3" name="Espace réservé du numéro de diapositive 2"/>
          <p:cNvSpPr>
            <a:spLocks noGrp="1"/>
          </p:cNvSpPr>
          <p:nvPr>
            <p:ph type="sldNum" sz="quarter" idx="12"/>
            <p:custDataLst>
              <p:tags r:id="rId5"/>
            </p:custDataLst>
          </p:nvPr>
        </p:nvSpPr>
        <p:spPr/>
        <p:txBody>
          <a:bodyPr/>
          <a:lstStyle/>
          <a:p>
            <a:fld id="{144BB07B-E674-E847-921B-89EC41271B7E}" type="slidenum">
              <a:rPr lang="fr-FR" smtClean="0"/>
              <a:pPr/>
              <a:t>9</a:t>
            </a:fld>
            <a:endParaRPr lang="fr-FR"/>
          </a:p>
        </p:txBody>
      </p:sp>
      <p:grpSp>
        <p:nvGrpSpPr>
          <p:cNvPr id="30" name="Groupe 29"/>
          <p:cNvGrpSpPr/>
          <p:nvPr>
            <p:custDataLst>
              <p:tags r:id="rId6"/>
            </p:custDataLst>
          </p:nvPr>
        </p:nvGrpSpPr>
        <p:grpSpPr>
          <a:xfrm>
            <a:off x="2539520" y="857399"/>
            <a:ext cx="2018871" cy="656170"/>
            <a:chOff x="145543" y="4448861"/>
            <a:chExt cx="2018871" cy="656170"/>
          </a:xfrm>
        </p:grpSpPr>
        <p:sp>
          <p:nvSpPr>
            <p:cNvPr id="14" name="Rectangle 13">
              <a:extLst>
                <a:ext uri="{FF2B5EF4-FFF2-40B4-BE49-F238E27FC236}">
                  <a16:creationId xmlns:a16="http://schemas.microsoft.com/office/drawing/2014/main" id="{946F1660-7460-4267-8DC6-6CA70F791FF0}"/>
                </a:ext>
              </a:extLst>
            </p:cNvPr>
            <p:cNvSpPr/>
            <p:nvPr/>
          </p:nvSpPr>
          <p:spPr>
            <a:xfrm>
              <a:off x="145543" y="4448861"/>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Les compétences à sélectionner sont toutes listées</a:t>
              </a:r>
              <a:endParaRPr lang="fr-FR" sz="1400" dirty="0"/>
            </a:p>
          </p:txBody>
        </p:sp>
        <p:sp>
          <p:nvSpPr>
            <p:cNvPr id="15" name="Rectangle 14">
              <a:extLst>
                <a:ext uri="{FF2B5EF4-FFF2-40B4-BE49-F238E27FC236}">
                  <a16:creationId xmlns:a16="http://schemas.microsoft.com/office/drawing/2014/main" id="{4318F92D-B431-4238-918B-6417755A6415}"/>
                </a:ext>
              </a:extLst>
            </p:cNvPr>
            <p:cNvSpPr/>
            <p:nvPr/>
          </p:nvSpPr>
          <p:spPr>
            <a:xfrm>
              <a:off x="2112095" y="4449216"/>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31" name="Groupe 30"/>
          <p:cNvGrpSpPr/>
          <p:nvPr>
            <p:custDataLst>
              <p:tags r:id="rId7"/>
            </p:custDataLst>
          </p:nvPr>
        </p:nvGrpSpPr>
        <p:grpSpPr>
          <a:xfrm>
            <a:off x="4999525" y="858272"/>
            <a:ext cx="2082875" cy="656170"/>
            <a:chOff x="81535" y="5227795"/>
            <a:chExt cx="2082875" cy="656170"/>
          </a:xfrm>
        </p:grpSpPr>
        <p:sp>
          <p:nvSpPr>
            <p:cNvPr id="19" name="Rectangle 18">
              <a:extLst>
                <a:ext uri="{FF2B5EF4-FFF2-40B4-BE49-F238E27FC236}">
                  <a16:creationId xmlns:a16="http://schemas.microsoft.com/office/drawing/2014/main" id="{946F1660-7460-4267-8DC6-6CA70F791FF0}"/>
                </a:ext>
              </a:extLst>
            </p:cNvPr>
            <p:cNvSpPr/>
            <p:nvPr/>
          </p:nvSpPr>
          <p:spPr>
            <a:xfrm>
              <a:off x="81535" y="5227795"/>
              <a:ext cx="2072369"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Les connaissances s’affichent en fonction du choix des compétences</a:t>
              </a:r>
              <a:endParaRPr lang="fr-FR" sz="1400" dirty="0"/>
            </a:p>
          </p:txBody>
        </p:sp>
        <p:sp>
          <p:nvSpPr>
            <p:cNvPr id="20" name="Rectangle 19">
              <a:extLst>
                <a:ext uri="{FF2B5EF4-FFF2-40B4-BE49-F238E27FC236}">
                  <a16:creationId xmlns:a16="http://schemas.microsoft.com/office/drawing/2014/main" id="{4318F92D-B431-4238-918B-6417755A6415}"/>
                </a:ext>
              </a:extLst>
            </p:cNvPr>
            <p:cNvSpPr/>
            <p:nvPr/>
          </p:nvSpPr>
          <p:spPr>
            <a:xfrm>
              <a:off x="2112091" y="5228150"/>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9" name="Groupe 8"/>
          <p:cNvGrpSpPr/>
          <p:nvPr>
            <p:custDataLst>
              <p:tags r:id="rId8"/>
            </p:custDataLst>
          </p:nvPr>
        </p:nvGrpSpPr>
        <p:grpSpPr>
          <a:xfrm>
            <a:off x="1981932" y="2549321"/>
            <a:ext cx="8216937" cy="1551161"/>
            <a:chOff x="1968762" y="2659380"/>
            <a:chExt cx="8140695" cy="1551161"/>
          </a:xfrm>
        </p:grpSpPr>
        <p:sp>
          <p:nvSpPr>
            <p:cNvPr id="8" name="Rectangle à coins arrondis 7"/>
            <p:cNvSpPr/>
            <p:nvPr/>
          </p:nvSpPr>
          <p:spPr>
            <a:xfrm>
              <a:off x="1968762" y="2659380"/>
              <a:ext cx="1716123" cy="201563"/>
            </a:xfrm>
            <a:prstGeom prst="roundRect">
              <a:avLst/>
            </a:prstGeom>
            <a:solidFill>
              <a:srgbClr val="4BACC6">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3" name="Rectangle à coins arrondis 32"/>
            <p:cNvSpPr/>
            <p:nvPr/>
          </p:nvSpPr>
          <p:spPr>
            <a:xfrm>
              <a:off x="7301512" y="2685319"/>
              <a:ext cx="2807945" cy="1525222"/>
            </a:xfrm>
            <a:prstGeom prst="roundRect">
              <a:avLst/>
            </a:prstGeom>
            <a:solidFill>
              <a:srgbClr val="4BACC6">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grpSp>
      <p:grpSp>
        <p:nvGrpSpPr>
          <p:cNvPr id="10" name="Groupe 9"/>
          <p:cNvGrpSpPr/>
          <p:nvPr>
            <p:custDataLst>
              <p:tags r:id="rId9"/>
            </p:custDataLst>
          </p:nvPr>
        </p:nvGrpSpPr>
        <p:grpSpPr>
          <a:xfrm>
            <a:off x="1965451" y="2575260"/>
            <a:ext cx="9857305" cy="1525222"/>
            <a:chOff x="1976209" y="2821351"/>
            <a:chExt cx="9857305" cy="1525222"/>
          </a:xfrm>
        </p:grpSpPr>
        <p:sp>
          <p:nvSpPr>
            <p:cNvPr id="25" name="Rectangle à coins arrondis 24"/>
            <p:cNvSpPr/>
            <p:nvPr/>
          </p:nvSpPr>
          <p:spPr>
            <a:xfrm>
              <a:off x="1976209" y="2956757"/>
              <a:ext cx="1732197" cy="216066"/>
            </a:xfrm>
            <a:prstGeom prst="roundRect">
              <a:avLst/>
            </a:prstGeom>
            <a:solidFill>
              <a:srgbClr val="4BACC6">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4" name="Rectangle à coins arrondis 33"/>
            <p:cNvSpPr/>
            <p:nvPr/>
          </p:nvSpPr>
          <p:spPr>
            <a:xfrm>
              <a:off x="10226108" y="2821351"/>
              <a:ext cx="1607406" cy="1525222"/>
            </a:xfrm>
            <a:prstGeom prst="roundRect">
              <a:avLst/>
            </a:prstGeom>
            <a:solidFill>
              <a:srgbClr val="4BACC6">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grpSp>
      <p:grpSp>
        <p:nvGrpSpPr>
          <p:cNvPr id="32" name="Groupe 31"/>
          <p:cNvGrpSpPr/>
          <p:nvPr>
            <p:custDataLst>
              <p:tags r:id="rId10"/>
            </p:custDataLst>
          </p:nvPr>
        </p:nvGrpSpPr>
        <p:grpSpPr>
          <a:xfrm>
            <a:off x="9758512" y="4805557"/>
            <a:ext cx="2064244" cy="656170"/>
            <a:chOff x="9758512" y="5448110"/>
            <a:chExt cx="2064244" cy="656170"/>
          </a:xfrm>
        </p:grpSpPr>
        <p:sp>
          <p:nvSpPr>
            <p:cNvPr id="18" name="Rectangle 17">
              <a:extLst>
                <a:ext uri="{FF2B5EF4-FFF2-40B4-BE49-F238E27FC236}">
                  <a16:creationId xmlns:a16="http://schemas.microsoft.com/office/drawing/2014/main" id="{4318F92D-B431-4238-918B-6417755A6415}"/>
                </a:ext>
              </a:extLst>
            </p:cNvPr>
            <p:cNvSpPr/>
            <p:nvPr/>
          </p:nvSpPr>
          <p:spPr>
            <a:xfrm>
              <a:off x="9758512" y="5448465"/>
              <a:ext cx="52319" cy="65581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6" name="Rectangle 15">
              <a:extLst>
                <a:ext uri="{FF2B5EF4-FFF2-40B4-BE49-F238E27FC236}">
                  <a16:creationId xmlns:a16="http://schemas.microsoft.com/office/drawing/2014/main" id="{946F1660-7460-4267-8DC6-6CA70F791FF0}"/>
                </a:ext>
              </a:extLst>
            </p:cNvPr>
            <p:cNvSpPr/>
            <p:nvPr/>
          </p:nvSpPr>
          <p:spPr>
            <a:xfrm>
              <a:off x="9814391" y="5448110"/>
              <a:ext cx="2008365" cy="65597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b="1" dirty="0" smtClean="0"/>
                <a:t>Indications sur les niveaux taxonomiques à atteindre</a:t>
              </a:r>
              <a:endParaRPr lang="fr-FR" sz="1400" dirty="0"/>
            </a:p>
          </p:txBody>
        </p:sp>
      </p:grpSp>
    </p:spTree>
    <p:extLst>
      <p:ext uri="{BB962C8B-B14F-4D97-AF65-F5344CB8AC3E}">
        <p14:creationId xmlns:p14="http://schemas.microsoft.com/office/powerpoint/2010/main" val="304513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2" presetClass="entr" presetSubtype="8"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0-#ppt_w/2"/>
                                          </p:val>
                                        </p:tav>
                                        <p:tav tm="100000">
                                          <p:val>
                                            <p:strVal val="#ppt_x"/>
                                          </p:val>
                                        </p:tav>
                                      </p:tavLst>
                                    </p:anim>
                                    <p:anim calcmode="lin" valueType="num">
                                      <p:cBhvr additive="base">
                                        <p:cTn id="21" dur="5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1+#ppt_w/2"/>
                                          </p:val>
                                        </p:tav>
                                        <p:tav tm="100000">
                                          <p:val>
                                            <p:strVal val="#ppt_x"/>
                                          </p:val>
                                        </p:tav>
                                      </p:tavLst>
                                    </p:anim>
                                    <p:anim calcmode="lin" valueType="num">
                                      <p:cBhvr additive="base">
                                        <p:cTn id="25"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5.xml><?xml version="1.0" encoding="utf-8"?>
<p:tagLst xmlns:a="http://schemas.openxmlformats.org/drawingml/2006/main" xmlns:r="http://schemas.openxmlformats.org/officeDocument/2006/relationships" xmlns:p="http://schemas.openxmlformats.org/presentationml/2006/main">
  <p:tag name="NUM" val="10"/>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10"/>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6"/>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8"/>
</p:tagLst>
</file>

<file path=ppt/tags/tag124.xml><?xml version="1.0" encoding="utf-8"?>
<p:tagLst xmlns:a="http://schemas.openxmlformats.org/drawingml/2006/main" xmlns:r="http://schemas.openxmlformats.org/officeDocument/2006/relationships" xmlns:p="http://schemas.openxmlformats.org/presentationml/2006/main">
  <p:tag name="NUM" val="9"/>
</p:tagLst>
</file>

<file path=ppt/tags/tag125.xml><?xml version="1.0" encoding="utf-8"?>
<p:tagLst xmlns:a="http://schemas.openxmlformats.org/drawingml/2006/main" xmlns:r="http://schemas.openxmlformats.org/officeDocument/2006/relationships" xmlns:p="http://schemas.openxmlformats.org/presentationml/2006/main">
  <p:tag name="NUM" val="10"/>
</p:tagLst>
</file>

<file path=ppt/tags/tag126.xml><?xml version="1.0" encoding="utf-8"?>
<p:tagLst xmlns:a="http://schemas.openxmlformats.org/drawingml/2006/main" xmlns:r="http://schemas.openxmlformats.org/officeDocument/2006/relationships" xmlns:p="http://schemas.openxmlformats.org/presentationml/2006/main">
  <p:tag name="NUM" val="11"/>
</p:tagLst>
</file>

<file path=ppt/tags/tag127.xml><?xml version="1.0" encoding="utf-8"?>
<p:tagLst xmlns:a="http://schemas.openxmlformats.org/drawingml/2006/main" xmlns:r="http://schemas.openxmlformats.org/officeDocument/2006/relationships" xmlns:p="http://schemas.openxmlformats.org/presentationml/2006/main">
  <p:tag name="NUM" val="12"/>
</p:tagLst>
</file>

<file path=ppt/tags/tag128.xml><?xml version="1.0" encoding="utf-8"?>
<p:tagLst xmlns:a="http://schemas.openxmlformats.org/drawingml/2006/main" xmlns:r="http://schemas.openxmlformats.org/officeDocument/2006/relationships" xmlns:p="http://schemas.openxmlformats.org/presentationml/2006/main">
  <p:tag name="NUM" val="13"/>
</p:tagLst>
</file>

<file path=ppt/tags/tag129.xml><?xml version="1.0" encoding="utf-8"?>
<p:tagLst xmlns:a="http://schemas.openxmlformats.org/drawingml/2006/main" xmlns:r="http://schemas.openxmlformats.org/officeDocument/2006/relationships" xmlns:p="http://schemas.openxmlformats.org/presentationml/2006/main">
  <p:tag name="NUM" val="14"/>
</p:tagLst>
</file>

<file path=ppt/tags/tag13.xml><?xml version="1.0" encoding="utf-8"?>
<p:tagLst xmlns:a="http://schemas.openxmlformats.org/drawingml/2006/main" xmlns:r="http://schemas.openxmlformats.org/officeDocument/2006/relationships" xmlns:p="http://schemas.openxmlformats.org/presentationml/2006/main">
  <p:tag name="NUM" val="1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4"/>
</p:tagLst>
</file>

<file path=ppt/tags/tag134.xml><?xml version="1.0" encoding="utf-8"?>
<p:tagLst xmlns:a="http://schemas.openxmlformats.org/drawingml/2006/main" xmlns:r="http://schemas.openxmlformats.org/officeDocument/2006/relationships" xmlns:p="http://schemas.openxmlformats.org/presentationml/2006/main">
  <p:tag name="NUM" val="5"/>
</p:tagLst>
</file>

<file path=ppt/tags/tag135.xml><?xml version="1.0" encoding="utf-8"?>
<p:tagLst xmlns:a="http://schemas.openxmlformats.org/drawingml/2006/main" xmlns:r="http://schemas.openxmlformats.org/officeDocument/2006/relationships" xmlns:p="http://schemas.openxmlformats.org/presentationml/2006/main">
  <p:tag name="NUM" val="6"/>
</p:tagLst>
</file>

<file path=ppt/tags/tag136.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8"/>
</p:tagLst>
</file>

<file path=ppt/tags/tag138.xml><?xml version="1.0" encoding="utf-8"?>
<p:tagLst xmlns:a="http://schemas.openxmlformats.org/drawingml/2006/main" xmlns:r="http://schemas.openxmlformats.org/officeDocument/2006/relationships" xmlns:p="http://schemas.openxmlformats.org/presentationml/2006/main">
  <p:tag name="NUM" val="9"/>
</p:tagLst>
</file>

<file path=ppt/tags/tag139.xml><?xml version="1.0" encoding="utf-8"?>
<p:tagLst xmlns:a="http://schemas.openxmlformats.org/drawingml/2006/main" xmlns:r="http://schemas.openxmlformats.org/officeDocument/2006/relationships" xmlns:p="http://schemas.openxmlformats.org/presentationml/2006/main">
  <p:tag name="NUM" val="10"/>
</p:tagLst>
</file>

<file path=ppt/tags/tag14.xml><?xml version="1.0" encoding="utf-8"?>
<p:tagLst xmlns:a="http://schemas.openxmlformats.org/drawingml/2006/main" xmlns:r="http://schemas.openxmlformats.org/officeDocument/2006/relationships" xmlns:p="http://schemas.openxmlformats.org/presentationml/2006/main">
  <p:tag name="NUM" val="13"/>
</p:tagLst>
</file>

<file path=ppt/tags/tag140.xml><?xml version="1.0" encoding="utf-8"?>
<p:tagLst xmlns:a="http://schemas.openxmlformats.org/drawingml/2006/main" xmlns:r="http://schemas.openxmlformats.org/officeDocument/2006/relationships" xmlns:p="http://schemas.openxmlformats.org/presentationml/2006/main">
  <p:tag name="NUM" val="11"/>
</p:tagLst>
</file>

<file path=ppt/tags/tag141.xml><?xml version="1.0" encoding="utf-8"?>
<p:tagLst xmlns:a="http://schemas.openxmlformats.org/drawingml/2006/main" xmlns:r="http://schemas.openxmlformats.org/officeDocument/2006/relationships" xmlns:p="http://schemas.openxmlformats.org/presentationml/2006/main">
  <p:tag name="NUM" val="12"/>
</p:tagLst>
</file>

<file path=ppt/tags/tag142.xml><?xml version="1.0" encoding="utf-8"?>
<p:tagLst xmlns:a="http://schemas.openxmlformats.org/drawingml/2006/main" xmlns:r="http://schemas.openxmlformats.org/officeDocument/2006/relationships" xmlns:p="http://schemas.openxmlformats.org/presentationml/2006/main">
  <p:tag name="NUM" val="13"/>
</p:tagLst>
</file>

<file path=ppt/tags/tag143.xml><?xml version="1.0" encoding="utf-8"?>
<p:tagLst xmlns:a="http://schemas.openxmlformats.org/drawingml/2006/main" xmlns:r="http://schemas.openxmlformats.org/officeDocument/2006/relationships" xmlns:p="http://schemas.openxmlformats.org/presentationml/2006/main">
  <p:tag name="NUM" val="14"/>
</p:tagLst>
</file>

<file path=ppt/tags/tag144.xml><?xml version="1.0" encoding="utf-8"?>
<p:tagLst xmlns:a="http://schemas.openxmlformats.org/drawingml/2006/main" xmlns:r="http://schemas.openxmlformats.org/officeDocument/2006/relationships" xmlns:p="http://schemas.openxmlformats.org/presentationml/2006/main">
  <p:tag name="NUM" val="15"/>
</p:tagLst>
</file>

<file path=ppt/tags/tag145.xml><?xml version="1.0" encoding="utf-8"?>
<p:tagLst xmlns:a="http://schemas.openxmlformats.org/drawingml/2006/main" xmlns:r="http://schemas.openxmlformats.org/officeDocument/2006/relationships" xmlns:p="http://schemas.openxmlformats.org/presentationml/2006/main">
  <p:tag name="NUM" val="16"/>
</p:tagLst>
</file>

<file path=ppt/tags/tag146.xml><?xml version="1.0" encoding="utf-8"?>
<p:tagLst xmlns:a="http://schemas.openxmlformats.org/drawingml/2006/main" xmlns:r="http://schemas.openxmlformats.org/officeDocument/2006/relationships" xmlns:p="http://schemas.openxmlformats.org/presentationml/2006/main">
  <p:tag name="NUM" val="17"/>
</p:tagLst>
</file>

<file path=ppt/tags/tag147.xml><?xml version="1.0" encoding="utf-8"?>
<p:tagLst xmlns:a="http://schemas.openxmlformats.org/drawingml/2006/main" xmlns:r="http://schemas.openxmlformats.org/officeDocument/2006/relationships" xmlns:p="http://schemas.openxmlformats.org/presentationml/2006/main">
  <p:tag name="NUM" val="18"/>
</p:tagLst>
</file>

<file path=ppt/tags/tag148.xml><?xml version="1.0" encoding="utf-8"?>
<p:tagLst xmlns:a="http://schemas.openxmlformats.org/drawingml/2006/main" xmlns:r="http://schemas.openxmlformats.org/officeDocument/2006/relationships" xmlns:p="http://schemas.openxmlformats.org/presentationml/2006/main">
  <p:tag name="NUM" val="19"/>
</p:tagLst>
</file>

<file path=ppt/tags/tag149.xml><?xml version="1.0" encoding="utf-8"?>
<p:tagLst xmlns:a="http://schemas.openxmlformats.org/drawingml/2006/main" xmlns:r="http://schemas.openxmlformats.org/officeDocument/2006/relationships" xmlns:p="http://schemas.openxmlformats.org/presentationml/2006/main">
  <p:tag name="NUM" val="20"/>
</p:tagLst>
</file>

<file path=ppt/tags/tag15.xml><?xml version="1.0" encoding="utf-8"?>
<p:tagLst xmlns:a="http://schemas.openxmlformats.org/drawingml/2006/main" xmlns:r="http://schemas.openxmlformats.org/officeDocument/2006/relationships" xmlns:p="http://schemas.openxmlformats.org/presentationml/2006/main">
  <p:tag name="NUM" val="14"/>
</p:tagLst>
</file>

<file path=ppt/tags/tag150.xml><?xml version="1.0" encoding="utf-8"?>
<p:tagLst xmlns:a="http://schemas.openxmlformats.org/drawingml/2006/main" xmlns:r="http://schemas.openxmlformats.org/officeDocument/2006/relationships" xmlns:p="http://schemas.openxmlformats.org/presentationml/2006/main">
  <p:tag name="NUM" val="21"/>
</p:tagLst>
</file>

<file path=ppt/tags/tag151.xml><?xml version="1.0" encoding="utf-8"?>
<p:tagLst xmlns:a="http://schemas.openxmlformats.org/drawingml/2006/main" xmlns:r="http://schemas.openxmlformats.org/officeDocument/2006/relationships" xmlns:p="http://schemas.openxmlformats.org/presentationml/2006/main">
  <p:tag name="NUM" val="22"/>
</p:tagLst>
</file>

<file path=ppt/tags/tag152.xml><?xml version="1.0" encoding="utf-8"?>
<p:tagLst xmlns:a="http://schemas.openxmlformats.org/drawingml/2006/main" xmlns:r="http://schemas.openxmlformats.org/officeDocument/2006/relationships" xmlns:p="http://schemas.openxmlformats.org/presentationml/2006/main">
  <p:tag name="NUM" val="23"/>
</p:tagLst>
</file>

<file path=ppt/tags/tag153.xml><?xml version="1.0" encoding="utf-8"?>
<p:tagLst xmlns:a="http://schemas.openxmlformats.org/drawingml/2006/main" xmlns:r="http://schemas.openxmlformats.org/officeDocument/2006/relationships" xmlns:p="http://schemas.openxmlformats.org/presentationml/2006/main">
  <p:tag name="NUM" val="20"/>
</p:tagLst>
</file>

<file path=ppt/tags/tag154.xml><?xml version="1.0" encoding="utf-8"?>
<p:tagLst xmlns:a="http://schemas.openxmlformats.org/drawingml/2006/main" xmlns:r="http://schemas.openxmlformats.org/officeDocument/2006/relationships" xmlns:p="http://schemas.openxmlformats.org/presentationml/2006/main">
  <p:tag name="NUM" val="26"/>
</p:tagLst>
</file>

<file path=ppt/tags/tag155.xml><?xml version="1.0" encoding="utf-8"?>
<p:tagLst xmlns:a="http://schemas.openxmlformats.org/drawingml/2006/main" xmlns:r="http://schemas.openxmlformats.org/officeDocument/2006/relationships" xmlns:p="http://schemas.openxmlformats.org/presentationml/2006/main">
  <p:tag name="NUM" val="27"/>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5"/>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6"/>
</p:tagLst>
</file>

<file path=ppt/tags/tag162.xml><?xml version="1.0" encoding="utf-8"?>
<p:tagLst xmlns:a="http://schemas.openxmlformats.org/drawingml/2006/main" xmlns:r="http://schemas.openxmlformats.org/officeDocument/2006/relationships" xmlns:p="http://schemas.openxmlformats.org/presentationml/2006/main">
  <p:tag name="NUM" val="7"/>
</p:tagLst>
</file>

<file path=ppt/tags/tag163.xml><?xml version="1.0" encoding="utf-8"?>
<p:tagLst xmlns:a="http://schemas.openxmlformats.org/drawingml/2006/main" xmlns:r="http://schemas.openxmlformats.org/officeDocument/2006/relationships" xmlns:p="http://schemas.openxmlformats.org/presentationml/2006/main">
  <p:tag name="NUM" val="8"/>
</p:tagLst>
</file>

<file path=ppt/tags/tag164.xml><?xml version="1.0" encoding="utf-8"?>
<p:tagLst xmlns:a="http://schemas.openxmlformats.org/drawingml/2006/main" xmlns:r="http://schemas.openxmlformats.org/officeDocument/2006/relationships" xmlns:p="http://schemas.openxmlformats.org/presentationml/2006/main">
  <p:tag name="NUM" val="9"/>
</p:tagLst>
</file>

<file path=ppt/tags/tag165.xml><?xml version="1.0" encoding="utf-8"?>
<p:tagLst xmlns:a="http://schemas.openxmlformats.org/drawingml/2006/main" xmlns:r="http://schemas.openxmlformats.org/officeDocument/2006/relationships" xmlns:p="http://schemas.openxmlformats.org/presentationml/2006/main">
  <p:tag name="NUM" val="10"/>
</p:tagLst>
</file>

<file path=ppt/tags/tag166.xml><?xml version="1.0" encoding="utf-8"?>
<p:tagLst xmlns:a="http://schemas.openxmlformats.org/drawingml/2006/main" xmlns:r="http://schemas.openxmlformats.org/officeDocument/2006/relationships" xmlns:p="http://schemas.openxmlformats.org/presentationml/2006/main">
  <p:tag name="NUM" val="11"/>
</p:tagLst>
</file>

<file path=ppt/tags/tag167.xml><?xml version="1.0" encoding="utf-8"?>
<p:tagLst xmlns:a="http://schemas.openxmlformats.org/drawingml/2006/main" xmlns:r="http://schemas.openxmlformats.org/officeDocument/2006/relationships" xmlns:p="http://schemas.openxmlformats.org/presentationml/2006/main">
  <p:tag name="NUM" val="12"/>
</p:tagLst>
</file>

<file path=ppt/tags/tag168.xml><?xml version="1.0" encoding="utf-8"?>
<p:tagLst xmlns:a="http://schemas.openxmlformats.org/drawingml/2006/main" xmlns:r="http://schemas.openxmlformats.org/officeDocument/2006/relationships" xmlns:p="http://schemas.openxmlformats.org/presentationml/2006/main">
  <p:tag name="NUM" val="13"/>
</p:tagLst>
</file>

<file path=ppt/tags/tag169.xml><?xml version="1.0" encoding="utf-8"?>
<p:tagLst xmlns:a="http://schemas.openxmlformats.org/drawingml/2006/main" xmlns:r="http://schemas.openxmlformats.org/officeDocument/2006/relationships" xmlns:p="http://schemas.openxmlformats.org/presentationml/2006/main">
  <p:tag name="NUM" val="14"/>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5"/>
</p:tagLst>
</file>

<file path=ppt/tags/tag171.xml><?xml version="1.0" encoding="utf-8"?>
<p:tagLst xmlns:a="http://schemas.openxmlformats.org/drawingml/2006/main" xmlns:r="http://schemas.openxmlformats.org/officeDocument/2006/relationships" xmlns:p="http://schemas.openxmlformats.org/presentationml/2006/main">
  <p:tag name="NUM" val="16"/>
</p:tagLst>
</file>

<file path=ppt/tags/tag172.xml><?xml version="1.0" encoding="utf-8"?>
<p:tagLst xmlns:a="http://schemas.openxmlformats.org/drawingml/2006/main" xmlns:r="http://schemas.openxmlformats.org/officeDocument/2006/relationships" xmlns:p="http://schemas.openxmlformats.org/presentationml/2006/main">
  <p:tag name="NUM" val="17"/>
</p:tagLst>
</file>

<file path=ppt/tags/tag173.xml><?xml version="1.0" encoding="utf-8"?>
<p:tagLst xmlns:a="http://schemas.openxmlformats.org/drawingml/2006/main" xmlns:r="http://schemas.openxmlformats.org/officeDocument/2006/relationships" xmlns:p="http://schemas.openxmlformats.org/presentationml/2006/main">
  <p:tag name="NUM" val="18"/>
</p:tagLst>
</file>

<file path=ppt/tags/tag174.xml><?xml version="1.0" encoding="utf-8"?>
<p:tagLst xmlns:a="http://schemas.openxmlformats.org/drawingml/2006/main" xmlns:r="http://schemas.openxmlformats.org/officeDocument/2006/relationships" xmlns:p="http://schemas.openxmlformats.org/presentationml/2006/main">
  <p:tag name="NUM" val="19"/>
</p:tagLst>
</file>

<file path=ppt/tags/tag175.xml><?xml version="1.0" encoding="utf-8"?>
<p:tagLst xmlns:a="http://schemas.openxmlformats.org/drawingml/2006/main" xmlns:r="http://schemas.openxmlformats.org/officeDocument/2006/relationships" xmlns:p="http://schemas.openxmlformats.org/presentationml/2006/main">
  <p:tag name="NUM" val="20"/>
</p:tagLst>
</file>

<file path=ppt/tags/tag176.xml><?xml version="1.0" encoding="utf-8"?>
<p:tagLst xmlns:a="http://schemas.openxmlformats.org/drawingml/2006/main" xmlns:r="http://schemas.openxmlformats.org/officeDocument/2006/relationships" xmlns:p="http://schemas.openxmlformats.org/presentationml/2006/main">
  <p:tag name="NUM" val="21"/>
</p:tagLst>
</file>

<file path=ppt/tags/tag177.xml><?xml version="1.0" encoding="utf-8"?>
<p:tagLst xmlns:a="http://schemas.openxmlformats.org/drawingml/2006/main" xmlns:r="http://schemas.openxmlformats.org/officeDocument/2006/relationships" xmlns:p="http://schemas.openxmlformats.org/presentationml/2006/main">
  <p:tag name="NUM" val="22"/>
</p:tagLst>
</file>

<file path=ppt/tags/tag178.xml><?xml version="1.0" encoding="utf-8"?>
<p:tagLst xmlns:a="http://schemas.openxmlformats.org/drawingml/2006/main" xmlns:r="http://schemas.openxmlformats.org/officeDocument/2006/relationships" xmlns:p="http://schemas.openxmlformats.org/presentationml/2006/main">
  <p:tag name="NUM" val="23"/>
</p:tagLst>
</file>

<file path=ppt/tags/tag179.xml><?xml version="1.0" encoding="utf-8"?>
<p:tagLst xmlns:a="http://schemas.openxmlformats.org/drawingml/2006/main" xmlns:r="http://schemas.openxmlformats.org/officeDocument/2006/relationships" xmlns:p="http://schemas.openxmlformats.org/presentationml/2006/main">
  <p:tag name="NUM" val="24"/>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25"/>
</p:tagLst>
</file>

<file path=ppt/tags/tag181.xml><?xml version="1.0" encoding="utf-8"?>
<p:tagLst xmlns:a="http://schemas.openxmlformats.org/drawingml/2006/main" xmlns:r="http://schemas.openxmlformats.org/officeDocument/2006/relationships" xmlns:p="http://schemas.openxmlformats.org/presentationml/2006/main">
  <p:tag name="NUM" val="26"/>
</p:tagLst>
</file>

<file path=ppt/tags/tag182.xml><?xml version="1.0" encoding="utf-8"?>
<p:tagLst xmlns:a="http://schemas.openxmlformats.org/drawingml/2006/main" xmlns:r="http://schemas.openxmlformats.org/officeDocument/2006/relationships" xmlns:p="http://schemas.openxmlformats.org/presentationml/2006/main">
  <p:tag name="NUM" val="27"/>
</p:tagLst>
</file>

<file path=ppt/tags/tag183.xml><?xml version="1.0" encoding="utf-8"?>
<p:tagLst xmlns:a="http://schemas.openxmlformats.org/drawingml/2006/main" xmlns:r="http://schemas.openxmlformats.org/officeDocument/2006/relationships" xmlns:p="http://schemas.openxmlformats.org/presentationml/2006/main">
  <p:tag name="NUM" val="28"/>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7"/>
</p:tagLst>
</file>

<file path=ppt/tags/tag191.xml><?xml version="1.0" encoding="utf-8"?>
<p:tagLst xmlns:a="http://schemas.openxmlformats.org/drawingml/2006/main" xmlns:r="http://schemas.openxmlformats.org/officeDocument/2006/relationships" xmlns:p="http://schemas.openxmlformats.org/presentationml/2006/main">
  <p:tag name="NUM" val="8"/>
</p:tagLst>
</file>

<file path=ppt/tags/tag192.xml><?xml version="1.0" encoding="utf-8"?>
<p:tagLst xmlns:a="http://schemas.openxmlformats.org/drawingml/2006/main" xmlns:r="http://schemas.openxmlformats.org/officeDocument/2006/relationships" xmlns:p="http://schemas.openxmlformats.org/presentationml/2006/main">
  <p:tag name="NUM" val="9"/>
</p:tagLst>
</file>

<file path=ppt/tags/tag193.xml><?xml version="1.0" encoding="utf-8"?>
<p:tagLst xmlns:a="http://schemas.openxmlformats.org/drawingml/2006/main" xmlns:r="http://schemas.openxmlformats.org/officeDocument/2006/relationships" xmlns:p="http://schemas.openxmlformats.org/presentationml/2006/main">
  <p:tag name="NUM" val="10"/>
</p:tagLst>
</file>

<file path=ppt/tags/tag194.xml><?xml version="1.0" encoding="utf-8"?>
<p:tagLst xmlns:a="http://schemas.openxmlformats.org/drawingml/2006/main" xmlns:r="http://schemas.openxmlformats.org/officeDocument/2006/relationships" xmlns:p="http://schemas.openxmlformats.org/presentationml/2006/main">
  <p:tag name="NUM" val="11"/>
</p:tagLst>
</file>

<file path=ppt/tags/tag195.xml><?xml version="1.0" encoding="utf-8"?>
<p:tagLst xmlns:a="http://schemas.openxmlformats.org/drawingml/2006/main" xmlns:r="http://schemas.openxmlformats.org/officeDocument/2006/relationships" xmlns:p="http://schemas.openxmlformats.org/presentationml/2006/main">
  <p:tag name="NUM" val="12"/>
</p:tagLst>
</file>

<file path=ppt/tags/tag196.xml><?xml version="1.0" encoding="utf-8"?>
<p:tagLst xmlns:a="http://schemas.openxmlformats.org/drawingml/2006/main" xmlns:r="http://schemas.openxmlformats.org/officeDocument/2006/relationships" xmlns:p="http://schemas.openxmlformats.org/presentationml/2006/main">
  <p:tag name="NUM" val="13"/>
</p:tagLst>
</file>

<file path=ppt/tags/tag197.xml><?xml version="1.0" encoding="utf-8"?>
<p:tagLst xmlns:a="http://schemas.openxmlformats.org/drawingml/2006/main" xmlns:r="http://schemas.openxmlformats.org/officeDocument/2006/relationships" xmlns:p="http://schemas.openxmlformats.org/presentationml/2006/main">
  <p:tag name="NUM" val="14"/>
</p:tagLst>
</file>

<file path=ppt/tags/tag198.xml><?xml version="1.0" encoding="utf-8"?>
<p:tagLst xmlns:a="http://schemas.openxmlformats.org/drawingml/2006/main" xmlns:r="http://schemas.openxmlformats.org/officeDocument/2006/relationships" xmlns:p="http://schemas.openxmlformats.org/presentationml/2006/main">
  <p:tag name="NUM" val="15"/>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4"/>
</p:tagLst>
</file>

<file path=ppt/tags/tag203.xml><?xml version="1.0" encoding="utf-8"?>
<p:tagLst xmlns:a="http://schemas.openxmlformats.org/drawingml/2006/main" xmlns:r="http://schemas.openxmlformats.org/officeDocument/2006/relationships" xmlns:p="http://schemas.openxmlformats.org/presentationml/2006/main">
  <p:tag name="NUM" val="5"/>
</p:tagLst>
</file>

<file path=ppt/tags/tag204.xml><?xml version="1.0" encoding="utf-8"?>
<p:tagLst xmlns:a="http://schemas.openxmlformats.org/drawingml/2006/main" xmlns:r="http://schemas.openxmlformats.org/officeDocument/2006/relationships" xmlns:p="http://schemas.openxmlformats.org/presentationml/2006/main">
  <p:tag name="NUM" val="6"/>
</p:tagLst>
</file>

<file path=ppt/tags/tag205.xml><?xml version="1.0" encoding="utf-8"?>
<p:tagLst xmlns:a="http://schemas.openxmlformats.org/drawingml/2006/main" xmlns:r="http://schemas.openxmlformats.org/officeDocument/2006/relationships" xmlns:p="http://schemas.openxmlformats.org/presentationml/2006/main">
  <p:tag name="NUM" val="7"/>
</p:tagLst>
</file>

<file path=ppt/tags/tag206.xml><?xml version="1.0" encoding="utf-8"?>
<p:tagLst xmlns:a="http://schemas.openxmlformats.org/drawingml/2006/main" xmlns:r="http://schemas.openxmlformats.org/officeDocument/2006/relationships" xmlns:p="http://schemas.openxmlformats.org/presentationml/2006/main">
  <p:tag name="NUM" val="8"/>
</p:tagLst>
</file>

<file path=ppt/tags/tag207.xml><?xml version="1.0" encoding="utf-8"?>
<p:tagLst xmlns:a="http://schemas.openxmlformats.org/drawingml/2006/main" xmlns:r="http://schemas.openxmlformats.org/officeDocument/2006/relationships" xmlns:p="http://schemas.openxmlformats.org/presentationml/2006/main">
  <p:tag name="NUM" val="9"/>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8"/>
</p:tagLst>
</file>

<file path=ppt/tags/tag216.xml><?xml version="1.0" encoding="utf-8"?>
<p:tagLst xmlns:a="http://schemas.openxmlformats.org/drawingml/2006/main" xmlns:r="http://schemas.openxmlformats.org/officeDocument/2006/relationships" xmlns:p="http://schemas.openxmlformats.org/presentationml/2006/main">
  <p:tag name="NUM" val="9"/>
</p:tagLst>
</file>

<file path=ppt/tags/tag217.xml><?xml version="1.0" encoding="utf-8"?>
<p:tagLst xmlns:a="http://schemas.openxmlformats.org/drawingml/2006/main" xmlns:r="http://schemas.openxmlformats.org/officeDocument/2006/relationships" xmlns:p="http://schemas.openxmlformats.org/presentationml/2006/main">
  <p:tag name="NUM" val="10"/>
</p:tagLst>
</file>

<file path=ppt/tags/tag218.xml><?xml version="1.0" encoding="utf-8"?>
<p:tagLst xmlns:a="http://schemas.openxmlformats.org/drawingml/2006/main" xmlns:r="http://schemas.openxmlformats.org/officeDocument/2006/relationships" xmlns:p="http://schemas.openxmlformats.org/presentationml/2006/main">
  <p:tag name="NUM" val="11"/>
</p:tagLst>
</file>

<file path=ppt/tags/tag219.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13"/>
</p:tagLst>
</file>

<file path=ppt/tags/tag221.xml><?xml version="1.0" encoding="utf-8"?>
<p:tagLst xmlns:a="http://schemas.openxmlformats.org/drawingml/2006/main" xmlns:r="http://schemas.openxmlformats.org/officeDocument/2006/relationships" xmlns:p="http://schemas.openxmlformats.org/presentationml/2006/main">
  <p:tag name="NUM" val="14"/>
</p:tagLst>
</file>

<file path=ppt/tags/tag222.xml><?xml version="1.0" encoding="utf-8"?>
<p:tagLst xmlns:a="http://schemas.openxmlformats.org/drawingml/2006/main" xmlns:r="http://schemas.openxmlformats.org/officeDocument/2006/relationships" xmlns:p="http://schemas.openxmlformats.org/presentationml/2006/main">
  <p:tag name="NUM" val="15"/>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2"/>
</p:tagLst>
</file>

<file path=ppt/tags/tag225.xml><?xml version="1.0" encoding="utf-8"?>
<p:tagLst xmlns:a="http://schemas.openxmlformats.org/drawingml/2006/main" xmlns:r="http://schemas.openxmlformats.org/officeDocument/2006/relationships" xmlns:p="http://schemas.openxmlformats.org/presentationml/2006/main">
  <p:tag name="NUM" val="3"/>
</p:tagLst>
</file>

<file path=ppt/tags/tag226.xml><?xml version="1.0" encoding="utf-8"?>
<p:tagLst xmlns:a="http://schemas.openxmlformats.org/drawingml/2006/main" xmlns:r="http://schemas.openxmlformats.org/officeDocument/2006/relationships" xmlns:p="http://schemas.openxmlformats.org/presentationml/2006/main">
  <p:tag name="NUM" val="4"/>
</p:tagLst>
</file>

<file path=ppt/tags/tag227.xml><?xml version="1.0" encoding="utf-8"?>
<p:tagLst xmlns:a="http://schemas.openxmlformats.org/drawingml/2006/main" xmlns:r="http://schemas.openxmlformats.org/officeDocument/2006/relationships" xmlns:p="http://schemas.openxmlformats.org/presentationml/2006/main">
  <p:tag name="NUM" val="5"/>
</p:tagLst>
</file>

<file path=ppt/tags/tag228.xml><?xml version="1.0" encoding="utf-8"?>
<p:tagLst xmlns:a="http://schemas.openxmlformats.org/drawingml/2006/main" xmlns:r="http://schemas.openxmlformats.org/officeDocument/2006/relationships" xmlns:p="http://schemas.openxmlformats.org/presentationml/2006/main">
  <p:tag name="NUM" val="6"/>
</p:tagLst>
</file>

<file path=ppt/tags/tag229.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8"/>
</p:tagLst>
</file>

<file path=ppt/tags/tag231.xml><?xml version="1.0" encoding="utf-8"?>
<p:tagLst xmlns:a="http://schemas.openxmlformats.org/drawingml/2006/main" xmlns:r="http://schemas.openxmlformats.org/officeDocument/2006/relationships" xmlns:p="http://schemas.openxmlformats.org/presentationml/2006/main">
  <p:tag name="NUM" val="9"/>
</p:tagLst>
</file>

<file path=ppt/tags/tag232.xml><?xml version="1.0" encoding="utf-8"?>
<p:tagLst xmlns:a="http://schemas.openxmlformats.org/drawingml/2006/main" xmlns:r="http://schemas.openxmlformats.org/officeDocument/2006/relationships" xmlns:p="http://schemas.openxmlformats.org/presentationml/2006/main">
  <p:tag name="NUM" val="10"/>
</p:tagLst>
</file>

<file path=ppt/tags/tag233.xml><?xml version="1.0" encoding="utf-8"?>
<p:tagLst xmlns:a="http://schemas.openxmlformats.org/drawingml/2006/main" xmlns:r="http://schemas.openxmlformats.org/officeDocument/2006/relationships" xmlns:p="http://schemas.openxmlformats.org/presentationml/2006/main">
  <p:tag name="NUM" val="11"/>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2"/>
</p:tagLst>
</file>

<file path=ppt/tags/tag236.xml><?xml version="1.0" encoding="utf-8"?>
<p:tagLst xmlns:a="http://schemas.openxmlformats.org/drawingml/2006/main" xmlns:r="http://schemas.openxmlformats.org/officeDocument/2006/relationships" xmlns:p="http://schemas.openxmlformats.org/presentationml/2006/main">
  <p:tag name="NUM" val="3"/>
</p:tagLst>
</file>

<file path=ppt/tags/tag237.xml><?xml version="1.0" encoding="utf-8"?>
<p:tagLst xmlns:a="http://schemas.openxmlformats.org/drawingml/2006/main" xmlns:r="http://schemas.openxmlformats.org/officeDocument/2006/relationships" xmlns:p="http://schemas.openxmlformats.org/presentationml/2006/main">
  <p:tag name="NUM" val="4"/>
</p:tagLst>
</file>

<file path=ppt/tags/tag238.xml><?xml version="1.0" encoding="utf-8"?>
<p:tagLst xmlns:a="http://schemas.openxmlformats.org/drawingml/2006/main" xmlns:r="http://schemas.openxmlformats.org/officeDocument/2006/relationships" xmlns:p="http://schemas.openxmlformats.org/presentationml/2006/main">
  <p:tag name="NUM" val="5"/>
</p:tagLst>
</file>

<file path=ppt/tags/tag239.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40.xml><?xml version="1.0" encoding="utf-8"?>
<p:tagLst xmlns:a="http://schemas.openxmlformats.org/drawingml/2006/main" xmlns:r="http://schemas.openxmlformats.org/officeDocument/2006/relationships" xmlns:p="http://schemas.openxmlformats.org/presentationml/2006/main">
  <p:tag name="NUM" val="7"/>
</p:tagLst>
</file>

<file path=ppt/tags/tag241.xml><?xml version="1.0" encoding="utf-8"?>
<p:tagLst xmlns:a="http://schemas.openxmlformats.org/drawingml/2006/main" xmlns:r="http://schemas.openxmlformats.org/officeDocument/2006/relationships" xmlns:p="http://schemas.openxmlformats.org/presentationml/2006/main">
  <p:tag name="NUM" val="8"/>
</p:tagLst>
</file>

<file path=ppt/tags/tag242.xml><?xml version="1.0" encoding="utf-8"?>
<p:tagLst xmlns:a="http://schemas.openxmlformats.org/drawingml/2006/main" xmlns:r="http://schemas.openxmlformats.org/officeDocument/2006/relationships" xmlns:p="http://schemas.openxmlformats.org/presentationml/2006/main">
  <p:tag name="NUM" val="9"/>
</p:tagLst>
</file>

<file path=ppt/tags/tag243.xml><?xml version="1.0" encoding="utf-8"?>
<p:tagLst xmlns:a="http://schemas.openxmlformats.org/drawingml/2006/main" xmlns:r="http://schemas.openxmlformats.org/officeDocument/2006/relationships" xmlns:p="http://schemas.openxmlformats.org/presentationml/2006/main">
  <p:tag name="NUM" val="10"/>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4"/>
</p:tagLst>
</file>

<file path=ppt/tags/tag248.xml><?xml version="1.0" encoding="utf-8"?>
<p:tagLst xmlns:a="http://schemas.openxmlformats.org/drawingml/2006/main" xmlns:r="http://schemas.openxmlformats.org/officeDocument/2006/relationships" xmlns:p="http://schemas.openxmlformats.org/presentationml/2006/main">
  <p:tag name="NUM" val="5"/>
</p:tagLst>
</file>

<file path=ppt/tags/tag249.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50.xml><?xml version="1.0" encoding="utf-8"?>
<p:tagLst xmlns:a="http://schemas.openxmlformats.org/drawingml/2006/main" xmlns:r="http://schemas.openxmlformats.org/officeDocument/2006/relationships" xmlns:p="http://schemas.openxmlformats.org/presentationml/2006/main">
  <p:tag name="NUM" val="7"/>
</p:tagLst>
</file>

<file path=ppt/tags/tag251.xml><?xml version="1.0" encoding="utf-8"?>
<p:tagLst xmlns:a="http://schemas.openxmlformats.org/drawingml/2006/main" xmlns:r="http://schemas.openxmlformats.org/officeDocument/2006/relationships" xmlns:p="http://schemas.openxmlformats.org/presentationml/2006/main">
  <p:tag name="NUM" val="8"/>
</p:tagLst>
</file>

<file path=ppt/tags/tag252.xml><?xml version="1.0" encoding="utf-8"?>
<p:tagLst xmlns:a="http://schemas.openxmlformats.org/drawingml/2006/main" xmlns:r="http://schemas.openxmlformats.org/officeDocument/2006/relationships" xmlns:p="http://schemas.openxmlformats.org/presentationml/2006/main">
  <p:tag name="NUM" val="9"/>
</p:tagLst>
</file>

<file path=ppt/tags/tag253.xml><?xml version="1.0" encoding="utf-8"?>
<p:tagLst xmlns:a="http://schemas.openxmlformats.org/drawingml/2006/main" xmlns:r="http://schemas.openxmlformats.org/officeDocument/2006/relationships" xmlns:p="http://schemas.openxmlformats.org/presentationml/2006/main">
  <p:tag name="NUM" val="10"/>
</p:tagLst>
</file>

<file path=ppt/tags/tag254.xml><?xml version="1.0" encoding="utf-8"?>
<p:tagLst xmlns:a="http://schemas.openxmlformats.org/drawingml/2006/main" xmlns:r="http://schemas.openxmlformats.org/officeDocument/2006/relationships" xmlns:p="http://schemas.openxmlformats.org/presentationml/2006/main">
  <p:tag name="NUM" val="11"/>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3"/>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5"/>
</p:tagLst>
</file>

<file path=ppt/tags/tag263.xml><?xml version="1.0" encoding="utf-8"?>
<p:tagLst xmlns:a="http://schemas.openxmlformats.org/drawingml/2006/main" xmlns:r="http://schemas.openxmlformats.org/officeDocument/2006/relationships" xmlns:p="http://schemas.openxmlformats.org/presentationml/2006/main">
  <p:tag name="NUM" val="6"/>
</p:tagLst>
</file>

<file path=ppt/tags/tag264.xml><?xml version="1.0" encoding="utf-8"?>
<p:tagLst xmlns:a="http://schemas.openxmlformats.org/drawingml/2006/main" xmlns:r="http://schemas.openxmlformats.org/officeDocument/2006/relationships" xmlns:p="http://schemas.openxmlformats.org/presentationml/2006/main">
  <p:tag name="NUM" val="7"/>
</p:tagLst>
</file>

<file path=ppt/tags/tag265.xml><?xml version="1.0" encoding="utf-8"?>
<p:tagLst xmlns:a="http://schemas.openxmlformats.org/drawingml/2006/main" xmlns:r="http://schemas.openxmlformats.org/officeDocument/2006/relationships" xmlns:p="http://schemas.openxmlformats.org/presentationml/2006/main">
  <p:tag name="NUM" val="8"/>
</p:tagLst>
</file>

<file path=ppt/tags/tag266.xml><?xml version="1.0" encoding="utf-8"?>
<p:tagLst xmlns:a="http://schemas.openxmlformats.org/drawingml/2006/main" xmlns:r="http://schemas.openxmlformats.org/officeDocument/2006/relationships" xmlns:p="http://schemas.openxmlformats.org/presentationml/2006/main">
  <p:tag name="NUM" val="9"/>
</p:tagLst>
</file>

<file path=ppt/tags/tag267.xml><?xml version="1.0" encoding="utf-8"?>
<p:tagLst xmlns:a="http://schemas.openxmlformats.org/drawingml/2006/main" xmlns:r="http://schemas.openxmlformats.org/officeDocument/2006/relationships" xmlns:p="http://schemas.openxmlformats.org/presentationml/2006/main">
  <p:tag name="NUM" val="10"/>
</p:tagLst>
</file>

<file path=ppt/tags/tag268.xml><?xml version="1.0" encoding="utf-8"?>
<p:tagLst xmlns:a="http://schemas.openxmlformats.org/drawingml/2006/main" xmlns:r="http://schemas.openxmlformats.org/officeDocument/2006/relationships" xmlns:p="http://schemas.openxmlformats.org/presentationml/2006/main">
  <p:tag name="NUM" val="12"/>
</p:tagLst>
</file>

<file path=ppt/tags/tag269.xml><?xml version="1.0" encoding="utf-8"?>
<p:tagLst xmlns:a="http://schemas.openxmlformats.org/drawingml/2006/main" xmlns:r="http://schemas.openxmlformats.org/officeDocument/2006/relationships" xmlns:p="http://schemas.openxmlformats.org/presentationml/2006/main">
  <p:tag name="NUM" val="13"/>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70.xml><?xml version="1.0" encoding="utf-8"?>
<p:tagLst xmlns:a="http://schemas.openxmlformats.org/drawingml/2006/main" xmlns:r="http://schemas.openxmlformats.org/officeDocument/2006/relationships" xmlns:p="http://schemas.openxmlformats.org/presentationml/2006/main">
  <p:tag name="NUM" val="14"/>
</p:tagLst>
</file>

<file path=ppt/tags/tag271.xml><?xml version="1.0" encoding="utf-8"?>
<p:tagLst xmlns:a="http://schemas.openxmlformats.org/drawingml/2006/main" xmlns:r="http://schemas.openxmlformats.org/officeDocument/2006/relationships" xmlns:p="http://schemas.openxmlformats.org/presentationml/2006/main">
  <p:tag name="NUM" val="15"/>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6.xml><?xml version="1.0" encoding="utf-8"?>
<p:tagLst xmlns:a="http://schemas.openxmlformats.org/drawingml/2006/main" xmlns:r="http://schemas.openxmlformats.org/officeDocument/2006/relationships" xmlns:p="http://schemas.openxmlformats.org/presentationml/2006/main">
  <p:tag name="NUM" val="5"/>
</p:tagLst>
</file>

<file path=ppt/tags/tag277.xml><?xml version="1.0" encoding="utf-8"?>
<p:tagLst xmlns:a="http://schemas.openxmlformats.org/drawingml/2006/main" xmlns:r="http://schemas.openxmlformats.org/officeDocument/2006/relationships" xmlns:p="http://schemas.openxmlformats.org/presentationml/2006/main">
  <p:tag name="NUM" val="6"/>
</p:tagLst>
</file>

<file path=ppt/tags/tag278.xml><?xml version="1.0" encoding="utf-8"?>
<p:tagLst xmlns:a="http://schemas.openxmlformats.org/drawingml/2006/main" xmlns:r="http://schemas.openxmlformats.org/officeDocument/2006/relationships" xmlns:p="http://schemas.openxmlformats.org/presentationml/2006/main">
  <p:tag name="NUM" val="7"/>
</p:tagLst>
</file>

<file path=ppt/tags/tag279.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80.xml><?xml version="1.0" encoding="utf-8"?>
<p:tagLst xmlns:a="http://schemas.openxmlformats.org/drawingml/2006/main" xmlns:r="http://schemas.openxmlformats.org/officeDocument/2006/relationships" xmlns:p="http://schemas.openxmlformats.org/presentationml/2006/main">
  <p:tag name="NUM" val="9"/>
</p:tagLst>
</file>

<file path=ppt/tags/tag281.xml><?xml version="1.0" encoding="utf-8"?>
<p:tagLst xmlns:a="http://schemas.openxmlformats.org/drawingml/2006/main" xmlns:r="http://schemas.openxmlformats.org/officeDocument/2006/relationships" xmlns:p="http://schemas.openxmlformats.org/presentationml/2006/main">
  <p:tag name="NUM" val="10"/>
</p:tagLst>
</file>

<file path=ppt/tags/tag282.xml><?xml version="1.0" encoding="utf-8"?>
<p:tagLst xmlns:a="http://schemas.openxmlformats.org/drawingml/2006/main" xmlns:r="http://schemas.openxmlformats.org/officeDocument/2006/relationships" xmlns:p="http://schemas.openxmlformats.org/presentationml/2006/main">
  <p:tag name="NUM" val="11"/>
</p:tagLst>
</file>

<file path=ppt/tags/tag283.xml><?xml version="1.0" encoding="utf-8"?>
<p:tagLst xmlns:a="http://schemas.openxmlformats.org/drawingml/2006/main" xmlns:r="http://schemas.openxmlformats.org/officeDocument/2006/relationships" xmlns:p="http://schemas.openxmlformats.org/presentationml/2006/main">
  <p:tag name="NUM" val="12"/>
</p:tagLst>
</file>

<file path=ppt/tags/tag284.xml><?xml version="1.0" encoding="utf-8"?>
<p:tagLst xmlns:a="http://schemas.openxmlformats.org/drawingml/2006/main" xmlns:r="http://schemas.openxmlformats.org/officeDocument/2006/relationships" xmlns:p="http://schemas.openxmlformats.org/presentationml/2006/main">
  <p:tag name="NUM" val="13"/>
</p:tagLst>
</file>

<file path=ppt/tags/tag285.xml><?xml version="1.0" encoding="utf-8"?>
<p:tagLst xmlns:a="http://schemas.openxmlformats.org/drawingml/2006/main" xmlns:r="http://schemas.openxmlformats.org/officeDocument/2006/relationships" xmlns:p="http://schemas.openxmlformats.org/presentationml/2006/main">
  <p:tag name="NUM" val="14"/>
</p:tagLst>
</file>

<file path=ppt/tags/tag286.xml><?xml version="1.0" encoding="utf-8"?>
<p:tagLst xmlns:a="http://schemas.openxmlformats.org/drawingml/2006/main" xmlns:r="http://schemas.openxmlformats.org/officeDocument/2006/relationships" xmlns:p="http://schemas.openxmlformats.org/presentationml/2006/main">
  <p:tag name="NUM" val="15"/>
</p:tagLst>
</file>

<file path=ppt/tags/tag287.xml><?xml version="1.0" encoding="utf-8"?>
<p:tagLst xmlns:a="http://schemas.openxmlformats.org/drawingml/2006/main" xmlns:r="http://schemas.openxmlformats.org/officeDocument/2006/relationships" xmlns:p="http://schemas.openxmlformats.org/presentationml/2006/main">
  <p:tag name="NUM" val="1"/>
</p:tagLst>
</file>

<file path=ppt/tags/tag288.xml><?xml version="1.0" encoding="utf-8"?>
<p:tagLst xmlns:a="http://schemas.openxmlformats.org/drawingml/2006/main" xmlns:r="http://schemas.openxmlformats.org/officeDocument/2006/relationships" xmlns:p="http://schemas.openxmlformats.org/presentationml/2006/main">
  <p:tag name="NUM" val="2"/>
</p:tagLst>
</file>

<file path=ppt/tags/tag289.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3"/>
</p:tagLst>
</file>

<file path=ppt/tags/tag290.xml><?xml version="1.0" encoding="utf-8"?>
<p:tagLst xmlns:a="http://schemas.openxmlformats.org/drawingml/2006/main" xmlns:r="http://schemas.openxmlformats.org/officeDocument/2006/relationships" xmlns:p="http://schemas.openxmlformats.org/presentationml/2006/main">
  <p:tag name="NUM" val="4"/>
</p:tagLst>
</file>

<file path=ppt/tags/tag291.xml><?xml version="1.0" encoding="utf-8"?>
<p:tagLst xmlns:a="http://schemas.openxmlformats.org/drawingml/2006/main" xmlns:r="http://schemas.openxmlformats.org/officeDocument/2006/relationships" xmlns:p="http://schemas.openxmlformats.org/presentationml/2006/main">
  <p:tag name="NUM" val="5"/>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NUM" val="4"/>
</p:tagLst>
</file>

<file path=ppt/tags/tag296.xml><?xml version="1.0" encoding="utf-8"?>
<p:tagLst xmlns:a="http://schemas.openxmlformats.org/drawingml/2006/main" xmlns:r="http://schemas.openxmlformats.org/officeDocument/2006/relationships" xmlns:p="http://schemas.openxmlformats.org/presentationml/2006/main">
  <p:tag name="NUM" val="5"/>
</p:tagLst>
</file>

<file path=ppt/tags/tag297.xml><?xml version="1.0" encoding="utf-8"?>
<p:tagLst xmlns:a="http://schemas.openxmlformats.org/drawingml/2006/main" xmlns:r="http://schemas.openxmlformats.org/officeDocument/2006/relationships" xmlns:p="http://schemas.openxmlformats.org/presentationml/2006/main">
  <p:tag name="NUM" val="6"/>
</p:tagLst>
</file>

<file path=ppt/tags/tag298.xml><?xml version="1.0" encoding="utf-8"?>
<p:tagLst xmlns:a="http://schemas.openxmlformats.org/drawingml/2006/main" xmlns:r="http://schemas.openxmlformats.org/officeDocument/2006/relationships" xmlns:p="http://schemas.openxmlformats.org/presentationml/2006/main">
  <p:tag name="NUM" val="7"/>
</p:tagLst>
</file>

<file path=ppt/tags/tag299.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4"/>
</p:tagLst>
</file>

<file path=ppt/tags/tag300.xml><?xml version="1.0" encoding="utf-8"?>
<p:tagLst xmlns:a="http://schemas.openxmlformats.org/drawingml/2006/main" xmlns:r="http://schemas.openxmlformats.org/officeDocument/2006/relationships" xmlns:p="http://schemas.openxmlformats.org/presentationml/2006/main">
  <p:tag name="NUM" val="1"/>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3"/>
</p:tagLst>
</file>

<file path=ppt/tags/tag303.xml><?xml version="1.0" encoding="utf-8"?>
<p:tagLst xmlns:a="http://schemas.openxmlformats.org/drawingml/2006/main" xmlns:r="http://schemas.openxmlformats.org/officeDocument/2006/relationships" xmlns:p="http://schemas.openxmlformats.org/presentationml/2006/main">
  <p:tag name="NUM" val="4"/>
</p:tagLst>
</file>

<file path=ppt/tags/tag304.xml><?xml version="1.0" encoding="utf-8"?>
<p:tagLst xmlns:a="http://schemas.openxmlformats.org/drawingml/2006/main" xmlns:r="http://schemas.openxmlformats.org/officeDocument/2006/relationships" xmlns:p="http://schemas.openxmlformats.org/presentationml/2006/main">
  <p:tag name="NUM" val="5"/>
</p:tagLst>
</file>

<file path=ppt/tags/tag305.xml><?xml version="1.0" encoding="utf-8"?>
<p:tagLst xmlns:a="http://schemas.openxmlformats.org/drawingml/2006/main" xmlns:r="http://schemas.openxmlformats.org/officeDocument/2006/relationships" xmlns:p="http://schemas.openxmlformats.org/presentationml/2006/main">
  <p:tag name="NUM" val="6"/>
</p:tagLst>
</file>

<file path=ppt/tags/tag306.xml><?xml version="1.0" encoding="utf-8"?>
<p:tagLst xmlns:a="http://schemas.openxmlformats.org/drawingml/2006/main" xmlns:r="http://schemas.openxmlformats.org/officeDocument/2006/relationships" xmlns:p="http://schemas.openxmlformats.org/presentationml/2006/main">
  <p:tag name="NUM" val="7"/>
</p:tagLst>
</file>

<file path=ppt/tags/tag307.xml><?xml version="1.0" encoding="utf-8"?>
<p:tagLst xmlns:a="http://schemas.openxmlformats.org/drawingml/2006/main" xmlns:r="http://schemas.openxmlformats.org/officeDocument/2006/relationships" xmlns:p="http://schemas.openxmlformats.org/presentationml/2006/main">
  <p:tag name="NUM" val="8"/>
</p:tagLst>
</file>

<file path=ppt/tags/tag308.xml><?xml version="1.0" encoding="utf-8"?>
<p:tagLst xmlns:a="http://schemas.openxmlformats.org/drawingml/2006/main" xmlns:r="http://schemas.openxmlformats.org/officeDocument/2006/relationships" xmlns:p="http://schemas.openxmlformats.org/presentationml/2006/main">
  <p:tag name="NUM" val="9"/>
</p:tagLst>
</file>

<file path=ppt/tags/tag309.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5"/>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3"/>
</p:tagLst>
</file>

<file path=ppt/tags/tag314.xml><?xml version="1.0" encoding="utf-8"?>
<p:tagLst xmlns:a="http://schemas.openxmlformats.org/drawingml/2006/main" xmlns:r="http://schemas.openxmlformats.org/officeDocument/2006/relationships" xmlns:p="http://schemas.openxmlformats.org/presentationml/2006/main">
  <p:tag name="NUM" val="4"/>
</p:tagLst>
</file>

<file path=ppt/tags/tag315.xml><?xml version="1.0" encoding="utf-8"?>
<p:tagLst xmlns:a="http://schemas.openxmlformats.org/drawingml/2006/main" xmlns:r="http://schemas.openxmlformats.org/officeDocument/2006/relationships" xmlns:p="http://schemas.openxmlformats.org/presentationml/2006/main">
  <p:tag name="NUM" val="5"/>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6"/>
</p:tagLst>
</file>

<file path=ppt/tags/tag320.xml><?xml version="1.0" encoding="utf-8"?>
<p:tagLst xmlns:a="http://schemas.openxmlformats.org/drawingml/2006/main" xmlns:r="http://schemas.openxmlformats.org/officeDocument/2006/relationships" xmlns:p="http://schemas.openxmlformats.org/presentationml/2006/main">
  <p:tag name="NUM" val="2"/>
</p:tagLst>
</file>

<file path=ppt/tags/tag321.xml><?xml version="1.0" encoding="utf-8"?>
<p:tagLst xmlns:a="http://schemas.openxmlformats.org/drawingml/2006/main" xmlns:r="http://schemas.openxmlformats.org/officeDocument/2006/relationships" xmlns:p="http://schemas.openxmlformats.org/presentationml/2006/main">
  <p:tag name="NUM" val="3"/>
</p:tagLst>
</file>

<file path=ppt/tags/tag322.xml><?xml version="1.0" encoding="utf-8"?>
<p:tagLst xmlns:a="http://schemas.openxmlformats.org/drawingml/2006/main" xmlns:r="http://schemas.openxmlformats.org/officeDocument/2006/relationships" xmlns:p="http://schemas.openxmlformats.org/presentationml/2006/main">
  <p:tag name="NUM" val="1"/>
</p:tagLst>
</file>

<file path=ppt/tags/tag323.xml><?xml version="1.0" encoding="utf-8"?>
<p:tagLst xmlns:a="http://schemas.openxmlformats.org/drawingml/2006/main" xmlns:r="http://schemas.openxmlformats.org/officeDocument/2006/relationships" xmlns:p="http://schemas.openxmlformats.org/presentationml/2006/main">
  <p:tag name="NUM" val="2"/>
</p:tagLst>
</file>

<file path=ppt/tags/tag324.xml><?xml version="1.0" encoding="utf-8"?>
<p:tagLst xmlns:a="http://schemas.openxmlformats.org/drawingml/2006/main" xmlns:r="http://schemas.openxmlformats.org/officeDocument/2006/relationships" xmlns:p="http://schemas.openxmlformats.org/presentationml/2006/main">
  <p:tag name="NUM" val="3"/>
</p:tagLst>
</file>

<file path=ppt/tags/tag325.xml><?xml version="1.0" encoding="utf-8"?>
<p:tagLst xmlns:a="http://schemas.openxmlformats.org/drawingml/2006/main" xmlns:r="http://schemas.openxmlformats.org/officeDocument/2006/relationships" xmlns:p="http://schemas.openxmlformats.org/presentationml/2006/main">
  <p:tag name="NUM" val="4"/>
</p:tagLst>
</file>

<file path=ppt/tags/tag326.xml><?xml version="1.0" encoding="utf-8"?>
<p:tagLst xmlns:a="http://schemas.openxmlformats.org/drawingml/2006/main" xmlns:r="http://schemas.openxmlformats.org/officeDocument/2006/relationships" xmlns:p="http://schemas.openxmlformats.org/presentationml/2006/main">
  <p:tag name="NUM" val="5"/>
</p:tagLst>
</file>

<file path=ppt/tags/tag327.xml><?xml version="1.0" encoding="utf-8"?>
<p:tagLst xmlns:a="http://schemas.openxmlformats.org/drawingml/2006/main" xmlns:r="http://schemas.openxmlformats.org/officeDocument/2006/relationships" xmlns:p="http://schemas.openxmlformats.org/presentationml/2006/main">
  <p:tag name="NUM" val="6"/>
</p:tagLst>
</file>

<file path=ppt/tags/tag328.xml><?xml version="1.0" encoding="utf-8"?>
<p:tagLst xmlns:a="http://schemas.openxmlformats.org/drawingml/2006/main" xmlns:r="http://schemas.openxmlformats.org/officeDocument/2006/relationships" xmlns:p="http://schemas.openxmlformats.org/presentationml/2006/main">
  <p:tag name="NUM" val="7"/>
</p:tagLst>
</file>

<file path=ppt/tags/tag329.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17"/>
</p:tagLst>
</file>

<file path=ppt/tags/tag330.xml><?xml version="1.0" encoding="utf-8"?>
<p:tagLst xmlns:a="http://schemas.openxmlformats.org/drawingml/2006/main" xmlns:r="http://schemas.openxmlformats.org/officeDocument/2006/relationships" xmlns:p="http://schemas.openxmlformats.org/presentationml/2006/main">
  <p:tag name="NUM" val="9"/>
</p:tagLst>
</file>

<file path=ppt/tags/tag331.xml><?xml version="1.0" encoding="utf-8"?>
<p:tagLst xmlns:a="http://schemas.openxmlformats.org/drawingml/2006/main" xmlns:r="http://schemas.openxmlformats.org/officeDocument/2006/relationships" xmlns:p="http://schemas.openxmlformats.org/presentationml/2006/main">
  <p:tag name="NUM" val="10"/>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4"/>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3"/>
</p:tagLst>
</file>

<file path=ppt/tags/tag337.xml><?xml version="1.0" encoding="utf-8"?>
<p:tagLst xmlns:a="http://schemas.openxmlformats.org/drawingml/2006/main" xmlns:r="http://schemas.openxmlformats.org/officeDocument/2006/relationships" xmlns:p="http://schemas.openxmlformats.org/presentationml/2006/main">
  <p:tag name="NUM" val="4"/>
</p:tagLst>
</file>

<file path=ppt/tags/tag338.xml><?xml version="1.0" encoding="utf-8"?>
<p:tagLst xmlns:a="http://schemas.openxmlformats.org/drawingml/2006/main" xmlns:r="http://schemas.openxmlformats.org/officeDocument/2006/relationships" xmlns:p="http://schemas.openxmlformats.org/presentationml/2006/main">
  <p:tag name="NUM" val="5"/>
</p:tagLst>
</file>

<file path=ppt/tags/tag339.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18"/>
</p:tagLst>
</file>

<file path=ppt/tags/tag340.xml><?xml version="1.0" encoding="utf-8"?>
<p:tagLst xmlns:a="http://schemas.openxmlformats.org/drawingml/2006/main" xmlns:r="http://schemas.openxmlformats.org/officeDocument/2006/relationships" xmlns:p="http://schemas.openxmlformats.org/presentationml/2006/main">
  <p:tag name="NUM" val="7"/>
</p:tagLst>
</file>

<file path=ppt/tags/tag341.xml><?xml version="1.0" encoding="utf-8"?>
<p:tagLst xmlns:a="http://schemas.openxmlformats.org/drawingml/2006/main" xmlns:r="http://schemas.openxmlformats.org/officeDocument/2006/relationships" xmlns:p="http://schemas.openxmlformats.org/presentationml/2006/main">
  <p:tag name="NUM" val="8"/>
</p:tagLst>
</file>

<file path=ppt/tags/tag342.xml><?xml version="1.0" encoding="utf-8"?>
<p:tagLst xmlns:a="http://schemas.openxmlformats.org/drawingml/2006/main" xmlns:r="http://schemas.openxmlformats.org/officeDocument/2006/relationships" xmlns:p="http://schemas.openxmlformats.org/presentationml/2006/main">
  <p:tag name="NUM" val="9"/>
</p:tagLst>
</file>

<file path=ppt/tags/tag343.xml><?xml version="1.0" encoding="utf-8"?>
<p:tagLst xmlns:a="http://schemas.openxmlformats.org/drawingml/2006/main" xmlns:r="http://schemas.openxmlformats.org/officeDocument/2006/relationships" xmlns:p="http://schemas.openxmlformats.org/presentationml/2006/main">
  <p:tag name="NUM" val="10"/>
</p:tagLst>
</file>

<file path=ppt/tags/tag344.xml><?xml version="1.0" encoding="utf-8"?>
<p:tagLst xmlns:a="http://schemas.openxmlformats.org/drawingml/2006/main" xmlns:r="http://schemas.openxmlformats.org/officeDocument/2006/relationships" xmlns:p="http://schemas.openxmlformats.org/presentationml/2006/main">
  <p:tag name="NUM" val="11"/>
</p:tagLst>
</file>

<file path=ppt/tags/tag345.xml><?xml version="1.0" encoding="utf-8"?>
<p:tagLst xmlns:a="http://schemas.openxmlformats.org/drawingml/2006/main" xmlns:r="http://schemas.openxmlformats.org/officeDocument/2006/relationships" xmlns:p="http://schemas.openxmlformats.org/presentationml/2006/main">
  <p:tag name="NUM" val="12"/>
</p:tagLst>
</file>

<file path=ppt/tags/tag346.xml><?xml version="1.0" encoding="utf-8"?>
<p:tagLst xmlns:a="http://schemas.openxmlformats.org/drawingml/2006/main" xmlns:r="http://schemas.openxmlformats.org/officeDocument/2006/relationships" xmlns:p="http://schemas.openxmlformats.org/presentationml/2006/main">
  <p:tag name="NUM" val="13"/>
</p:tagLst>
</file>

<file path=ppt/tags/tag347.xml><?xml version="1.0" encoding="utf-8"?>
<p:tagLst xmlns:a="http://schemas.openxmlformats.org/drawingml/2006/main" xmlns:r="http://schemas.openxmlformats.org/officeDocument/2006/relationships" xmlns:p="http://schemas.openxmlformats.org/presentationml/2006/main">
  <p:tag name="NUM" val="1"/>
</p:tagLst>
</file>

<file path=ppt/tags/tag348.xml><?xml version="1.0" encoding="utf-8"?>
<p:tagLst xmlns:a="http://schemas.openxmlformats.org/drawingml/2006/main" xmlns:r="http://schemas.openxmlformats.org/officeDocument/2006/relationships" xmlns:p="http://schemas.openxmlformats.org/presentationml/2006/main">
  <p:tag name="NUM" val="2"/>
</p:tagLst>
</file>

<file path=ppt/tags/tag349.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9"/>
</p:tagLst>
</file>

<file path=ppt/tags/tag350.xml><?xml version="1.0" encoding="utf-8"?>
<p:tagLst xmlns:a="http://schemas.openxmlformats.org/drawingml/2006/main" xmlns:r="http://schemas.openxmlformats.org/officeDocument/2006/relationships" xmlns:p="http://schemas.openxmlformats.org/presentationml/2006/main">
  <p:tag name="NUM" val="4"/>
</p:tagLst>
</file>

<file path=ppt/tags/tag351.xml><?xml version="1.0" encoding="utf-8"?>
<p:tagLst xmlns:a="http://schemas.openxmlformats.org/drawingml/2006/main" xmlns:r="http://schemas.openxmlformats.org/officeDocument/2006/relationships" xmlns:p="http://schemas.openxmlformats.org/presentationml/2006/main">
  <p:tag name="NUM" val="5"/>
</p:tagLst>
</file>

<file path=ppt/tags/tag352.xml><?xml version="1.0" encoding="utf-8"?>
<p:tagLst xmlns:a="http://schemas.openxmlformats.org/drawingml/2006/main" xmlns:r="http://schemas.openxmlformats.org/officeDocument/2006/relationships" xmlns:p="http://schemas.openxmlformats.org/presentationml/2006/main">
  <p:tag name="NUM" val="6"/>
</p:tagLst>
</file>

<file path=ppt/tags/tag353.xml><?xml version="1.0" encoding="utf-8"?>
<p:tagLst xmlns:a="http://schemas.openxmlformats.org/drawingml/2006/main" xmlns:r="http://schemas.openxmlformats.org/officeDocument/2006/relationships" xmlns:p="http://schemas.openxmlformats.org/presentationml/2006/main">
  <p:tag name="NUM" val="7"/>
</p:tagLst>
</file>

<file path=ppt/tags/tag354.xml><?xml version="1.0" encoding="utf-8"?>
<p:tagLst xmlns:a="http://schemas.openxmlformats.org/drawingml/2006/main" xmlns:r="http://schemas.openxmlformats.org/officeDocument/2006/relationships" xmlns:p="http://schemas.openxmlformats.org/presentationml/2006/main">
  <p:tag name="NUM" val="8"/>
</p:tagLst>
</file>

<file path=ppt/tags/tag355.xml><?xml version="1.0" encoding="utf-8"?>
<p:tagLst xmlns:a="http://schemas.openxmlformats.org/drawingml/2006/main" xmlns:r="http://schemas.openxmlformats.org/officeDocument/2006/relationships" xmlns:p="http://schemas.openxmlformats.org/presentationml/2006/main">
  <p:tag name="NUM" val="9"/>
</p:tagLst>
</file>

<file path=ppt/tags/tag356.xml><?xml version="1.0" encoding="utf-8"?>
<p:tagLst xmlns:a="http://schemas.openxmlformats.org/drawingml/2006/main" xmlns:r="http://schemas.openxmlformats.org/officeDocument/2006/relationships" xmlns:p="http://schemas.openxmlformats.org/presentationml/2006/main">
  <p:tag name="NUM" val="10"/>
</p:tagLst>
</file>

<file path=ppt/tags/tag357.xml><?xml version="1.0" encoding="utf-8"?>
<p:tagLst xmlns:a="http://schemas.openxmlformats.org/drawingml/2006/main" xmlns:r="http://schemas.openxmlformats.org/officeDocument/2006/relationships" xmlns:p="http://schemas.openxmlformats.org/presentationml/2006/main">
  <p:tag name="NUM" val="11"/>
</p:tagLst>
</file>

<file path=ppt/tags/tag358.xml><?xml version="1.0" encoding="utf-8"?>
<p:tagLst xmlns:a="http://schemas.openxmlformats.org/drawingml/2006/main" xmlns:r="http://schemas.openxmlformats.org/officeDocument/2006/relationships" xmlns:p="http://schemas.openxmlformats.org/presentationml/2006/main">
  <p:tag name="NUM" val="12"/>
</p:tagLst>
</file>

<file path=ppt/tags/tag359.xml><?xml version="1.0" encoding="utf-8"?>
<p:tagLst xmlns:a="http://schemas.openxmlformats.org/drawingml/2006/main" xmlns:r="http://schemas.openxmlformats.org/officeDocument/2006/relationships" xmlns:p="http://schemas.openxmlformats.org/presentationml/2006/main">
  <p:tag name="NUM" val="13"/>
</p:tagLst>
</file>

<file path=ppt/tags/tag36.xml><?xml version="1.0" encoding="utf-8"?>
<p:tagLst xmlns:a="http://schemas.openxmlformats.org/drawingml/2006/main" xmlns:r="http://schemas.openxmlformats.org/officeDocument/2006/relationships" xmlns:p="http://schemas.openxmlformats.org/presentationml/2006/main">
  <p:tag name="NUM" val="20"/>
</p:tagLst>
</file>

<file path=ppt/tags/tag360.xml><?xml version="1.0" encoding="utf-8"?>
<p:tagLst xmlns:a="http://schemas.openxmlformats.org/drawingml/2006/main" xmlns:r="http://schemas.openxmlformats.org/officeDocument/2006/relationships" xmlns:p="http://schemas.openxmlformats.org/presentationml/2006/main">
  <p:tag name="NUM" val="1"/>
</p:tagLst>
</file>

<file path=ppt/tags/tag361.xml><?xml version="1.0" encoding="utf-8"?>
<p:tagLst xmlns:a="http://schemas.openxmlformats.org/drawingml/2006/main" xmlns:r="http://schemas.openxmlformats.org/officeDocument/2006/relationships" xmlns:p="http://schemas.openxmlformats.org/presentationml/2006/main">
  <p:tag name="NUM" val="2"/>
</p:tagLst>
</file>

<file path=ppt/tags/tag362.xml><?xml version="1.0" encoding="utf-8"?>
<p:tagLst xmlns:a="http://schemas.openxmlformats.org/drawingml/2006/main" xmlns:r="http://schemas.openxmlformats.org/officeDocument/2006/relationships" xmlns:p="http://schemas.openxmlformats.org/presentationml/2006/main">
  <p:tag name="NUM" val="3"/>
</p:tagLst>
</file>

<file path=ppt/tags/tag363.xml><?xml version="1.0" encoding="utf-8"?>
<p:tagLst xmlns:a="http://schemas.openxmlformats.org/drawingml/2006/main" xmlns:r="http://schemas.openxmlformats.org/officeDocument/2006/relationships" xmlns:p="http://schemas.openxmlformats.org/presentationml/2006/main">
  <p:tag name="NUM" val="4"/>
</p:tagLst>
</file>

<file path=ppt/tags/tag364.xml><?xml version="1.0" encoding="utf-8"?>
<p:tagLst xmlns:a="http://schemas.openxmlformats.org/drawingml/2006/main" xmlns:r="http://schemas.openxmlformats.org/officeDocument/2006/relationships" xmlns:p="http://schemas.openxmlformats.org/presentationml/2006/main">
  <p:tag name="NUM" val="5"/>
</p:tagLst>
</file>

<file path=ppt/tags/tag365.xml><?xml version="1.0" encoding="utf-8"?>
<p:tagLst xmlns:a="http://schemas.openxmlformats.org/drawingml/2006/main" xmlns:r="http://schemas.openxmlformats.org/officeDocument/2006/relationships" xmlns:p="http://schemas.openxmlformats.org/presentationml/2006/main">
  <p:tag name="NUM" val="6"/>
</p:tagLst>
</file>

<file path=ppt/tags/tag366.xml><?xml version="1.0" encoding="utf-8"?>
<p:tagLst xmlns:a="http://schemas.openxmlformats.org/drawingml/2006/main" xmlns:r="http://schemas.openxmlformats.org/officeDocument/2006/relationships" xmlns:p="http://schemas.openxmlformats.org/presentationml/2006/main">
  <p:tag name="NUM" val="7"/>
</p:tagLst>
</file>

<file path=ppt/tags/tag367.xml><?xml version="1.0" encoding="utf-8"?>
<p:tagLst xmlns:a="http://schemas.openxmlformats.org/drawingml/2006/main" xmlns:r="http://schemas.openxmlformats.org/officeDocument/2006/relationships" xmlns:p="http://schemas.openxmlformats.org/presentationml/2006/main">
  <p:tag name="NUM" val="8"/>
</p:tagLst>
</file>

<file path=ppt/tags/tag368.xml><?xml version="1.0" encoding="utf-8"?>
<p:tagLst xmlns:a="http://schemas.openxmlformats.org/drawingml/2006/main" xmlns:r="http://schemas.openxmlformats.org/officeDocument/2006/relationships" xmlns:p="http://schemas.openxmlformats.org/presentationml/2006/main">
  <p:tag name="NUM" val="9"/>
</p:tagLst>
</file>

<file path=ppt/tags/tag369.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21"/>
</p:tagLst>
</file>

<file path=ppt/tags/tag370.xml><?xml version="1.0" encoding="utf-8"?>
<p:tagLst xmlns:a="http://schemas.openxmlformats.org/drawingml/2006/main" xmlns:r="http://schemas.openxmlformats.org/officeDocument/2006/relationships" xmlns:p="http://schemas.openxmlformats.org/presentationml/2006/main">
  <p:tag name="NUM" val="11"/>
</p:tagLst>
</file>

<file path=ppt/tags/tag371.xml><?xml version="1.0" encoding="utf-8"?>
<p:tagLst xmlns:a="http://schemas.openxmlformats.org/drawingml/2006/main" xmlns:r="http://schemas.openxmlformats.org/officeDocument/2006/relationships" xmlns:p="http://schemas.openxmlformats.org/presentationml/2006/main">
  <p:tag name="NUM" val="12"/>
</p:tagLst>
</file>

<file path=ppt/tags/tag372.xml><?xml version="1.0" encoding="utf-8"?>
<p:tagLst xmlns:a="http://schemas.openxmlformats.org/drawingml/2006/main" xmlns:r="http://schemas.openxmlformats.org/officeDocument/2006/relationships" xmlns:p="http://schemas.openxmlformats.org/presentationml/2006/main">
  <p:tag name="NUM" val="13"/>
</p:tagLst>
</file>

<file path=ppt/tags/tag373.xml><?xml version="1.0" encoding="utf-8"?>
<p:tagLst xmlns:a="http://schemas.openxmlformats.org/drawingml/2006/main" xmlns:r="http://schemas.openxmlformats.org/officeDocument/2006/relationships" xmlns:p="http://schemas.openxmlformats.org/presentationml/2006/main">
  <p:tag name="NUM" val="14"/>
</p:tagLst>
</file>

<file path=ppt/tags/tag374.xml><?xml version="1.0" encoding="utf-8"?>
<p:tagLst xmlns:a="http://schemas.openxmlformats.org/drawingml/2006/main" xmlns:r="http://schemas.openxmlformats.org/officeDocument/2006/relationships" xmlns:p="http://schemas.openxmlformats.org/presentationml/2006/main">
  <p:tag name="NUM" val="15"/>
</p:tagLst>
</file>

<file path=ppt/tags/tag375.xml><?xml version="1.0" encoding="utf-8"?>
<p:tagLst xmlns:a="http://schemas.openxmlformats.org/drawingml/2006/main" xmlns:r="http://schemas.openxmlformats.org/officeDocument/2006/relationships" xmlns:p="http://schemas.openxmlformats.org/presentationml/2006/main">
  <p:tag name="NUM" val="16"/>
</p:tagLst>
</file>

<file path=ppt/tags/tag376.xml><?xml version="1.0" encoding="utf-8"?>
<p:tagLst xmlns:a="http://schemas.openxmlformats.org/drawingml/2006/main" xmlns:r="http://schemas.openxmlformats.org/officeDocument/2006/relationships" xmlns:p="http://schemas.openxmlformats.org/presentationml/2006/main">
  <p:tag name="NUM" val="17"/>
</p:tagLst>
</file>

<file path=ppt/tags/tag377.xml><?xml version="1.0" encoding="utf-8"?>
<p:tagLst xmlns:a="http://schemas.openxmlformats.org/drawingml/2006/main" xmlns:r="http://schemas.openxmlformats.org/officeDocument/2006/relationships" xmlns:p="http://schemas.openxmlformats.org/presentationml/2006/main">
  <p:tag name="NUM" val="18"/>
</p:tagLst>
</file>

<file path=ppt/tags/tag378.xml><?xml version="1.0" encoding="utf-8"?>
<p:tagLst xmlns:a="http://schemas.openxmlformats.org/drawingml/2006/main" xmlns:r="http://schemas.openxmlformats.org/officeDocument/2006/relationships" xmlns:p="http://schemas.openxmlformats.org/presentationml/2006/main">
  <p:tag name="NUM" val="19"/>
</p:tagLst>
</file>

<file path=ppt/tags/tag379.xml><?xml version="1.0" encoding="utf-8"?>
<p:tagLst xmlns:a="http://schemas.openxmlformats.org/drawingml/2006/main" xmlns:r="http://schemas.openxmlformats.org/officeDocument/2006/relationships" xmlns:p="http://schemas.openxmlformats.org/presentationml/2006/main">
  <p:tag name="NUM" val="20"/>
</p:tagLst>
</file>

<file path=ppt/tags/tag38.xml><?xml version="1.0" encoding="utf-8"?>
<p:tagLst xmlns:a="http://schemas.openxmlformats.org/drawingml/2006/main" xmlns:r="http://schemas.openxmlformats.org/officeDocument/2006/relationships" xmlns:p="http://schemas.openxmlformats.org/presentationml/2006/main">
  <p:tag name="NUM" val="22"/>
</p:tagLst>
</file>

<file path=ppt/tags/tag380.xml><?xml version="1.0" encoding="utf-8"?>
<p:tagLst xmlns:a="http://schemas.openxmlformats.org/drawingml/2006/main" xmlns:r="http://schemas.openxmlformats.org/officeDocument/2006/relationships" xmlns:p="http://schemas.openxmlformats.org/presentationml/2006/main">
  <p:tag name="NUM" val="1"/>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3"/>
</p:tagLst>
</file>

<file path=ppt/tags/tag383.xml><?xml version="1.0" encoding="utf-8"?>
<p:tagLst xmlns:a="http://schemas.openxmlformats.org/drawingml/2006/main" xmlns:r="http://schemas.openxmlformats.org/officeDocument/2006/relationships" xmlns:p="http://schemas.openxmlformats.org/presentationml/2006/main">
  <p:tag name="NUM" val="4"/>
</p:tagLst>
</file>

<file path=ppt/tags/tag384.xml><?xml version="1.0" encoding="utf-8"?>
<p:tagLst xmlns:a="http://schemas.openxmlformats.org/drawingml/2006/main" xmlns:r="http://schemas.openxmlformats.org/officeDocument/2006/relationships" xmlns:p="http://schemas.openxmlformats.org/presentationml/2006/main">
  <p:tag name="NUM" val="5"/>
</p:tagLst>
</file>

<file path=ppt/tags/tag385.xml><?xml version="1.0" encoding="utf-8"?>
<p:tagLst xmlns:a="http://schemas.openxmlformats.org/drawingml/2006/main" xmlns:r="http://schemas.openxmlformats.org/officeDocument/2006/relationships" xmlns:p="http://schemas.openxmlformats.org/presentationml/2006/main">
  <p:tag name="NUM" val="6"/>
</p:tagLst>
</file>

<file path=ppt/tags/tag386.xml><?xml version="1.0" encoding="utf-8"?>
<p:tagLst xmlns:a="http://schemas.openxmlformats.org/drawingml/2006/main" xmlns:r="http://schemas.openxmlformats.org/officeDocument/2006/relationships" xmlns:p="http://schemas.openxmlformats.org/presentationml/2006/main">
  <p:tag name="NUM" val="7"/>
</p:tagLst>
</file>

<file path=ppt/tags/tag387.xml><?xml version="1.0" encoding="utf-8"?>
<p:tagLst xmlns:a="http://schemas.openxmlformats.org/drawingml/2006/main" xmlns:r="http://schemas.openxmlformats.org/officeDocument/2006/relationships" xmlns:p="http://schemas.openxmlformats.org/presentationml/2006/main">
  <p:tag name="NUM" val="8"/>
</p:tagLst>
</file>

<file path=ppt/tags/tag388.xml><?xml version="1.0" encoding="utf-8"?>
<p:tagLst xmlns:a="http://schemas.openxmlformats.org/drawingml/2006/main" xmlns:r="http://schemas.openxmlformats.org/officeDocument/2006/relationships" xmlns:p="http://schemas.openxmlformats.org/presentationml/2006/main">
  <p:tag name="NUM" val="9"/>
</p:tagLst>
</file>

<file path=ppt/tags/tag389.xml><?xml version="1.0" encoding="utf-8"?>
<p:tagLst xmlns:a="http://schemas.openxmlformats.org/drawingml/2006/main" xmlns:r="http://schemas.openxmlformats.org/officeDocument/2006/relationships" xmlns:p="http://schemas.openxmlformats.org/presentationml/2006/main">
  <p:tag name="NUM" val="10"/>
</p:tagLst>
</file>

<file path=ppt/tags/tag39.xml><?xml version="1.0" encoding="utf-8"?>
<p:tagLst xmlns:a="http://schemas.openxmlformats.org/drawingml/2006/main" xmlns:r="http://schemas.openxmlformats.org/officeDocument/2006/relationships" xmlns:p="http://schemas.openxmlformats.org/presentationml/2006/main">
  <p:tag name="NUM" val="23"/>
</p:tagLst>
</file>

<file path=ppt/tags/tag390.xml><?xml version="1.0" encoding="utf-8"?>
<p:tagLst xmlns:a="http://schemas.openxmlformats.org/drawingml/2006/main" xmlns:r="http://schemas.openxmlformats.org/officeDocument/2006/relationships" xmlns:p="http://schemas.openxmlformats.org/presentationml/2006/main">
  <p:tag name="NUM" val="11"/>
</p:tagLst>
</file>

<file path=ppt/tags/tag391.xml><?xml version="1.0" encoding="utf-8"?>
<p:tagLst xmlns:a="http://schemas.openxmlformats.org/drawingml/2006/main" xmlns:r="http://schemas.openxmlformats.org/officeDocument/2006/relationships" xmlns:p="http://schemas.openxmlformats.org/presentationml/2006/main">
  <p:tag name="NUM" val="12"/>
</p:tagLst>
</file>

<file path=ppt/tags/tag392.xml><?xml version="1.0" encoding="utf-8"?>
<p:tagLst xmlns:a="http://schemas.openxmlformats.org/drawingml/2006/main" xmlns:r="http://schemas.openxmlformats.org/officeDocument/2006/relationships" xmlns:p="http://schemas.openxmlformats.org/presentationml/2006/main">
  <p:tag name="NUM" val="13"/>
</p:tagLst>
</file>

<file path=ppt/tags/tag393.xml><?xml version="1.0" encoding="utf-8"?>
<p:tagLst xmlns:a="http://schemas.openxmlformats.org/drawingml/2006/main" xmlns:r="http://schemas.openxmlformats.org/officeDocument/2006/relationships" xmlns:p="http://schemas.openxmlformats.org/presentationml/2006/main">
  <p:tag name="NUM" val="14"/>
</p:tagLst>
</file>

<file path=ppt/tags/tag394.xml><?xml version="1.0" encoding="utf-8"?>
<p:tagLst xmlns:a="http://schemas.openxmlformats.org/drawingml/2006/main" xmlns:r="http://schemas.openxmlformats.org/officeDocument/2006/relationships" xmlns:p="http://schemas.openxmlformats.org/presentationml/2006/main">
  <p:tag name="NUM" val="15"/>
</p:tagLst>
</file>

<file path=ppt/tags/tag395.xml><?xml version="1.0" encoding="utf-8"?>
<p:tagLst xmlns:a="http://schemas.openxmlformats.org/drawingml/2006/main" xmlns:r="http://schemas.openxmlformats.org/officeDocument/2006/relationships" xmlns:p="http://schemas.openxmlformats.org/presentationml/2006/main">
  <p:tag name="NUM" val="16"/>
</p:tagLst>
</file>

<file path=ppt/tags/tag396.xml><?xml version="1.0" encoding="utf-8"?>
<p:tagLst xmlns:a="http://schemas.openxmlformats.org/drawingml/2006/main" xmlns:r="http://schemas.openxmlformats.org/officeDocument/2006/relationships" xmlns:p="http://schemas.openxmlformats.org/presentationml/2006/main">
  <p:tag name="NUM" val="17"/>
</p:tagLst>
</file>

<file path=ppt/tags/tag397.xml><?xml version="1.0" encoding="utf-8"?>
<p:tagLst xmlns:a="http://schemas.openxmlformats.org/drawingml/2006/main" xmlns:r="http://schemas.openxmlformats.org/officeDocument/2006/relationships" xmlns:p="http://schemas.openxmlformats.org/presentationml/2006/main">
  <p:tag name="NUM" val="18"/>
</p:tagLst>
</file>

<file path=ppt/tags/tag398.xml><?xml version="1.0" encoding="utf-8"?>
<p:tagLst xmlns:a="http://schemas.openxmlformats.org/drawingml/2006/main" xmlns:r="http://schemas.openxmlformats.org/officeDocument/2006/relationships" xmlns:p="http://schemas.openxmlformats.org/presentationml/2006/main">
  <p:tag name="NUM" val="19"/>
</p:tagLst>
</file>

<file path=ppt/tags/tag399.xml><?xml version="1.0" encoding="utf-8"?>
<p:tagLst xmlns:a="http://schemas.openxmlformats.org/drawingml/2006/main" xmlns:r="http://schemas.openxmlformats.org/officeDocument/2006/relationships" xmlns:p="http://schemas.openxmlformats.org/presentationml/2006/main">
  <p:tag name="NUM" val="20"/>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00.xml><?xml version="1.0" encoding="utf-8"?>
<p:tagLst xmlns:a="http://schemas.openxmlformats.org/drawingml/2006/main" xmlns:r="http://schemas.openxmlformats.org/officeDocument/2006/relationships" xmlns:p="http://schemas.openxmlformats.org/presentationml/2006/main">
  <p:tag name="NUM" val="21"/>
</p:tagLst>
</file>

<file path=ppt/tags/tag401.xml><?xml version="1.0" encoding="utf-8"?>
<p:tagLst xmlns:a="http://schemas.openxmlformats.org/drawingml/2006/main" xmlns:r="http://schemas.openxmlformats.org/officeDocument/2006/relationships" xmlns:p="http://schemas.openxmlformats.org/presentationml/2006/main">
  <p:tag name="NUM" val="22"/>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1"/>
</p:tagLst>
</file>

<file path=ppt/tags/tag406.xml><?xml version="1.0" encoding="utf-8"?>
<p:tagLst xmlns:a="http://schemas.openxmlformats.org/drawingml/2006/main" xmlns:r="http://schemas.openxmlformats.org/officeDocument/2006/relationships" xmlns:p="http://schemas.openxmlformats.org/presentationml/2006/main">
  <p:tag name="NUM" val="2"/>
</p:tagLst>
</file>

<file path=ppt/tags/tag407.xml><?xml version="1.0" encoding="utf-8"?>
<p:tagLst xmlns:a="http://schemas.openxmlformats.org/drawingml/2006/main" xmlns:r="http://schemas.openxmlformats.org/officeDocument/2006/relationships" xmlns:p="http://schemas.openxmlformats.org/presentationml/2006/main">
  <p:tag name="NUM" val="3"/>
</p:tagLst>
</file>

<file path=ppt/tags/tag408.xml><?xml version="1.0" encoding="utf-8"?>
<p:tagLst xmlns:a="http://schemas.openxmlformats.org/drawingml/2006/main" xmlns:r="http://schemas.openxmlformats.org/officeDocument/2006/relationships" xmlns:p="http://schemas.openxmlformats.org/presentationml/2006/main">
  <p:tag name="NUM" val="4"/>
</p:tagLst>
</file>

<file path=ppt/tags/tag409.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10.xml><?xml version="1.0" encoding="utf-8"?>
<p:tagLst xmlns:a="http://schemas.openxmlformats.org/drawingml/2006/main" xmlns:r="http://schemas.openxmlformats.org/officeDocument/2006/relationships" xmlns:p="http://schemas.openxmlformats.org/presentationml/2006/main">
  <p:tag name="NUM" val="6"/>
</p:tagLst>
</file>

<file path=ppt/tags/tag411.xml><?xml version="1.0" encoding="utf-8"?>
<p:tagLst xmlns:a="http://schemas.openxmlformats.org/drawingml/2006/main" xmlns:r="http://schemas.openxmlformats.org/officeDocument/2006/relationships" xmlns:p="http://schemas.openxmlformats.org/presentationml/2006/main">
  <p:tag name="NUM" val="7"/>
</p:tagLst>
</file>

<file path=ppt/tags/tag412.xml><?xml version="1.0" encoding="utf-8"?>
<p:tagLst xmlns:a="http://schemas.openxmlformats.org/drawingml/2006/main" xmlns:r="http://schemas.openxmlformats.org/officeDocument/2006/relationships" xmlns:p="http://schemas.openxmlformats.org/presentationml/2006/main">
  <p:tag name="NUM" val="8"/>
</p:tagLst>
</file>

<file path=ppt/tags/tag413.xml><?xml version="1.0" encoding="utf-8"?>
<p:tagLst xmlns:a="http://schemas.openxmlformats.org/drawingml/2006/main" xmlns:r="http://schemas.openxmlformats.org/officeDocument/2006/relationships" xmlns:p="http://schemas.openxmlformats.org/presentationml/2006/main">
  <p:tag name="NUM" val="9"/>
</p:tagLst>
</file>

<file path=ppt/tags/tag414.xml><?xml version="1.0" encoding="utf-8"?>
<p:tagLst xmlns:a="http://schemas.openxmlformats.org/drawingml/2006/main" xmlns:r="http://schemas.openxmlformats.org/officeDocument/2006/relationships" xmlns:p="http://schemas.openxmlformats.org/presentationml/2006/main">
  <p:tag name="NUM" val="10"/>
</p:tagLst>
</file>

<file path=ppt/tags/tag415.xml><?xml version="1.0" encoding="utf-8"?>
<p:tagLst xmlns:a="http://schemas.openxmlformats.org/drawingml/2006/main" xmlns:r="http://schemas.openxmlformats.org/officeDocument/2006/relationships" xmlns:p="http://schemas.openxmlformats.org/presentationml/2006/main">
  <p:tag name="NUM" val="11"/>
</p:tagLst>
</file>

<file path=ppt/tags/tag416.xml><?xml version="1.0" encoding="utf-8"?>
<p:tagLst xmlns:a="http://schemas.openxmlformats.org/drawingml/2006/main" xmlns:r="http://schemas.openxmlformats.org/officeDocument/2006/relationships" xmlns:p="http://schemas.openxmlformats.org/presentationml/2006/main">
  <p:tag name="NUM" val="1"/>
</p:tagLst>
</file>

<file path=ppt/tags/tag417.xml><?xml version="1.0" encoding="utf-8"?>
<p:tagLst xmlns:a="http://schemas.openxmlformats.org/drawingml/2006/main" xmlns:r="http://schemas.openxmlformats.org/officeDocument/2006/relationships" xmlns:p="http://schemas.openxmlformats.org/presentationml/2006/main">
  <p:tag name="NUM" val="2"/>
</p:tagLst>
</file>

<file path=ppt/tags/tag418.xml><?xml version="1.0" encoding="utf-8"?>
<p:tagLst xmlns:a="http://schemas.openxmlformats.org/drawingml/2006/main" xmlns:r="http://schemas.openxmlformats.org/officeDocument/2006/relationships" xmlns:p="http://schemas.openxmlformats.org/presentationml/2006/main">
  <p:tag name="NUM" val="3"/>
</p:tagLst>
</file>

<file path=ppt/tags/tag419.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20.xml><?xml version="1.0" encoding="utf-8"?>
<p:tagLst xmlns:a="http://schemas.openxmlformats.org/drawingml/2006/main" xmlns:r="http://schemas.openxmlformats.org/officeDocument/2006/relationships" xmlns:p="http://schemas.openxmlformats.org/presentationml/2006/main">
  <p:tag name="NUM" val="5"/>
</p:tagLst>
</file>

<file path=ppt/tags/tag421.xml><?xml version="1.0" encoding="utf-8"?>
<p:tagLst xmlns:a="http://schemas.openxmlformats.org/drawingml/2006/main" xmlns:r="http://schemas.openxmlformats.org/officeDocument/2006/relationships" xmlns:p="http://schemas.openxmlformats.org/presentationml/2006/main">
  <p:tag name="NUM" val="6"/>
</p:tagLst>
</file>

<file path=ppt/tags/tag422.xml><?xml version="1.0" encoding="utf-8"?>
<p:tagLst xmlns:a="http://schemas.openxmlformats.org/drawingml/2006/main" xmlns:r="http://schemas.openxmlformats.org/officeDocument/2006/relationships" xmlns:p="http://schemas.openxmlformats.org/presentationml/2006/main">
  <p:tag name="NUM" val="7"/>
</p:tagLst>
</file>

<file path=ppt/tags/tag423.xml><?xml version="1.0" encoding="utf-8"?>
<p:tagLst xmlns:a="http://schemas.openxmlformats.org/drawingml/2006/main" xmlns:r="http://schemas.openxmlformats.org/officeDocument/2006/relationships" xmlns:p="http://schemas.openxmlformats.org/presentationml/2006/main">
  <p:tag name="NUM" val="8"/>
</p:tagLst>
</file>

<file path=ppt/tags/tag424.xml><?xml version="1.0" encoding="utf-8"?>
<p:tagLst xmlns:a="http://schemas.openxmlformats.org/drawingml/2006/main" xmlns:r="http://schemas.openxmlformats.org/officeDocument/2006/relationships" xmlns:p="http://schemas.openxmlformats.org/presentationml/2006/main">
  <p:tag name="NUM" val="9"/>
</p:tagLst>
</file>

<file path=ppt/tags/tag425.xml><?xml version="1.0" encoding="utf-8"?>
<p:tagLst xmlns:a="http://schemas.openxmlformats.org/drawingml/2006/main" xmlns:r="http://schemas.openxmlformats.org/officeDocument/2006/relationships" xmlns:p="http://schemas.openxmlformats.org/presentationml/2006/main">
  <p:tag name="NUM" val="1"/>
</p:tagLst>
</file>

<file path=ppt/tags/tag426.xml><?xml version="1.0" encoding="utf-8"?>
<p:tagLst xmlns:a="http://schemas.openxmlformats.org/drawingml/2006/main" xmlns:r="http://schemas.openxmlformats.org/officeDocument/2006/relationships" xmlns:p="http://schemas.openxmlformats.org/presentationml/2006/main">
  <p:tag name="NUM" val="2"/>
</p:tagLst>
</file>

<file path=ppt/tags/tag427.xml><?xml version="1.0" encoding="utf-8"?>
<p:tagLst xmlns:a="http://schemas.openxmlformats.org/drawingml/2006/main" xmlns:r="http://schemas.openxmlformats.org/officeDocument/2006/relationships" xmlns:p="http://schemas.openxmlformats.org/presentationml/2006/main">
  <p:tag name="NUM" val="3"/>
</p:tagLst>
</file>

<file path=ppt/tags/tag428.xml><?xml version="1.0" encoding="utf-8"?>
<p:tagLst xmlns:a="http://schemas.openxmlformats.org/drawingml/2006/main" xmlns:r="http://schemas.openxmlformats.org/officeDocument/2006/relationships" xmlns:p="http://schemas.openxmlformats.org/presentationml/2006/main">
  <p:tag name="NUM" val="4"/>
</p:tagLst>
</file>

<file path=ppt/tags/tag429.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30.xml><?xml version="1.0" encoding="utf-8"?>
<p:tagLst xmlns:a="http://schemas.openxmlformats.org/drawingml/2006/main" xmlns:r="http://schemas.openxmlformats.org/officeDocument/2006/relationships" xmlns:p="http://schemas.openxmlformats.org/presentationml/2006/main">
  <p:tag name="NUM" val="6"/>
</p:tagLst>
</file>

<file path=ppt/tags/tag431.xml><?xml version="1.0" encoding="utf-8"?>
<p:tagLst xmlns:a="http://schemas.openxmlformats.org/drawingml/2006/main" xmlns:r="http://schemas.openxmlformats.org/officeDocument/2006/relationships" xmlns:p="http://schemas.openxmlformats.org/presentationml/2006/main">
  <p:tag name="NUM" val="7"/>
</p:tagLst>
</file>

<file path=ppt/tags/tag432.xml><?xml version="1.0" encoding="utf-8"?>
<p:tagLst xmlns:a="http://schemas.openxmlformats.org/drawingml/2006/main" xmlns:r="http://schemas.openxmlformats.org/officeDocument/2006/relationships" xmlns:p="http://schemas.openxmlformats.org/presentationml/2006/main">
  <p:tag name="NUM" val="8"/>
</p:tagLst>
</file>

<file path=ppt/tags/tag433.xml><?xml version="1.0" encoding="utf-8"?>
<p:tagLst xmlns:a="http://schemas.openxmlformats.org/drawingml/2006/main" xmlns:r="http://schemas.openxmlformats.org/officeDocument/2006/relationships" xmlns:p="http://schemas.openxmlformats.org/presentationml/2006/main">
  <p:tag name="NUM" val="9"/>
</p:tagLst>
</file>

<file path=ppt/tags/tag434.xml><?xml version="1.0" encoding="utf-8"?>
<p:tagLst xmlns:a="http://schemas.openxmlformats.org/drawingml/2006/main" xmlns:r="http://schemas.openxmlformats.org/officeDocument/2006/relationships" xmlns:p="http://schemas.openxmlformats.org/presentationml/2006/main">
  <p:tag name="NUM" val="10"/>
</p:tagLst>
</file>

<file path=ppt/tags/tag435.xml><?xml version="1.0" encoding="utf-8"?>
<p:tagLst xmlns:a="http://schemas.openxmlformats.org/drawingml/2006/main" xmlns:r="http://schemas.openxmlformats.org/officeDocument/2006/relationships" xmlns:p="http://schemas.openxmlformats.org/presentationml/2006/main">
  <p:tag name="NUM" val="11"/>
</p:tagLst>
</file>

<file path=ppt/tags/tag436.xml><?xml version="1.0" encoding="utf-8"?>
<p:tagLst xmlns:a="http://schemas.openxmlformats.org/drawingml/2006/main" xmlns:r="http://schemas.openxmlformats.org/officeDocument/2006/relationships" xmlns:p="http://schemas.openxmlformats.org/presentationml/2006/main">
  <p:tag name="NUM" val="1"/>
</p:tagLst>
</file>

<file path=ppt/tags/tag437.xml><?xml version="1.0" encoding="utf-8"?>
<p:tagLst xmlns:a="http://schemas.openxmlformats.org/drawingml/2006/main" xmlns:r="http://schemas.openxmlformats.org/officeDocument/2006/relationships" xmlns:p="http://schemas.openxmlformats.org/presentationml/2006/main">
  <p:tag name="NUM" val="2"/>
</p:tagLst>
</file>

<file path=ppt/tags/tag438.xml><?xml version="1.0" encoding="utf-8"?>
<p:tagLst xmlns:a="http://schemas.openxmlformats.org/drawingml/2006/main" xmlns:r="http://schemas.openxmlformats.org/officeDocument/2006/relationships" xmlns:p="http://schemas.openxmlformats.org/presentationml/2006/main">
  <p:tag name="NUM" val="3"/>
</p:tagLst>
</file>

<file path=ppt/tags/tag439.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40.xml><?xml version="1.0" encoding="utf-8"?>
<p:tagLst xmlns:a="http://schemas.openxmlformats.org/drawingml/2006/main" xmlns:r="http://schemas.openxmlformats.org/officeDocument/2006/relationships" xmlns:p="http://schemas.openxmlformats.org/presentationml/2006/main">
  <p:tag name="NUM" val="5"/>
</p:tagLst>
</file>

<file path=ppt/tags/tag441.xml><?xml version="1.0" encoding="utf-8"?>
<p:tagLst xmlns:a="http://schemas.openxmlformats.org/drawingml/2006/main" xmlns:r="http://schemas.openxmlformats.org/officeDocument/2006/relationships" xmlns:p="http://schemas.openxmlformats.org/presentationml/2006/main">
  <p:tag name="NUM" val="6"/>
</p:tagLst>
</file>

<file path=ppt/tags/tag442.xml><?xml version="1.0" encoding="utf-8"?>
<p:tagLst xmlns:a="http://schemas.openxmlformats.org/drawingml/2006/main" xmlns:r="http://schemas.openxmlformats.org/officeDocument/2006/relationships" xmlns:p="http://schemas.openxmlformats.org/presentationml/2006/main">
  <p:tag name="NUM" val="7"/>
</p:tagLst>
</file>

<file path=ppt/tags/tag443.xml><?xml version="1.0" encoding="utf-8"?>
<p:tagLst xmlns:a="http://schemas.openxmlformats.org/drawingml/2006/main" xmlns:r="http://schemas.openxmlformats.org/officeDocument/2006/relationships" xmlns:p="http://schemas.openxmlformats.org/presentationml/2006/main">
  <p:tag name="NUM" val="8"/>
</p:tagLst>
</file>

<file path=ppt/tags/tag444.xml><?xml version="1.0" encoding="utf-8"?>
<p:tagLst xmlns:a="http://schemas.openxmlformats.org/drawingml/2006/main" xmlns:r="http://schemas.openxmlformats.org/officeDocument/2006/relationships" xmlns:p="http://schemas.openxmlformats.org/presentationml/2006/main">
  <p:tag name="NUM" val="9"/>
</p:tagLst>
</file>

<file path=ppt/tags/tag445.xml><?xml version="1.0" encoding="utf-8"?>
<p:tagLst xmlns:a="http://schemas.openxmlformats.org/drawingml/2006/main" xmlns:r="http://schemas.openxmlformats.org/officeDocument/2006/relationships" xmlns:p="http://schemas.openxmlformats.org/presentationml/2006/main">
  <p:tag name="NUM" val="10"/>
</p:tagLst>
</file>

<file path=ppt/tags/tag446.xml><?xml version="1.0" encoding="utf-8"?>
<p:tagLst xmlns:a="http://schemas.openxmlformats.org/drawingml/2006/main" xmlns:r="http://schemas.openxmlformats.org/officeDocument/2006/relationships" xmlns:p="http://schemas.openxmlformats.org/presentationml/2006/main">
  <p:tag name="NUM" val="11"/>
</p:tagLst>
</file>

<file path=ppt/tags/tag447.xml><?xml version="1.0" encoding="utf-8"?>
<p:tagLst xmlns:a="http://schemas.openxmlformats.org/drawingml/2006/main" xmlns:r="http://schemas.openxmlformats.org/officeDocument/2006/relationships" xmlns:p="http://schemas.openxmlformats.org/presentationml/2006/main">
  <p:tag name="NUM" val="12"/>
</p:tagLst>
</file>

<file path=ppt/tags/tag448.xml><?xml version="1.0" encoding="utf-8"?>
<p:tagLst xmlns:a="http://schemas.openxmlformats.org/drawingml/2006/main" xmlns:r="http://schemas.openxmlformats.org/officeDocument/2006/relationships" xmlns:p="http://schemas.openxmlformats.org/presentationml/2006/main">
  <p:tag name="NUM" val="13"/>
</p:tagLst>
</file>

<file path=ppt/tags/tag449.xml><?xml version="1.0" encoding="utf-8"?>
<p:tagLst xmlns:a="http://schemas.openxmlformats.org/drawingml/2006/main" xmlns:r="http://schemas.openxmlformats.org/officeDocument/2006/relationships" xmlns:p="http://schemas.openxmlformats.org/presentationml/2006/main">
  <p:tag name="NUM" val="14"/>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50.xml><?xml version="1.0" encoding="utf-8"?>
<p:tagLst xmlns:a="http://schemas.openxmlformats.org/drawingml/2006/main" xmlns:r="http://schemas.openxmlformats.org/officeDocument/2006/relationships" xmlns:p="http://schemas.openxmlformats.org/presentationml/2006/main">
  <p:tag name="NUM" val="15"/>
</p:tagLst>
</file>

<file path=ppt/tags/tag451.xml><?xml version="1.0" encoding="utf-8"?>
<p:tagLst xmlns:a="http://schemas.openxmlformats.org/drawingml/2006/main" xmlns:r="http://schemas.openxmlformats.org/officeDocument/2006/relationships" xmlns:p="http://schemas.openxmlformats.org/presentationml/2006/main">
  <p:tag name="NUM" val="16"/>
</p:tagLst>
</file>

<file path=ppt/tags/tag452.xml><?xml version="1.0" encoding="utf-8"?>
<p:tagLst xmlns:a="http://schemas.openxmlformats.org/drawingml/2006/main" xmlns:r="http://schemas.openxmlformats.org/officeDocument/2006/relationships" xmlns:p="http://schemas.openxmlformats.org/presentationml/2006/main">
  <p:tag name="NUM" val="17"/>
</p:tagLst>
</file>

<file path=ppt/tags/tag453.xml><?xml version="1.0" encoding="utf-8"?>
<p:tagLst xmlns:a="http://schemas.openxmlformats.org/drawingml/2006/main" xmlns:r="http://schemas.openxmlformats.org/officeDocument/2006/relationships" xmlns:p="http://schemas.openxmlformats.org/presentationml/2006/main">
  <p:tag name="NUM" val="18"/>
</p:tagLst>
</file>

<file path=ppt/tags/tag454.xml><?xml version="1.0" encoding="utf-8"?>
<p:tagLst xmlns:a="http://schemas.openxmlformats.org/drawingml/2006/main" xmlns:r="http://schemas.openxmlformats.org/officeDocument/2006/relationships" xmlns:p="http://schemas.openxmlformats.org/presentationml/2006/main">
  <p:tag name="NUM" val="19"/>
</p:tagLst>
</file>

<file path=ppt/tags/tag455.xml><?xml version="1.0" encoding="utf-8"?>
<p:tagLst xmlns:a="http://schemas.openxmlformats.org/drawingml/2006/main" xmlns:r="http://schemas.openxmlformats.org/officeDocument/2006/relationships" xmlns:p="http://schemas.openxmlformats.org/presentationml/2006/main">
  <p:tag name="NUM" val="20"/>
</p:tagLst>
</file>

<file path=ppt/tags/tag456.xml><?xml version="1.0" encoding="utf-8"?>
<p:tagLst xmlns:a="http://schemas.openxmlformats.org/drawingml/2006/main" xmlns:r="http://schemas.openxmlformats.org/officeDocument/2006/relationships" xmlns:p="http://schemas.openxmlformats.org/presentationml/2006/main">
  <p:tag name="NUM" val="21"/>
</p:tagLst>
</file>

<file path=ppt/tags/tag457.xml><?xml version="1.0" encoding="utf-8"?>
<p:tagLst xmlns:a="http://schemas.openxmlformats.org/drawingml/2006/main" xmlns:r="http://schemas.openxmlformats.org/officeDocument/2006/relationships" xmlns:p="http://schemas.openxmlformats.org/presentationml/2006/main">
  <p:tag name="NUM" val="1"/>
</p:tagLst>
</file>

<file path=ppt/tags/tag458.xml><?xml version="1.0" encoding="utf-8"?>
<p:tagLst xmlns:a="http://schemas.openxmlformats.org/drawingml/2006/main" xmlns:r="http://schemas.openxmlformats.org/officeDocument/2006/relationships" xmlns:p="http://schemas.openxmlformats.org/presentationml/2006/main">
  <p:tag name="NUM" val="2"/>
</p:tagLst>
</file>

<file path=ppt/tags/tag459.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60.xml><?xml version="1.0" encoding="utf-8"?>
<p:tagLst xmlns:a="http://schemas.openxmlformats.org/drawingml/2006/main" xmlns:r="http://schemas.openxmlformats.org/officeDocument/2006/relationships" xmlns:p="http://schemas.openxmlformats.org/presentationml/2006/main">
  <p:tag name="NUM" val="4"/>
</p:tagLst>
</file>

<file path=ppt/tags/tag461.xml><?xml version="1.0" encoding="utf-8"?>
<p:tagLst xmlns:a="http://schemas.openxmlformats.org/drawingml/2006/main" xmlns:r="http://schemas.openxmlformats.org/officeDocument/2006/relationships" xmlns:p="http://schemas.openxmlformats.org/presentationml/2006/main">
  <p:tag name="NUM" val="5"/>
</p:tagLst>
</file>

<file path=ppt/tags/tag462.xml><?xml version="1.0" encoding="utf-8"?>
<p:tagLst xmlns:a="http://schemas.openxmlformats.org/drawingml/2006/main" xmlns:r="http://schemas.openxmlformats.org/officeDocument/2006/relationships" xmlns:p="http://schemas.openxmlformats.org/presentationml/2006/main">
  <p:tag name="NUM" val="6"/>
</p:tagLst>
</file>

<file path=ppt/tags/tag463.xml><?xml version="1.0" encoding="utf-8"?>
<p:tagLst xmlns:a="http://schemas.openxmlformats.org/drawingml/2006/main" xmlns:r="http://schemas.openxmlformats.org/officeDocument/2006/relationships" xmlns:p="http://schemas.openxmlformats.org/presentationml/2006/main">
  <p:tag name="NUM" val="7"/>
</p:tagLst>
</file>

<file path=ppt/tags/tag464.xml><?xml version="1.0" encoding="utf-8"?>
<p:tagLst xmlns:a="http://schemas.openxmlformats.org/drawingml/2006/main" xmlns:r="http://schemas.openxmlformats.org/officeDocument/2006/relationships" xmlns:p="http://schemas.openxmlformats.org/presentationml/2006/main">
  <p:tag name="NUM" val="8"/>
</p:tagLst>
</file>

<file path=ppt/tags/tag465.xml><?xml version="1.0" encoding="utf-8"?>
<p:tagLst xmlns:a="http://schemas.openxmlformats.org/drawingml/2006/main" xmlns:r="http://schemas.openxmlformats.org/officeDocument/2006/relationships" xmlns:p="http://schemas.openxmlformats.org/presentationml/2006/main">
  <p:tag name="NUM" val="9"/>
</p:tagLst>
</file>

<file path=ppt/tags/tag466.xml><?xml version="1.0" encoding="utf-8"?>
<p:tagLst xmlns:a="http://schemas.openxmlformats.org/drawingml/2006/main" xmlns:r="http://schemas.openxmlformats.org/officeDocument/2006/relationships" xmlns:p="http://schemas.openxmlformats.org/presentationml/2006/main">
  <p:tag name="NUM" val="10"/>
</p:tagLst>
</file>

<file path=ppt/tags/tag467.xml><?xml version="1.0" encoding="utf-8"?>
<p:tagLst xmlns:a="http://schemas.openxmlformats.org/drawingml/2006/main" xmlns:r="http://schemas.openxmlformats.org/officeDocument/2006/relationships" xmlns:p="http://schemas.openxmlformats.org/presentationml/2006/main">
  <p:tag name="NUM" val="11"/>
</p:tagLst>
</file>

<file path=ppt/tags/tag468.xml><?xml version="1.0" encoding="utf-8"?>
<p:tagLst xmlns:a="http://schemas.openxmlformats.org/drawingml/2006/main" xmlns:r="http://schemas.openxmlformats.org/officeDocument/2006/relationships" xmlns:p="http://schemas.openxmlformats.org/presentationml/2006/main">
  <p:tag name="NUM" val="12"/>
</p:tagLst>
</file>

<file path=ppt/tags/tag469.xml><?xml version="1.0" encoding="utf-8"?>
<p:tagLst xmlns:a="http://schemas.openxmlformats.org/drawingml/2006/main" xmlns:r="http://schemas.openxmlformats.org/officeDocument/2006/relationships" xmlns:p="http://schemas.openxmlformats.org/presentationml/2006/main">
  <p:tag name="NUM" val="13"/>
</p:tagLst>
</file>

<file path=ppt/tags/tag47.xml><?xml version="1.0" encoding="utf-8"?>
<p:tagLst xmlns:a="http://schemas.openxmlformats.org/drawingml/2006/main" xmlns:r="http://schemas.openxmlformats.org/officeDocument/2006/relationships" xmlns:p="http://schemas.openxmlformats.org/presentationml/2006/main">
  <p:tag name="NUM" val="8"/>
</p:tagLst>
</file>

<file path=ppt/tags/tag470.xml><?xml version="1.0" encoding="utf-8"?>
<p:tagLst xmlns:a="http://schemas.openxmlformats.org/drawingml/2006/main" xmlns:r="http://schemas.openxmlformats.org/officeDocument/2006/relationships" xmlns:p="http://schemas.openxmlformats.org/presentationml/2006/main">
  <p:tag name="NUM" val="14"/>
</p:tagLst>
</file>

<file path=ppt/tags/tag471.xml><?xml version="1.0" encoding="utf-8"?>
<p:tagLst xmlns:a="http://schemas.openxmlformats.org/drawingml/2006/main" xmlns:r="http://schemas.openxmlformats.org/officeDocument/2006/relationships" xmlns:p="http://schemas.openxmlformats.org/presentationml/2006/main">
  <p:tag name="NUM" val="15"/>
</p:tagLst>
</file>

<file path=ppt/tags/tag472.xml><?xml version="1.0" encoding="utf-8"?>
<p:tagLst xmlns:a="http://schemas.openxmlformats.org/drawingml/2006/main" xmlns:r="http://schemas.openxmlformats.org/officeDocument/2006/relationships" xmlns:p="http://schemas.openxmlformats.org/presentationml/2006/main">
  <p:tag name="NUM" val="16"/>
</p:tagLst>
</file>

<file path=ppt/tags/tag473.xml><?xml version="1.0" encoding="utf-8"?>
<p:tagLst xmlns:a="http://schemas.openxmlformats.org/drawingml/2006/main" xmlns:r="http://schemas.openxmlformats.org/officeDocument/2006/relationships" xmlns:p="http://schemas.openxmlformats.org/presentationml/2006/main">
  <p:tag name="NUM" val="17"/>
</p:tagLst>
</file>

<file path=ppt/tags/tag474.xml><?xml version="1.0" encoding="utf-8"?>
<p:tagLst xmlns:a="http://schemas.openxmlformats.org/drawingml/2006/main" xmlns:r="http://schemas.openxmlformats.org/officeDocument/2006/relationships" xmlns:p="http://schemas.openxmlformats.org/presentationml/2006/main">
  <p:tag name="NUM" val="18"/>
</p:tagLst>
</file>

<file path=ppt/tags/tag475.xml><?xml version="1.0" encoding="utf-8"?>
<p:tagLst xmlns:a="http://schemas.openxmlformats.org/drawingml/2006/main" xmlns:r="http://schemas.openxmlformats.org/officeDocument/2006/relationships" xmlns:p="http://schemas.openxmlformats.org/presentationml/2006/main">
  <p:tag name="NUM" val="19"/>
</p:tagLst>
</file>

<file path=ppt/tags/tag476.xml><?xml version="1.0" encoding="utf-8"?>
<p:tagLst xmlns:a="http://schemas.openxmlformats.org/drawingml/2006/main" xmlns:r="http://schemas.openxmlformats.org/officeDocument/2006/relationships" xmlns:p="http://schemas.openxmlformats.org/presentationml/2006/main">
  <p:tag name="NUM" val="20"/>
</p:tagLst>
</file>

<file path=ppt/tags/tag477.xml><?xml version="1.0" encoding="utf-8"?>
<p:tagLst xmlns:a="http://schemas.openxmlformats.org/drawingml/2006/main" xmlns:r="http://schemas.openxmlformats.org/officeDocument/2006/relationships" xmlns:p="http://schemas.openxmlformats.org/presentationml/2006/main">
  <p:tag name="NUM" val="1"/>
</p:tagLst>
</file>

<file path=ppt/tags/tag478.xml><?xml version="1.0" encoding="utf-8"?>
<p:tagLst xmlns:a="http://schemas.openxmlformats.org/drawingml/2006/main" xmlns:r="http://schemas.openxmlformats.org/officeDocument/2006/relationships" xmlns:p="http://schemas.openxmlformats.org/presentationml/2006/main">
  <p:tag name="NUM" val="2"/>
</p:tagLst>
</file>

<file path=ppt/tags/tag479.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80.xml><?xml version="1.0" encoding="utf-8"?>
<p:tagLst xmlns:a="http://schemas.openxmlformats.org/drawingml/2006/main" xmlns:r="http://schemas.openxmlformats.org/officeDocument/2006/relationships" xmlns:p="http://schemas.openxmlformats.org/presentationml/2006/main">
  <p:tag name="NUM" val="4"/>
</p:tagLst>
</file>

<file path=ppt/tags/tag481.xml><?xml version="1.0" encoding="utf-8"?>
<p:tagLst xmlns:a="http://schemas.openxmlformats.org/drawingml/2006/main" xmlns:r="http://schemas.openxmlformats.org/officeDocument/2006/relationships" xmlns:p="http://schemas.openxmlformats.org/presentationml/2006/main">
  <p:tag name="NUM" val="5"/>
</p:tagLst>
</file>

<file path=ppt/tags/tag482.xml><?xml version="1.0" encoding="utf-8"?>
<p:tagLst xmlns:a="http://schemas.openxmlformats.org/drawingml/2006/main" xmlns:r="http://schemas.openxmlformats.org/officeDocument/2006/relationships" xmlns:p="http://schemas.openxmlformats.org/presentationml/2006/main">
  <p:tag name="NUM" val="6"/>
</p:tagLst>
</file>

<file path=ppt/tags/tag483.xml><?xml version="1.0" encoding="utf-8"?>
<p:tagLst xmlns:a="http://schemas.openxmlformats.org/drawingml/2006/main" xmlns:r="http://schemas.openxmlformats.org/officeDocument/2006/relationships" xmlns:p="http://schemas.openxmlformats.org/presentationml/2006/main">
  <p:tag name="NUM" val="7"/>
</p:tagLst>
</file>

<file path=ppt/tags/tag484.xml><?xml version="1.0" encoding="utf-8"?>
<p:tagLst xmlns:a="http://schemas.openxmlformats.org/drawingml/2006/main" xmlns:r="http://schemas.openxmlformats.org/officeDocument/2006/relationships" xmlns:p="http://schemas.openxmlformats.org/presentationml/2006/main">
  <p:tag name="NUM" val="8"/>
</p:tagLst>
</file>

<file path=ppt/tags/tag485.xml><?xml version="1.0" encoding="utf-8"?>
<p:tagLst xmlns:a="http://schemas.openxmlformats.org/drawingml/2006/main" xmlns:r="http://schemas.openxmlformats.org/officeDocument/2006/relationships" xmlns:p="http://schemas.openxmlformats.org/presentationml/2006/main">
  <p:tag name="NUM" val="9"/>
</p:tagLst>
</file>

<file path=ppt/tags/tag486.xml><?xml version="1.0" encoding="utf-8"?>
<p:tagLst xmlns:a="http://schemas.openxmlformats.org/drawingml/2006/main" xmlns:r="http://schemas.openxmlformats.org/officeDocument/2006/relationships" xmlns:p="http://schemas.openxmlformats.org/presentationml/2006/main">
  <p:tag name="NUM" val="10"/>
</p:tagLst>
</file>

<file path=ppt/tags/tag487.xml><?xml version="1.0" encoding="utf-8"?>
<p:tagLst xmlns:a="http://schemas.openxmlformats.org/drawingml/2006/main" xmlns:r="http://schemas.openxmlformats.org/officeDocument/2006/relationships" xmlns:p="http://schemas.openxmlformats.org/presentationml/2006/main">
  <p:tag name="NUM" val="11"/>
</p:tagLst>
</file>

<file path=ppt/tags/tag488.xml><?xml version="1.0" encoding="utf-8"?>
<p:tagLst xmlns:a="http://schemas.openxmlformats.org/drawingml/2006/main" xmlns:r="http://schemas.openxmlformats.org/officeDocument/2006/relationships" xmlns:p="http://schemas.openxmlformats.org/presentationml/2006/main">
  <p:tag name="NUM" val="12"/>
</p:tagLst>
</file>

<file path=ppt/tags/tag489.xml><?xml version="1.0" encoding="utf-8"?>
<p:tagLst xmlns:a="http://schemas.openxmlformats.org/drawingml/2006/main" xmlns:r="http://schemas.openxmlformats.org/officeDocument/2006/relationships" xmlns:p="http://schemas.openxmlformats.org/presentationml/2006/main">
  <p:tag name="NUM" val="13"/>
</p:tagLst>
</file>

<file path=ppt/tags/tag49.xml><?xml version="1.0" encoding="utf-8"?>
<p:tagLst xmlns:a="http://schemas.openxmlformats.org/drawingml/2006/main" xmlns:r="http://schemas.openxmlformats.org/officeDocument/2006/relationships" xmlns:p="http://schemas.openxmlformats.org/presentationml/2006/main">
  <p:tag name="NUM" val="10"/>
</p:tagLst>
</file>

<file path=ppt/tags/tag490.xml><?xml version="1.0" encoding="utf-8"?>
<p:tagLst xmlns:a="http://schemas.openxmlformats.org/drawingml/2006/main" xmlns:r="http://schemas.openxmlformats.org/officeDocument/2006/relationships" xmlns:p="http://schemas.openxmlformats.org/presentationml/2006/main">
  <p:tag name="NUM" val="14"/>
</p:tagLst>
</file>

<file path=ppt/tags/tag491.xml><?xml version="1.0" encoding="utf-8"?>
<p:tagLst xmlns:a="http://schemas.openxmlformats.org/drawingml/2006/main" xmlns:r="http://schemas.openxmlformats.org/officeDocument/2006/relationships" xmlns:p="http://schemas.openxmlformats.org/presentationml/2006/main">
  <p:tag name="NUM" val="15"/>
</p:tagLst>
</file>

<file path=ppt/tags/tag492.xml><?xml version="1.0" encoding="utf-8"?>
<p:tagLst xmlns:a="http://schemas.openxmlformats.org/drawingml/2006/main" xmlns:r="http://schemas.openxmlformats.org/officeDocument/2006/relationships" xmlns:p="http://schemas.openxmlformats.org/presentationml/2006/main">
  <p:tag name="NUM" val="16"/>
</p:tagLst>
</file>

<file path=ppt/tags/tag493.xml><?xml version="1.0" encoding="utf-8"?>
<p:tagLst xmlns:a="http://schemas.openxmlformats.org/drawingml/2006/main" xmlns:r="http://schemas.openxmlformats.org/officeDocument/2006/relationships" xmlns:p="http://schemas.openxmlformats.org/presentationml/2006/main">
  <p:tag name="NUM" val="17"/>
</p:tagLst>
</file>

<file path=ppt/tags/tag494.xml><?xml version="1.0" encoding="utf-8"?>
<p:tagLst xmlns:a="http://schemas.openxmlformats.org/drawingml/2006/main" xmlns:r="http://schemas.openxmlformats.org/officeDocument/2006/relationships" xmlns:p="http://schemas.openxmlformats.org/presentationml/2006/main">
  <p:tag name="NUM" val="18"/>
</p:tagLst>
</file>

<file path=ppt/tags/tag495.xml><?xml version="1.0" encoding="utf-8"?>
<p:tagLst xmlns:a="http://schemas.openxmlformats.org/drawingml/2006/main" xmlns:r="http://schemas.openxmlformats.org/officeDocument/2006/relationships" xmlns:p="http://schemas.openxmlformats.org/presentationml/2006/main">
  <p:tag name="NUM" val="19"/>
</p:tagLst>
</file>

<file path=ppt/tags/tag496.xml><?xml version="1.0" encoding="utf-8"?>
<p:tagLst xmlns:a="http://schemas.openxmlformats.org/drawingml/2006/main" xmlns:r="http://schemas.openxmlformats.org/officeDocument/2006/relationships" xmlns:p="http://schemas.openxmlformats.org/presentationml/2006/main">
  <p:tag name="NUM" val="20"/>
</p:tagLst>
</file>

<file path=ppt/tags/tag497.xml><?xml version="1.0" encoding="utf-8"?>
<p:tagLst xmlns:a="http://schemas.openxmlformats.org/drawingml/2006/main" xmlns:r="http://schemas.openxmlformats.org/officeDocument/2006/relationships" xmlns:p="http://schemas.openxmlformats.org/presentationml/2006/main">
  <p:tag name="NUM" val="21"/>
</p:tagLst>
</file>

<file path=ppt/tags/tag498.xml><?xml version="1.0" encoding="utf-8"?>
<p:tagLst xmlns:a="http://schemas.openxmlformats.org/drawingml/2006/main" xmlns:r="http://schemas.openxmlformats.org/officeDocument/2006/relationships" xmlns:p="http://schemas.openxmlformats.org/presentationml/2006/main">
  <p:tag name="NUM" val="22"/>
</p:tagLst>
</file>

<file path=ppt/tags/tag499.xml><?xml version="1.0" encoding="utf-8"?>
<p:tagLst xmlns:a="http://schemas.openxmlformats.org/drawingml/2006/main" xmlns:r="http://schemas.openxmlformats.org/officeDocument/2006/relationships" xmlns:p="http://schemas.openxmlformats.org/presentationml/2006/main">
  <p:tag name="NUM" val="2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1"/>
</p:tagLst>
</file>

<file path=ppt/tags/tag500.xml><?xml version="1.0" encoding="utf-8"?>
<p:tagLst xmlns:a="http://schemas.openxmlformats.org/drawingml/2006/main" xmlns:r="http://schemas.openxmlformats.org/officeDocument/2006/relationships" xmlns:p="http://schemas.openxmlformats.org/presentationml/2006/main">
  <p:tag name="NUM" val="24"/>
</p:tagLst>
</file>

<file path=ppt/tags/tag501.xml><?xml version="1.0" encoding="utf-8"?>
<p:tagLst xmlns:a="http://schemas.openxmlformats.org/drawingml/2006/main" xmlns:r="http://schemas.openxmlformats.org/officeDocument/2006/relationships" xmlns:p="http://schemas.openxmlformats.org/presentationml/2006/main">
  <p:tag name="NUM" val="25"/>
</p:tagLst>
</file>

<file path=ppt/tags/tag502.xml><?xml version="1.0" encoding="utf-8"?>
<p:tagLst xmlns:a="http://schemas.openxmlformats.org/drawingml/2006/main" xmlns:r="http://schemas.openxmlformats.org/officeDocument/2006/relationships" xmlns:p="http://schemas.openxmlformats.org/presentationml/2006/main">
  <p:tag name="NUM" val="26"/>
</p:tagLst>
</file>

<file path=ppt/tags/tag503.xml><?xml version="1.0" encoding="utf-8"?>
<p:tagLst xmlns:a="http://schemas.openxmlformats.org/drawingml/2006/main" xmlns:r="http://schemas.openxmlformats.org/officeDocument/2006/relationships" xmlns:p="http://schemas.openxmlformats.org/presentationml/2006/main">
  <p:tag name="NUM" val="27"/>
</p:tagLst>
</file>

<file path=ppt/tags/tag504.xml><?xml version="1.0" encoding="utf-8"?>
<p:tagLst xmlns:a="http://schemas.openxmlformats.org/drawingml/2006/main" xmlns:r="http://schemas.openxmlformats.org/officeDocument/2006/relationships" xmlns:p="http://schemas.openxmlformats.org/presentationml/2006/main">
  <p:tag name="NUM" val="1"/>
</p:tagLst>
</file>

<file path=ppt/tags/tag505.xml><?xml version="1.0" encoding="utf-8"?>
<p:tagLst xmlns:a="http://schemas.openxmlformats.org/drawingml/2006/main" xmlns:r="http://schemas.openxmlformats.org/officeDocument/2006/relationships" xmlns:p="http://schemas.openxmlformats.org/presentationml/2006/main">
  <p:tag name="NUM" val="2"/>
</p:tagLst>
</file>

<file path=ppt/tags/tag506.xml><?xml version="1.0" encoding="utf-8"?>
<p:tagLst xmlns:a="http://schemas.openxmlformats.org/drawingml/2006/main" xmlns:r="http://schemas.openxmlformats.org/officeDocument/2006/relationships" xmlns:p="http://schemas.openxmlformats.org/presentationml/2006/main">
  <p:tag name="NUM" val="3"/>
</p:tagLst>
</file>

<file path=ppt/tags/tag507.xml><?xml version="1.0" encoding="utf-8"?>
<p:tagLst xmlns:a="http://schemas.openxmlformats.org/drawingml/2006/main" xmlns:r="http://schemas.openxmlformats.org/officeDocument/2006/relationships" xmlns:p="http://schemas.openxmlformats.org/presentationml/2006/main">
  <p:tag name="NUM" val="4"/>
</p:tagLst>
</file>

<file path=ppt/tags/tag508.xml><?xml version="1.0" encoding="utf-8"?>
<p:tagLst xmlns:a="http://schemas.openxmlformats.org/drawingml/2006/main" xmlns:r="http://schemas.openxmlformats.org/officeDocument/2006/relationships" xmlns:p="http://schemas.openxmlformats.org/presentationml/2006/main">
  <p:tag name="NUM" val="5"/>
</p:tagLst>
</file>

<file path=ppt/tags/tag509.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12"/>
</p:tagLst>
</file>

<file path=ppt/tags/tag510.xml><?xml version="1.0" encoding="utf-8"?>
<p:tagLst xmlns:a="http://schemas.openxmlformats.org/drawingml/2006/main" xmlns:r="http://schemas.openxmlformats.org/officeDocument/2006/relationships" xmlns:p="http://schemas.openxmlformats.org/presentationml/2006/main">
  <p:tag name="NUM" val="7"/>
</p:tagLst>
</file>

<file path=ppt/tags/tag511.xml><?xml version="1.0" encoding="utf-8"?>
<p:tagLst xmlns:a="http://schemas.openxmlformats.org/drawingml/2006/main" xmlns:r="http://schemas.openxmlformats.org/officeDocument/2006/relationships" xmlns:p="http://schemas.openxmlformats.org/presentationml/2006/main">
  <p:tag name="NUM" val="8"/>
</p:tagLst>
</file>

<file path=ppt/tags/tag512.xml><?xml version="1.0" encoding="utf-8"?>
<p:tagLst xmlns:a="http://schemas.openxmlformats.org/drawingml/2006/main" xmlns:r="http://schemas.openxmlformats.org/officeDocument/2006/relationships" xmlns:p="http://schemas.openxmlformats.org/presentationml/2006/main">
  <p:tag name="NUM" val="9"/>
</p:tagLst>
</file>

<file path=ppt/tags/tag513.xml><?xml version="1.0" encoding="utf-8"?>
<p:tagLst xmlns:a="http://schemas.openxmlformats.org/drawingml/2006/main" xmlns:r="http://schemas.openxmlformats.org/officeDocument/2006/relationships" xmlns:p="http://schemas.openxmlformats.org/presentationml/2006/main">
  <p:tag name="NUM" val="10"/>
</p:tagLst>
</file>

<file path=ppt/tags/tag514.xml><?xml version="1.0" encoding="utf-8"?>
<p:tagLst xmlns:a="http://schemas.openxmlformats.org/drawingml/2006/main" xmlns:r="http://schemas.openxmlformats.org/officeDocument/2006/relationships" xmlns:p="http://schemas.openxmlformats.org/presentationml/2006/main">
  <p:tag name="NUM" val="11"/>
</p:tagLst>
</file>

<file path=ppt/tags/tag515.xml><?xml version="1.0" encoding="utf-8"?>
<p:tagLst xmlns:a="http://schemas.openxmlformats.org/drawingml/2006/main" xmlns:r="http://schemas.openxmlformats.org/officeDocument/2006/relationships" xmlns:p="http://schemas.openxmlformats.org/presentationml/2006/main">
  <p:tag name="NUM" val="12"/>
</p:tagLst>
</file>

<file path=ppt/tags/tag516.xml><?xml version="1.0" encoding="utf-8"?>
<p:tagLst xmlns:a="http://schemas.openxmlformats.org/drawingml/2006/main" xmlns:r="http://schemas.openxmlformats.org/officeDocument/2006/relationships" xmlns:p="http://schemas.openxmlformats.org/presentationml/2006/main">
  <p:tag name="NUM" val="13"/>
</p:tagLst>
</file>

<file path=ppt/tags/tag517.xml><?xml version="1.0" encoding="utf-8"?>
<p:tagLst xmlns:a="http://schemas.openxmlformats.org/drawingml/2006/main" xmlns:r="http://schemas.openxmlformats.org/officeDocument/2006/relationships" xmlns:p="http://schemas.openxmlformats.org/presentationml/2006/main">
  <p:tag name="NUM" val="14"/>
</p:tagLst>
</file>

<file path=ppt/tags/tag518.xml><?xml version="1.0" encoding="utf-8"?>
<p:tagLst xmlns:a="http://schemas.openxmlformats.org/drawingml/2006/main" xmlns:r="http://schemas.openxmlformats.org/officeDocument/2006/relationships" xmlns:p="http://schemas.openxmlformats.org/presentationml/2006/main">
  <p:tag name="NUM" val="15"/>
</p:tagLst>
</file>

<file path=ppt/tags/tag519.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13"/>
</p:tagLst>
</file>

<file path=ppt/tags/tag520.xml><?xml version="1.0" encoding="utf-8"?>
<p:tagLst xmlns:a="http://schemas.openxmlformats.org/drawingml/2006/main" xmlns:r="http://schemas.openxmlformats.org/officeDocument/2006/relationships" xmlns:p="http://schemas.openxmlformats.org/presentationml/2006/main">
  <p:tag name="NUM" val="2"/>
</p:tagLst>
</file>

<file path=ppt/tags/tag521.xml><?xml version="1.0" encoding="utf-8"?>
<p:tagLst xmlns:a="http://schemas.openxmlformats.org/drawingml/2006/main" xmlns:r="http://schemas.openxmlformats.org/officeDocument/2006/relationships" xmlns:p="http://schemas.openxmlformats.org/presentationml/2006/main">
  <p:tag name="NUM" val="3"/>
</p:tagLst>
</file>

<file path=ppt/tags/tag522.xml><?xml version="1.0" encoding="utf-8"?>
<p:tagLst xmlns:a="http://schemas.openxmlformats.org/drawingml/2006/main" xmlns:r="http://schemas.openxmlformats.org/officeDocument/2006/relationships" xmlns:p="http://schemas.openxmlformats.org/presentationml/2006/main">
  <p:tag name="NUM" val="4"/>
</p:tagLst>
</file>

<file path=ppt/tags/tag523.xml><?xml version="1.0" encoding="utf-8"?>
<p:tagLst xmlns:a="http://schemas.openxmlformats.org/drawingml/2006/main" xmlns:r="http://schemas.openxmlformats.org/officeDocument/2006/relationships" xmlns:p="http://schemas.openxmlformats.org/presentationml/2006/main">
  <p:tag name="NUM" val="5"/>
</p:tagLst>
</file>

<file path=ppt/tags/tag524.xml><?xml version="1.0" encoding="utf-8"?>
<p:tagLst xmlns:a="http://schemas.openxmlformats.org/drawingml/2006/main" xmlns:r="http://schemas.openxmlformats.org/officeDocument/2006/relationships" xmlns:p="http://schemas.openxmlformats.org/presentationml/2006/main">
  <p:tag name="NUM" val="6"/>
</p:tagLst>
</file>

<file path=ppt/tags/tag525.xml><?xml version="1.0" encoding="utf-8"?>
<p:tagLst xmlns:a="http://schemas.openxmlformats.org/drawingml/2006/main" xmlns:r="http://schemas.openxmlformats.org/officeDocument/2006/relationships" xmlns:p="http://schemas.openxmlformats.org/presentationml/2006/main">
  <p:tag name="NUM" val="7"/>
</p:tagLst>
</file>

<file path=ppt/tags/tag526.xml><?xml version="1.0" encoding="utf-8"?>
<p:tagLst xmlns:a="http://schemas.openxmlformats.org/drawingml/2006/main" xmlns:r="http://schemas.openxmlformats.org/officeDocument/2006/relationships" xmlns:p="http://schemas.openxmlformats.org/presentationml/2006/main">
  <p:tag name="NUM" val="8"/>
</p:tagLst>
</file>

<file path=ppt/tags/tag527.xml><?xml version="1.0" encoding="utf-8"?>
<p:tagLst xmlns:a="http://schemas.openxmlformats.org/drawingml/2006/main" xmlns:r="http://schemas.openxmlformats.org/officeDocument/2006/relationships" xmlns:p="http://schemas.openxmlformats.org/presentationml/2006/main">
  <p:tag name="NUM" val="9"/>
</p:tagLst>
</file>

<file path=ppt/tags/tag528.xml><?xml version="1.0" encoding="utf-8"?>
<p:tagLst xmlns:a="http://schemas.openxmlformats.org/drawingml/2006/main" xmlns:r="http://schemas.openxmlformats.org/officeDocument/2006/relationships" xmlns:p="http://schemas.openxmlformats.org/presentationml/2006/main">
  <p:tag name="NUM" val="10"/>
</p:tagLst>
</file>

<file path=ppt/tags/tag529.xml><?xml version="1.0" encoding="utf-8"?>
<p:tagLst xmlns:a="http://schemas.openxmlformats.org/drawingml/2006/main" xmlns:r="http://schemas.openxmlformats.org/officeDocument/2006/relationships" xmlns:p="http://schemas.openxmlformats.org/presentationml/2006/main">
  <p:tag name="NUM" val="11"/>
</p:tagLst>
</file>

<file path=ppt/tags/tag53.xml><?xml version="1.0" encoding="utf-8"?>
<p:tagLst xmlns:a="http://schemas.openxmlformats.org/drawingml/2006/main" xmlns:r="http://schemas.openxmlformats.org/officeDocument/2006/relationships" xmlns:p="http://schemas.openxmlformats.org/presentationml/2006/main">
  <p:tag name="NUM" val="14"/>
</p:tagLst>
</file>

<file path=ppt/tags/tag530.xml><?xml version="1.0" encoding="utf-8"?>
<p:tagLst xmlns:a="http://schemas.openxmlformats.org/drawingml/2006/main" xmlns:r="http://schemas.openxmlformats.org/officeDocument/2006/relationships" xmlns:p="http://schemas.openxmlformats.org/presentationml/2006/main">
  <p:tag name="NUM" val="12"/>
</p:tagLst>
</file>

<file path=ppt/tags/tag531.xml><?xml version="1.0" encoding="utf-8"?>
<p:tagLst xmlns:a="http://schemas.openxmlformats.org/drawingml/2006/main" xmlns:r="http://schemas.openxmlformats.org/officeDocument/2006/relationships" xmlns:p="http://schemas.openxmlformats.org/presentationml/2006/main">
  <p:tag name="NUM" val="13"/>
</p:tagLst>
</file>

<file path=ppt/tags/tag532.xml><?xml version="1.0" encoding="utf-8"?>
<p:tagLst xmlns:a="http://schemas.openxmlformats.org/drawingml/2006/main" xmlns:r="http://schemas.openxmlformats.org/officeDocument/2006/relationships" xmlns:p="http://schemas.openxmlformats.org/presentationml/2006/main">
  <p:tag name="NUM" val="14"/>
</p:tagLst>
</file>

<file path=ppt/tags/tag533.xml><?xml version="1.0" encoding="utf-8"?>
<p:tagLst xmlns:a="http://schemas.openxmlformats.org/drawingml/2006/main" xmlns:r="http://schemas.openxmlformats.org/officeDocument/2006/relationships" xmlns:p="http://schemas.openxmlformats.org/presentationml/2006/main">
  <p:tag name="NUM" val="15"/>
</p:tagLst>
</file>

<file path=ppt/tags/tag534.xml><?xml version="1.0" encoding="utf-8"?>
<p:tagLst xmlns:a="http://schemas.openxmlformats.org/drawingml/2006/main" xmlns:r="http://schemas.openxmlformats.org/officeDocument/2006/relationships" xmlns:p="http://schemas.openxmlformats.org/presentationml/2006/main">
  <p:tag name="NUM" val="16"/>
</p:tagLst>
</file>

<file path=ppt/tags/tag535.xml><?xml version="1.0" encoding="utf-8"?>
<p:tagLst xmlns:a="http://schemas.openxmlformats.org/drawingml/2006/main" xmlns:r="http://schemas.openxmlformats.org/officeDocument/2006/relationships" xmlns:p="http://schemas.openxmlformats.org/presentationml/2006/main">
  <p:tag name="NUM" val="1"/>
</p:tagLst>
</file>

<file path=ppt/tags/tag536.xml><?xml version="1.0" encoding="utf-8"?>
<p:tagLst xmlns:a="http://schemas.openxmlformats.org/drawingml/2006/main" xmlns:r="http://schemas.openxmlformats.org/officeDocument/2006/relationships" xmlns:p="http://schemas.openxmlformats.org/presentationml/2006/main">
  <p:tag name="NUM" val="2"/>
</p:tagLst>
</file>

<file path=ppt/tags/tag537.xml><?xml version="1.0" encoding="utf-8"?>
<p:tagLst xmlns:a="http://schemas.openxmlformats.org/drawingml/2006/main" xmlns:r="http://schemas.openxmlformats.org/officeDocument/2006/relationships" xmlns:p="http://schemas.openxmlformats.org/presentationml/2006/main">
  <p:tag name="NUM" val="3"/>
</p:tagLst>
</file>

<file path=ppt/tags/tag538.xml><?xml version="1.0" encoding="utf-8"?>
<p:tagLst xmlns:a="http://schemas.openxmlformats.org/drawingml/2006/main" xmlns:r="http://schemas.openxmlformats.org/officeDocument/2006/relationships" xmlns:p="http://schemas.openxmlformats.org/presentationml/2006/main">
  <p:tag name="NUM" val="4"/>
</p:tagLst>
</file>

<file path=ppt/tags/tag539.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15"/>
</p:tagLst>
</file>

<file path=ppt/tags/tag540.xml><?xml version="1.0" encoding="utf-8"?>
<p:tagLst xmlns:a="http://schemas.openxmlformats.org/drawingml/2006/main" xmlns:r="http://schemas.openxmlformats.org/officeDocument/2006/relationships" xmlns:p="http://schemas.openxmlformats.org/presentationml/2006/main">
  <p:tag name="NUM" val="2"/>
</p:tagLst>
</file>

<file path=ppt/tags/tag541.xml><?xml version="1.0" encoding="utf-8"?>
<p:tagLst xmlns:a="http://schemas.openxmlformats.org/drawingml/2006/main" xmlns:r="http://schemas.openxmlformats.org/officeDocument/2006/relationships" xmlns:p="http://schemas.openxmlformats.org/presentationml/2006/main">
  <p:tag name="NUM" val="3"/>
</p:tagLst>
</file>

<file path=ppt/tags/tag542.xml><?xml version="1.0" encoding="utf-8"?>
<p:tagLst xmlns:a="http://schemas.openxmlformats.org/drawingml/2006/main" xmlns:r="http://schemas.openxmlformats.org/officeDocument/2006/relationships" xmlns:p="http://schemas.openxmlformats.org/presentationml/2006/main">
  <p:tag name="NUM" val="4"/>
</p:tagLst>
</file>

<file path=ppt/tags/tag543.xml><?xml version="1.0" encoding="utf-8"?>
<p:tagLst xmlns:a="http://schemas.openxmlformats.org/drawingml/2006/main" xmlns:r="http://schemas.openxmlformats.org/officeDocument/2006/relationships" xmlns:p="http://schemas.openxmlformats.org/presentationml/2006/main">
  <p:tag name="NUM" val="5"/>
</p:tagLst>
</file>

<file path=ppt/tags/tag544.xml><?xml version="1.0" encoding="utf-8"?>
<p:tagLst xmlns:a="http://schemas.openxmlformats.org/drawingml/2006/main" xmlns:r="http://schemas.openxmlformats.org/officeDocument/2006/relationships" xmlns:p="http://schemas.openxmlformats.org/presentationml/2006/main">
  <p:tag name="NUM" val="1"/>
</p:tagLst>
</file>

<file path=ppt/tags/tag545.xml><?xml version="1.0" encoding="utf-8"?>
<p:tagLst xmlns:a="http://schemas.openxmlformats.org/drawingml/2006/main" xmlns:r="http://schemas.openxmlformats.org/officeDocument/2006/relationships" xmlns:p="http://schemas.openxmlformats.org/presentationml/2006/main">
  <p:tag name="NUM" val="2"/>
</p:tagLst>
</file>

<file path=ppt/tags/tag546.xml><?xml version="1.0" encoding="utf-8"?>
<p:tagLst xmlns:a="http://schemas.openxmlformats.org/drawingml/2006/main" xmlns:r="http://schemas.openxmlformats.org/officeDocument/2006/relationships" xmlns:p="http://schemas.openxmlformats.org/presentationml/2006/main">
  <p:tag name="NUM" val="3"/>
</p:tagLst>
</file>

<file path=ppt/tags/tag547.xml><?xml version="1.0" encoding="utf-8"?>
<p:tagLst xmlns:a="http://schemas.openxmlformats.org/drawingml/2006/main" xmlns:r="http://schemas.openxmlformats.org/officeDocument/2006/relationships" xmlns:p="http://schemas.openxmlformats.org/presentationml/2006/main">
  <p:tag name="NUM" val="4"/>
</p:tagLst>
</file>

<file path=ppt/tags/tag548.xml><?xml version="1.0" encoding="utf-8"?>
<p:tagLst xmlns:a="http://schemas.openxmlformats.org/drawingml/2006/main" xmlns:r="http://schemas.openxmlformats.org/officeDocument/2006/relationships" xmlns:p="http://schemas.openxmlformats.org/presentationml/2006/main">
  <p:tag name="NUM" val="5"/>
</p:tagLst>
</file>

<file path=ppt/tags/tag549.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50.xml><?xml version="1.0" encoding="utf-8"?>
<p:tagLst xmlns:a="http://schemas.openxmlformats.org/drawingml/2006/main" xmlns:r="http://schemas.openxmlformats.org/officeDocument/2006/relationships" xmlns:p="http://schemas.openxmlformats.org/presentationml/2006/main">
  <p:tag name="NUM" val="7"/>
</p:tagLst>
</file>

<file path=ppt/tags/tag551.xml><?xml version="1.0" encoding="utf-8"?>
<p:tagLst xmlns:a="http://schemas.openxmlformats.org/drawingml/2006/main" xmlns:r="http://schemas.openxmlformats.org/officeDocument/2006/relationships" xmlns:p="http://schemas.openxmlformats.org/presentationml/2006/main">
  <p:tag name="NUM" val="8"/>
</p:tagLst>
</file>

<file path=ppt/tags/tag552.xml><?xml version="1.0" encoding="utf-8"?>
<p:tagLst xmlns:a="http://schemas.openxmlformats.org/drawingml/2006/main" xmlns:r="http://schemas.openxmlformats.org/officeDocument/2006/relationships" xmlns:p="http://schemas.openxmlformats.org/presentationml/2006/main">
  <p:tag name="NUM" val="9"/>
</p:tagLst>
</file>

<file path=ppt/tags/tag553.xml><?xml version="1.0" encoding="utf-8"?>
<p:tagLst xmlns:a="http://schemas.openxmlformats.org/drawingml/2006/main" xmlns:r="http://schemas.openxmlformats.org/officeDocument/2006/relationships" xmlns:p="http://schemas.openxmlformats.org/presentationml/2006/main">
  <p:tag name="NUM" val="10"/>
</p:tagLst>
</file>

<file path=ppt/tags/tag554.xml><?xml version="1.0" encoding="utf-8"?>
<p:tagLst xmlns:a="http://schemas.openxmlformats.org/drawingml/2006/main" xmlns:r="http://schemas.openxmlformats.org/officeDocument/2006/relationships" xmlns:p="http://schemas.openxmlformats.org/presentationml/2006/main">
  <p:tag name="NUM" val="1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9"/>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11"/>
</p:tagLst>
</file>

<file path=ppt/tags/tag66.xml><?xml version="1.0" encoding="utf-8"?>
<p:tagLst xmlns:a="http://schemas.openxmlformats.org/drawingml/2006/main" xmlns:r="http://schemas.openxmlformats.org/officeDocument/2006/relationships" xmlns:p="http://schemas.openxmlformats.org/presentationml/2006/main">
  <p:tag name="NUM" val="12"/>
</p:tagLst>
</file>

<file path=ppt/tags/tag67.xml><?xml version="1.0" encoding="utf-8"?>
<p:tagLst xmlns:a="http://schemas.openxmlformats.org/drawingml/2006/main" xmlns:r="http://schemas.openxmlformats.org/officeDocument/2006/relationships" xmlns:p="http://schemas.openxmlformats.org/presentationml/2006/main">
  <p:tag name="NUM" val="13"/>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6.xml><?xml version="1.0" encoding="utf-8"?>
<p:tagLst xmlns:a="http://schemas.openxmlformats.org/drawingml/2006/main" xmlns:r="http://schemas.openxmlformats.org/officeDocument/2006/relationships" xmlns:p="http://schemas.openxmlformats.org/presentationml/2006/main">
  <p:tag name="NUM" val="9"/>
</p:tagLst>
</file>

<file path=ppt/tags/tag77.xml><?xml version="1.0" encoding="utf-8"?>
<p:tagLst xmlns:a="http://schemas.openxmlformats.org/drawingml/2006/main" xmlns:r="http://schemas.openxmlformats.org/officeDocument/2006/relationships" xmlns:p="http://schemas.openxmlformats.org/presentationml/2006/main">
  <p:tag name="NUM" val="10"/>
</p:tagLst>
</file>

<file path=ppt/tags/tag78.xml><?xml version="1.0" encoding="utf-8"?>
<p:tagLst xmlns:a="http://schemas.openxmlformats.org/drawingml/2006/main" xmlns:r="http://schemas.openxmlformats.org/officeDocument/2006/relationships" xmlns:p="http://schemas.openxmlformats.org/presentationml/2006/main">
  <p:tag name="NUM" val="12"/>
</p:tagLst>
</file>

<file path=ppt/tags/tag79.xml><?xml version="1.0" encoding="utf-8"?>
<p:tagLst xmlns:a="http://schemas.openxmlformats.org/drawingml/2006/main" xmlns:r="http://schemas.openxmlformats.org/officeDocument/2006/relationships" xmlns:p="http://schemas.openxmlformats.org/presentationml/2006/main">
  <p:tag name="NUM" val="13"/>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4"/>
</p:tagLst>
</file>

<file path=ppt/tags/tag81.xml><?xml version="1.0" encoding="utf-8"?>
<p:tagLst xmlns:a="http://schemas.openxmlformats.org/drawingml/2006/main" xmlns:r="http://schemas.openxmlformats.org/officeDocument/2006/relationships" xmlns:p="http://schemas.openxmlformats.org/presentationml/2006/main">
  <p:tag name="NUM" val="15"/>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9"/>
</p:tagLst>
</file>

<file path=ppt/tags/tag91.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11"/>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13515</TotalTime>
  <Words>2453</Words>
  <Application>Microsoft Office PowerPoint</Application>
  <PresentationFormat>Grand écran</PresentationFormat>
  <Paragraphs>582</Paragraphs>
  <Slides>44</Slides>
  <Notes>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44</vt:i4>
      </vt:variant>
    </vt:vector>
  </HeadingPairs>
  <TitlesOfParts>
    <vt:vector size="48" baseType="lpstr">
      <vt:lpstr>Arial</vt:lpstr>
      <vt:lpstr>Arial Black</vt:lpstr>
      <vt:lpstr>Calibri</vt:lpstr>
      <vt:lpstr>Thème Office</vt:lpstr>
      <vt:lpstr>Progiciel d’aide à l’ingénierie pédagogique, Concept clé de résistance</vt:lpstr>
      <vt:lpstr>Analyse du tableau pour repérer les compétences liées au concept de résistance</vt:lpstr>
      <vt:lpstr>Analyse du tableau pour repérer les compétences liées au concept de résistance</vt:lpstr>
      <vt:lpstr>Niveaux taxonomiques des connaissances liées au concept de résistance</vt:lpstr>
      <vt:lpstr>Progiciel d’aide à l’ingénierie pédagogique, Concept clé de résistance</vt:lpstr>
      <vt:lpstr>I2D – Principes de fonctionnement du logiciel</vt:lpstr>
      <vt:lpstr>I2D – Principes de fonctionnement du logiciel</vt:lpstr>
      <vt:lpstr>I2D – Principes de fonctionnement du logiciel</vt:lpstr>
      <vt:lpstr>I2D – Principes de fonctionnement du logiciel</vt:lpstr>
      <vt:lpstr>I2D – Principes de fonctionnement du logiciel</vt:lpstr>
      <vt:lpstr>I2D – Principes de fonctionnement du logiciel</vt:lpstr>
      <vt:lpstr>I2D – Exemples d’activités constituant la séquence</vt:lpstr>
      <vt:lpstr>I2D – Exemples d’activités « M »</vt:lpstr>
      <vt:lpstr>I2D – Exemples d’activités « E »</vt:lpstr>
      <vt:lpstr>I2D – Exemples d’activités « I »</vt:lpstr>
      <vt:lpstr>I2D – Structuration des connaissances</vt:lpstr>
      <vt:lpstr>I2D – Définition des activités avec le logiciel</vt:lpstr>
      <vt:lpstr>I2D – Définition des activités avec le logiciel</vt:lpstr>
      <vt:lpstr>Résumé</vt:lpstr>
      <vt:lpstr>Progiciel d’aide à l’ingénierie pédagogique, Concept clé de résistance</vt:lpstr>
      <vt:lpstr>2i2d - Définition des objectifs de formation de la séquence </vt:lpstr>
      <vt:lpstr>2i2d - Définition des objectifs de formation de la séquence </vt:lpstr>
      <vt:lpstr>2i2d - Définition des objectifs de formation de la séquence </vt:lpstr>
      <vt:lpstr>2i2d - Définition des objectifs de formation de la séquence </vt:lpstr>
      <vt:lpstr>2i2d - Définition des objectifs de formation de la séquence </vt:lpstr>
      <vt:lpstr>2i2d - Principes de fonctionnement du logiciel</vt:lpstr>
      <vt:lpstr>2i2d - Principes de fonctionnement du logiciel</vt:lpstr>
      <vt:lpstr>2i2d - Principes de fonctionnement du logiciel</vt:lpstr>
      <vt:lpstr>2i2d - Mise en forme numérique à l’aide d’un logiciel</vt:lpstr>
      <vt:lpstr>Présentation PowerPoint</vt:lpstr>
      <vt:lpstr>2i2d - Activités relevant de l’enseignement commun</vt:lpstr>
      <vt:lpstr>2i2d - Activités relevant de l’enseignement commun</vt:lpstr>
      <vt:lpstr>2i2d - Mise en forme numérique à l’aide d’un logiciel</vt:lpstr>
      <vt:lpstr>2i2d - L’imbrication des enseignements communs et spécifiques</vt:lpstr>
      <vt:lpstr>2i2d - Activités relevant de l’enseignement spécifique</vt:lpstr>
      <vt:lpstr>2i2d - Activités relevant de l’enseignement spécifique</vt:lpstr>
      <vt:lpstr>2i2d - Activités relevant de l’enseignement spécifique</vt:lpstr>
      <vt:lpstr>2i2d - Activités relevant de l’enseignement spécifique</vt:lpstr>
      <vt:lpstr>2i2d - Activités relevant de l’enseignement spécifique</vt:lpstr>
      <vt:lpstr>2i2d - Activités relevant de l’enseignement spécifique</vt:lpstr>
      <vt:lpstr>2i2d - Activités relevant de l’enseignement spécifique</vt:lpstr>
      <vt:lpstr>Résumé</vt:lpstr>
      <vt:lpstr>Bilan sur le cycle terminal</vt:lpstr>
      <vt:lpstr>Présentation PowerPoint</vt:lpstr>
    </vt:vector>
  </TitlesOfParts>
  <Company>perso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programme STI2D 2021</dc:title>
  <dc:creator>Frédéric TARAUD</dc:creator>
  <cp:lastModifiedBy>Jean-Claude FRICOU</cp:lastModifiedBy>
  <cp:revision>552</cp:revision>
  <cp:lastPrinted>2018-09-07T10:09:55Z</cp:lastPrinted>
  <dcterms:created xsi:type="dcterms:W3CDTF">2018-05-28T09:17:26Z</dcterms:created>
  <dcterms:modified xsi:type="dcterms:W3CDTF">2019-01-15T07:39:54Z</dcterms:modified>
</cp:coreProperties>
</file>