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69" r:id="rId3"/>
    <p:sldId id="260" r:id="rId4"/>
    <p:sldId id="264" r:id="rId5"/>
    <p:sldId id="265" r:id="rId6"/>
    <p:sldId id="267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7" r:id="rId15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nonge" initials="RC" lastIdx="1" clrIdx="0">
    <p:extLst>
      <p:ext uri="{19B8F6BF-5375-455C-9EA6-DF929625EA0E}">
        <p15:presenceInfo xmlns:p15="http://schemas.microsoft.com/office/powerpoint/2012/main" userId="6c165e52fe03c39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7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de_calcul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42722212334536"/>
          <c:y val="0.13957957676631472"/>
          <c:w val="0.73465929385483175"/>
          <c:h val="0.69279686996999368"/>
        </c:manualLayout>
      </c:layout>
      <c:areaChart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Ouvrier</c:v>
                </c:pt>
              </c:strCache>
            </c:strRef>
          </c:tx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6.5471551052221327E-2"/>
                  <c:y val="-3.6478424591628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Feuil1!$A$2:$A$20</c:f>
              <c:numCache>
                <c:formatCode>#0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Feuil1!$B$2:$B$20</c:f>
              <c:numCache>
                <c:formatCode>#,##0</c:formatCode>
                <c:ptCount val="19"/>
                <c:pt idx="0">
                  <c:v>766330</c:v>
                </c:pt>
                <c:pt idx="1">
                  <c:v>775226</c:v>
                </c:pt>
                <c:pt idx="2">
                  <c:v>808796</c:v>
                </c:pt>
                <c:pt idx="3">
                  <c:v>838626</c:v>
                </c:pt>
                <c:pt idx="4">
                  <c:v>836521</c:v>
                </c:pt>
                <c:pt idx="5">
                  <c:v>834305</c:v>
                </c:pt>
                <c:pt idx="6">
                  <c:v>847391</c:v>
                </c:pt>
                <c:pt idx="7">
                  <c:v>860589</c:v>
                </c:pt>
                <c:pt idx="8">
                  <c:v>896777</c:v>
                </c:pt>
                <c:pt idx="9">
                  <c:v>930391</c:v>
                </c:pt>
                <c:pt idx="10">
                  <c:v>958333</c:v>
                </c:pt>
                <c:pt idx="11">
                  <c:v>944839</c:v>
                </c:pt>
                <c:pt idx="12">
                  <c:v>921486</c:v>
                </c:pt>
                <c:pt idx="13">
                  <c:v>910040</c:v>
                </c:pt>
                <c:pt idx="14">
                  <c:v>878341</c:v>
                </c:pt>
                <c:pt idx="15">
                  <c:v>842090</c:v>
                </c:pt>
                <c:pt idx="16">
                  <c:v>817428</c:v>
                </c:pt>
                <c:pt idx="17">
                  <c:v>780515</c:v>
                </c:pt>
                <c:pt idx="18">
                  <c:v>759235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ETAM</c:v>
                </c:pt>
              </c:strCache>
            </c:strRef>
          </c:tx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6.5471551052221327E-2"/>
                  <c:y val="-1.12241306435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Feuil1!$A$2:$A$20</c:f>
              <c:numCache>
                <c:formatCode>#0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Feuil1!$C$2:$C$20</c:f>
              <c:numCache>
                <c:formatCode>#,##0</c:formatCode>
                <c:ptCount val="19"/>
                <c:pt idx="0">
                  <c:v>187794</c:v>
                </c:pt>
                <c:pt idx="1">
                  <c:v>192718</c:v>
                </c:pt>
                <c:pt idx="2">
                  <c:v>198346</c:v>
                </c:pt>
                <c:pt idx="3">
                  <c:v>213752</c:v>
                </c:pt>
                <c:pt idx="4">
                  <c:v>222294</c:v>
                </c:pt>
                <c:pt idx="5">
                  <c:v>221996</c:v>
                </c:pt>
                <c:pt idx="6">
                  <c:v>227191</c:v>
                </c:pt>
                <c:pt idx="7">
                  <c:v>231928</c:v>
                </c:pt>
                <c:pt idx="8">
                  <c:v>244057</c:v>
                </c:pt>
                <c:pt idx="9">
                  <c:v>254947</c:v>
                </c:pt>
                <c:pt idx="10">
                  <c:v>270213</c:v>
                </c:pt>
                <c:pt idx="11">
                  <c:v>275283</c:v>
                </c:pt>
                <c:pt idx="12">
                  <c:v>278831</c:v>
                </c:pt>
                <c:pt idx="13">
                  <c:v>276260</c:v>
                </c:pt>
                <c:pt idx="14">
                  <c:v>274845</c:v>
                </c:pt>
                <c:pt idx="15">
                  <c:v>270997</c:v>
                </c:pt>
                <c:pt idx="16">
                  <c:v>266669</c:v>
                </c:pt>
                <c:pt idx="17">
                  <c:v>262452</c:v>
                </c:pt>
                <c:pt idx="18">
                  <c:v>257796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IAC</c:v>
                </c:pt>
              </c:strCache>
            </c:strRef>
          </c:tx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6.5471551052221327E-2"/>
                  <c:y val="-2.52542939480503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Feuil1!$A$2:$A$20</c:f>
              <c:numCache>
                <c:formatCode>#0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</c:numCache>
            </c:numRef>
          </c:cat>
          <c:val>
            <c:numRef>
              <c:f>Feuil1!$D$2:$D$20</c:f>
              <c:numCache>
                <c:formatCode>#,##0</c:formatCode>
                <c:ptCount val="19"/>
                <c:pt idx="0">
                  <c:v>89220</c:v>
                </c:pt>
                <c:pt idx="1">
                  <c:v>89398</c:v>
                </c:pt>
                <c:pt idx="2">
                  <c:v>90583</c:v>
                </c:pt>
                <c:pt idx="3">
                  <c:v>94156</c:v>
                </c:pt>
                <c:pt idx="4">
                  <c:v>96112</c:v>
                </c:pt>
                <c:pt idx="5">
                  <c:v>100715</c:v>
                </c:pt>
                <c:pt idx="6">
                  <c:v>103866</c:v>
                </c:pt>
                <c:pt idx="7">
                  <c:v>104948</c:v>
                </c:pt>
                <c:pt idx="8">
                  <c:v>109429</c:v>
                </c:pt>
                <c:pt idx="9">
                  <c:v>113076</c:v>
                </c:pt>
                <c:pt idx="10">
                  <c:v>117406</c:v>
                </c:pt>
                <c:pt idx="11">
                  <c:v>120411</c:v>
                </c:pt>
                <c:pt idx="12">
                  <c:v>122039</c:v>
                </c:pt>
                <c:pt idx="13">
                  <c:v>120324</c:v>
                </c:pt>
                <c:pt idx="14">
                  <c:v>120924</c:v>
                </c:pt>
                <c:pt idx="15">
                  <c:v>120100</c:v>
                </c:pt>
                <c:pt idx="16">
                  <c:v>120948</c:v>
                </c:pt>
                <c:pt idx="17">
                  <c:v>119905</c:v>
                </c:pt>
                <c:pt idx="18">
                  <c:v>117275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554224"/>
        <c:axId val="421554768"/>
      </c:areaChart>
      <c:catAx>
        <c:axId val="421554224"/>
        <c:scaling>
          <c:orientation val="minMax"/>
        </c:scaling>
        <c:delete val="0"/>
        <c:axPos val="b"/>
        <c:numFmt formatCode="#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421554768"/>
        <c:crosses val="autoZero"/>
        <c:auto val="1"/>
        <c:lblAlgn val="ctr"/>
        <c:lblOffset val="100"/>
        <c:tickLblSkip val="2"/>
        <c:noMultiLvlLbl val="1"/>
      </c:catAx>
      <c:valAx>
        <c:axId val="4215547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421554224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30135214586875042"/>
          <c:y val="3.6478424591628374E-2"/>
          <c:w val="0.34117723593202487"/>
          <c:h val="7.788198887176059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2011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9730735061885292"/>
          <c:y val="0.13957957676631472"/>
          <c:w val="0.40341360969260714"/>
          <c:h val="0.692796869969993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Feuil1!$A$2:$A$10</c:f>
              <c:strCache>
                <c:ptCount val="9"/>
                <c:pt idx="0">
                  <c:v>Moins de 25 ans</c:v>
                </c:pt>
                <c:pt idx="1">
                  <c:v>De 25 à 29 ans</c:v>
                </c:pt>
                <c:pt idx="2">
                  <c:v>De 30 à 34 ans</c:v>
                </c:pt>
                <c:pt idx="3">
                  <c:v>De 35 à 39 ans</c:v>
                </c:pt>
                <c:pt idx="4">
                  <c:v>De 40 à 44 ans</c:v>
                </c:pt>
                <c:pt idx="5">
                  <c:v>De 45 à 49 ans</c:v>
                </c:pt>
                <c:pt idx="6">
                  <c:v>De 50 à 54 ans</c:v>
                </c:pt>
                <c:pt idx="7">
                  <c:v>De 55 à 59 ans</c:v>
                </c:pt>
                <c:pt idx="8">
                  <c:v>60 ans et plus</c:v>
                </c:pt>
              </c:strCache>
            </c:strRef>
          </c:cat>
          <c:val>
            <c:numRef>
              <c:f>Feuil1!$B$2:$B$10</c:f>
              <c:numCache>
                <c:formatCode>#,##0</c:formatCode>
                <c:ptCount val="9"/>
                <c:pt idx="0">
                  <c:v>156717</c:v>
                </c:pt>
                <c:pt idx="1">
                  <c:v>187371</c:v>
                </c:pt>
                <c:pt idx="2">
                  <c:v>166828</c:v>
                </c:pt>
                <c:pt idx="3">
                  <c:v>167843</c:v>
                </c:pt>
                <c:pt idx="4">
                  <c:v>180523</c:v>
                </c:pt>
                <c:pt idx="5">
                  <c:v>174534</c:v>
                </c:pt>
                <c:pt idx="6">
                  <c:v>141975</c:v>
                </c:pt>
                <c:pt idx="7">
                  <c:v>103262</c:v>
                </c:pt>
                <c:pt idx="8">
                  <c:v>27479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1548240"/>
        <c:axId val="421552592"/>
      </c:barChart>
      <c:catAx>
        <c:axId val="421548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421552592"/>
        <c:crosses val="autoZero"/>
        <c:auto val="1"/>
        <c:lblAlgn val="ctr"/>
        <c:lblOffset val="100"/>
        <c:noMultiLvlLbl val="1"/>
      </c:catAx>
      <c:valAx>
        <c:axId val="421552592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one"/>
        <c:crossAx val="42154824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2016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9730735061885292"/>
          <c:y val="0.13957957676631472"/>
          <c:w val="0.40341360969260714"/>
          <c:h val="0.692796869969993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Feuil1!$A$2:$A$10</c:f>
              <c:strCache>
                <c:ptCount val="9"/>
                <c:pt idx="0">
                  <c:v>Moins de 25 ans</c:v>
                </c:pt>
                <c:pt idx="1">
                  <c:v>De 25 à 29 ans</c:v>
                </c:pt>
                <c:pt idx="2">
                  <c:v>De 30 à 34 ans</c:v>
                </c:pt>
                <c:pt idx="3">
                  <c:v>De 35 à 39 ans</c:v>
                </c:pt>
                <c:pt idx="4">
                  <c:v>De 40 à 44 ans</c:v>
                </c:pt>
                <c:pt idx="5">
                  <c:v>De 45 à 49 ans</c:v>
                </c:pt>
                <c:pt idx="6">
                  <c:v>De 50 à 54 ans</c:v>
                </c:pt>
                <c:pt idx="7">
                  <c:v>De 55 à 59 ans</c:v>
                </c:pt>
                <c:pt idx="8">
                  <c:v>60 ans et plus</c:v>
                </c:pt>
              </c:strCache>
            </c:strRef>
          </c:cat>
          <c:val>
            <c:numRef>
              <c:f>Feuil1!$B$2:$B$10</c:f>
              <c:numCache>
                <c:formatCode>#,##0</c:formatCode>
                <c:ptCount val="9"/>
                <c:pt idx="0">
                  <c:v>91220</c:v>
                </c:pt>
                <c:pt idx="1">
                  <c:v>152759</c:v>
                </c:pt>
                <c:pt idx="2">
                  <c:v>165343</c:v>
                </c:pt>
                <c:pt idx="3">
                  <c:v>145713</c:v>
                </c:pt>
                <c:pt idx="4">
                  <c:v>144867</c:v>
                </c:pt>
                <c:pt idx="5">
                  <c:v>154112</c:v>
                </c:pt>
                <c:pt idx="6">
                  <c:v>143877</c:v>
                </c:pt>
                <c:pt idx="7">
                  <c:v>104411</c:v>
                </c:pt>
                <c:pt idx="8">
                  <c:v>31056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1557488"/>
        <c:axId val="421543344"/>
      </c:barChart>
      <c:catAx>
        <c:axId val="421557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fr-FR"/>
          </a:p>
        </c:txPr>
        <c:crossAx val="421543344"/>
        <c:crosses val="autoZero"/>
        <c:auto val="1"/>
        <c:lblAlgn val="ctr"/>
        <c:lblOffset val="100"/>
        <c:noMultiLvlLbl val="1"/>
      </c:catAx>
      <c:valAx>
        <c:axId val="421543344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one"/>
        <c:crossAx val="42155748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42722212334536"/>
          <c:y val="0.13957957676631472"/>
          <c:w val="0.73465929385483175"/>
          <c:h val="0.69279686996999312"/>
        </c:manualLayout>
      </c:layout>
      <c:areaChart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Apprentissage</c:v>
                </c:pt>
              </c:strCache>
            </c:strRef>
          </c:tx>
          <c:cat>
            <c:strRef>
              <c:f>Feuil1!$A$2:$A$11</c:f>
              <c:strCache>
                <c:ptCount val="10"/>
                <c:pt idx="0">
                  <c:v>2007/2008</c:v>
                </c:pt>
                <c:pt idx="1">
                  <c:v>2008/2009</c:v>
                </c:pt>
                <c:pt idx="2">
                  <c:v>2009/2010</c:v>
                </c:pt>
                <c:pt idx="3">
                  <c:v>2010/2011</c:v>
                </c:pt>
                <c:pt idx="4">
                  <c:v>2011/2012</c:v>
                </c:pt>
                <c:pt idx="5">
                  <c:v>2012/2013</c:v>
                </c:pt>
                <c:pt idx="6">
                  <c:v>2013/2014</c:v>
                </c:pt>
                <c:pt idx="7">
                  <c:v>2014/2015</c:v>
                </c:pt>
                <c:pt idx="8">
                  <c:v>2015/2016</c:v>
                </c:pt>
                <c:pt idx="9">
                  <c:v>2016/2017</c:v>
                </c:pt>
              </c:strCache>
            </c:strRef>
          </c:cat>
          <c:val>
            <c:numRef>
              <c:f>Feuil1!$B$2:$B$11</c:f>
              <c:numCache>
                <c:formatCode>#,##0</c:formatCode>
                <c:ptCount val="10"/>
                <c:pt idx="0">
                  <c:v>71667</c:v>
                </c:pt>
                <c:pt idx="1">
                  <c:v>70209</c:v>
                </c:pt>
                <c:pt idx="2">
                  <c:v>65860</c:v>
                </c:pt>
                <c:pt idx="3">
                  <c:v>62732</c:v>
                </c:pt>
                <c:pt idx="4">
                  <c:v>61854</c:v>
                </c:pt>
                <c:pt idx="5">
                  <c:v>59081</c:v>
                </c:pt>
                <c:pt idx="6">
                  <c:v>52232</c:v>
                </c:pt>
                <c:pt idx="7">
                  <c:v>44558</c:v>
                </c:pt>
                <c:pt idx="8">
                  <c:v>40171</c:v>
                </c:pt>
                <c:pt idx="9">
                  <c:v>38559</c:v>
                </c:pt>
              </c:numCache>
            </c:numRef>
          </c:val>
          <c:extLst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Voie scolaire</c:v>
                </c:pt>
              </c:strCache>
            </c:strRef>
          </c:tx>
          <c:cat>
            <c:strRef>
              <c:f>Feuil1!$A$2:$A$11</c:f>
              <c:strCache>
                <c:ptCount val="10"/>
                <c:pt idx="0">
                  <c:v>2007/2008</c:v>
                </c:pt>
                <c:pt idx="1">
                  <c:v>2008/2009</c:v>
                </c:pt>
                <c:pt idx="2">
                  <c:v>2009/2010</c:v>
                </c:pt>
                <c:pt idx="3">
                  <c:v>2010/2011</c:v>
                </c:pt>
                <c:pt idx="4">
                  <c:v>2011/2012</c:v>
                </c:pt>
                <c:pt idx="5">
                  <c:v>2012/2013</c:v>
                </c:pt>
                <c:pt idx="6">
                  <c:v>2013/2014</c:v>
                </c:pt>
                <c:pt idx="7">
                  <c:v>2014/2015</c:v>
                </c:pt>
                <c:pt idx="8">
                  <c:v>2015/2016</c:v>
                </c:pt>
                <c:pt idx="9">
                  <c:v>2016/2017</c:v>
                </c:pt>
              </c:strCache>
            </c:strRef>
          </c:cat>
          <c:val>
            <c:numRef>
              <c:f>Feuil1!$C$2:$C$11</c:f>
              <c:numCache>
                <c:formatCode>#,##0</c:formatCode>
                <c:ptCount val="10"/>
                <c:pt idx="0">
                  <c:v>19142</c:v>
                </c:pt>
                <c:pt idx="1">
                  <c:v>19509</c:v>
                </c:pt>
                <c:pt idx="2">
                  <c:v>22588</c:v>
                </c:pt>
                <c:pt idx="3">
                  <c:v>24218</c:v>
                </c:pt>
                <c:pt idx="4">
                  <c:v>23929</c:v>
                </c:pt>
                <c:pt idx="5">
                  <c:v>23825</c:v>
                </c:pt>
                <c:pt idx="6">
                  <c:v>23942</c:v>
                </c:pt>
                <c:pt idx="7">
                  <c:v>23546</c:v>
                </c:pt>
                <c:pt idx="8">
                  <c:v>23553</c:v>
                </c:pt>
                <c:pt idx="9">
                  <c:v>22931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543888"/>
        <c:axId val="388535072"/>
      </c:areaChart>
      <c:catAx>
        <c:axId val="42154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388535072"/>
        <c:crosses val="autoZero"/>
        <c:auto val="1"/>
        <c:lblAlgn val="ctr"/>
        <c:lblOffset val="100"/>
        <c:tickLblSkip val="3"/>
        <c:noMultiLvlLbl val="1"/>
      </c:catAx>
      <c:valAx>
        <c:axId val="3885350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42154388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30135214586875042"/>
          <c:y val="3.6478424591628346E-2"/>
          <c:w val="0.55318035362493168"/>
          <c:h val="7.7881988871760552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0.83245</cdr:x>
      <cdr:y>0.61995</cdr:y>
    </cdr:from>
    <cdr:to>
      <cdr:x>1</cdr:x>
      <cdr:y>0.71104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7274257" y="2693770"/>
          <a:ext cx="1296538" cy="395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EA971-D149-490D-A97E-844E27FBEA0D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86E85-F8CB-415D-BA23-EDEB630C5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6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86E85-F8CB-415D-BA23-EDEB630C53E2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451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86E85-F8CB-415D-BA23-EDEB630C53E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6813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86E85-F8CB-415D-BA23-EDEB630C53E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6813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86E85-F8CB-415D-BA23-EDEB630C53E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608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86E85-F8CB-415D-BA23-EDEB630C53E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701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86E85-F8CB-415D-BA23-EDEB630C53E2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22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ba0247-maquettes_PowerPoint_orange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91958" y="1928708"/>
            <a:ext cx="7668473" cy="3228484"/>
          </a:xfrm>
        </p:spPr>
        <p:txBody>
          <a:bodyPr anchor="t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791201" y="5211388"/>
            <a:ext cx="7681106" cy="388969"/>
          </a:xfrm>
        </p:spPr>
        <p:txBody>
          <a:bodyPr anchor="ctr">
            <a:noAutofit/>
          </a:bodyPr>
          <a:lstStyle>
            <a:lvl1pPr>
              <a:buFontTx/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Prénom NOM</a:t>
            </a:r>
            <a:endParaRPr lang="fr-FR" dirty="0"/>
          </a:p>
        </p:txBody>
      </p:sp>
      <p:sp>
        <p:nvSpPr>
          <p:cNvPr id="10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791201" y="5654552"/>
            <a:ext cx="7681106" cy="276157"/>
          </a:xfrm>
        </p:spPr>
        <p:txBody>
          <a:bodyPr anchor="ctr">
            <a:noAutofit/>
          </a:bodyPr>
          <a:lstStyle>
            <a:lvl1pPr>
              <a:buFontTx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Direction, service</a:t>
            </a:r>
            <a:endParaRPr lang="fr-FR" dirty="0"/>
          </a:p>
        </p:txBody>
      </p:sp>
      <p:sp>
        <p:nvSpPr>
          <p:cNvPr id="11" name="Espace réservé du texte 8"/>
          <p:cNvSpPr>
            <a:spLocks noGrp="1"/>
          </p:cNvSpPr>
          <p:nvPr>
            <p:ph type="body" sz="quarter" idx="12" hasCustomPrompt="1"/>
          </p:nvPr>
        </p:nvSpPr>
        <p:spPr>
          <a:xfrm>
            <a:off x="791201" y="5984905"/>
            <a:ext cx="7681106" cy="276157"/>
          </a:xfrm>
        </p:spPr>
        <p:txBody>
          <a:bodyPr anchor="ctr"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Lieu, date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d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ba0247-maquettes_PowerPoint_orange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87052" y="2181114"/>
            <a:ext cx="8101279" cy="288032"/>
          </a:xfrm>
        </p:spPr>
        <p:txBody>
          <a:bodyPr/>
          <a:lstStyle>
            <a:lvl1pPr>
              <a:defRPr sz="2600"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7052" y="2492896"/>
            <a:ext cx="8089404" cy="3633267"/>
          </a:xfrm>
        </p:spPr>
        <p:txBody>
          <a:bodyPr/>
          <a:lstStyle>
            <a:lvl1pPr marL="450850" indent="-177800">
              <a:lnSpc>
                <a:spcPct val="90000"/>
              </a:lnSpc>
              <a:defRPr sz="2000"/>
            </a:lvl1pPr>
            <a:lvl2pPr marL="628650" indent="-177800">
              <a:lnSpc>
                <a:spcPct val="90000"/>
              </a:lnSpc>
              <a:defRPr sz="1800"/>
            </a:lvl2pPr>
            <a:lvl3pPr marL="903288" indent="-190500">
              <a:lnSpc>
                <a:spcPct val="90000"/>
              </a:lnSpc>
              <a:defRPr sz="1800"/>
            </a:lvl3pPr>
            <a:lvl4pPr marL="1081088" indent="-177800">
              <a:lnSpc>
                <a:spcPct val="90000"/>
              </a:lnSpc>
              <a:buSzPct val="110000"/>
              <a:defRPr sz="1600"/>
            </a:lvl4pPr>
            <a:lvl5pPr marL="1258888" indent="-177800">
              <a:lnSpc>
                <a:spcPct val="90000"/>
              </a:lnSpc>
              <a:defRPr sz="1600"/>
            </a:lvl5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Titre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SzPct val="110000"/>
              <a:defRPr/>
            </a:lvl4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age dou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ba0247-maquettes_PowerPoint_orange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6" cy="120611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16951" y="569946"/>
            <a:ext cx="65527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9552" y="1600200"/>
            <a:ext cx="8147248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Titre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6237312"/>
            <a:ext cx="592012" cy="438528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88424" y="6356350"/>
            <a:ext cx="549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160D-48AB-4B62-A42E-1C4F37B1F6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3" r:id="rId4"/>
    <p:sldLayoutId id="2147483654" r:id="rId5"/>
    <p:sldLayoutId id="214748366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0"/>
        </a:buBlip>
        <a:defRPr sz="2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2925" indent="-277813" algn="l" defTabSz="914400" rtl="0" eaLnBrk="1" latinLnBrk="0" hangingPunct="1">
        <a:spcBef>
          <a:spcPct val="20000"/>
        </a:spcBef>
        <a:buFontTx/>
        <a:buBlip>
          <a:blip r:embed="rId10"/>
        </a:buBlip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808038" indent="-180975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989013" indent="-180975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169988" indent="-180975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-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1958" y="1928708"/>
            <a:ext cx="7668473" cy="2796436"/>
          </a:xfrm>
        </p:spPr>
        <p:txBody>
          <a:bodyPr/>
          <a:lstStyle/>
          <a:p>
            <a:pPr algn="ctr"/>
            <a:r>
              <a:rPr lang="fr-FR" dirty="0" smtClean="0"/>
              <a:t>Opportunité de rénovation des spécialités de CAP relevant de la 5</a:t>
            </a:r>
            <a:r>
              <a:rPr lang="fr-FR" baseline="30000" dirty="0" smtClean="0"/>
              <a:t>e</a:t>
            </a:r>
            <a:r>
              <a:rPr lang="fr-FR" dirty="0" smtClean="0"/>
              <a:t> CPC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Jacques-Olivier HÉNON – Fabrice POUPON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Les spécialités de Cap et MC concernées  (2/2)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5" name="Espace réservé du contenu 6"/>
          <p:cNvSpPr txBox="1">
            <a:spLocks/>
          </p:cNvSpPr>
          <p:nvPr/>
        </p:nvSpPr>
        <p:spPr>
          <a:xfrm>
            <a:off x="695786" y="2348362"/>
            <a:ext cx="8448214" cy="1145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secteur de la plâtrerie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CAP Plâtrier plaquiste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MC Plaquiste</a:t>
            </a:r>
            <a:endParaRPr kumimoji="0" lang="fr-FR" b="1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695786" y="3633527"/>
            <a:ext cx="8448214" cy="1457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secteur de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finition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Peintre applicateur de revêtement </a:t>
            </a:r>
            <a:r>
              <a:rPr kumimoji="0" lang="fr-FR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fr-FR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CAP Carreleur mosaïste</a:t>
            </a:r>
          </a:p>
          <a:p>
            <a:pPr marL="446088" lvl="1" indent="-171450">
              <a:spcBef>
                <a:spcPts val="600"/>
              </a:spcBef>
            </a:pPr>
            <a:r>
              <a:rPr kumimoji="0" lang="fr-FR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fr-FR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Intégration du CAP Solier – moquettiste </a:t>
            </a:r>
            <a:endParaRPr kumimoji="0" lang="fr-FR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endParaRPr kumimoji="0" lang="fr-FR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>
          <a:xfrm>
            <a:off x="695786" y="1386194"/>
            <a:ext cx="8448214" cy="824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secteur de la métallerie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Serrurier - Métallier</a:t>
            </a:r>
          </a:p>
        </p:txBody>
      </p:sp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Les priorités de rénovation des spécialités du CAP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179445" y="2869253"/>
            <a:ext cx="8448214" cy="15662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planification des rénovations 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Engagement de cette rénovation dans les meilleurs délais / besoins des secteurs 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Mobilisation rapide des professionnels 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Mise en œuvre des spécialités de CAP rénovées au plus tôt : réponses aux attentes</a:t>
            </a:r>
            <a:endParaRPr kumimoji="0" lang="fr-FR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>
          <a:xfrm>
            <a:off x="224937" y="1386194"/>
            <a:ext cx="8448214" cy="146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critères pouvant </a:t>
            </a:r>
            <a:r>
              <a:rPr lang="fr-FR" sz="2400" b="1" dirty="0" smtClean="0">
                <a:solidFill>
                  <a:schemeClr val="accent1"/>
                </a:solidFill>
              </a:rPr>
              <a:t>guider le choix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continuité des parcours  niveau V </a:t>
            </a: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niveau IV (rénovation des BP) 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L’adéquation avec les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besoins de la profession 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insertion au niveau V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baseline="0" dirty="0" smtClean="0">
                <a:solidFill>
                  <a:schemeClr val="accent1"/>
                </a:solidFill>
                <a:sym typeface="Wingdings" pitchFamily="2" charset="2"/>
              </a:rPr>
              <a:t>L’articulation des formations de même niveau  CAP vers MC</a:t>
            </a:r>
            <a:endParaRPr kumimoji="0" lang="fr-FR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Une proposition de programmation  de rénovation des CAP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>
          <a:xfrm>
            <a:off x="224936" y="1249717"/>
            <a:ext cx="8700699" cy="5260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priorités identifiées, selon les critères énoncés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b="1" dirty="0" smtClean="0">
                <a:solidFill>
                  <a:schemeClr val="accent1"/>
                </a:solidFill>
              </a:rPr>
              <a:t>CAP Constructeur d’ouvrages d’art et CAP Constructeur en béton armé du bâtiment :</a:t>
            </a:r>
          </a:p>
          <a:p>
            <a:pPr marL="808038" lvl="2" indent="-171450">
              <a:spcBef>
                <a:spcPts val="300"/>
              </a:spcBef>
              <a:buFont typeface="Wingdings"/>
              <a:buChar char="à"/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Inadaptation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à l’emploi des constructeurs d’ouvrages d’art</a:t>
            </a:r>
          </a:p>
          <a:p>
            <a:pPr marL="808038" lvl="2" indent="-171450">
              <a:spcBef>
                <a:spcPts val="300"/>
              </a:spcBef>
              <a:buFont typeface="Wingdings"/>
              <a:buChar char="à"/>
            </a:pPr>
            <a:r>
              <a:rPr lang="fr-FR" baseline="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Regroupement de 2 spécialités</a:t>
            </a: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Constructeur de canalisations de travaux</a:t>
            </a:r>
            <a:r>
              <a:rPr kumimoji="0" lang="fr-FR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publics :</a:t>
            </a:r>
          </a:p>
          <a:p>
            <a:pPr marL="800100" lvl="1" indent="-171450">
              <a:spcBef>
                <a:spcPts val="300"/>
              </a:spcBef>
              <a:buFont typeface="Wingdings"/>
              <a:buChar char="à"/>
            </a:pP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Evolution de la règlementation anti-endommagement des réseaux</a:t>
            </a:r>
            <a:endParaRPr lang="fr-FR" baseline="0" dirty="0" smtClean="0">
              <a:solidFill>
                <a:schemeClr val="accent1"/>
              </a:solidFill>
            </a:endParaRP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Couvreur :</a:t>
            </a:r>
          </a:p>
          <a:p>
            <a:pPr marL="800100" lvl="1" indent="-171450">
              <a:spcBef>
                <a:spcPts val="300"/>
              </a:spcBef>
            </a:pP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 Garantie de la continuité du cursus « sortants » de CAP « entrants » en MC</a:t>
            </a:r>
            <a:endParaRPr lang="fr-FR" dirty="0" smtClean="0">
              <a:solidFill>
                <a:schemeClr val="accent1"/>
              </a:solidFill>
            </a:endParaRP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Plâtrier-plaquiste :</a:t>
            </a:r>
          </a:p>
          <a:p>
            <a:pPr marL="800100" lvl="1" indent="-171450">
              <a:spcBef>
                <a:spcPts val="300"/>
              </a:spcBef>
            </a:pP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 évolution importante du BP Métiers du plâtre et de l’isolation</a:t>
            </a:r>
          </a:p>
          <a:p>
            <a:pPr marL="800100" lvl="1" indent="-171450">
              <a:spcBef>
                <a:spcPts val="300"/>
              </a:spcBef>
            </a:pP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 Garantie </a:t>
            </a: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de la </a:t>
            </a: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continuité du cursus « sortants » de CAP vers « entrants » en MC</a:t>
            </a:r>
            <a:endParaRPr kumimoji="0" lang="fr-FR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b="1" dirty="0" smtClean="0">
                <a:solidFill>
                  <a:schemeClr val="accent1"/>
                </a:solidFill>
              </a:rPr>
              <a:t>CAP Peintre applicateur de revêtement :</a:t>
            </a:r>
          </a:p>
          <a:p>
            <a:pPr marL="800100" lvl="1" indent="-171450">
              <a:spcBef>
                <a:spcPts val="300"/>
              </a:spcBef>
              <a:buFont typeface="Wingdings"/>
              <a:buChar char="à"/>
            </a:pP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évolution importante du BP Peintre applicateur de revêtements</a:t>
            </a:r>
          </a:p>
          <a:p>
            <a:pPr marL="800100" lvl="1" indent="-171450">
              <a:spcBef>
                <a:spcPts val="300"/>
              </a:spcBef>
              <a:buFont typeface="Wingdings"/>
              <a:buChar char="à"/>
            </a:pP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Regroupement avec le CAP solier moquettiste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b="1" dirty="0" smtClean="0">
                <a:solidFill>
                  <a:schemeClr val="accent1"/>
                </a:solidFill>
              </a:rPr>
              <a:t>CAP Carreleur mosaïste :</a:t>
            </a:r>
          </a:p>
          <a:p>
            <a:pPr marL="800100" lvl="1" indent="-171450">
              <a:spcBef>
                <a:spcPts val="300"/>
              </a:spcBef>
              <a:buFont typeface="Wingdings"/>
              <a:buChar char="à"/>
            </a:pPr>
            <a:r>
              <a:rPr lang="fr-FR" dirty="0" smtClean="0">
                <a:solidFill>
                  <a:schemeClr val="accent1"/>
                </a:solidFill>
                <a:sym typeface="Wingdings" pitchFamily="2" charset="2"/>
              </a:rPr>
              <a:t>évolution importante du BP carreleur mosaïste</a:t>
            </a:r>
          </a:p>
          <a:p>
            <a:pPr marL="800100" lvl="1" indent="-171450">
              <a:spcBef>
                <a:spcPts val="300"/>
              </a:spcBef>
            </a:pPr>
            <a:endParaRPr lang="fr-FR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La synthèse des dossiers d’opportunité de la rénovation des CAP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18" name="Image 1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705" y="1312051"/>
            <a:ext cx="3684579" cy="5143339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" name="Image 1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5774" y="1317009"/>
            <a:ext cx="3698542" cy="5145206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25087" y="955344"/>
            <a:ext cx="6032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>
                <a:solidFill>
                  <a:schemeClr val="tx1">
                    <a:lumMod val="75000"/>
                  </a:schemeClr>
                </a:solidFill>
              </a:rPr>
              <a:t>Pour les organisations professionnelles du bâtiment et des travaux publics</a:t>
            </a:r>
            <a:endParaRPr lang="fr-FR" sz="2800" b="1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Etapes de la présentation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409690" y="6335084"/>
            <a:ext cx="549424" cy="365125"/>
          </a:xfrm>
        </p:spPr>
        <p:txBody>
          <a:bodyPr/>
          <a:lstStyle/>
          <a:p>
            <a:fld id="{01B8160D-48AB-4B62-A42E-1C4F37B1F6C4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2289411"/>
          </a:xfrm>
        </p:spPr>
        <p:txBody>
          <a:bodyPr/>
          <a:lstStyle/>
          <a:p>
            <a:r>
              <a:rPr lang="fr-FR" sz="2400" dirty="0" smtClean="0"/>
              <a:t>Les données de cadrage national</a:t>
            </a:r>
          </a:p>
          <a:p>
            <a:r>
              <a:rPr lang="fr-FR" sz="2400" dirty="0" smtClean="0"/>
              <a:t>L’ancienneté des référentiels des CAP</a:t>
            </a:r>
          </a:p>
          <a:p>
            <a:r>
              <a:rPr lang="fr-FR" sz="2400" dirty="0" smtClean="0"/>
              <a:t>Les composantes nouvelles des métiers du BTP</a:t>
            </a:r>
          </a:p>
          <a:p>
            <a:r>
              <a:rPr lang="fr-FR" sz="2400" dirty="0" smtClean="0"/>
              <a:t>Les spécialités de CAP et MC concernées </a:t>
            </a:r>
          </a:p>
          <a:p>
            <a:r>
              <a:rPr lang="fr-FR" sz="2400" dirty="0" smtClean="0"/>
              <a:t>Une proposition de programmation de la phase 1</a:t>
            </a:r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ulle ronde 17"/>
          <p:cNvSpPr/>
          <p:nvPr/>
        </p:nvSpPr>
        <p:spPr>
          <a:xfrm>
            <a:off x="8229600" y="5158853"/>
            <a:ext cx="750627" cy="559559"/>
          </a:xfrm>
          <a:prstGeom prst="wedgeEllipseCallout">
            <a:avLst>
              <a:gd name="adj1" fmla="val -17129"/>
              <a:gd name="adj2" fmla="val 36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b="1" dirty="0" smtClean="0"/>
              <a:t>40 %</a:t>
            </a:r>
            <a:endParaRPr lang="fr-FR" b="1" dirty="0"/>
          </a:p>
        </p:txBody>
      </p:sp>
      <p:sp>
        <p:nvSpPr>
          <p:cNvPr id="13" name="Flèche droite 12"/>
          <p:cNvSpPr/>
          <p:nvPr/>
        </p:nvSpPr>
        <p:spPr>
          <a:xfrm rot="12753463">
            <a:off x="7427240" y="4719888"/>
            <a:ext cx="648105" cy="21577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Flèche droite 11"/>
          <p:cNvSpPr/>
          <p:nvPr/>
        </p:nvSpPr>
        <p:spPr>
          <a:xfrm rot="15821707">
            <a:off x="6997474" y="4898060"/>
            <a:ext cx="435807" cy="12747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 cadrage national : L’effectif salarié dans le BTP en 2016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644025"/>
              </p:ext>
            </p:extLst>
          </p:nvPr>
        </p:nvGraphicFramePr>
        <p:xfrm>
          <a:off x="323647" y="1880087"/>
          <a:ext cx="72008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409690" y="6335084"/>
            <a:ext cx="549424" cy="365125"/>
          </a:xfrm>
        </p:spPr>
        <p:txBody>
          <a:bodyPr/>
          <a:lstStyle/>
          <a:p>
            <a:fld id="{01B8160D-48AB-4B62-A42E-1C4F37B1F6C4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372200" y="2708920"/>
            <a:ext cx="1507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(</a:t>
            </a:r>
            <a:r>
              <a:rPr lang="fr-FR" sz="1600" dirty="0"/>
              <a:t>h</a:t>
            </a:r>
            <a:r>
              <a:rPr lang="fr-FR" sz="1600" dirty="0" smtClean="0"/>
              <a:t>ors apprentis)</a:t>
            </a:r>
            <a:endParaRPr lang="fr-FR" sz="1600" dirty="0"/>
          </a:p>
        </p:txBody>
      </p:sp>
      <p:sp>
        <p:nvSpPr>
          <p:cNvPr id="6" name="Espace réservé du contenu 6"/>
          <p:cNvSpPr txBox="1">
            <a:spLocks/>
          </p:cNvSpPr>
          <p:nvPr/>
        </p:nvSpPr>
        <p:spPr>
          <a:xfrm>
            <a:off x="436479" y="1338428"/>
            <a:ext cx="8147248" cy="460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1,1 million de salariés dans le BTP en 2016</a:t>
            </a:r>
          </a:p>
        </p:txBody>
      </p:sp>
      <p:sp>
        <p:nvSpPr>
          <p:cNvPr id="7" name="Ellipse 6"/>
          <p:cNvSpPr/>
          <p:nvPr/>
        </p:nvSpPr>
        <p:spPr>
          <a:xfrm>
            <a:off x="6601872" y="4164157"/>
            <a:ext cx="936104" cy="57606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970024" y="4911533"/>
            <a:ext cx="57606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CAP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Flèche droite 13"/>
          <p:cNvSpPr/>
          <p:nvPr/>
        </p:nvSpPr>
        <p:spPr>
          <a:xfrm rot="10342428">
            <a:off x="7546773" y="4275459"/>
            <a:ext cx="486459" cy="16502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Flèche droite 14"/>
          <p:cNvSpPr/>
          <p:nvPr/>
        </p:nvSpPr>
        <p:spPr>
          <a:xfrm rot="7362897">
            <a:off x="7271400" y="3941224"/>
            <a:ext cx="503784" cy="15499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609984" y="3471373"/>
            <a:ext cx="93610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</a:rPr>
              <a:t>Bac Pro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débutants</a:t>
            </a:r>
            <a:endParaRPr lang="fr-F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970024" y="4119445"/>
            <a:ext cx="93610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</a:rPr>
              <a:t>BP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débutants</a:t>
            </a:r>
            <a:endParaRPr lang="fr-F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89904" y="5127557"/>
            <a:ext cx="79208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Sans diplôme</a:t>
            </a:r>
            <a:endParaRPr lang="fr-F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Espace réservé du contenu 6"/>
          <p:cNvSpPr txBox="1">
            <a:spLocks/>
          </p:cNvSpPr>
          <p:nvPr/>
        </p:nvSpPr>
        <p:spPr>
          <a:xfrm>
            <a:off x="573206" y="5980941"/>
            <a:ext cx="7656394" cy="4606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Les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titulaires du CAP représentent 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 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 importante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 animBg="1"/>
      <p:bldP spid="12" grpId="0" animBg="1"/>
      <p:bldP spid="7" grpId="0" animBg="1"/>
      <p:bldP spid="9" grpId="0" animBg="1"/>
      <p:bldP spid="14" grpId="0" animBg="1"/>
      <p:bldP spid="15" grpId="0" animBg="1"/>
      <p:bldP spid="11" grpId="0" animBg="1"/>
      <p:bldP spid="10" grpId="0" animBg="1"/>
      <p:bldP spid="8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 cadrage national : la pyramide des âges des salariés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194691"/>
              </p:ext>
            </p:extLst>
          </p:nvPr>
        </p:nvGraphicFramePr>
        <p:xfrm>
          <a:off x="0" y="1678674"/>
          <a:ext cx="4427984" cy="4175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409690" y="6335084"/>
            <a:ext cx="549424" cy="365125"/>
          </a:xfrm>
        </p:spPr>
        <p:txBody>
          <a:bodyPr/>
          <a:lstStyle/>
          <a:p>
            <a:fld id="{01B8160D-48AB-4B62-A42E-1C4F37B1F6C4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297042" y="1887052"/>
            <a:ext cx="1507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(</a:t>
            </a:r>
            <a:r>
              <a:rPr lang="fr-FR" sz="1600" dirty="0"/>
              <a:t>h</a:t>
            </a:r>
            <a:r>
              <a:rPr lang="fr-FR" sz="1600" dirty="0" smtClean="0"/>
              <a:t>ors apprentis)</a:t>
            </a:r>
            <a:endParaRPr lang="fr-FR" sz="1600" dirty="0"/>
          </a:p>
        </p:txBody>
      </p:sp>
      <p:graphicFrame>
        <p:nvGraphicFramePr>
          <p:cNvPr id="7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46021"/>
              </p:ext>
            </p:extLst>
          </p:nvPr>
        </p:nvGraphicFramePr>
        <p:xfrm>
          <a:off x="4482575" y="1692322"/>
          <a:ext cx="4427984" cy="417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881264" y="5151509"/>
            <a:ext cx="2489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Moins de 25 ans : </a:t>
            </a:r>
            <a:r>
              <a:rPr lang="fr-FR" b="1" dirty="0" smtClean="0">
                <a:solidFill>
                  <a:schemeClr val="tx2"/>
                </a:solidFill>
              </a:rPr>
              <a:t>12,0%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Age moyen : </a:t>
            </a:r>
            <a:r>
              <a:rPr lang="fr-FR" b="1" dirty="0" smtClean="0">
                <a:solidFill>
                  <a:schemeClr val="tx2"/>
                </a:solidFill>
              </a:rPr>
              <a:t>38,8 ans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19663" y="5259515"/>
            <a:ext cx="2350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Moins de 25 ans : </a:t>
            </a:r>
            <a:r>
              <a:rPr lang="fr-FR" b="1" dirty="0" smtClean="0">
                <a:solidFill>
                  <a:schemeClr val="tx2"/>
                </a:solidFill>
              </a:rPr>
              <a:t>8,0%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Age moyen : </a:t>
            </a:r>
            <a:r>
              <a:rPr lang="fr-FR" b="1" dirty="0" smtClean="0">
                <a:solidFill>
                  <a:schemeClr val="tx2"/>
                </a:solidFill>
              </a:rPr>
              <a:t>40,1 ans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10" name="Espace réservé du contenu 6"/>
          <p:cNvSpPr txBox="1">
            <a:spLocks/>
          </p:cNvSpPr>
          <p:nvPr/>
        </p:nvSpPr>
        <p:spPr>
          <a:xfrm>
            <a:off x="655559" y="6021884"/>
            <a:ext cx="5376751" cy="4606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Besoin de recruter des jeunes formés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llipse 10"/>
          <p:cNvSpPr/>
          <p:nvPr/>
        </p:nvSpPr>
        <p:spPr>
          <a:xfrm rot="20068258">
            <a:off x="6587838" y="4589135"/>
            <a:ext cx="1418775" cy="540119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space réservé du contenu 6"/>
          <p:cNvSpPr txBox="1">
            <a:spLocks/>
          </p:cNvSpPr>
          <p:nvPr/>
        </p:nvSpPr>
        <p:spPr>
          <a:xfrm>
            <a:off x="436479" y="1270189"/>
            <a:ext cx="8147248" cy="460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vieillissement de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pyramide des âges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lèche gauche 14"/>
          <p:cNvSpPr/>
          <p:nvPr/>
        </p:nvSpPr>
        <p:spPr>
          <a:xfrm>
            <a:off x="3357349" y="5254388"/>
            <a:ext cx="559558" cy="504968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7508543" y="5365845"/>
            <a:ext cx="559558" cy="504968"/>
          </a:xfrm>
          <a:prstGeom prst="leftArrow">
            <a:avLst/>
          </a:prstGeom>
          <a:solidFill>
            <a:schemeClr val="accent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08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 cadrage national :  effectif CAP en formation  (3/4)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27125"/>
              </p:ext>
            </p:extLst>
          </p:nvPr>
        </p:nvGraphicFramePr>
        <p:xfrm>
          <a:off x="300250" y="1700809"/>
          <a:ext cx="7738281" cy="434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409690" y="6335084"/>
            <a:ext cx="549424" cy="365125"/>
          </a:xfrm>
        </p:spPr>
        <p:txBody>
          <a:bodyPr/>
          <a:lstStyle/>
          <a:p>
            <a:fld id="{01B8160D-48AB-4B62-A42E-1C4F37B1F6C4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Espace réservé du contenu 6"/>
          <p:cNvSpPr txBox="1">
            <a:spLocks/>
          </p:cNvSpPr>
          <p:nvPr/>
        </p:nvSpPr>
        <p:spPr>
          <a:xfrm>
            <a:off x="436479" y="1338428"/>
            <a:ext cx="8147248" cy="460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61500 apprentis et lycéens en CAP dans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BTP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206018" y="4476465"/>
            <a:ext cx="81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41500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192371" y="3659874"/>
            <a:ext cx="81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20000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0" name="Espace réservé du contenu 6"/>
          <p:cNvSpPr txBox="1">
            <a:spLocks/>
          </p:cNvSpPr>
          <p:nvPr/>
        </p:nvSpPr>
        <p:spPr>
          <a:xfrm>
            <a:off x="614616" y="5953645"/>
            <a:ext cx="6318448" cy="4606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lang="fr-FR" sz="2400" b="1" noProof="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Rel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ancer la formation d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e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jeunes au CAP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77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Données de cadrage national : Signes positifs pour le secteur  du BTP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1437" y="1968692"/>
            <a:ext cx="8345142" cy="2794377"/>
          </a:xfrm>
        </p:spPr>
        <p:txBody>
          <a:bodyPr/>
          <a:lstStyle/>
          <a:p>
            <a:r>
              <a:rPr lang="fr-FR" sz="2400" dirty="0" smtClean="0"/>
              <a:t>La reprise dans le Bâtiment </a:t>
            </a:r>
          </a:p>
          <a:p>
            <a:pPr lvl="1"/>
            <a:r>
              <a:rPr lang="fr-FR" b="0" dirty="0" smtClean="0"/>
              <a:t>Amorce en 2016, </a:t>
            </a:r>
          </a:p>
          <a:p>
            <a:pPr lvl="1"/>
            <a:r>
              <a:rPr lang="fr-FR" b="0" dirty="0" smtClean="0"/>
              <a:t>Confirmation  en 2017 </a:t>
            </a:r>
            <a:r>
              <a:rPr lang="fr-FR" b="0" dirty="0" smtClean="0">
                <a:sym typeface="Wingdings" pitchFamily="2" charset="2"/>
              </a:rPr>
              <a:t></a:t>
            </a:r>
            <a:r>
              <a:rPr lang="fr-FR" b="0" dirty="0" smtClean="0"/>
              <a:t> croissance de 4,7% en volume,</a:t>
            </a:r>
          </a:p>
          <a:p>
            <a:pPr lvl="1"/>
            <a:r>
              <a:rPr lang="fr-FR" b="0" dirty="0" smtClean="0"/>
              <a:t> Hausse maintenue de l’activité pour 2018 </a:t>
            </a:r>
            <a:r>
              <a:rPr lang="fr-FR" b="0" dirty="0" smtClean="0">
                <a:sym typeface="Wingdings" pitchFamily="2" charset="2"/>
              </a:rPr>
              <a:t> </a:t>
            </a:r>
            <a:r>
              <a:rPr lang="fr-FR" b="0" dirty="0" smtClean="0"/>
              <a:t>évaluation à 2,4%</a:t>
            </a:r>
          </a:p>
          <a:p>
            <a:r>
              <a:rPr lang="fr-FR" sz="2400" dirty="0"/>
              <a:t>La reprise dans </a:t>
            </a:r>
            <a:r>
              <a:rPr lang="fr-FR" sz="2400" dirty="0" smtClean="0"/>
              <a:t>les Travaux Publics</a:t>
            </a:r>
            <a:endParaRPr lang="fr-FR" dirty="0"/>
          </a:p>
          <a:p>
            <a:pPr lvl="1"/>
            <a:r>
              <a:rPr lang="fr-FR" b="0" dirty="0" smtClean="0"/>
              <a:t>2017, année de transition </a:t>
            </a:r>
            <a:r>
              <a:rPr lang="fr-FR" b="0" dirty="0" smtClean="0">
                <a:sym typeface="Wingdings" pitchFamily="2" charset="2"/>
              </a:rPr>
              <a:t> progression de </a:t>
            </a:r>
            <a:r>
              <a:rPr lang="fr-FR" b="0" dirty="0" smtClean="0"/>
              <a:t>l’activité de 2,5% </a:t>
            </a:r>
            <a:r>
              <a:rPr lang="fr-FR" b="0" dirty="0"/>
              <a:t>en </a:t>
            </a:r>
            <a:r>
              <a:rPr lang="fr-FR" b="0" dirty="0" smtClean="0"/>
              <a:t>volume,</a:t>
            </a:r>
          </a:p>
          <a:p>
            <a:pPr lvl="1"/>
            <a:r>
              <a:rPr lang="fr-FR" b="0" dirty="0" smtClean="0"/>
              <a:t>Amplification de la reprise en 2018 </a:t>
            </a:r>
            <a:r>
              <a:rPr lang="fr-FR" b="0" dirty="0" smtClean="0">
                <a:sym typeface="Wingdings" pitchFamily="2" charset="2"/>
              </a:rPr>
              <a:t> </a:t>
            </a:r>
            <a:r>
              <a:rPr lang="fr-FR" b="0" dirty="0" smtClean="0"/>
              <a:t>hausse estimée à 3%</a:t>
            </a:r>
            <a:endParaRPr lang="fr-FR" b="0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Espace réservé du contenu 6"/>
          <p:cNvSpPr txBox="1">
            <a:spLocks/>
          </p:cNvSpPr>
          <p:nvPr/>
        </p:nvSpPr>
        <p:spPr>
          <a:xfrm>
            <a:off x="436479" y="1338428"/>
            <a:ext cx="8448214" cy="460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Retour de la croissance dans le bâtiment et les travaux publics</a:t>
            </a:r>
          </a:p>
        </p:txBody>
      </p:sp>
      <p:sp>
        <p:nvSpPr>
          <p:cNvPr id="6" name="Espace réservé du contenu 6"/>
          <p:cNvSpPr txBox="1">
            <a:spLocks/>
          </p:cNvSpPr>
          <p:nvPr/>
        </p:nvSpPr>
        <p:spPr>
          <a:xfrm>
            <a:off x="669207" y="5939998"/>
            <a:ext cx="7137312" cy="4606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Former des jeunes adaptés aux besoins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du secteur 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Historique des rénovations et adaptations des spécialités du CAP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5779" y="2432715"/>
            <a:ext cx="8147248" cy="1702557"/>
          </a:xfrm>
        </p:spPr>
        <p:txBody>
          <a:bodyPr/>
          <a:lstStyle/>
          <a:p>
            <a:r>
              <a:rPr lang="fr-FR" sz="2400" dirty="0" smtClean="0"/>
              <a:t>Les arrêtés modificatifs successifs </a:t>
            </a:r>
          </a:p>
          <a:p>
            <a:pPr lvl="1"/>
            <a:r>
              <a:rPr lang="fr-FR" b="0" dirty="0" smtClean="0"/>
              <a:t>2008 : Accessibilité du cadre bâti aux personnes handicapées</a:t>
            </a:r>
          </a:p>
          <a:p>
            <a:pPr lvl="1"/>
            <a:r>
              <a:rPr lang="fr-FR" b="0" dirty="0" smtClean="0"/>
              <a:t>2012 : Intégration de formation à la Règlementation R408</a:t>
            </a:r>
          </a:p>
          <a:p>
            <a:pPr lvl="1"/>
            <a:r>
              <a:rPr lang="fr-FR" b="0" dirty="0" smtClean="0"/>
              <a:t>2013 : Intégration des exigences du Grenelle de l’environnement</a:t>
            </a:r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Espace réservé du contenu 6"/>
          <p:cNvSpPr txBox="1">
            <a:spLocks/>
          </p:cNvSpPr>
          <p:nvPr/>
        </p:nvSpPr>
        <p:spPr>
          <a:xfrm>
            <a:off x="436479" y="1338428"/>
            <a:ext cx="8448214" cy="460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arrêtés de création des spécialités de CAP datent de 2002</a:t>
            </a:r>
          </a:p>
        </p:txBody>
      </p:sp>
      <p:sp>
        <p:nvSpPr>
          <p:cNvPr id="6" name="Espace réservé du contenu 6"/>
          <p:cNvSpPr txBox="1">
            <a:spLocks/>
          </p:cNvSpPr>
          <p:nvPr/>
        </p:nvSpPr>
        <p:spPr>
          <a:xfrm>
            <a:off x="1119118" y="4206733"/>
            <a:ext cx="5773002" cy="4606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Adaptations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ponctuelles des contenus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6"/>
          <p:cNvSpPr txBox="1">
            <a:spLocks/>
          </p:cNvSpPr>
          <p:nvPr/>
        </p:nvSpPr>
        <p:spPr>
          <a:xfrm>
            <a:off x="1067267" y="1779706"/>
            <a:ext cx="5920387" cy="4606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Les contenus des référentiels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ont 15 ans !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Les composantes nouvelles des  métiers du BTP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contenu 6"/>
          <p:cNvSpPr txBox="1">
            <a:spLocks/>
          </p:cNvSpPr>
          <p:nvPr/>
        </p:nvSpPr>
        <p:spPr>
          <a:xfrm>
            <a:off x="231763" y="1229246"/>
            <a:ext cx="8448214" cy="1445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lang="fr-FR" sz="2400" b="1" dirty="0" smtClean="0">
                <a:solidFill>
                  <a:schemeClr val="accent1"/>
                </a:solidFill>
              </a:rPr>
              <a:t>incontournables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métiers au niveau du CAP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maitrise des fondamentaux du métier suivant les techniques actuelles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L’intervention </a:t>
            </a:r>
            <a:r>
              <a:rPr lang="fr-FR" dirty="0" smtClean="0">
                <a:solidFill>
                  <a:schemeClr val="accent1"/>
                </a:solidFill>
              </a:rPr>
              <a:t> en </a:t>
            </a: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travaux neufs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en rénovation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L’intervention tout au long de la durée de vie du bâtiment</a:t>
            </a:r>
            <a:endParaRPr kumimoji="0" lang="fr-FR" b="1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0838" lvl="1" indent="-171450">
              <a:spcBef>
                <a:spcPct val="20000"/>
              </a:spcBef>
              <a:buFontTx/>
              <a:buBlip>
                <a:blip r:embed="rId2"/>
              </a:buBlip>
            </a:pPr>
            <a:endParaRPr kumimoji="0" lang="fr-FR" b="1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0838" lvl="1" indent="-171450">
              <a:spcBef>
                <a:spcPct val="20000"/>
              </a:spcBef>
              <a:buFontTx/>
              <a:buBlip>
                <a:blip r:embed="rId2"/>
              </a:buBlip>
            </a:pPr>
            <a:endParaRPr kumimoji="0" lang="fr-FR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6"/>
          <p:cNvSpPr txBox="1">
            <a:spLocks/>
          </p:cNvSpPr>
          <p:nvPr/>
        </p:nvSpPr>
        <p:spPr>
          <a:xfrm>
            <a:off x="382136" y="6144715"/>
            <a:ext cx="8161361" cy="4606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Nécessité d’une rénovation de fond des référentiels de CAP 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247685" y="2623592"/>
            <a:ext cx="8448214" cy="1716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nouveaux enjeux nationaux pour le BTP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L’intégration des enjeux énergétique s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</a:t>
            </a: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environnementaux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L’éco-responsabilité dans l’exercice de son métier</a:t>
            </a:r>
            <a:endParaRPr kumimoji="0" lang="fr-FR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L’intégration des nouveaux outils </a:t>
            </a:r>
            <a:r>
              <a:rPr lang="fr-FR" dirty="0" smtClean="0">
                <a:solidFill>
                  <a:schemeClr val="accent1"/>
                </a:solidFill>
              </a:rPr>
              <a:t>numériques d’information et de communication</a:t>
            </a:r>
          </a:p>
          <a:p>
            <a:pPr marL="350838" lvl="1" indent="-171450">
              <a:spcBef>
                <a:spcPts val="300"/>
              </a:spcBef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La compréhension de l’anglais à des fins professionnelles</a:t>
            </a:r>
            <a:endParaRPr kumimoji="0" lang="fr-FR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ce réservé du contenu 6"/>
          <p:cNvSpPr txBox="1">
            <a:spLocks/>
          </p:cNvSpPr>
          <p:nvPr/>
        </p:nvSpPr>
        <p:spPr>
          <a:xfrm>
            <a:off x="263610" y="4318188"/>
            <a:ext cx="8448214" cy="17277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L’environnement de travail dans le secteur du BTP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L’approche globale de la construction 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principes de </a:t>
            </a:r>
            <a:r>
              <a:rPr kumimoji="0" lang="fr-FR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</a:t>
            </a: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-activité sur chantier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La responsabilité individuelle et collective de la réalisation de son travail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prévention des risques professionnels</a:t>
            </a:r>
          </a:p>
        </p:txBody>
      </p:sp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950" y="569946"/>
            <a:ext cx="6689319" cy="576064"/>
          </a:xfrm>
        </p:spPr>
        <p:txBody>
          <a:bodyPr/>
          <a:lstStyle/>
          <a:p>
            <a:r>
              <a:rPr lang="fr-FR" dirty="0" smtClean="0"/>
              <a:t>Les spécialités  de CAP et MC concernées  (1/2)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160D-48AB-4B62-A42E-1C4F37B1F6C4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Espace réservé du contenu 6"/>
          <p:cNvSpPr txBox="1">
            <a:spLocks/>
          </p:cNvSpPr>
          <p:nvPr/>
        </p:nvSpPr>
        <p:spPr>
          <a:xfrm>
            <a:off x="695786" y="1352076"/>
            <a:ext cx="8448214" cy="1718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secteur des travaux publics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CAP Constructeur de routes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</a:t>
            </a: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Constructeur de canalisation de travaux publics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baseline="0" dirty="0" smtClean="0">
                <a:solidFill>
                  <a:schemeClr val="accent1"/>
                </a:solidFill>
              </a:rPr>
              <a:t>CAP</a:t>
            </a:r>
            <a:r>
              <a:rPr lang="fr-FR" dirty="0" smtClean="0">
                <a:solidFill>
                  <a:schemeClr val="accent1"/>
                </a:solidFill>
              </a:rPr>
              <a:t> Conducteur d’engins : travaux publics et carrières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 Constructeur d’ouvrages d’art</a:t>
            </a:r>
          </a:p>
          <a:p>
            <a:pPr marL="350838" lvl="1" indent="-171450">
              <a:spcBef>
                <a:spcPct val="20000"/>
              </a:spcBef>
              <a:buFontTx/>
              <a:buBlip>
                <a:blip r:embed="rId2"/>
              </a:buBlip>
            </a:pPr>
            <a:endParaRPr kumimoji="0" lang="fr-FR" b="1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0838" lvl="1" indent="-171450">
              <a:spcBef>
                <a:spcPct val="20000"/>
              </a:spcBef>
              <a:buFontTx/>
              <a:buBlip>
                <a:blip r:embed="rId2"/>
              </a:buBlip>
            </a:pPr>
            <a:endParaRPr kumimoji="0" lang="fr-FR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695786" y="3128558"/>
            <a:ext cx="8448214" cy="1115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secteur du gros-œuvre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Maçon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CAP Constructeur en béton armé du bâtiment</a:t>
            </a:r>
            <a:endParaRPr kumimoji="0" lang="fr-FR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6"/>
          <p:cNvSpPr txBox="1">
            <a:spLocks/>
          </p:cNvSpPr>
          <p:nvPr/>
        </p:nvSpPr>
        <p:spPr>
          <a:xfrm>
            <a:off x="695786" y="4304540"/>
            <a:ext cx="8448214" cy="1115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secteur de la couverture :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kumimoji="0" lang="fr-FR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Couvreur</a:t>
            </a:r>
          </a:p>
          <a:p>
            <a:pPr marL="350838" lvl="1" indent="-171450">
              <a:spcBef>
                <a:spcPts val="300"/>
              </a:spcBef>
              <a:buFontTx/>
              <a:buBlip>
                <a:blip r:embed="rId2"/>
              </a:buBlip>
            </a:pPr>
            <a:r>
              <a:rPr lang="fr-FR" dirty="0" smtClean="0">
                <a:solidFill>
                  <a:schemeClr val="accent1"/>
                </a:solidFill>
              </a:rPr>
              <a:t>MC Zinguerie</a:t>
            </a:r>
            <a:endParaRPr kumimoji="0" lang="fr-FR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1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CCA-BTP">
      <a:dk1>
        <a:srgbClr val="808080"/>
      </a:dk1>
      <a:lt1>
        <a:sysClr val="window" lastClr="FFFFFF"/>
      </a:lt1>
      <a:dk2>
        <a:srgbClr val="000000"/>
      </a:dk2>
      <a:lt2>
        <a:srgbClr val="EEECE1"/>
      </a:lt2>
      <a:accent1>
        <a:srgbClr val="FF5300"/>
      </a:accent1>
      <a:accent2>
        <a:srgbClr val="ED7801"/>
      </a:accent2>
      <a:accent3>
        <a:srgbClr val="7D400B"/>
      </a:accent3>
      <a:accent4>
        <a:srgbClr val="E01D45"/>
      </a:accent4>
      <a:accent5>
        <a:srgbClr val="FFF100"/>
      </a:accent5>
      <a:accent6>
        <a:srgbClr val="000066"/>
      </a:accent6>
      <a:hlink>
        <a:srgbClr val="008000"/>
      </a:hlink>
      <a:folHlink>
        <a:srgbClr val="660066"/>
      </a:folHlink>
    </a:clrScheme>
    <a:fontScheme name="CCCA-BT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4EADC584-A7C1-405C-98B9-1A0A8570CBCF}" vid="{3E50F082-7BF3-44B1-9FEE-C778F659866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Presentation_CCCA-BTP</Template>
  <TotalTime>681</TotalTime>
  <Words>783</Words>
  <Application>Microsoft Office PowerPoint</Application>
  <PresentationFormat>Affichage à l'écran (4:3)</PresentationFormat>
  <Paragraphs>137</Paragraphs>
  <Slides>14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Thème Office</vt:lpstr>
      <vt:lpstr>Opportunité de rénovation des spécialités de CAP relevant de la 5e CPC   </vt:lpstr>
      <vt:lpstr>Etapes de la présentation</vt:lpstr>
      <vt:lpstr>Données de cadrage national : L’effectif salarié dans le BTP en 2016</vt:lpstr>
      <vt:lpstr>Données de cadrage national : la pyramide des âges des salariés</vt:lpstr>
      <vt:lpstr>Données de cadrage national :  effectif CAP en formation  (3/4)</vt:lpstr>
      <vt:lpstr>Données de cadrage national : Signes positifs pour le secteur  du BTP</vt:lpstr>
      <vt:lpstr>Historique des rénovations et adaptations des spécialités du CAP</vt:lpstr>
      <vt:lpstr>Les composantes nouvelles des  métiers du BTP</vt:lpstr>
      <vt:lpstr>Les spécialités  de CAP et MC concernées  (1/2) </vt:lpstr>
      <vt:lpstr>Les spécialités de Cap et MC concernées  (2/2) </vt:lpstr>
      <vt:lpstr>Les priorités de rénovation des spécialités du CAP </vt:lpstr>
      <vt:lpstr>Une proposition de programmation  de rénovation des CAP </vt:lpstr>
      <vt:lpstr>La synthèse des dossiers d’opportunité de la rénovation des CAP </vt:lpstr>
      <vt:lpstr>Présentation PowerPoint</vt:lpstr>
    </vt:vector>
  </TitlesOfParts>
  <Company>CCCA-BTP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 national Titre</dc:title>
  <dc:creator>SALZE William</dc:creator>
  <cp:lastModifiedBy>Rectorat</cp:lastModifiedBy>
  <cp:revision>66</cp:revision>
  <cp:lastPrinted>2018-01-15T13:54:42Z</cp:lastPrinted>
  <dcterms:created xsi:type="dcterms:W3CDTF">2018-01-15T10:33:20Z</dcterms:created>
  <dcterms:modified xsi:type="dcterms:W3CDTF">2018-12-17T06:16:23Z</dcterms:modified>
</cp:coreProperties>
</file>