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2"/>
  </p:notesMasterIdLst>
  <p:sldIdLst>
    <p:sldId id="256" r:id="rId2"/>
    <p:sldId id="404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355" r:id="rId19"/>
    <p:sldId id="356" r:id="rId20"/>
    <p:sldId id="357" r:id="rId21"/>
    <p:sldId id="358" r:id="rId22"/>
    <p:sldId id="360" r:id="rId23"/>
    <p:sldId id="361" r:id="rId24"/>
    <p:sldId id="362" r:id="rId25"/>
    <p:sldId id="364" r:id="rId26"/>
    <p:sldId id="394" r:id="rId27"/>
    <p:sldId id="395" r:id="rId28"/>
    <p:sldId id="396" r:id="rId29"/>
    <p:sldId id="397" r:id="rId30"/>
    <p:sldId id="398" r:id="rId31"/>
    <p:sldId id="401" r:id="rId32"/>
    <p:sldId id="402" r:id="rId33"/>
    <p:sldId id="403" r:id="rId34"/>
    <p:sldId id="366" r:id="rId35"/>
    <p:sldId id="367" r:id="rId36"/>
    <p:sldId id="368" r:id="rId37"/>
    <p:sldId id="369" r:id="rId38"/>
    <p:sldId id="370" r:id="rId39"/>
    <p:sldId id="371" r:id="rId40"/>
    <p:sldId id="372" r:id="rId41"/>
    <p:sldId id="373" r:id="rId42"/>
    <p:sldId id="389" r:id="rId43"/>
    <p:sldId id="390" r:id="rId44"/>
    <p:sldId id="391" r:id="rId45"/>
    <p:sldId id="392" r:id="rId46"/>
    <p:sldId id="380" r:id="rId47"/>
    <p:sldId id="386" r:id="rId48"/>
    <p:sldId id="387" r:id="rId49"/>
    <p:sldId id="388" r:id="rId50"/>
    <p:sldId id="353" r:id="rId51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2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21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2F305-92DD-48DE-BE71-341769F9ACBA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63EA2-BA6C-44C1-8196-78773BE3D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FEEBAT : </a:t>
            </a:r>
            <a:r>
              <a:rPr lang="fr-FR" dirty="0">
                <a:effectLst/>
              </a:rPr>
              <a:t>T4 , T8 , T13</a:t>
            </a:r>
            <a:endParaRPr lang="fr-FR" dirty="0"/>
          </a:p>
          <a:p>
            <a:r>
              <a:rPr lang="fr-FR" dirty="0"/>
              <a:t>METTRE EN ŒUVRE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 MATÉRIAUX  NATURELS, DURABLES ET RECYCLABLES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MAINTENIR LES PERFORMANCES D’ISOLATION DES MATÉRIAUX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DÉCONSTRUCTION, TRI, RECYCLAGE</a:t>
            </a:r>
            <a:r>
              <a:rPr lang="fr-FR" dirty="0">
                <a:effectLst/>
              </a:rPr>
              <a:t> DES DÉCHETS</a:t>
            </a:r>
          </a:p>
          <a:p>
            <a:r>
              <a:rPr lang="fr-FR" dirty="0">
                <a:effectLst/>
              </a:rPr>
              <a:t>METTRE EN ŒUVRE UNE ISOLATION THERMIQUE PAR L’INTÉRIEUR</a:t>
            </a:r>
          </a:p>
          <a:p>
            <a:endParaRPr lang="fr-FR" dirty="0">
              <a:effectLst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6F5A1-0AA2-6549-AAC2-85607E684394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6468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PREPARATION D’UNE CERTIFICATION COMPLÉMENTAIRE,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DIPLÔME DE NIVEAU SUPÉRIEUR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FORMATION TOUT AU LONG DE LA VIE POUR ACCEDER À UN NIVEAU DE QUALIFICATION SUPÉRIEURE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6F5A1-0AA2-6549-AAC2-85607E684394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0445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6 TÂCHES :</a:t>
            </a:r>
          </a:p>
          <a:p>
            <a:r>
              <a:rPr lang="fr-FR" dirty="0"/>
              <a:t> - 5 DE NIVEAU 3 </a:t>
            </a:r>
          </a:p>
          <a:p>
            <a:r>
              <a:rPr lang="fr-FR" dirty="0"/>
              <a:t> - 1 DE NIVEAU 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6F5A1-0AA2-6549-AAC2-85607E684394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8330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11 TÂCHES :</a:t>
            </a:r>
          </a:p>
          <a:p>
            <a:r>
              <a:rPr lang="fr-FR" dirty="0"/>
              <a:t> - 9 DE NIVEAU 3 </a:t>
            </a:r>
          </a:p>
          <a:p>
            <a:r>
              <a:rPr lang="fr-FR" dirty="0"/>
              <a:t> - 2 DE NIVEAU 2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6F5A1-0AA2-6549-AAC2-85607E684394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95359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TÂCHES DE NIVEAU 3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6F5A1-0AA2-6549-AAC2-85607E684394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86945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" name="Rectangle 4"/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8" name="Rectangle 5" descr="Cacback"/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</p:grpSp>
        <p:sp>
          <p:nvSpPr>
            <p:cNvPr id="6" name="Rectangle 6"/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defRPr/>
              </a:pPr>
              <a:endParaRPr lang="fr-FR" altLang="fr-FR" smtClean="0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10" name="Freeform 8"/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2" name="Group 10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3" name="Oval 11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4" name="Oval 12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5" name="Oval 13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6" name="Oval 14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7" name="Oval 15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8" name="Oval 16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9" name="Oval 17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</p:grpSp>
      </p:grpSp>
      <p:sp>
        <p:nvSpPr>
          <p:cNvPr id="3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7315200" cy="16002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fr-FR" altLang="fr-FR" noProof="0" smtClean="0"/>
              <a:t>Cliquez pour modifier le style du titre du masque</a:t>
            </a:r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Cliquez pour modifier le style des sous-titres du masque</a:t>
            </a:r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9BA55-2F70-41AD-B857-6C880CCA411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207F3-FD3C-43A2-B229-C5BD7B33312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67525" y="457200"/>
            <a:ext cx="2058988" cy="5638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6029325" cy="5638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BDF0E-70B9-4750-B692-1EC64F2FD7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568AA-31E6-4ED8-91AB-B332C7DA279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79DA5-345C-4750-A26E-C357A807EB1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EC5B5-AF36-460D-9CC3-D5327AF167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2572A-99D4-4702-B375-D41DF3FFC8A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F9EAE-EDE9-4005-9DE6-A1642787A4B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84E64-0C9F-44AF-BFB4-74923F01AB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0567C-03B9-4136-A223-6FE6CBF06D4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994E0-A1C5-4608-BA52-CC5CC65F54F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23813" y="-141288"/>
            <a:ext cx="9167813" cy="6999288"/>
            <a:chOff x="-15" y="-89"/>
            <a:chExt cx="5775" cy="4409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defRPr/>
              </a:pPr>
              <a:endParaRPr lang="fr-FR" altLang="fr-FR" smtClean="0"/>
            </a:p>
          </p:txBody>
        </p:sp>
        <p:sp>
          <p:nvSpPr>
            <p:cNvPr id="1033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3" cstate="print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defRPr/>
              </a:pPr>
              <a:endParaRPr lang="fr-FR" altLang="fr-FR" smtClean="0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1036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>
                  <a:gd name="T0" fmla="*/ 1059 w 1059"/>
                  <a:gd name="T1" fmla="*/ 0 h 172"/>
                  <a:gd name="T2" fmla="*/ 147 w 1059"/>
                  <a:gd name="T3" fmla="*/ 144 h 172"/>
                  <a:gd name="T4" fmla="*/ 177 w 1059"/>
                  <a:gd name="T5" fmla="*/ 171 h 172"/>
                  <a:gd name="T6" fmla="*/ 1059 w 1059"/>
                  <a:gd name="T7" fmla="*/ 24 h 172"/>
                  <a:gd name="T8" fmla="*/ 1059 w 1059"/>
                  <a:gd name="T9" fmla="*/ 0 h 1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37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>
                  <a:gd name="T0" fmla="*/ 0 w 4122"/>
                  <a:gd name="T1" fmla="*/ 204 h 630"/>
                  <a:gd name="T2" fmla="*/ 3544 w 4122"/>
                  <a:gd name="T3" fmla="*/ 348 h 630"/>
                  <a:gd name="T4" fmla="*/ 3680 w 4122"/>
                  <a:gd name="T5" fmla="*/ 630 h 630"/>
                  <a:gd name="T6" fmla="*/ 3616 w 4122"/>
                  <a:gd name="T7" fmla="*/ 624 h 630"/>
                  <a:gd name="T8" fmla="*/ 3534 w 4122"/>
                  <a:gd name="T9" fmla="*/ 368 h 630"/>
                  <a:gd name="T10" fmla="*/ 17 w 4122"/>
                  <a:gd name="T11" fmla="*/ 231 h 630"/>
                  <a:gd name="T12" fmla="*/ 0 w 4122"/>
                  <a:gd name="T13" fmla="*/ 204 h 6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1038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1039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0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1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2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3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4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5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6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7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</p:grpSp>
        </p:grpSp>
        <p:sp>
          <p:nvSpPr>
            <p:cNvPr id="1035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defRPr/>
              </a:pPr>
              <a:endParaRPr lang="fr-FR" altLang="fr-FR" smtClean="0"/>
            </a:p>
          </p:txBody>
        </p:sp>
      </p:grpSp>
      <p:sp>
        <p:nvSpPr>
          <p:cNvPr id="102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fld id="{E73FCCD7-99C3-4DB4-B424-8B91EE03591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2060848"/>
            <a:ext cx="7812087" cy="1520527"/>
          </a:xfrm>
        </p:spPr>
        <p:txBody>
          <a:bodyPr/>
          <a:lstStyle/>
          <a:p>
            <a:pPr algn="ctr" eaLnBrk="1" hangingPunct="1">
              <a:spcAft>
                <a:spcPts val="600"/>
              </a:spcAft>
            </a:pPr>
            <a:r>
              <a:rPr lang="fr-FR" altLang="fr-FR" sz="4000" dirty="0" smtClean="0"/>
              <a:t> </a:t>
            </a:r>
            <a:r>
              <a:rPr lang="fr-FR" sz="2800" b="1" dirty="0" smtClean="0"/>
              <a:t>Rénovation des </a:t>
            </a:r>
            <a:r>
              <a:rPr lang="fr-FR" sz="2800" b="1" dirty="0" smtClean="0"/>
              <a:t>spécialités des diplômes de niveau V</a:t>
            </a:r>
            <a:br>
              <a:rPr lang="fr-FR" sz="2800" b="1" dirty="0" smtClean="0"/>
            </a:br>
            <a:r>
              <a:rPr lang="fr-FR" sz="2800" b="1" dirty="0" smtClean="0"/>
              <a:t> du BTP : Phase 1-2018</a:t>
            </a:r>
            <a:endParaRPr lang="fr-FR" altLang="fr-FR" sz="40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" y="3789041"/>
            <a:ext cx="9144000" cy="25922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fr-FR" altLang="fr-FR" sz="2800" b="1" dirty="0" smtClean="0"/>
              <a:t>Présentation </a:t>
            </a:r>
            <a:r>
              <a:rPr lang="fr-FR" altLang="fr-F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projets</a:t>
            </a:r>
            <a:r>
              <a:rPr lang="fr-FR" altLang="fr-FR" sz="2800" b="1" dirty="0" smtClean="0"/>
              <a:t> de référentiels </a:t>
            </a:r>
            <a:br>
              <a:rPr lang="fr-FR" altLang="fr-FR" sz="2800" b="1" dirty="0" smtClean="0"/>
            </a:br>
            <a:r>
              <a:rPr lang="fr-FR" altLang="fr-FR" sz="2800" b="1" dirty="0" smtClean="0"/>
              <a:t>des spécialités de CAP  </a:t>
            </a:r>
            <a:r>
              <a:rPr lang="fr-FR" altLang="fr-FR" sz="2800" b="1" dirty="0" smtClean="0"/>
              <a:t>rénovées </a:t>
            </a:r>
            <a:r>
              <a:rPr lang="fr-FR" altLang="fr-FR" sz="2800" b="1" dirty="0" smtClean="0"/>
              <a:t>en 2018</a:t>
            </a:r>
            <a:endParaRPr lang="fr-FR" altLang="fr-FR" sz="2800" b="1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fr-FR" altLang="fr-FR" dirty="0" smtClean="0"/>
              <a:t>	</a:t>
            </a:r>
            <a:r>
              <a:rPr lang="fr-FR" altLang="fr-FR" sz="2800" dirty="0" smtClean="0"/>
              <a:t>- </a:t>
            </a: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Peintre Applicateur de Revêtements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	- Carreleur Mosaïste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	- Plâtrier plaquiste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fr-FR" altLang="fr-FR" sz="2200" dirty="0" err="1" smtClean="0">
                <a:latin typeface="Arial" pitchFamily="34" charset="0"/>
                <a:cs typeface="Arial" pitchFamily="34" charset="0"/>
              </a:rPr>
              <a:t>Const</a:t>
            </a: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. de béton armé du bâtiment et </a:t>
            </a:r>
            <a:r>
              <a:rPr lang="fr-FR" altLang="fr-FR" sz="2200" dirty="0" err="1" smtClean="0">
                <a:latin typeface="Arial" pitchFamily="34" charset="0"/>
                <a:cs typeface="Arial" pitchFamily="34" charset="0"/>
              </a:rPr>
              <a:t>constr</a:t>
            </a: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. d’ouvrages d’art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tabLst>
                <a:tab pos="900113" algn="l"/>
              </a:tabLst>
            </a:pP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	- Constructeur de canalisations de travaux publics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804025" y="6248400"/>
            <a:ext cx="20351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altLang="fr-FR" sz="900" dirty="0" smtClean="0">
                <a:latin typeface="Arial" charset="0"/>
              </a:rPr>
              <a:t>décembre </a:t>
            </a:r>
            <a:r>
              <a:rPr lang="fr-FR" altLang="fr-FR" sz="900" dirty="0" smtClean="0">
                <a:latin typeface="Arial" charset="0"/>
              </a:rPr>
              <a:t>2018</a:t>
            </a:r>
            <a:endParaRPr lang="fr-FR" altLang="fr-FR" sz="900" dirty="0">
              <a:latin typeface="Arial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0" y="5734050"/>
            <a:ext cx="2195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fr-FR" alt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2448272" cy="748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2800" b="1" dirty="0">
                <a:latin typeface="+mn-lt"/>
              </a:rPr>
              <a:t>CAP Peintre applicateur de revêtements</a:t>
            </a:r>
            <a:br>
              <a:rPr lang="fr-FR" altLang="fr-FR" sz="2800" b="1" dirty="0">
                <a:latin typeface="+mn-lt"/>
              </a:rPr>
            </a:br>
            <a:endParaRPr lang="fr-FR" altLang="fr-FR" sz="2800" b="1" dirty="0" smtClean="0">
              <a:latin typeface="+mn-lt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628775"/>
            <a:ext cx="8710737" cy="345640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800" u="sng" dirty="0" smtClean="0"/>
              <a:t>Référentiel de Certification</a:t>
            </a:r>
          </a:p>
          <a:p>
            <a:pPr>
              <a:tabLst>
                <a:tab pos="5735638" algn="l"/>
              </a:tabLst>
              <a:defRPr/>
            </a:pPr>
            <a:r>
              <a:rPr lang="fr-FR" sz="2800" dirty="0" smtClean="0"/>
              <a:t>Communiquer : 	</a:t>
            </a:r>
            <a:r>
              <a:rPr lang="fr-FR" sz="2400" dirty="0" smtClean="0"/>
              <a:t>2 compétences</a:t>
            </a:r>
            <a:endParaRPr lang="fr-FR" sz="28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  <a:tabLst>
                <a:tab pos="5735638" algn="l"/>
              </a:tabLst>
              <a:defRPr/>
            </a:pPr>
            <a:r>
              <a:rPr lang="fr-FR" sz="2000" dirty="0" smtClean="0"/>
              <a:t>Compléter et transmettre des documents	BC1 / UP1</a:t>
            </a:r>
          </a:p>
          <a:p>
            <a:pPr marL="620713">
              <a:spcBef>
                <a:spcPts val="0"/>
              </a:spcBef>
              <a:buFont typeface="Wingdings" pitchFamily="2" charset="2"/>
              <a:buChar char="v"/>
              <a:tabLst>
                <a:tab pos="5735638" algn="l"/>
              </a:tabLst>
              <a:defRPr/>
            </a:pPr>
            <a:r>
              <a:rPr lang="fr-FR" sz="2000" dirty="0" smtClean="0"/>
              <a:t>Échanger et rendre compte oralement	BC3 / UP3</a:t>
            </a:r>
          </a:p>
          <a:p>
            <a:pPr marL="277813" indent="0">
              <a:spcBef>
                <a:spcPts val="0"/>
              </a:spcBef>
              <a:buNone/>
              <a:tabLst>
                <a:tab pos="5735638" algn="l"/>
              </a:tabLst>
              <a:defRPr/>
            </a:pPr>
            <a:endParaRPr lang="fr-FR" sz="2000" dirty="0" smtClean="0"/>
          </a:p>
          <a:p>
            <a:pPr>
              <a:tabLst>
                <a:tab pos="5735638" algn="l"/>
              </a:tabLst>
              <a:defRPr/>
            </a:pPr>
            <a:r>
              <a:rPr lang="fr-FR" sz="2800" dirty="0" smtClean="0"/>
              <a:t>Préparer :    	</a:t>
            </a:r>
            <a:r>
              <a:rPr lang="fr-FR" sz="2400" dirty="0" smtClean="0"/>
              <a:t>3 compétences</a:t>
            </a:r>
            <a:endParaRPr lang="fr-FR" sz="28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  <a:tabLst>
                <a:tab pos="5735638" algn="l"/>
              </a:tabLst>
              <a:defRPr/>
            </a:pPr>
            <a:r>
              <a:rPr lang="fr-FR" sz="2000" dirty="0"/>
              <a:t>Décoder un dossier </a:t>
            </a:r>
            <a:r>
              <a:rPr lang="fr-FR" sz="2000" dirty="0" smtClean="0"/>
              <a:t>technique	BC1 </a:t>
            </a:r>
            <a:r>
              <a:rPr lang="fr-FR" sz="2000" dirty="0"/>
              <a:t>/ UP1</a:t>
            </a:r>
          </a:p>
          <a:p>
            <a:pPr marL="620713">
              <a:spcBef>
                <a:spcPts val="0"/>
              </a:spcBef>
              <a:buFont typeface="Wingdings" pitchFamily="2" charset="2"/>
              <a:buChar char="v"/>
              <a:tabLst>
                <a:tab pos="5735638" algn="l"/>
              </a:tabLst>
              <a:defRPr/>
            </a:pPr>
            <a:r>
              <a:rPr lang="fr-FR" sz="2000" dirty="0" smtClean="0"/>
              <a:t>Choisir les matériels et les </a:t>
            </a:r>
            <a:r>
              <a:rPr lang="fr-FR" sz="2000" dirty="0"/>
              <a:t>outillages	</a:t>
            </a:r>
            <a:r>
              <a:rPr lang="fr-FR" sz="2000" dirty="0" smtClean="0"/>
              <a:t>BC1 </a:t>
            </a:r>
            <a:r>
              <a:rPr lang="fr-FR" sz="2000" dirty="0"/>
              <a:t>/ UP1</a:t>
            </a:r>
          </a:p>
          <a:p>
            <a:pPr marL="620713">
              <a:spcBef>
                <a:spcPts val="0"/>
              </a:spcBef>
              <a:buFont typeface="Wingdings" pitchFamily="2" charset="2"/>
              <a:buChar char="v"/>
              <a:tabLst>
                <a:tab pos="5735638" algn="l"/>
              </a:tabLst>
              <a:defRPr/>
            </a:pPr>
            <a:r>
              <a:rPr lang="fr-FR" sz="2000" dirty="0" smtClean="0"/>
              <a:t>Déterminer les fournitures nécessaires à la réalisation</a:t>
            </a:r>
            <a:r>
              <a:rPr lang="fr-FR" sz="2000" dirty="0"/>
              <a:t>	</a:t>
            </a:r>
            <a:r>
              <a:rPr lang="fr-FR" sz="2000" dirty="0" smtClean="0"/>
              <a:t>BC2 </a:t>
            </a:r>
            <a:r>
              <a:rPr lang="fr-FR" sz="2000" dirty="0"/>
              <a:t>/ </a:t>
            </a:r>
            <a:r>
              <a:rPr lang="fr-FR" sz="2000" dirty="0" smtClean="0"/>
              <a:t>UP2</a:t>
            </a:r>
            <a:endParaRPr lang="fr-FR" sz="2000" dirty="0"/>
          </a:p>
        </p:txBody>
      </p:sp>
    </p:spTree>
    <p:extLst>
      <p:ext uri="{BB962C8B-B14F-4D97-AF65-F5344CB8AC3E}">
        <p14:creationId xmlns="" xmlns:p14="http://schemas.microsoft.com/office/powerpoint/2010/main" val="33871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8460432" cy="4536529"/>
          </a:xfrm>
        </p:spPr>
        <p:txBody>
          <a:bodyPr/>
          <a:lstStyle/>
          <a:p>
            <a:pPr marL="0" indent="0">
              <a:buNone/>
            </a:pPr>
            <a:r>
              <a:rPr lang="fr-FR" u="sng" dirty="0"/>
              <a:t>Référentiel de Certification</a:t>
            </a:r>
          </a:p>
          <a:p>
            <a:pPr>
              <a:tabLst>
                <a:tab pos="5735638" algn="l"/>
              </a:tabLst>
              <a:defRPr/>
            </a:pPr>
            <a:r>
              <a:rPr lang="fr-FR" sz="2800" dirty="0" smtClean="0"/>
              <a:t>Réaliser mettre en œuvre : 	8</a:t>
            </a:r>
            <a:r>
              <a:rPr lang="fr-FR" sz="2400" dirty="0" smtClean="0"/>
              <a:t> compétences</a:t>
            </a:r>
            <a:endParaRPr lang="fr-FR" sz="28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Organiser son </a:t>
            </a:r>
            <a:r>
              <a:rPr lang="fr-FR" sz="2000" dirty="0"/>
              <a:t>intervention </a:t>
            </a:r>
            <a:r>
              <a:rPr lang="fr-FR" sz="2000" dirty="0" smtClean="0"/>
              <a:t>				BC2 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Sécuriser son intervention 				BC2 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Réceptionner les approvisionnements en matériels </a:t>
            </a:r>
            <a:r>
              <a:rPr lang="fr-FR" sz="2000" dirty="0"/>
              <a:t>et matériaux BC2 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Monter, démonter et utiliser les échafaudages</a:t>
            </a:r>
            <a:r>
              <a:rPr lang="fr-FR" sz="2000" dirty="0"/>
              <a:t> </a:t>
            </a:r>
            <a:r>
              <a:rPr lang="fr-FR" sz="2000" dirty="0" smtClean="0"/>
              <a:t>		BC2 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/>
              <a:t>Réaliser des travaux de </a:t>
            </a:r>
            <a:r>
              <a:rPr lang="fr-FR" sz="2000" dirty="0" smtClean="0"/>
              <a:t>peinture</a:t>
            </a:r>
            <a:r>
              <a:rPr lang="fr-FR" sz="2000" dirty="0"/>
              <a:t> </a:t>
            </a:r>
            <a:r>
              <a:rPr lang="fr-FR" sz="2000" dirty="0" smtClean="0"/>
              <a:t>			BC2 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Poser </a:t>
            </a:r>
            <a:r>
              <a:rPr lang="fr-FR" sz="2000" dirty="0"/>
              <a:t>des revêtements </a:t>
            </a:r>
            <a:r>
              <a:rPr lang="fr-FR" sz="2000" dirty="0" smtClean="0"/>
              <a:t>muraux</a:t>
            </a:r>
            <a:r>
              <a:rPr lang="fr-FR" sz="2000" dirty="0"/>
              <a:t> </a:t>
            </a:r>
            <a:r>
              <a:rPr lang="fr-FR" sz="2000" dirty="0" smtClean="0"/>
              <a:t>				BC2 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/>
              <a:t>Poser des revêtements de </a:t>
            </a:r>
            <a:r>
              <a:rPr lang="fr-FR" sz="2000" dirty="0" smtClean="0"/>
              <a:t>sol				BC3 </a:t>
            </a:r>
            <a:r>
              <a:rPr lang="fr-FR" sz="2000" dirty="0"/>
              <a:t>/ </a:t>
            </a:r>
            <a:r>
              <a:rPr lang="fr-FR" sz="2000" dirty="0" smtClean="0"/>
              <a:t>UP3</a:t>
            </a:r>
            <a:endParaRPr lang="fr-FR" sz="2000" dirty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/>
              <a:t>Réaliser des travaux de </a:t>
            </a:r>
            <a:r>
              <a:rPr lang="fr-FR" sz="2000" dirty="0" smtClean="0"/>
              <a:t>façade</a:t>
            </a:r>
            <a:r>
              <a:rPr lang="fr-FR" sz="2000" dirty="0"/>
              <a:t> </a:t>
            </a:r>
            <a:r>
              <a:rPr lang="fr-FR" sz="2000" dirty="0" smtClean="0"/>
              <a:t>				BC2 </a:t>
            </a:r>
            <a:r>
              <a:rPr lang="fr-FR" sz="2000" dirty="0"/>
              <a:t>/ UP2</a:t>
            </a:r>
            <a:endParaRPr lang="fr-F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2800" b="1" dirty="0">
                <a:latin typeface="+mn-lt"/>
              </a:rPr>
              <a:t>CAP Peintre applicateur de revêtements</a:t>
            </a:r>
            <a:br>
              <a:rPr lang="fr-FR" altLang="fr-FR" sz="2800" b="1" dirty="0">
                <a:latin typeface="+mn-lt"/>
              </a:rPr>
            </a:br>
            <a:endParaRPr lang="fr-FR" altLang="fr-FR" sz="2800" b="1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671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8240713" cy="4536529"/>
          </a:xfrm>
        </p:spPr>
        <p:txBody>
          <a:bodyPr/>
          <a:lstStyle/>
          <a:p>
            <a:pPr marL="0" indent="0">
              <a:buNone/>
            </a:pPr>
            <a:r>
              <a:rPr lang="fr-FR" u="sng" dirty="0"/>
              <a:t>Référentiel de Certification</a:t>
            </a:r>
          </a:p>
          <a:p>
            <a:pPr marL="277813" indent="0">
              <a:spcBef>
                <a:spcPts val="0"/>
              </a:spcBef>
              <a:buNone/>
            </a:pPr>
            <a:endParaRPr lang="fr-FR" sz="2000" dirty="0" smtClean="0"/>
          </a:p>
          <a:p>
            <a:pPr>
              <a:tabLst>
                <a:tab pos="5735638" algn="l"/>
              </a:tabLst>
              <a:defRPr/>
            </a:pPr>
            <a:r>
              <a:rPr lang="fr-FR" sz="2800" dirty="0"/>
              <a:t>Contrôler </a:t>
            </a:r>
            <a:r>
              <a:rPr lang="fr-FR" sz="2800" dirty="0" smtClean="0"/>
              <a:t>:	</a:t>
            </a:r>
            <a:r>
              <a:rPr lang="fr-FR" sz="2400" dirty="0" smtClean="0"/>
              <a:t> 3 compétences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/>
              <a:t>Contrôler l’état des </a:t>
            </a:r>
            <a:r>
              <a:rPr lang="fr-FR" sz="2000" dirty="0" smtClean="0"/>
              <a:t>supports</a:t>
            </a:r>
            <a:r>
              <a:rPr lang="fr-FR" sz="2000" dirty="0"/>
              <a:t> </a:t>
            </a:r>
            <a:r>
              <a:rPr lang="fr-FR" sz="2000" dirty="0" smtClean="0"/>
              <a:t>				BC2 </a:t>
            </a:r>
            <a:r>
              <a:rPr lang="fr-FR" sz="2000" dirty="0"/>
              <a:t>/ UP2</a:t>
            </a:r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/>
              <a:t>Réaliser des contrôles de mise en </a:t>
            </a:r>
            <a:r>
              <a:rPr lang="fr-FR" sz="2000" dirty="0" smtClean="0"/>
              <a:t>œuvre</a:t>
            </a:r>
            <a:r>
              <a:rPr lang="fr-FR" sz="2000" dirty="0"/>
              <a:t> </a:t>
            </a:r>
            <a:r>
              <a:rPr lang="fr-FR" sz="2000" dirty="0" smtClean="0"/>
              <a:t>			BC2 </a:t>
            </a:r>
            <a:r>
              <a:rPr lang="fr-FR" sz="2000" dirty="0"/>
              <a:t>/ UP2</a:t>
            </a:r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/>
              <a:t>Vérifier la conformité des travaux </a:t>
            </a:r>
            <a:r>
              <a:rPr lang="fr-FR" sz="2000" dirty="0" smtClean="0"/>
              <a:t>réalisés</a:t>
            </a:r>
            <a:r>
              <a:rPr lang="fr-FR" sz="2000" dirty="0"/>
              <a:t> </a:t>
            </a:r>
            <a:r>
              <a:rPr lang="fr-FR" sz="2000" dirty="0" smtClean="0"/>
              <a:t>			BC2 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277813" indent="0">
              <a:spcBef>
                <a:spcPts val="0"/>
              </a:spcBef>
              <a:buNone/>
            </a:pPr>
            <a:endParaRPr lang="fr-FR" sz="2000" dirty="0" smtClean="0">
              <a:sym typeface="Wingdings" panose="05000000000000000000" pitchFamily="2" charset="2"/>
            </a:endParaRPr>
          </a:p>
          <a:p>
            <a:pPr marL="277813" indent="0">
              <a:spcBef>
                <a:spcPts val="0"/>
              </a:spcBef>
              <a:buNone/>
            </a:pPr>
            <a:r>
              <a:rPr lang="fr-FR" sz="2800" dirty="0" smtClean="0">
                <a:sym typeface="Wingdings" panose="05000000000000000000" pitchFamily="2" charset="2"/>
              </a:rPr>
              <a:t> </a:t>
            </a:r>
            <a:r>
              <a:rPr lang="fr-FR" sz="2800" b="1" u="sng" dirty="0">
                <a:latin typeface="Arial" pitchFamily="34" charset="0"/>
                <a:cs typeface="Arial" pitchFamily="34" charset="0"/>
              </a:rPr>
              <a:t>4 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capacités </a:t>
            </a:r>
            <a:r>
              <a:rPr lang="fr-FR" sz="2800" b="1" u="sng" dirty="0">
                <a:latin typeface="Arial" pitchFamily="34" charset="0"/>
                <a:cs typeface="Arial" pitchFamily="34" charset="0"/>
              </a:rPr>
              <a:t>/ 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16 compétences</a:t>
            </a:r>
            <a:endParaRPr lang="fr-FR" sz="2800" dirty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endParaRPr lang="fr-FR" sz="2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2800" b="1" dirty="0">
                <a:latin typeface="+mn-lt"/>
              </a:rPr>
              <a:t>CAP Peintre applicateur de revêtements</a:t>
            </a:r>
            <a:br>
              <a:rPr lang="fr-FR" altLang="fr-FR" sz="2800" b="1" dirty="0">
                <a:latin typeface="+mn-lt"/>
              </a:rPr>
            </a:br>
            <a:endParaRPr lang="fr-FR" altLang="fr-FR" sz="2800" b="1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71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1" y="1988840"/>
            <a:ext cx="8314952" cy="3672433"/>
          </a:xfrm>
        </p:spPr>
        <p:txBody>
          <a:bodyPr/>
          <a:lstStyle/>
          <a:p>
            <a:pPr marL="0" lvl="0" indent="0">
              <a:buNone/>
              <a:tabLst>
                <a:tab pos="5735638" algn="l"/>
              </a:tabLst>
              <a:defRPr/>
            </a:pPr>
            <a:r>
              <a:rPr lang="fr-FR" sz="2800" u="sng" dirty="0" smtClean="0">
                <a:solidFill>
                  <a:srgbClr val="000000"/>
                </a:solidFill>
              </a:rPr>
              <a:t>Les pôles de savoirs associés :</a:t>
            </a:r>
          </a:p>
          <a:p>
            <a:pPr marL="0" lvl="0" indent="0">
              <a:buNone/>
              <a:tabLst>
                <a:tab pos="5735638" algn="l"/>
              </a:tabLst>
              <a:defRPr/>
            </a:pPr>
            <a:endParaRPr lang="fr-FR" sz="2800" dirty="0" smtClean="0">
              <a:solidFill>
                <a:srgbClr val="000000"/>
              </a:solidFill>
            </a:endParaRPr>
          </a:p>
          <a:p>
            <a:pPr lvl="0">
              <a:tabLst>
                <a:tab pos="5735638" algn="l"/>
              </a:tabLst>
              <a:defRPr/>
            </a:pPr>
            <a:r>
              <a:rPr lang="fr-FR" sz="2800" dirty="0" smtClean="0">
                <a:solidFill>
                  <a:srgbClr val="000000"/>
                </a:solidFill>
              </a:rPr>
              <a:t>Pôle</a:t>
            </a:r>
            <a:r>
              <a:rPr lang="fr-FR" sz="2800" dirty="0" smtClean="0"/>
              <a:t> </a:t>
            </a:r>
            <a:r>
              <a:rPr lang="fr-FR" sz="2800" dirty="0"/>
              <a:t>1 : Connaissance du monde </a:t>
            </a:r>
            <a:r>
              <a:rPr lang="fr-FR" sz="2800" dirty="0" smtClean="0"/>
              <a:t>professionnel</a:t>
            </a:r>
          </a:p>
          <a:p>
            <a:pPr marL="1441450" indent="0">
              <a:spcBef>
                <a:spcPts val="0"/>
              </a:spcBef>
              <a:buFont typeface="Wingdings" pitchFamily="2" charset="2"/>
              <a:buChar char="à"/>
              <a:defRPr/>
            </a:pPr>
            <a:r>
              <a:rPr lang="fr-FR" sz="2800" dirty="0" smtClean="0"/>
              <a:t> 8 savoirs associés transversaux</a:t>
            </a:r>
          </a:p>
          <a:p>
            <a:pPr marL="1441450" indent="0">
              <a:spcBef>
                <a:spcPts val="0"/>
              </a:spcBef>
              <a:buFont typeface="Wingdings" pitchFamily="2" charset="2"/>
              <a:buChar char="à"/>
              <a:defRPr/>
            </a:pPr>
            <a:endParaRPr lang="fr-FR" sz="2800" dirty="0"/>
          </a:p>
          <a:p>
            <a:pPr lvl="0">
              <a:tabLst>
                <a:tab pos="5735638" algn="l"/>
              </a:tabLst>
              <a:defRPr/>
            </a:pPr>
            <a:r>
              <a:rPr lang="fr-FR" sz="2800" dirty="0" smtClean="0">
                <a:solidFill>
                  <a:srgbClr val="000000"/>
                </a:solidFill>
              </a:rPr>
              <a:t>Pôle 2 : Connaissances </a:t>
            </a:r>
            <a:r>
              <a:rPr lang="fr-FR" sz="2800" dirty="0" smtClean="0"/>
              <a:t>scientifiques et techniques</a:t>
            </a:r>
          </a:p>
          <a:p>
            <a:pPr marL="1441450" indent="0">
              <a:spcBef>
                <a:spcPts val="0"/>
              </a:spcBef>
              <a:buFont typeface="Wingdings" pitchFamily="2" charset="2"/>
              <a:buChar char="à"/>
              <a:tabLst>
                <a:tab pos="5735638" algn="l"/>
              </a:tabLst>
              <a:defRPr/>
            </a:pPr>
            <a:r>
              <a:rPr lang="fr-FR" sz="2800" dirty="0" smtClean="0">
                <a:sym typeface="Wingdings" pitchFamily="2" charset="2"/>
              </a:rPr>
              <a:t> </a:t>
            </a:r>
            <a:r>
              <a:rPr lang="fr-FR" sz="2800" dirty="0" smtClean="0"/>
              <a:t>4 </a:t>
            </a:r>
            <a:r>
              <a:rPr lang="fr-FR" sz="2800" dirty="0"/>
              <a:t>savoirs associés </a:t>
            </a:r>
            <a:r>
              <a:rPr lang="fr-FR" sz="2800" dirty="0" smtClean="0"/>
              <a:t>spécifiques</a:t>
            </a:r>
            <a:endParaRPr lang="fr-FR" sz="28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561" y="5805264"/>
            <a:ext cx="547260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0"/>
              </a:spcBef>
              <a:buFontTx/>
              <a:buNone/>
              <a:defRPr/>
            </a:pPr>
            <a:endParaRPr lang="fr-FR" sz="2800" kern="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2800" b="1" dirty="0">
                <a:latin typeface="+mn-lt"/>
              </a:rPr>
              <a:t>CAP Peintre applicateur de revêtements</a:t>
            </a:r>
            <a:br>
              <a:rPr lang="fr-FR" altLang="fr-FR" sz="2800" b="1" dirty="0">
                <a:latin typeface="+mn-lt"/>
              </a:rPr>
            </a:br>
            <a:endParaRPr lang="fr-FR" altLang="fr-FR" sz="2800" b="1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96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556767"/>
            <a:ext cx="8784976" cy="511259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fr-FR" sz="2800" u="sng" dirty="0"/>
              <a:t>U</a:t>
            </a:r>
            <a:r>
              <a:rPr lang="fr-FR" sz="2800" u="sng" dirty="0" smtClean="0"/>
              <a:t>nités constitutives du diplôme :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r-FR" sz="2800" u="sng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sz="2800" u="sng" dirty="0" smtClean="0"/>
              <a:t>3 unités professionnelles</a:t>
            </a:r>
            <a:r>
              <a:rPr lang="fr-FR" sz="2800" dirty="0" smtClean="0"/>
              <a:t>  </a:t>
            </a:r>
            <a:r>
              <a:rPr lang="fr-FR" sz="2800" dirty="0" smtClean="0">
                <a:sym typeface="Wingdings" pitchFamily="2" charset="2"/>
              </a:rPr>
              <a:t> 3 blocs de compétences</a:t>
            </a:r>
            <a:endParaRPr lang="fr-FR" sz="2800" dirty="0" smtClean="0"/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UP1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1 : </a:t>
            </a:r>
            <a:r>
              <a:rPr lang="fr-FR" sz="2400" b="1" dirty="0" smtClean="0"/>
              <a:t>Étude et préparation d’une intervention</a:t>
            </a:r>
            <a:endParaRPr lang="fr-FR" sz="2400" dirty="0" smtClean="0"/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UP2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2 : </a:t>
            </a:r>
            <a:r>
              <a:rPr lang="fr-FR" sz="2400" b="1" dirty="0" smtClean="0"/>
              <a:t>Réalisation et contrôle de travaux courants</a:t>
            </a:r>
            <a:endParaRPr lang="fr-FR" sz="2400" dirty="0" smtClean="0"/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UP3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3 : </a:t>
            </a:r>
            <a:r>
              <a:rPr lang="fr-FR" sz="2400" b="1" dirty="0" smtClean="0"/>
              <a:t>Réalisation de travaux spécifiques </a:t>
            </a:r>
            <a:endParaRPr lang="fr-FR" sz="2400" dirty="0" smtClean="0"/>
          </a:p>
          <a:p>
            <a:pPr>
              <a:defRPr/>
            </a:pPr>
            <a:endParaRPr lang="fr-FR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sz="2800" u="sng" dirty="0" smtClean="0"/>
              <a:t>4 unités générales</a:t>
            </a:r>
            <a:r>
              <a:rPr lang="fr-FR" sz="2800" dirty="0" smtClean="0"/>
              <a:t>  </a:t>
            </a:r>
            <a:r>
              <a:rPr lang="fr-FR" sz="2800" dirty="0" smtClean="0">
                <a:sym typeface="Wingdings" pitchFamily="2" charset="2"/>
              </a:rPr>
              <a:t> 4 blocs de compétences</a:t>
            </a:r>
            <a:endParaRPr lang="fr-FR" sz="2800" dirty="0" smtClean="0"/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UG1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: </a:t>
            </a:r>
            <a:r>
              <a:rPr lang="fr-FR" sz="2400" b="1" dirty="0" smtClean="0"/>
              <a:t>Français, Histoire-Géo. et EMC</a:t>
            </a:r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UG2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: </a:t>
            </a:r>
            <a:r>
              <a:rPr lang="fr-FR" sz="2400" b="1" dirty="0" smtClean="0"/>
              <a:t>Mathématiques, Sc. physiques et chimiques</a:t>
            </a:r>
            <a:endParaRPr lang="fr-FR" sz="2400" dirty="0" smtClean="0"/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UG3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: </a:t>
            </a:r>
            <a:r>
              <a:rPr lang="fr-FR" sz="2400" b="1" dirty="0" smtClean="0"/>
              <a:t>Éducation physique et sportive</a:t>
            </a:r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UG4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: </a:t>
            </a:r>
            <a:r>
              <a:rPr lang="fr-FR" sz="2400" b="1" dirty="0" smtClean="0"/>
              <a:t>Langue vivante étrangère : anglais</a:t>
            </a:r>
            <a:endParaRPr lang="fr-FR" sz="2400" dirty="0" smtClean="0"/>
          </a:p>
          <a:p>
            <a:pPr marL="0" indent="0">
              <a:buNone/>
              <a:defRPr/>
            </a:pPr>
            <a:endParaRPr lang="fr-FR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2800" b="1" dirty="0">
                <a:latin typeface="+mn-lt"/>
              </a:rPr>
              <a:t>CAP Peintre applicateur de revêtements</a:t>
            </a:r>
            <a:br>
              <a:rPr lang="fr-FR" altLang="fr-FR" sz="2800" b="1" dirty="0">
                <a:latin typeface="+mn-lt"/>
              </a:rPr>
            </a:br>
            <a:endParaRPr lang="fr-FR" altLang="fr-FR" sz="2800" b="1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82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784976" cy="501317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fr-FR" sz="2800" u="sng" dirty="0"/>
              <a:t>R</a:t>
            </a:r>
            <a:r>
              <a:rPr lang="fr-FR" sz="2800" u="sng" dirty="0" smtClean="0"/>
              <a:t>èglement d’examen :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r-FR" sz="2800" u="sng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sz="2800" u="sng" dirty="0" smtClean="0"/>
              <a:t>3 épreuves professionnelles</a:t>
            </a:r>
            <a:r>
              <a:rPr lang="fr-FR" sz="2800" dirty="0" smtClean="0"/>
              <a:t>  </a:t>
            </a:r>
            <a:r>
              <a:rPr lang="fr-FR" sz="2800" dirty="0" smtClean="0">
                <a:sym typeface="Wingdings" pitchFamily="2" charset="2"/>
              </a:rPr>
              <a:t> 3 unités professionnelles</a:t>
            </a:r>
            <a:endParaRPr lang="fr-FR" sz="2800" dirty="0" smtClean="0"/>
          </a:p>
          <a:p>
            <a:pPr>
              <a:spcBef>
                <a:spcPts val="300"/>
              </a:spcBef>
              <a:tabLst>
                <a:tab pos="6096000" algn="l"/>
              </a:tabLst>
              <a:defRPr/>
            </a:pPr>
            <a:r>
              <a:rPr lang="fr-FR" sz="2400" dirty="0" smtClean="0"/>
              <a:t>EP1 : </a:t>
            </a:r>
            <a:r>
              <a:rPr lang="fr-FR" sz="2400" b="1" dirty="0" smtClean="0"/>
              <a:t>Étude et préparation d’une intervention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4</a:t>
            </a:r>
            <a:endParaRPr lang="fr-FR" sz="2400" dirty="0" smtClean="0"/>
          </a:p>
          <a:p>
            <a:pPr>
              <a:spcBef>
                <a:spcPts val="300"/>
              </a:spcBef>
              <a:tabLst>
                <a:tab pos="6096000" algn="l"/>
              </a:tabLst>
              <a:defRPr/>
            </a:pPr>
            <a:r>
              <a:rPr lang="fr-FR" sz="2400" dirty="0" smtClean="0"/>
              <a:t>EP2 : </a:t>
            </a:r>
            <a:r>
              <a:rPr lang="fr-FR" sz="2400" b="1" dirty="0" smtClean="0"/>
              <a:t>Réalisation et contrôle de travaux courants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9 </a:t>
            </a:r>
            <a:r>
              <a:rPr lang="fr-FR" sz="2000" dirty="0" smtClean="0"/>
              <a:t>(dont 1 PSE)</a:t>
            </a:r>
            <a:endParaRPr lang="fr-FR" sz="2400" dirty="0" smtClean="0"/>
          </a:p>
          <a:p>
            <a:pPr>
              <a:spcBef>
                <a:spcPts val="300"/>
              </a:spcBef>
              <a:tabLst>
                <a:tab pos="6096000" algn="l"/>
              </a:tabLst>
              <a:defRPr/>
            </a:pPr>
            <a:r>
              <a:rPr lang="fr-FR" sz="2400" dirty="0" smtClean="0"/>
              <a:t>EP3 : </a:t>
            </a:r>
            <a:r>
              <a:rPr lang="fr-FR" sz="2400" b="1" dirty="0" smtClean="0"/>
              <a:t>Réalisation de travaux spécifiques 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2</a:t>
            </a:r>
            <a:endParaRPr lang="fr-FR" sz="2400" dirty="0" smtClean="0"/>
          </a:p>
          <a:p>
            <a:pPr>
              <a:defRPr/>
            </a:pPr>
            <a:endParaRPr lang="fr-FR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sz="2800" u="sng" dirty="0" smtClean="0"/>
              <a:t>4 épreuves générales</a:t>
            </a:r>
            <a:r>
              <a:rPr lang="fr-FR" sz="2800" dirty="0" smtClean="0"/>
              <a:t>  </a:t>
            </a:r>
            <a:r>
              <a:rPr lang="fr-FR" sz="2800" dirty="0" smtClean="0">
                <a:sym typeface="Wingdings" pitchFamily="2" charset="2"/>
              </a:rPr>
              <a:t> 4 unités générales</a:t>
            </a:r>
            <a:endParaRPr lang="fr-FR" sz="2800" dirty="0" smtClean="0"/>
          </a:p>
          <a:p>
            <a:pPr>
              <a:spcBef>
                <a:spcPts val="300"/>
              </a:spcBef>
              <a:tabLst>
                <a:tab pos="6635750" algn="l"/>
              </a:tabLst>
              <a:defRPr/>
            </a:pPr>
            <a:r>
              <a:rPr lang="fr-FR" sz="2400" dirty="0" smtClean="0"/>
              <a:t>EG1 : </a:t>
            </a:r>
            <a:r>
              <a:rPr lang="fr-FR" sz="2400" b="1" dirty="0" smtClean="0"/>
              <a:t>Français, histoire-géo. et EMC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3</a:t>
            </a:r>
          </a:p>
          <a:p>
            <a:pPr>
              <a:spcBef>
                <a:spcPts val="300"/>
              </a:spcBef>
              <a:tabLst>
                <a:tab pos="6635750" algn="l"/>
              </a:tabLst>
              <a:defRPr/>
            </a:pPr>
            <a:r>
              <a:rPr lang="fr-FR" sz="2400" dirty="0" smtClean="0"/>
              <a:t>EG2 : </a:t>
            </a:r>
            <a:r>
              <a:rPr lang="fr-FR" sz="2400" b="1" dirty="0" smtClean="0"/>
              <a:t>Mathématiques, Sc. physiques et chimiques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2</a:t>
            </a:r>
            <a:endParaRPr lang="fr-FR" sz="2400" dirty="0" smtClean="0"/>
          </a:p>
          <a:p>
            <a:pPr>
              <a:spcBef>
                <a:spcPts val="300"/>
              </a:spcBef>
              <a:tabLst>
                <a:tab pos="6635750" algn="l"/>
              </a:tabLst>
              <a:defRPr/>
            </a:pPr>
            <a:r>
              <a:rPr lang="fr-FR" sz="2400" dirty="0" smtClean="0"/>
              <a:t>EG3 : </a:t>
            </a:r>
            <a:r>
              <a:rPr lang="fr-FR" sz="2400" b="1" dirty="0" smtClean="0"/>
              <a:t>Éducation physique et sportive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1</a:t>
            </a:r>
          </a:p>
          <a:p>
            <a:pPr>
              <a:spcBef>
                <a:spcPts val="300"/>
              </a:spcBef>
              <a:tabLst>
                <a:tab pos="6635750" algn="l"/>
              </a:tabLst>
              <a:defRPr/>
            </a:pPr>
            <a:r>
              <a:rPr lang="fr-FR" sz="2400" dirty="0" smtClean="0"/>
              <a:t>EG4 : </a:t>
            </a:r>
            <a:r>
              <a:rPr lang="fr-FR" sz="2400" b="1" dirty="0" smtClean="0"/>
              <a:t>Langue vivante étrangère : anglais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1</a:t>
            </a:r>
            <a:endParaRPr lang="fr-FR" sz="2400" dirty="0" smtClean="0"/>
          </a:p>
          <a:p>
            <a:pPr marL="0" indent="0">
              <a:buNone/>
              <a:defRPr/>
            </a:pPr>
            <a:endParaRPr lang="fr-FR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2800" b="1" dirty="0">
                <a:latin typeface="+mn-lt"/>
              </a:rPr>
              <a:t>CAP Peintre applicateur de revêtements</a:t>
            </a:r>
            <a:br>
              <a:rPr lang="fr-FR" altLang="fr-FR" sz="2800" b="1" dirty="0">
                <a:latin typeface="+mn-lt"/>
              </a:rPr>
            </a:br>
            <a:endParaRPr lang="fr-FR" altLang="fr-FR" sz="2800" b="1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82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628800"/>
            <a:ext cx="8676455" cy="5112567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fr-FR" sz="2800" u="sng" dirty="0" smtClean="0"/>
              <a:t>Définition des épreuves professionnelles</a:t>
            </a:r>
          </a:p>
          <a:p>
            <a:pPr marL="536575">
              <a:spcBef>
                <a:spcPts val="0"/>
              </a:spcBef>
              <a:buNone/>
              <a:defRPr/>
            </a:pPr>
            <a:r>
              <a:rPr lang="fr-FR" sz="2400" b="1" u="sng" dirty="0" smtClean="0"/>
              <a:t>EP1 : Étude </a:t>
            </a:r>
            <a:r>
              <a:rPr lang="fr-FR" sz="2400" b="1" u="sng" dirty="0"/>
              <a:t>et préparation d’une </a:t>
            </a:r>
            <a:r>
              <a:rPr lang="fr-FR" sz="2400" b="1" u="sng" dirty="0" smtClean="0"/>
              <a:t>intervention :</a:t>
            </a:r>
            <a:endParaRPr lang="fr-FR" b="1" u="sng" dirty="0" smtClean="0"/>
          </a:p>
          <a:p>
            <a:pPr marL="536575">
              <a:spcBef>
                <a:spcPts val="0"/>
              </a:spcBef>
              <a:defRPr/>
            </a:pPr>
            <a:r>
              <a:rPr lang="fr-FR" sz="2400" dirty="0"/>
              <a:t>Évaluation </a:t>
            </a:r>
            <a:r>
              <a:rPr lang="fr-FR" sz="2400" dirty="0" smtClean="0"/>
              <a:t>ponctuelle : épreuve écrite de 3 h</a:t>
            </a:r>
          </a:p>
          <a:p>
            <a:pPr marL="536575">
              <a:spcBef>
                <a:spcPts val="0"/>
              </a:spcBef>
              <a:defRPr/>
            </a:pPr>
            <a:r>
              <a:rPr lang="fr-FR" sz="2400" dirty="0" smtClean="0"/>
              <a:t>Évaluation par CCF : 1 situation en centre de formation</a:t>
            </a:r>
            <a:endParaRPr lang="fr-FR" sz="2800" dirty="0" smtClean="0"/>
          </a:p>
          <a:p>
            <a:pPr marL="536575">
              <a:buNone/>
              <a:defRPr/>
            </a:pPr>
            <a:endParaRPr lang="fr-FR" sz="1200" dirty="0" smtClean="0"/>
          </a:p>
          <a:p>
            <a:pPr marL="536575">
              <a:spcBef>
                <a:spcPts val="0"/>
              </a:spcBef>
              <a:buNone/>
              <a:defRPr/>
            </a:pPr>
            <a:r>
              <a:rPr lang="fr-FR" sz="2400" b="1" u="sng" dirty="0" smtClean="0"/>
              <a:t>EP2 : Réalisation d’un ouvrage courant :</a:t>
            </a:r>
          </a:p>
          <a:p>
            <a:pPr marL="536575">
              <a:spcBef>
                <a:spcPts val="0"/>
              </a:spcBef>
              <a:defRPr/>
            </a:pPr>
            <a:r>
              <a:rPr lang="fr-FR" sz="2400" dirty="0" smtClean="0"/>
              <a:t>Évaluation ponctuelle : épreuve écrite </a:t>
            </a:r>
            <a:r>
              <a:rPr lang="fr-FR" sz="2400" u="sng" dirty="0" smtClean="0"/>
              <a:t>et</a:t>
            </a:r>
            <a:r>
              <a:rPr lang="fr-FR" sz="2400" dirty="0" smtClean="0"/>
              <a:t> pratique de 1 h + 14 h</a:t>
            </a:r>
          </a:p>
          <a:p>
            <a:pPr marL="536575">
              <a:spcBef>
                <a:spcPts val="0"/>
              </a:spcBef>
              <a:defRPr/>
            </a:pPr>
            <a:r>
              <a:rPr lang="fr-FR" sz="2400" dirty="0" smtClean="0"/>
              <a:t>Évaluation par </a:t>
            </a:r>
            <a:r>
              <a:rPr lang="fr-FR" sz="2400" dirty="0" err="1" smtClean="0"/>
              <a:t>CCF</a:t>
            </a:r>
            <a:r>
              <a:rPr lang="fr-FR" sz="2400" dirty="0" smtClean="0"/>
              <a:t> : 2 </a:t>
            </a:r>
            <a:r>
              <a:rPr lang="fr-FR" sz="2400" dirty="0" err="1" smtClean="0"/>
              <a:t>sit</a:t>
            </a:r>
            <a:r>
              <a:rPr lang="fr-FR" sz="2400" dirty="0" smtClean="0"/>
              <a:t>. :1 en centre de formation </a:t>
            </a:r>
            <a:r>
              <a:rPr lang="fr-FR" sz="2400" u="sng" dirty="0" smtClean="0"/>
              <a:t>et</a:t>
            </a:r>
            <a:r>
              <a:rPr lang="fr-FR" sz="2400" dirty="0" smtClean="0"/>
              <a:t> 1 en entreprise</a:t>
            </a:r>
          </a:p>
          <a:p>
            <a:pPr marL="536575" lvl="0">
              <a:spcBef>
                <a:spcPts val="0"/>
              </a:spcBef>
              <a:defRPr/>
            </a:pPr>
            <a:r>
              <a:rPr lang="fr-FR" sz="2400" dirty="0" smtClean="0"/>
              <a:t>+ </a:t>
            </a:r>
            <a:r>
              <a:rPr lang="fr-FR" sz="2400" dirty="0" smtClean="0">
                <a:solidFill>
                  <a:srgbClr val="000000"/>
                </a:solidFill>
              </a:rPr>
              <a:t>Épreuve de Prévention – Santé – Environnement </a:t>
            </a:r>
            <a:endParaRPr lang="fr-FR" sz="2400" dirty="0" smtClean="0"/>
          </a:p>
          <a:p>
            <a:pPr marL="536575">
              <a:buNone/>
              <a:defRPr/>
            </a:pPr>
            <a:endParaRPr lang="fr-FR" sz="1200" dirty="0"/>
          </a:p>
          <a:p>
            <a:pPr marL="536575" lvl="0">
              <a:spcBef>
                <a:spcPts val="0"/>
              </a:spcBef>
              <a:buNone/>
              <a:defRPr/>
            </a:pPr>
            <a:r>
              <a:rPr lang="fr-FR" sz="2400" b="1" u="sng" dirty="0" smtClean="0">
                <a:solidFill>
                  <a:srgbClr val="000000"/>
                </a:solidFill>
              </a:rPr>
              <a:t>EP3 : Réalisation de travaux spécifiques :</a:t>
            </a:r>
          </a:p>
          <a:p>
            <a:pPr marL="536575" lvl="0">
              <a:spcBef>
                <a:spcPts val="0"/>
              </a:spcBef>
              <a:defRPr/>
            </a:pPr>
            <a:r>
              <a:rPr lang="fr-FR" sz="2400" dirty="0"/>
              <a:t>Évaluation</a:t>
            </a:r>
            <a:r>
              <a:rPr lang="fr-FR" sz="2400" dirty="0" smtClean="0">
                <a:solidFill>
                  <a:srgbClr val="000000"/>
                </a:solidFill>
              </a:rPr>
              <a:t> ponctuelle : épreuve orale et pratique de 15 min. + 2 h 45</a:t>
            </a:r>
          </a:p>
          <a:p>
            <a:pPr marL="536575" lvl="0">
              <a:spcBef>
                <a:spcPts val="0"/>
              </a:spcBef>
              <a:defRPr/>
            </a:pPr>
            <a:r>
              <a:rPr lang="fr-FR" sz="2400" dirty="0"/>
              <a:t>Évaluation</a:t>
            </a:r>
            <a:r>
              <a:rPr lang="fr-FR" sz="2400" dirty="0" smtClean="0">
                <a:solidFill>
                  <a:srgbClr val="000000"/>
                </a:solidFill>
              </a:rPr>
              <a:t> par CCF : 1 situation en centre de formation</a:t>
            </a:r>
            <a:endParaRPr lang="fr-FR" sz="2800" dirty="0"/>
          </a:p>
          <a:p>
            <a:pPr marL="0" lvl="0" indent="0">
              <a:spcBef>
                <a:spcPts val="0"/>
              </a:spcBef>
              <a:buNone/>
              <a:defRPr/>
            </a:pPr>
            <a:endParaRPr lang="fr-FR" sz="1200" dirty="0" smtClean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endParaRPr lang="fr-FR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2800" b="1" dirty="0">
                <a:latin typeface="+mn-lt"/>
              </a:rPr>
              <a:t>CAP Peintre applicateur de revêtements</a:t>
            </a:r>
            <a:br>
              <a:rPr lang="fr-FR" altLang="fr-FR" sz="2800" b="1" dirty="0">
                <a:latin typeface="+mn-lt"/>
              </a:rPr>
            </a:br>
            <a:endParaRPr lang="fr-FR" altLang="fr-FR" sz="2800" b="1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82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556767"/>
            <a:ext cx="8676455" cy="4752553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fr-FR" sz="2800" u="sng" dirty="0" smtClean="0"/>
              <a:t>Définition des épreuves générales</a:t>
            </a:r>
          </a:p>
          <a:p>
            <a:pPr indent="-163513">
              <a:spcBef>
                <a:spcPts val="300"/>
              </a:spcBef>
              <a:spcAft>
                <a:spcPts val="1200"/>
              </a:spcAft>
              <a:buNone/>
              <a:tabLst>
                <a:tab pos="6635750" algn="l"/>
              </a:tabLst>
              <a:defRPr/>
            </a:pPr>
            <a:endParaRPr lang="fr-FR" sz="2400" b="1" u="sng" dirty="0" smtClean="0"/>
          </a:p>
          <a:p>
            <a:pPr indent="-163513">
              <a:spcBef>
                <a:spcPts val="300"/>
              </a:spcBef>
              <a:spcAft>
                <a:spcPts val="1200"/>
              </a:spcAft>
              <a:buNone/>
              <a:tabLst>
                <a:tab pos="6635750" algn="l"/>
              </a:tabLst>
              <a:defRPr/>
            </a:pPr>
            <a:r>
              <a:rPr lang="fr-FR" sz="2400" b="1" u="sng" dirty="0" smtClean="0"/>
              <a:t>EG1 : Français, histoire-géo. et enseignement moral et civique</a:t>
            </a:r>
          </a:p>
          <a:p>
            <a:pPr indent="-163513">
              <a:spcBef>
                <a:spcPts val="300"/>
              </a:spcBef>
              <a:spcAft>
                <a:spcPts val="1200"/>
              </a:spcAft>
              <a:buNone/>
              <a:tabLst>
                <a:tab pos="6635750" algn="l"/>
              </a:tabLst>
              <a:defRPr/>
            </a:pPr>
            <a:r>
              <a:rPr lang="fr-FR" sz="2400" b="1" u="sng" dirty="0" smtClean="0"/>
              <a:t>EG2 : Mathématiques, Sc. physiques et chimiques</a:t>
            </a:r>
          </a:p>
          <a:p>
            <a:pPr indent="-163513">
              <a:spcBef>
                <a:spcPts val="300"/>
              </a:spcBef>
              <a:spcAft>
                <a:spcPts val="1200"/>
              </a:spcAft>
              <a:buNone/>
              <a:tabLst>
                <a:tab pos="6635750" algn="l"/>
              </a:tabLst>
              <a:defRPr/>
            </a:pPr>
            <a:r>
              <a:rPr lang="fr-FR" sz="2400" b="1" u="sng" dirty="0" smtClean="0"/>
              <a:t>EG3 : Éducation physique et sportive</a:t>
            </a:r>
          </a:p>
          <a:p>
            <a:pPr indent="-163513">
              <a:spcBef>
                <a:spcPts val="300"/>
              </a:spcBef>
              <a:spcAft>
                <a:spcPts val="1200"/>
              </a:spcAft>
              <a:buNone/>
              <a:tabLst>
                <a:tab pos="6635750" algn="l"/>
              </a:tabLst>
              <a:defRPr/>
            </a:pPr>
            <a:r>
              <a:rPr lang="fr-FR" sz="2400" b="1" u="sng" dirty="0" smtClean="0"/>
              <a:t>EG4 : Langue vivante étrangère : anglais</a:t>
            </a:r>
          </a:p>
          <a:p>
            <a:pPr marL="0" indent="0">
              <a:buNone/>
              <a:defRPr/>
            </a:pPr>
            <a:endParaRPr lang="fr-FR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2800" b="1" dirty="0">
                <a:latin typeface="+mn-lt"/>
              </a:rPr>
              <a:t>CAP Peintre applicateur de revêtements</a:t>
            </a:r>
            <a:br>
              <a:rPr lang="fr-FR" altLang="fr-FR" sz="2800" b="1" dirty="0">
                <a:latin typeface="+mn-lt"/>
              </a:rPr>
            </a:br>
            <a:endParaRPr lang="fr-FR" altLang="fr-FR" sz="2800" b="1" dirty="0" smtClean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339752" y="5589240"/>
            <a:ext cx="4248472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82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2800" b="1" dirty="0" smtClean="0"/>
              <a:t>CAP Carreleur Mosaïste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9"/>
            <a:ext cx="8062664" cy="2304256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altLang="fr-FR" sz="2400" b="1" u="sng" dirty="0" smtClean="0"/>
              <a:t>Domaine d’intervention :</a:t>
            </a:r>
          </a:p>
          <a:p>
            <a:pPr lvl="0"/>
            <a:r>
              <a:rPr lang="fr-FR" sz="2600" dirty="0" smtClean="0"/>
              <a:t>A l’intérieur et à l’extérieur dans le cadre de travaux neufs, de rénovation et de restauration</a:t>
            </a:r>
            <a:endParaRPr lang="fr-FR" sz="2600" u="sng" dirty="0" smtClean="0"/>
          </a:p>
          <a:p>
            <a:r>
              <a:rPr lang="fr-FR" sz="2600" dirty="0" smtClean="0"/>
              <a:t>Revêtement de sols et de murs avec des matériaux performants et esthétiques en constante évolution</a:t>
            </a:r>
            <a:endParaRPr lang="fr-FR" altLang="fr-FR" b="1" dirty="0">
              <a:latin typeface="Arial" charset="0"/>
            </a:endParaRP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5800" y="4437112"/>
            <a:ext cx="8458200" cy="1296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Matériaux utilisés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</a:t>
            </a:r>
            <a:r>
              <a:rPr kumimoji="0" lang="fr-FR" alt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Mise en œuvre de :</a:t>
            </a:r>
            <a:endParaRPr kumimoji="0" lang="fr-FR" sz="2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carrelage, faïences, céramique, pierres, marbre, ardoise, porcelaine, terre cuite…</a:t>
            </a: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/>
              <a:t>  </a:t>
            </a:r>
            <a:r>
              <a:rPr lang="fr-FR" altLang="fr-FR" sz="2800" b="1" dirty="0" smtClean="0"/>
              <a:t>CAP Carreleur Mosaïste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8458200" cy="352871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altLang="fr-FR" sz="2400" b="1" u="sng" dirty="0" smtClean="0"/>
              <a:t>Activités :</a:t>
            </a:r>
          </a:p>
          <a:p>
            <a:pPr>
              <a:defRPr/>
            </a:pPr>
            <a:r>
              <a:rPr lang="fr-FR" sz="2600" dirty="0" smtClean="0"/>
              <a:t>Contribue à l’amélioration </a:t>
            </a:r>
            <a:r>
              <a:rPr lang="fr-FR" sz="2600" dirty="0"/>
              <a:t>et à la durabilité de l’habitat, à l’amélioration de la qualité de vie dans </a:t>
            </a:r>
            <a:r>
              <a:rPr lang="fr-FR" sz="2600" dirty="0" smtClean="0"/>
              <a:t>l’habitat</a:t>
            </a:r>
          </a:p>
          <a:p>
            <a:pPr>
              <a:defRPr/>
            </a:pPr>
            <a:r>
              <a:rPr lang="fr-FR" sz="2600" dirty="0" smtClean="0"/>
              <a:t>Respecte les </a:t>
            </a:r>
            <a:r>
              <a:rPr lang="fr-FR" sz="2600" dirty="0"/>
              <a:t>exigences règlementaires </a:t>
            </a:r>
            <a:r>
              <a:rPr lang="fr-FR" sz="2600" dirty="0" smtClean="0"/>
              <a:t>environnementales</a:t>
            </a:r>
            <a:r>
              <a:rPr lang="fr-FR" sz="2600" dirty="0"/>
              <a:t>, </a:t>
            </a:r>
            <a:r>
              <a:rPr lang="fr-FR" sz="2600" dirty="0" smtClean="0"/>
              <a:t>de sécurité…</a:t>
            </a:r>
          </a:p>
          <a:p>
            <a:pPr>
              <a:defRPr/>
            </a:pPr>
            <a:r>
              <a:rPr lang="fr-FR" sz="2600" dirty="0" smtClean="0"/>
              <a:t>Intervient sur chantier en </a:t>
            </a:r>
            <a:r>
              <a:rPr lang="fr-FR" sz="2600" dirty="0" err="1" smtClean="0"/>
              <a:t>co</a:t>
            </a:r>
            <a:r>
              <a:rPr lang="fr-FR" sz="2600" dirty="0" smtClean="0"/>
              <a:t>-activité avec les autres corps de métiers</a:t>
            </a:r>
          </a:p>
          <a:p>
            <a:pPr>
              <a:defRPr/>
            </a:pPr>
            <a:r>
              <a:rPr lang="fr-FR" sz="2600" dirty="0" smtClean="0"/>
              <a:t>Intègre dans ses activités les </a:t>
            </a:r>
            <a:r>
              <a:rPr lang="fr-FR" sz="2600" dirty="0"/>
              <a:t>enjeux de la transition énergétique et de la transition </a:t>
            </a:r>
            <a:r>
              <a:rPr lang="fr-FR" sz="2600" dirty="0" smtClean="0"/>
              <a:t>numérique.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3200" b="1" u="sng" dirty="0" smtClean="0"/>
              <a:t>Documents </a:t>
            </a:r>
            <a:r>
              <a:rPr lang="fr-FR" altLang="fr-FR" sz="3200" b="1" u="sng" dirty="0" smtClean="0"/>
              <a:t>de travail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92896"/>
            <a:ext cx="8458200" cy="1512168"/>
          </a:xfrm>
        </p:spPr>
        <p:txBody>
          <a:bodyPr/>
          <a:lstStyle/>
          <a:p>
            <a:pPr>
              <a:spcBef>
                <a:spcPts val="0"/>
              </a:spcBef>
              <a:buNone/>
              <a:defRPr/>
            </a:pPr>
            <a:r>
              <a:rPr lang="fr-FR" sz="2400" dirty="0" smtClean="0"/>
              <a:t>Documents </a:t>
            </a:r>
            <a:r>
              <a:rPr lang="fr-FR" sz="2400" dirty="0" smtClean="0"/>
              <a:t>de travail </a:t>
            </a:r>
            <a:r>
              <a:rPr lang="fr-FR" sz="2400" dirty="0" smtClean="0"/>
              <a:t>:</a:t>
            </a:r>
          </a:p>
          <a:p>
            <a:pPr>
              <a:spcBef>
                <a:spcPts val="0"/>
              </a:spcBef>
              <a:buNone/>
              <a:defRPr/>
            </a:pPr>
            <a:endParaRPr lang="fr-FR" sz="2400" dirty="0" smtClean="0"/>
          </a:p>
          <a:p>
            <a:pPr>
              <a:spcBef>
                <a:spcPts val="0"/>
              </a:spcBef>
              <a:buNone/>
              <a:defRPr/>
            </a:pPr>
            <a:r>
              <a:rPr lang="fr-FR" sz="2400" dirty="0" smtClean="0">
                <a:sym typeface="Wingdings" panose="05000000000000000000" pitchFamily="2" charset="2"/>
              </a:rPr>
              <a:t>	</a:t>
            </a:r>
            <a:r>
              <a:rPr lang="fr-FR" sz="2400" dirty="0" smtClean="0">
                <a:sym typeface="Wingdings" panose="05000000000000000000" pitchFamily="2" charset="2"/>
              </a:rPr>
              <a:t> </a:t>
            </a:r>
            <a:r>
              <a:rPr lang="fr-FR" sz="2400" dirty="0" smtClean="0"/>
              <a:t>Projets de référentiels  </a:t>
            </a:r>
            <a:r>
              <a:rPr lang="fr-FR" sz="2400" dirty="0" smtClean="0"/>
              <a:t>pas encore </a:t>
            </a:r>
            <a:r>
              <a:rPr lang="fr-FR" sz="2400" dirty="0" smtClean="0"/>
              <a:t>présentés à la 5</a:t>
            </a:r>
            <a:r>
              <a:rPr lang="fr-FR" sz="2400" baseline="30000" dirty="0" smtClean="0"/>
              <a:t>e</a:t>
            </a:r>
            <a:r>
              <a:rPr lang="fr-FR" sz="2400" dirty="0" smtClean="0"/>
              <a:t> CPC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fr-FR" sz="2400" dirty="0" smtClean="0"/>
              <a:t>	</a:t>
            </a:r>
            <a:endParaRPr lang="fr-FR" sz="2400" dirty="0" smtClean="0"/>
          </a:p>
          <a:p>
            <a:pPr>
              <a:spcBef>
                <a:spcPts val="0"/>
              </a:spcBef>
              <a:buNone/>
              <a:defRPr/>
            </a:pPr>
            <a:r>
              <a:rPr lang="fr-FR" sz="2400" dirty="0" smtClean="0"/>
              <a:t>	</a:t>
            </a:r>
            <a:r>
              <a:rPr lang="fr-FR" sz="2400" dirty="0" smtClean="0">
                <a:sym typeface="Wingdings" pitchFamily="2" charset="2"/>
              </a:rPr>
              <a:t></a:t>
            </a:r>
            <a:r>
              <a:rPr lang="fr-FR" sz="2400" dirty="0" smtClean="0"/>
              <a:t>Arrêtés </a:t>
            </a:r>
            <a:r>
              <a:rPr lang="fr-FR" sz="2400" dirty="0" smtClean="0"/>
              <a:t>de création non </a:t>
            </a:r>
            <a:r>
              <a:rPr lang="fr-FR" sz="2400" dirty="0" smtClean="0"/>
              <a:t>publiés </a:t>
            </a:r>
            <a:r>
              <a:rPr lang="fr-FR" sz="2400" dirty="0" smtClean="0"/>
              <a:t>actuellement</a:t>
            </a:r>
            <a:endParaRPr lang="fr-FR" sz="2400" dirty="0" smtClean="0"/>
          </a:p>
          <a:p>
            <a:pPr>
              <a:spcBef>
                <a:spcPts val="0"/>
              </a:spcBef>
              <a:buNone/>
              <a:defRPr/>
            </a:pPr>
            <a:endParaRPr lang="fr-FR" sz="2400" dirty="0" smtClean="0"/>
          </a:p>
          <a:p>
            <a:pPr>
              <a:spcBef>
                <a:spcPts val="0"/>
              </a:spcBef>
              <a:buNone/>
              <a:defRPr/>
            </a:pPr>
            <a:endParaRPr lang="fr-FR" sz="2400" dirty="0"/>
          </a:p>
          <a:p>
            <a:pPr>
              <a:spcBef>
                <a:spcPts val="0"/>
              </a:spcBef>
              <a:buNone/>
              <a:defRPr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3200" dirty="0" smtClean="0"/>
              <a:t> </a:t>
            </a:r>
            <a:r>
              <a:rPr lang="fr-FR" altLang="fr-FR" sz="2800" b="1" dirty="0" smtClean="0"/>
              <a:t>CAP Carreleur Mosaïste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8458200" cy="4536504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/>
              <a:t>Conditions générales d’exercice du métier</a:t>
            </a:r>
            <a:r>
              <a:rPr lang="fr-FR" altLang="fr-FR" sz="2400" b="1" dirty="0" smtClean="0">
                <a:latin typeface="Arial" charset="0"/>
              </a:rPr>
              <a:t> :</a:t>
            </a:r>
          </a:p>
          <a:p>
            <a:pPr>
              <a:defRPr/>
            </a:pPr>
            <a:r>
              <a:rPr lang="fr-FR" sz="2600" dirty="0" smtClean="0"/>
              <a:t>Dans tous types d’entreprises, </a:t>
            </a:r>
            <a:r>
              <a:rPr lang="fr-FR" sz="2600" dirty="0"/>
              <a:t>majoritairement dans des entreprises </a:t>
            </a:r>
            <a:r>
              <a:rPr lang="fr-FR" sz="2600" dirty="0" smtClean="0"/>
              <a:t>moyennes et artisanales</a:t>
            </a:r>
          </a:p>
          <a:p>
            <a:pPr>
              <a:defRPr/>
            </a:pPr>
            <a:r>
              <a:rPr lang="fr-FR" sz="2600" dirty="0" smtClean="0"/>
              <a:t>Réalisation du </a:t>
            </a:r>
            <a:r>
              <a:rPr lang="fr-FR" sz="2600" dirty="0"/>
              <a:t>travail </a:t>
            </a:r>
            <a:r>
              <a:rPr lang="fr-FR" sz="2600" dirty="0" smtClean="0"/>
              <a:t>seul ou en équipe selon </a:t>
            </a:r>
            <a:r>
              <a:rPr lang="fr-FR" sz="2600" dirty="0"/>
              <a:t>des consignes d’exécution orales et écrites transmises par sa </a:t>
            </a:r>
            <a:r>
              <a:rPr lang="fr-FR" sz="2600" dirty="0" smtClean="0"/>
              <a:t>hiérarchie</a:t>
            </a:r>
          </a:p>
          <a:p>
            <a:pPr>
              <a:defRPr/>
            </a:pPr>
            <a:r>
              <a:rPr lang="fr-FR" sz="2600" dirty="0" smtClean="0"/>
              <a:t>Responsable </a:t>
            </a:r>
            <a:r>
              <a:rPr lang="fr-FR" sz="2600" dirty="0"/>
              <a:t>de la bonne réalisation </a:t>
            </a:r>
            <a:r>
              <a:rPr lang="fr-FR" sz="2600" dirty="0" smtClean="0"/>
              <a:t>de ses </a:t>
            </a:r>
            <a:r>
              <a:rPr lang="fr-FR" sz="2600" dirty="0"/>
              <a:t>travaux </a:t>
            </a:r>
            <a:r>
              <a:rPr lang="fr-FR" sz="2600" dirty="0" smtClean="0"/>
              <a:t>selon le </a:t>
            </a:r>
            <a:r>
              <a:rPr lang="fr-FR" sz="2600" dirty="0"/>
              <a:t>cahier des charges </a:t>
            </a:r>
            <a:r>
              <a:rPr lang="fr-FR" sz="2600" dirty="0" smtClean="0"/>
              <a:t>fourni</a:t>
            </a:r>
          </a:p>
          <a:p>
            <a:pPr>
              <a:defRPr/>
            </a:pPr>
            <a:r>
              <a:rPr lang="fr-FR" sz="2600" dirty="0" smtClean="0"/>
              <a:t>Communication avec son environnement professionnel : hiérarchie, équipe, autres intervenants, client…</a:t>
            </a:r>
          </a:p>
          <a:p>
            <a:pPr>
              <a:defRPr/>
            </a:pPr>
            <a:r>
              <a:rPr lang="fr-FR" sz="2600" dirty="0" smtClean="0"/>
              <a:t>Echange oral et exploitation d’indications techniques en anglais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5400" dirty="0" smtClean="0"/>
              <a:t> </a:t>
            </a:r>
            <a:r>
              <a:rPr lang="fr-FR" altLang="fr-FR" sz="2800" b="1" dirty="0" smtClean="0"/>
              <a:t>CAP Carreleur Mosaïste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458200" cy="3816449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>
                <a:cs typeface="Arial" pitchFamily="34" charset="0"/>
              </a:rPr>
              <a:t>Perspectives d’évolution dans l’emploi</a:t>
            </a:r>
            <a:r>
              <a:rPr lang="fr-FR" altLang="fr-FR" sz="2400" b="1" dirty="0" smtClean="0">
                <a:cs typeface="Arial" pitchFamily="34" charset="0"/>
              </a:rPr>
              <a:t> :</a:t>
            </a:r>
          </a:p>
          <a:p>
            <a:pPr>
              <a:defRPr/>
            </a:pPr>
            <a:r>
              <a:rPr lang="fr-FR" sz="2600" dirty="0" smtClean="0"/>
              <a:t>Premier </a:t>
            </a:r>
            <a:r>
              <a:rPr lang="fr-FR" sz="2600" dirty="0"/>
              <a:t>niveau de compétences professionnelles </a:t>
            </a:r>
            <a:r>
              <a:rPr lang="fr-FR" sz="2600" dirty="0" smtClean="0"/>
              <a:t>: accès </a:t>
            </a:r>
            <a:r>
              <a:rPr lang="fr-FR" sz="2600" dirty="0"/>
              <a:t>à un emploi d’</a:t>
            </a:r>
            <a:r>
              <a:rPr lang="fr-FR" sz="2600" b="1" dirty="0"/>
              <a:t>ouvrier </a:t>
            </a:r>
            <a:r>
              <a:rPr lang="fr-FR" sz="2600" b="1" dirty="0" smtClean="0"/>
              <a:t>qualifié</a:t>
            </a:r>
            <a:endParaRPr lang="fr-FR" sz="2600" b="1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1000" dirty="0"/>
          </a:p>
          <a:p>
            <a:pPr>
              <a:defRPr/>
            </a:pPr>
            <a:r>
              <a:rPr lang="fr-FR" sz="2600" dirty="0" smtClean="0"/>
              <a:t>Formation tout au long de la vie :</a:t>
            </a:r>
          </a:p>
          <a:p>
            <a:pPr lvl="1">
              <a:spcBef>
                <a:spcPts val="0"/>
              </a:spcBef>
              <a:defRPr/>
            </a:pPr>
            <a:r>
              <a:rPr lang="fr-FR" sz="2400" dirty="0" smtClean="0"/>
              <a:t>dans </a:t>
            </a:r>
            <a:r>
              <a:rPr lang="fr-FR" sz="2400" dirty="0"/>
              <a:t>la préparation d’une certification </a:t>
            </a:r>
            <a:r>
              <a:rPr lang="fr-FR" sz="2400" dirty="0" smtClean="0"/>
              <a:t>complémentaire</a:t>
            </a:r>
          </a:p>
          <a:p>
            <a:pPr lvl="1">
              <a:spcBef>
                <a:spcPts val="0"/>
              </a:spcBef>
              <a:defRPr/>
            </a:pPr>
            <a:r>
              <a:rPr lang="fr-FR" sz="2400" dirty="0"/>
              <a:t>o</a:t>
            </a:r>
            <a:r>
              <a:rPr lang="fr-FR" sz="2400" dirty="0" smtClean="0"/>
              <a:t>u </a:t>
            </a:r>
            <a:r>
              <a:rPr lang="fr-FR" sz="2400" dirty="0"/>
              <a:t>d’un diplôme de niveau </a:t>
            </a:r>
            <a:r>
              <a:rPr lang="fr-FR" sz="2400" dirty="0" smtClean="0"/>
              <a:t>supérieur</a:t>
            </a:r>
            <a:endParaRPr lang="fr-FR" sz="2400" dirty="0"/>
          </a:p>
          <a:p>
            <a:pPr lvl="1">
              <a:spcBef>
                <a:spcPts val="0"/>
              </a:spcBef>
              <a:defRPr/>
            </a:pPr>
            <a:endParaRPr lang="fr-FR" sz="1000" dirty="0" smtClean="0"/>
          </a:p>
          <a:p>
            <a:pPr marL="342900" lvl="1" indent="-342900">
              <a:buFontTx/>
              <a:buBlip>
                <a:blip r:embed="rId2"/>
              </a:buBlip>
              <a:defRPr/>
            </a:pPr>
            <a:r>
              <a:rPr lang="fr-FR" sz="2600" dirty="0">
                <a:ea typeface="+mn-ea"/>
                <a:cs typeface="+mn-cs"/>
              </a:rPr>
              <a:t>Evolution vers la fonction </a:t>
            </a:r>
            <a:r>
              <a:rPr lang="fr-FR" sz="2600" dirty="0" smtClean="0">
                <a:ea typeface="+mn-ea"/>
                <a:cs typeface="+mn-cs"/>
              </a:rPr>
              <a:t>d’encadrement ou à </a:t>
            </a:r>
            <a:r>
              <a:rPr lang="fr-FR" sz="2600" dirty="0">
                <a:ea typeface="+mn-ea"/>
                <a:cs typeface="+mn-cs"/>
              </a:rPr>
              <a:t>moyen terme, </a:t>
            </a:r>
            <a:r>
              <a:rPr lang="fr-FR" sz="2600" dirty="0" smtClean="0">
                <a:ea typeface="+mn-ea"/>
                <a:cs typeface="+mn-cs"/>
              </a:rPr>
              <a:t/>
            </a:r>
            <a:br>
              <a:rPr lang="fr-FR" sz="2600" dirty="0" smtClean="0">
                <a:ea typeface="+mn-ea"/>
                <a:cs typeface="+mn-cs"/>
              </a:rPr>
            </a:br>
            <a:r>
              <a:rPr lang="fr-FR" sz="2600" dirty="0" smtClean="0">
                <a:ea typeface="+mn-ea"/>
                <a:cs typeface="+mn-cs"/>
              </a:rPr>
              <a:t>créer </a:t>
            </a:r>
            <a:r>
              <a:rPr lang="fr-FR" sz="2600" dirty="0">
                <a:ea typeface="+mn-ea"/>
                <a:cs typeface="+mn-cs"/>
              </a:rPr>
              <a:t>ou reprendre une entreprise artisanale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/>
              <a:t>  </a:t>
            </a:r>
            <a:r>
              <a:rPr lang="fr-FR" altLang="fr-FR" sz="2800" b="1" dirty="0" smtClean="0"/>
              <a:t>CAP Carreleur Mosaïste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918648" cy="36004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4 activités / 15 tâches professionnelles </a:t>
            </a:r>
            <a:r>
              <a:rPr lang="fr-FR" altLang="fr-FR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FontTx/>
              <a:buNone/>
              <a:defRPr/>
            </a:pPr>
            <a:endParaRPr lang="fr-FR" altLang="fr-FR" sz="1600" b="1" dirty="0" smtClean="0">
              <a:latin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fr-FR" sz="2800" dirty="0"/>
              <a:t>Communication : </a:t>
            </a:r>
            <a:r>
              <a:rPr lang="fr-FR" sz="2800" dirty="0" smtClean="0"/>
              <a:t>3 tâches</a:t>
            </a:r>
            <a:endParaRPr lang="fr-FR" sz="28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/>
          </a:p>
          <a:p>
            <a:pPr>
              <a:spcBef>
                <a:spcPts val="0"/>
              </a:spcBef>
              <a:defRPr/>
            </a:pPr>
            <a:r>
              <a:rPr lang="fr-FR" sz="2800" dirty="0"/>
              <a:t>Préparation </a:t>
            </a:r>
            <a:r>
              <a:rPr lang="fr-FR" sz="2800" dirty="0" smtClean="0"/>
              <a:t>: </a:t>
            </a:r>
            <a:r>
              <a:rPr lang="fr-FR" sz="2800" dirty="0"/>
              <a:t>3 </a:t>
            </a:r>
            <a:r>
              <a:rPr lang="fr-FR" sz="2800" dirty="0" smtClean="0"/>
              <a:t>tâches</a:t>
            </a:r>
            <a:endParaRPr lang="fr-FR" sz="28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/>
          </a:p>
          <a:p>
            <a:pPr>
              <a:spcBef>
                <a:spcPts val="0"/>
              </a:spcBef>
              <a:defRPr/>
            </a:pPr>
            <a:r>
              <a:rPr lang="fr-FR" sz="2800" dirty="0" smtClean="0"/>
              <a:t>Réalisation et contrôle d’un ouvrage courant : </a:t>
            </a:r>
            <a:r>
              <a:rPr lang="fr-FR" sz="2800" dirty="0"/>
              <a:t>6</a:t>
            </a:r>
            <a:r>
              <a:rPr lang="fr-FR" sz="2800" dirty="0" smtClean="0"/>
              <a:t> tâches</a:t>
            </a:r>
            <a:endParaRPr lang="fr-FR" sz="28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/>
          </a:p>
          <a:p>
            <a:pPr>
              <a:spcBef>
                <a:spcPts val="0"/>
              </a:spcBef>
              <a:defRPr/>
            </a:pPr>
            <a:r>
              <a:rPr lang="fr-FR" sz="2800" dirty="0" smtClean="0"/>
              <a:t>Réalisation d’ouvrages spécifiques : 3 tâches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/>
              <a:t>  </a:t>
            </a:r>
            <a:r>
              <a:rPr lang="fr-FR" altLang="fr-FR" sz="2800" b="1" dirty="0" smtClean="0"/>
              <a:t>CAP Carreleur Mosaïste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3"/>
            <a:ext cx="8318530" cy="18722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Activité de communication :</a:t>
            </a:r>
            <a:endParaRPr lang="fr-FR" altLang="fr-FR" sz="2400" dirty="0" smtClean="0"/>
          </a:p>
          <a:p>
            <a:r>
              <a:rPr lang="fr-FR" sz="2400" b="1" dirty="0" smtClean="0"/>
              <a:t>T1 : </a:t>
            </a:r>
            <a:r>
              <a:rPr lang="fr-FR" sz="2400" dirty="0" smtClean="0"/>
              <a:t>Prendre connaissance des informations liées à son intervention</a:t>
            </a:r>
          </a:p>
          <a:p>
            <a:r>
              <a:rPr lang="fr-FR" sz="2400" b="1" dirty="0" smtClean="0"/>
              <a:t>T2 : </a:t>
            </a:r>
            <a:r>
              <a:rPr lang="fr-FR" sz="2400" dirty="0" smtClean="0"/>
              <a:t>Communiquer avec les différents intervenants</a:t>
            </a:r>
          </a:p>
          <a:p>
            <a:r>
              <a:rPr lang="fr-FR" sz="2400" b="1" dirty="0" smtClean="0"/>
              <a:t>T3 : </a:t>
            </a:r>
            <a:r>
              <a:rPr lang="fr-FR" sz="2400" dirty="0" smtClean="0"/>
              <a:t>Rendre compte de ses activités </a:t>
            </a:r>
            <a:endParaRPr lang="fr-FR" sz="1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7544" y="3861048"/>
            <a:ext cx="8676456" cy="230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Activité de préparation :</a:t>
            </a:r>
            <a:endParaRPr kumimoji="0" lang="fr-FR" alt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</a:pPr>
            <a:r>
              <a:rPr lang="fr-FR" b="1" kern="0" dirty="0" smtClean="0">
                <a:latin typeface="+mn-lt"/>
              </a:rPr>
              <a:t>T4 </a:t>
            </a:r>
            <a:r>
              <a:rPr lang="fr-FR" kern="0" dirty="0" smtClean="0">
                <a:latin typeface="+mn-lt"/>
              </a:rPr>
              <a:t>: Organiser son intervention en adoptant une attitude éco-responsable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</a:pPr>
            <a:r>
              <a:rPr lang="fr-FR" b="1" kern="0" dirty="0" smtClean="0">
                <a:latin typeface="+mn-lt"/>
              </a:rPr>
              <a:t>T5</a:t>
            </a:r>
            <a:r>
              <a:rPr lang="fr-FR" kern="0" dirty="0" smtClean="0">
                <a:latin typeface="+mn-lt"/>
              </a:rPr>
              <a:t> : Préparer et vérifier les matériels, l’outillage et les moyens de 	prévention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</a:pPr>
            <a:r>
              <a:rPr lang="fr-FR" b="1" kern="0" dirty="0" smtClean="0">
                <a:latin typeface="+mn-lt"/>
              </a:rPr>
              <a:t>T6</a:t>
            </a:r>
            <a:r>
              <a:rPr lang="fr-FR" kern="0" dirty="0" smtClean="0">
                <a:latin typeface="+mn-lt"/>
              </a:rPr>
              <a:t> : Préparer et vérifier les matériaux et les fournitures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7640" marR="0" lvl="0" indent="-167640" algn="just" defTabSz="914400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/>
              <a:t>  </a:t>
            </a:r>
            <a:r>
              <a:rPr lang="fr-FR" altLang="fr-FR" sz="2800" b="1" dirty="0" smtClean="0"/>
              <a:t>CAP Carreleur Mosaïste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775"/>
            <a:ext cx="8748464" cy="4104481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>
                <a:latin typeface="Arial" pitchFamily="34" charset="0"/>
                <a:cs typeface="Arial" pitchFamily="34" charset="0"/>
              </a:rPr>
              <a:t>Activité 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de réalisation et contrôle de </a:t>
            </a:r>
            <a:r>
              <a:rPr lang="fr-FR" sz="2400" b="1" u="sng" dirty="0">
                <a:latin typeface="Arial" pitchFamily="34" charset="0"/>
                <a:cs typeface="Arial" pitchFamily="34" charset="0"/>
              </a:rPr>
              <a:t>travaux 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courants :</a:t>
            </a:r>
          </a:p>
          <a:p>
            <a:pPr marL="0" indent="0">
              <a:buFontTx/>
              <a:buNone/>
              <a:defRPr/>
            </a:pPr>
            <a:r>
              <a:rPr lang="fr-FR" altLang="fr-FR" sz="2400" dirty="0" smtClean="0">
                <a:sym typeface="Wingdings" pitchFamily="2" charset="2"/>
              </a:rPr>
              <a:t>	</a:t>
            </a:r>
            <a:r>
              <a:rPr lang="fr-FR" altLang="fr-FR" sz="2400" b="1" dirty="0" smtClean="0">
                <a:sym typeface="Wingdings" pitchFamily="2" charset="2"/>
              </a:rPr>
              <a:t> 6</a:t>
            </a:r>
            <a:r>
              <a:rPr lang="fr-FR" altLang="fr-FR" sz="2400" b="1" dirty="0" smtClean="0"/>
              <a:t> tâches  </a:t>
            </a:r>
            <a:r>
              <a:rPr lang="fr-FR" altLang="fr-FR" sz="2400" b="1" dirty="0"/>
              <a:t>de niveau 3</a:t>
            </a:r>
            <a:endParaRPr lang="fr-FR" altLang="fr-FR" sz="2000" b="1" dirty="0"/>
          </a:p>
          <a:p>
            <a:pPr marL="260350" indent="-260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000" dirty="0" smtClean="0"/>
              <a:t> </a:t>
            </a:r>
            <a:r>
              <a:rPr lang="fr-FR" sz="2400" b="1" dirty="0" smtClean="0"/>
              <a:t>T7</a:t>
            </a:r>
            <a:r>
              <a:rPr lang="fr-FR" sz="2400" dirty="0"/>
              <a:t> : Identifier et </a:t>
            </a:r>
            <a:r>
              <a:rPr lang="fr-FR" sz="2400" dirty="0" smtClean="0"/>
              <a:t>préparer les supports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0350" indent="-260350"/>
            <a:r>
              <a:rPr lang="fr-FR" sz="2400" b="1" dirty="0" smtClean="0"/>
              <a:t>T8 : </a:t>
            </a:r>
            <a:r>
              <a:rPr lang="fr-FR" sz="2400" dirty="0" smtClean="0"/>
              <a:t>Réaliser un </a:t>
            </a:r>
            <a:r>
              <a:rPr lang="fr-FR" sz="2400" dirty="0" err="1" smtClean="0"/>
              <a:t>calepinage</a:t>
            </a:r>
            <a:r>
              <a:rPr lang="fr-FR" sz="2400" b="1" dirty="0" smtClean="0"/>
              <a:t> </a:t>
            </a:r>
            <a:r>
              <a:rPr lang="fr-FR" sz="2400" dirty="0" smtClean="0"/>
              <a:t>simple</a:t>
            </a:r>
          </a:p>
          <a:p>
            <a:pPr marL="260350" indent="-260350"/>
            <a:r>
              <a:rPr lang="fr-FR" sz="2400" b="1" dirty="0" smtClean="0"/>
              <a:t>T9 : </a:t>
            </a:r>
            <a:r>
              <a:rPr lang="fr-FR" sz="2400" dirty="0" smtClean="0"/>
              <a:t>Effectuer les dosages et mélanges selon les quantités des produits à 	mettre en œuvre</a:t>
            </a:r>
          </a:p>
          <a:p>
            <a:pPr marL="260350" indent="-260350"/>
            <a:r>
              <a:rPr lang="fr-FR" sz="2400" b="1" dirty="0" smtClean="0"/>
              <a:t>T10 : </a:t>
            </a:r>
            <a:r>
              <a:rPr lang="fr-FR" sz="2400" dirty="0" smtClean="0"/>
              <a:t>Effectuer la pose collée des revêtements céramiques et analogues </a:t>
            </a:r>
          </a:p>
          <a:p>
            <a:pPr marL="260350" indent="-260350"/>
            <a:r>
              <a:rPr lang="fr-FR" sz="2400" b="1" dirty="0" smtClean="0"/>
              <a:t>T12 : </a:t>
            </a:r>
            <a:r>
              <a:rPr lang="fr-FR" sz="2400" dirty="0" smtClean="0"/>
              <a:t>Effectuer la pose scellée des revêtements céramiques et analogues.</a:t>
            </a:r>
          </a:p>
          <a:p>
            <a:pPr marL="260350" indent="-260350"/>
            <a:r>
              <a:rPr lang="fr-FR" sz="2400" b="1" dirty="0" smtClean="0"/>
              <a:t>T13 : </a:t>
            </a:r>
            <a:r>
              <a:rPr lang="fr-FR" sz="2400" dirty="0" smtClean="0"/>
              <a:t>Réaliser des systèmes de protection à l’eau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/>
              <a:t>  </a:t>
            </a:r>
            <a:r>
              <a:rPr lang="fr-FR" altLang="fr-FR" sz="2800" b="1" dirty="0" smtClean="0"/>
              <a:t>CAP Carreleur Mosaïste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88840"/>
            <a:ext cx="8318530" cy="259174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Activité réalisation de travaux spécifiques :</a:t>
            </a:r>
          </a:p>
          <a:p>
            <a:pPr marL="0" indent="0">
              <a:buNone/>
              <a:defRPr/>
            </a:pPr>
            <a:endParaRPr lang="fr-FR" altLang="fr-FR" sz="1050" dirty="0"/>
          </a:p>
          <a:p>
            <a:pPr marL="260350" indent="-260350"/>
            <a:r>
              <a:rPr lang="fr-FR" sz="2400" b="1" dirty="0" smtClean="0"/>
              <a:t>T14 : </a:t>
            </a:r>
            <a:r>
              <a:rPr lang="fr-FR" sz="2400" dirty="0" smtClean="0"/>
              <a:t>Mettre en œuvre des isolants phoniques, thermiques et des 	systèmes de désolidarisation</a:t>
            </a:r>
          </a:p>
          <a:p>
            <a:pPr marL="260350" indent="-260350"/>
            <a:r>
              <a:rPr lang="fr-FR" sz="2400" b="1" dirty="0" smtClean="0"/>
              <a:t>T18 : </a:t>
            </a:r>
            <a:r>
              <a:rPr lang="fr-FR" sz="2400" dirty="0" smtClean="0"/>
              <a:t>Poser des accessoires intégrés à l’ouvrage</a:t>
            </a:r>
          </a:p>
          <a:p>
            <a:pPr marL="260350" indent="-260350"/>
            <a:r>
              <a:rPr lang="fr-FR" sz="2400" b="1" dirty="0" smtClean="0"/>
              <a:t>T19 : </a:t>
            </a:r>
            <a:r>
              <a:rPr lang="fr-FR" sz="2400" dirty="0" smtClean="0"/>
              <a:t>Réaliser des revêtements de sol en milieu humide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339752" y="5589240"/>
            <a:ext cx="4248472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b="1" dirty="0" smtClean="0"/>
              <a:t>CAP plâtrier plaquiste</a:t>
            </a:r>
            <a:r>
              <a:rPr lang="fr-FR" altLang="fr-FR" sz="2800" dirty="0" smtClean="0"/>
              <a:t> </a:t>
            </a:r>
            <a:br>
              <a:rPr lang="fr-FR" altLang="fr-FR" sz="2800" dirty="0" smtClean="0"/>
            </a:br>
            <a:r>
              <a:rPr lang="fr-FR" altLang="fr-FR" sz="2800" i="1" dirty="0" smtClean="0"/>
              <a:t>CAP Métiers du plâtre et de l’isolation</a:t>
            </a:r>
            <a:endParaRPr lang="fr-FR" altLang="fr-FR" sz="2800" b="1" dirty="0"/>
          </a:p>
        </p:txBody>
      </p:sp>
      <p:sp>
        <p:nvSpPr>
          <p:cNvPr id="6" name="Titre 1">
            <a:extLst>
              <a:ext uri="{FF2B5EF4-FFF2-40B4-BE49-F238E27FC236}">
                <a16:creationId xmlns="" xmlns:a16="http://schemas.microsoft.com/office/drawing/2014/main" id="{53859439-D8DA-B24B-9EF1-1FD60232D6E7}"/>
              </a:ext>
            </a:extLst>
          </p:cNvPr>
          <p:cNvSpPr txBox="1">
            <a:spLocks/>
          </p:cNvSpPr>
          <p:nvPr/>
        </p:nvSpPr>
        <p:spPr bwMode="auto">
          <a:xfrm>
            <a:off x="611560" y="1556792"/>
            <a:ext cx="758152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algn="l"/>
            <a:r>
              <a:rPr lang="fr-FR" sz="3200" b="1" kern="0" dirty="0">
                <a:solidFill>
                  <a:srgbClr val="631311"/>
                </a:solidFill>
                <a:latin typeface="+mn-lt"/>
                <a:cs typeface="Apple Chancery"/>
              </a:rPr>
              <a:t>Domaine d’intervention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1EDF59A-3880-594F-B33D-4A9FCE49DA9D}"/>
              </a:ext>
            </a:extLst>
          </p:cNvPr>
          <p:cNvSpPr/>
          <p:nvPr/>
        </p:nvSpPr>
        <p:spPr>
          <a:xfrm>
            <a:off x="611560" y="2420888"/>
            <a:ext cx="8532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Le titulaire de la spécialité des Métiers du Plâtre et de l’Isolation exerce ses compétences : </a:t>
            </a:r>
          </a:p>
          <a:p>
            <a:pPr marL="354013">
              <a:buNone/>
            </a:pPr>
            <a:r>
              <a:rPr lang="fr-FR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dans des </a:t>
            </a:r>
            <a:r>
              <a:rPr lang="fr-FR" b="1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bâtiments neufs </a:t>
            </a:r>
            <a:r>
              <a:rPr lang="fr-FR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ou en réhabilitation, </a:t>
            </a:r>
          </a:p>
          <a:p>
            <a:pPr marL="354013">
              <a:buFontTx/>
              <a:buChar char="-"/>
            </a:pPr>
            <a:r>
              <a:rPr lang="fr-FR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 dans </a:t>
            </a:r>
            <a:r>
              <a:rPr lang="fr-FR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la construction de :</a:t>
            </a:r>
          </a:p>
          <a:p>
            <a:pPr marL="987425">
              <a:buFontTx/>
              <a:buChar char="-"/>
            </a:pPr>
            <a:r>
              <a:rPr lang="fr-FR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logements, </a:t>
            </a:r>
            <a:endParaRPr lang="fr-FR" dirty="0" smtClean="0">
              <a:solidFill>
                <a:srgbClr val="621414"/>
              </a:solidFill>
              <a:latin typeface="Arial" pitchFamily="34" charset="0"/>
              <a:cs typeface="Arial" pitchFamily="34" charset="0"/>
            </a:endParaRPr>
          </a:p>
          <a:p>
            <a:pPr marL="987425">
              <a:buFontTx/>
              <a:buChar char="-"/>
            </a:pPr>
            <a:r>
              <a:rPr lang="fr-FR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bureaux, commerces ou bâtiments industriels.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/>
              <a:t> </a:t>
            </a:r>
            <a:r>
              <a:rPr lang="fr-FR" altLang="fr-FR" sz="2800" b="1" dirty="0" smtClean="0">
                <a:solidFill>
                  <a:srgbClr val="000000"/>
                </a:solidFill>
              </a:rPr>
              <a:t>CAP plâtrier plaquiste</a:t>
            </a:r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br>
              <a:rPr lang="fr-FR" altLang="fr-FR" sz="2800" dirty="0" smtClean="0">
                <a:solidFill>
                  <a:srgbClr val="000000"/>
                </a:solidFill>
              </a:rPr>
            </a:br>
            <a:r>
              <a:rPr lang="fr-FR" altLang="fr-FR" sz="2800" i="1" dirty="0" smtClean="0">
                <a:solidFill>
                  <a:srgbClr val="000000"/>
                </a:solidFill>
              </a:rPr>
              <a:t>CAP Métiers du plâtre et de l’isolation</a:t>
            </a:r>
            <a:endParaRPr lang="fr-FR" altLang="fr-FR" sz="3200" b="1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="" xmlns:a16="http://schemas.microsoft.com/office/drawing/2014/main" id="{909D1C45-E876-784B-8353-07A523FA8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2276872"/>
            <a:ext cx="7643192" cy="1080120"/>
          </a:xfrm>
        </p:spPr>
        <p:txBody>
          <a:bodyPr anchor="ctr">
            <a:noAutofit/>
          </a:bodyPr>
          <a:lstStyle/>
          <a:p>
            <a:pPr marL="354013" indent="-265113">
              <a:buNone/>
            </a:pPr>
            <a:r>
              <a:rPr lang="fr-FR" sz="2400" dirty="0">
                <a:solidFill>
                  <a:srgbClr val="63131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2000" dirty="0">
                <a:solidFill>
                  <a:srgbClr val="631311"/>
                </a:solidFill>
                <a:latin typeface="Arial" pitchFamily="34" charset="0"/>
                <a:cs typeface="Arial" pitchFamily="34" charset="0"/>
              </a:rPr>
              <a:t>contribue à la construction des bâtiments toujours plus performants dans le cadre de la transition </a:t>
            </a:r>
            <a:r>
              <a:rPr lang="fr-FR" sz="2000" dirty="0" smtClean="0">
                <a:solidFill>
                  <a:srgbClr val="631311"/>
                </a:solidFill>
                <a:latin typeface="Arial" pitchFamily="34" charset="0"/>
                <a:cs typeface="Arial" pitchFamily="34" charset="0"/>
              </a:rPr>
              <a:t>énergétique</a:t>
            </a:r>
            <a:r>
              <a:rPr lang="fr-FR" sz="2000" dirty="0">
                <a:solidFill>
                  <a:srgbClr val="63131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631311"/>
                </a:solidFill>
                <a:latin typeface="Arial" pitchFamily="34" charset="0"/>
                <a:cs typeface="Arial" pitchFamily="34" charset="0"/>
              </a:rPr>
              <a:t>et numérique</a:t>
            </a:r>
            <a:endParaRPr lang="fr-FR" sz="2000" dirty="0">
              <a:solidFill>
                <a:srgbClr val="6313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="" xmlns:a16="http://schemas.microsoft.com/office/drawing/2014/main" id="{EEEFDE83-CC88-CC48-9764-D9AB48EAC23D}"/>
              </a:ext>
            </a:extLst>
          </p:cNvPr>
          <p:cNvSpPr txBox="1">
            <a:spLocks/>
          </p:cNvSpPr>
          <p:nvPr/>
        </p:nvSpPr>
        <p:spPr>
          <a:xfrm>
            <a:off x="1115616" y="3573016"/>
            <a:ext cx="7571184" cy="9522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>
              <a:buFont typeface="Arial"/>
              <a:buNone/>
            </a:pPr>
            <a:r>
              <a:rPr lang="fr-FR" sz="2400" dirty="0">
                <a:solidFill>
                  <a:srgbClr val="63131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2000" dirty="0">
                <a:solidFill>
                  <a:srgbClr val="631311"/>
                </a:solidFill>
                <a:latin typeface="Arial" pitchFamily="34" charset="0"/>
                <a:cs typeface="Arial" pitchFamily="34" charset="0"/>
              </a:rPr>
              <a:t>construit des ouvrages qui répondent aux exigences réglementaires, esthétiques ou nécessitant des sollicitations particulières.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="" xmlns:a16="http://schemas.microsoft.com/office/drawing/2014/main" id="{69604CAD-1E57-2940-B7F7-3488126CC819}"/>
              </a:ext>
            </a:extLst>
          </p:cNvPr>
          <p:cNvSpPr txBox="1">
            <a:spLocks/>
          </p:cNvSpPr>
          <p:nvPr/>
        </p:nvSpPr>
        <p:spPr>
          <a:xfrm>
            <a:off x="1115616" y="4725144"/>
            <a:ext cx="7494736" cy="7869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>
              <a:buNone/>
            </a:pPr>
            <a:r>
              <a:rPr lang="fr-FR" sz="2000" dirty="0">
                <a:solidFill>
                  <a:srgbClr val="631311"/>
                </a:solidFill>
                <a:latin typeface="Arial" pitchFamily="34" charset="0"/>
                <a:cs typeface="Arial" pitchFamily="34" charset="0"/>
              </a:rPr>
              <a:t>-  conduit ses opérations sur chantier en </a:t>
            </a:r>
            <a:r>
              <a:rPr lang="fr-FR" sz="2000" dirty="0" err="1">
                <a:solidFill>
                  <a:srgbClr val="63131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fr-FR" sz="2000" dirty="0">
                <a:solidFill>
                  <a:srgbClr val="631311"/>
                </a:solidFill>
                <a:latin typeface="Arial" pitchFamily="34" charset="0"/>
                <a:cs typeface="Arial" pitchFamily="34" charset="0"/>
              </a:rPr>
              <a:t>-activité avec les autres corps de métiers. </a:t>
            </a:r>
          </a:p>
        </p:txBody>
      </p:sp>
      <p:sp>
        <p:nvSpPr>
          <p:cNvPr id="17" name="Espace réservé du contenu 2">
            <a:extLst>
              <a:ext uri="{FF2B5EF4-FFF2-40B4-BE49-F238E27FC236}">
                <a16:creationId xmlns="" xmlns:a16="http://schemas.microsoft.com/office/drawing/2014/main" id="{DEB83B1D-487D-424A-8765-0BBCBF74E644}"/>
              </a:ext>
            </a:extLst>
          </p:cNvPr>
          <p:cNvSpPr txBox="1">
            <a:spLocks/>
          </p:cNvSpPr>
          <p:nvPr/>
        </p:nvSpPr>
        <p:spPr bwMode="auto">
          <a:xfrm>
            <a:off x="467544" y="1915313"/>
            <a:ext cx="8214816" cy="40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</a:pPr>
            <a:r>
              <a:rPr lang="fr-FR" sz="2800" b="1" kern="0" dirty="0">
                <a:solidFill>
                  <a:srgbClr val="631311"/>
                </a:solidFill>
                <a:cs typeface="Arial" pitchFamily="34" charset="0"/>
              </a:rPr>
              <a:t>Le titulaire du CAP MPI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  <p:bldP spid="1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b="1" dirty="0" smtClean="0">
                <a:solidFill>
                  <a:srgbClr val="000000"/>
                </a:solidFill>
              </a:rPr>
              <a:t>CAP plâtrier plaquiste</a:t>
            </a:r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br>
              <a:rPr lang="fr-FR" altLang="fr-FR" sz="2800" dirty="0" smtClean="0">
                <a:solidFill>
                  <a:srgbClr val="000000"/>
                </a:solidFill>
              </a:rPr>
            </a:br>
            <a:r>
              <a:rPr lang="fr-FR" altLang="fr-FR" sz="2800" i="1" dirty="0" smtClean="0">
                <a:solidFill>
                  <a:srgbClr val="000000"/>
                </a:solidFill>
              </a:rPr>
              <a:t>CAP Métiers du plâtre et de l’isolation</a:t>
            </a:r>
            <a:endParaRPr lang="fr-FR" altLang="fr-FR" sz="3200" b="1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71932E11-CD14-4C47-9CD6-C34689905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132856"/>
            <a:ext cx="8748464" cy="45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Il exerce ses activités en toute sécurité pour lui et son environnement dans toutes les entreprises des secteurs suivants :</a:t>
            </a:r>
          </a:p>
          <a:p>
            <a:pPr marL="725488" lvl="0" fontAlgn="base" hangingPunct="0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fr-FR" sz="20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plâtrerie dite « sèche </a:t>
            </a:r>
            <a:r>
              <a:rPr lang="fr-FR" sz="2000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fr-FR" sz="2000" dirty="0">
              <a:solidFill>
                <a:srgbClr val="621414"/>
              </a:solidFill>
              <a:latin typeface="Arial" pitchFamily="34" charset="0"/>
              <a:cs typeface="Arial" pitchFamily="34" charset="0"/>
            </a:endParaRPr>
          </a:p>
          <a:p>
            <a:pPr marL="725488" lvl="0" fontAlgn="base" hangingPunct="0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fr-FR" sz="20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plâtrerie traditionnelle </a:t>
            </a:r>
            <a:r>
              <a:rPr lang="fr-FR" sz="2000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:</a:t>
            </a:r>
            <a:endParaRPr lang="fr-FR" sz="2000" dirty="0">
              <a:solidFill>
                <a:srgbClr val="621414"/>
              </a:solidFill>
              <a:latin typeface="Arial" pitchFamily="34" charset="0"/>
              <a:cs typeface="Arial" pitchFamily="34" charset="0"/>
            </a:endParaRPr>
          </a:p>
          <a:p>
            <a:pPr marL="725488" lvl="0" fontAlgn="base" hangingPunct="0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les </a:t>
            </a:r>
            <a:r>
              <a:rPr lang="fr-FR" sz="20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plafonds modulaires ;</a:t>
            </a:r>
          </a:p>
          <a:p>
            <a:pPr marL="725488" lvl="0" fontAlgn="base" hangingPunct="0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l’isolation </a:t>
            </a:r>
            <a:r>
              <a:rPr lang="fr-FR" sz="20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intérieure thermique et acoustique ;</a:t>
            </a:r>
          </a:p>
          <a:p>
            <a:pPr marL="725488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fr-FR" sz="20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construction d’ouvrages ayant des performances </a:t>
            </a:r>
            <a:r>
              <a:rPr lang="fr-FR" sz="2000" dirty="0" smtClean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particulières</a:t>
            </a:r>
            <a:endParaRPr lang="fr-FR" sz="2000" dirty="0">
              <a:solidFill>
                <a:srgbClr val="62141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58BBED1-F8CC-3048-89D3-3186786EB387}"/>
              </a:ext>
            </a:extLst>
          </p:cNvPr>
          <p:cNvSpPr txBox="1">
            <a:spLocks/>
          </p:cNvSpPr>
          <p:nvPr/>
        </p:nvSpPr>
        <p:spPr bwMode="auto">
          <a:xfrm>
            <a:off x="683569" y="1484784"/>
            <a:ext cx="824294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algn="l"/>
            <a:r>
              <a:rPr lang="fr-FR" sz="2800" b="1" u="sng" kern="0" dirty="0">
                <a:solidFill>
                  <a:srgbClr val="631311"/>
                </a:solidFill>
                <a:latin typeface="+mn-lt"/>
                <a:cs typeface="Apple Chancery"/>
              </a:rPr>
              <a:t>Les domaines d’activité</a:t>
            </a:r>
          </a:p>
        </p:txBody>
      </p:sp>
    </p:spTree>
    <p:extLst>
      <p:ext uri="{BB962C8B-B14F-4D97-AF65-F5344CB8AC3E}">
        <p14:creationId xmlns:p14="http://schemas.microsoft.com/office/powerpoint/2010/main" xmlns="" val="253531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/>
              <a:t> </a:t>
            </a:r>
            <a:r>
              <a:rPr lang="fr-FR" altLang="fr-FR" sz="2800" b="1" dirty="0" smtClean="0">
                <a:solidFill>
                  <a:srgbClr val="000000"/>
                </a:solidFill>
              </a:rPr>
              <a:t>CAP plâtrier plaquiste</a:t>
            </a:r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br>
              <a:rPr lang="fr-FR" altLang="fr-FR" sz="2800" dirty="0" smtClean="0">
                <a:solidFill>
                  <a:srgbClr val="000000"/>
                </a:solidFill>
              </a:rPr>
            </a:br>
            <a:r>
              <a:rPr lang="fr-FR" altLang="fr-FR" sz="2800" i="1" dirty="0" smtClean="0">
                <a:solidFill>
                  <a:srgbClr val="000000"/>
                </a:solidFill>
              </a:rPr>
              <a:t>CAP Métiers du plâtre et de l’isolation</a:t>
            </a:r>
            <a:endParaRPr lang="fr-FR" altLang="fr-FR" sz="3200" b="1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="" xmlns:a16="http://schemas.microsoft.com/office/drawing/2014/main" id="{DC327C46-0AAD-6041-A9AF-35B46A0DC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420888"/>
            <a:ext cx="8460431" cy="333582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0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Il exerce son activité :</a:t>
            </a:r>
          </a:p>
          <a:p>
            <a:pPr marL="638175" lvl="1">
              <a:buFont typeface="Wingdings" pitchFamily="2" charset="2"/>
              <a:buChar char="Ø"/>
            </a:pPr>
            <a:r>
              <a:rPr lang="fr-FR" sz="20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sur instruction orale ou écrite de sa hiérarchie ;</a:t>
            </a:r>
          </a:p>
          <a:p>
            <a:pPr marL="638175" lvl="1">
              <a:buFont typeface="Wingdings" pitchFamily="2" charset="2"/>
              <a:buChar char="Ø"/>
            </a:pPr>
            <a:r>
              <a:rPr lang="fr-FR" sz="20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en faisant preuve d’autonomie dans l’exécution des tâches confiés ;</a:t>
            </a:r>
          </a:p>
          <a:p>
            <a:pPr marL="638175" lvl="1">
              <a:buFont typeface="Wingdings" pitchFamily="2" charset="2"/>
              <a:buChar char="Ø"/>
            </a:pPr>
            <a:r>
              <a:rPr lang="fr-FR" sz="20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en relation avec les autres intervenants dans l’acte de construire.</a:t>
            </a:r>
          </a:p>
          <a:p>
            <a:pPr lvl="1">
              <a:buFont typeface="Wingdings" pitchFamily="2" charset="2"/>
              <a:buChar char="Ø"/>
            </a:pPr>
            <a:endParaRPr lang="fr-FR" sz="1000" dirty="0">
              <a:solidFill>
                <a:srgbClr val="621414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000" dirty="0">
                <a:solidFill>
                  <a:srgbClr val="621414"/>
                </a:solidFill>
                <a:latin typeface="Arial" pitchFamily="34" charset="0"/>
                <a:cs typeface="Arial" pitchFamily="34" charset="0"/>
              </a:rPr>
              <a:t>Son savoir-faire et son attitude professionnelle lui permettent de valoriser l’image du métier et de l’entreprise.</a:t>
            </a:r>
          </a:p>
          <a:p>
            <a:endParaRPr lang="fr-FR" dirty="0">
              <a:solidFill>
                <a:srgbClr val="621414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37FCE35A-6E32-C94E-94CA-5DB623AB47BF}"/>
              </a:ext>
            </a:extLst>
          </p:cNvPr>
          <p:cNvSpPr txBox="1">
            <a:spLocks/>
          </p:cNvSpPr>
          <p:nvPr/>
        </p:nvSpPr>
        <p:spPr bwMode="auto">
          <a:xfrm>
            <a:off x="539552" y="1628800"/>
            <a:ext cx="6810831" cy="84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algn="l"/>
            <a:r>
              <a:rPr lang="fr-FR" sz="2800" b="1" u="sng" kern="0" dirty="0">
                <a:solidFill>
                  <a:srgbClr val="621414"/>
                </a:solidFill>
                <a:latin typeface="+mn-lt"/>
                <a:cs typeface="Apple Chancery"/>
              </a:rPr>
              <a:t>Le niveau d’autonomie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2800" b="1" dirty="0" smtClean="0"/>
              <a:t>CAP Peintre applicateur de revêtements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062664" cy="432050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altLang="fr-FR" sz="2400" b="1" u="sng" dirty="0" smtClean="0"/>
              <a:t>Domaine d’intervention :</a:t>
            </a:r>
          </a:p>
          <a:p>
            <a:pPr marL="0" indent="0">
              <a:buFontTx/>
              <a:buNone/>
              <a:defRPr/>
            </a:pPr>
            <a:endParaRPr lang="fr-FR" altLang="fr-FR" sz="2400" b="1" u="sng" dirty="0" smtClean="0"/>
          </a:p>
          <a:p>
            <a:pPr lvl="0"/>
            <a:r>
              <a:rPr lang="fr-FR" sz="2600" dirty="0" smtClean="0"/>
              <a:t>A l’intérieur de tout type de bâtiment, </a:t>
            </a:r>
            <a:r>
              <a:rPr lang="fr-FR" sz="2600" dirty="0"/>
              <a:t>souvent </a:t>
            </a:r>
            <a:r>
              <a:rPr lang="fr-FR" sz="2600" u="sng" dirty="0" smtClean="0"/>
              <a:t>occupé</a:t>
            </a:r>
          </a:p>
          <a:p>
            <a:pPr marL="0" lvl="0" indent="0">
              <a:buNone/>
            </a:pPr>
            <a:endParaRPr lang="fr-FR" sz="2600" u="sng" dirty="0" smtClean="0"/>
          </a:p>
          <a:p>
            <a:r>
              <a:rPr lang="fr-FR" sz="2600" dirty="0" smtClean="0"/>
              <a:t>A l’extérieur pour le traitement</a:t>
            </a:r>
            <a:r>
              <a:rPr lang="fr-FR" sz="2600" dirty="0"/>
              <a:t>, </a:t>
            </a:r>
            <a:r>
              <a:rPr lang="fr-FR" sz="2600" dirty="0" smtClean="0"/>
              <a:t>la </a:t>
            </a:r>
            <a:r>
              <a:rPr lang="fr-FR" sz="2600" dirty="0"/>
              <a:t>préparation </a:t>
            </a:r>
            <a:r>
              <a:rPr lang="fr-FR" sz="2600" dirty="0" smtClean="0"/>
              <a:t>et la </a:t>
            </a:r>
            <a:r>
              <a:rPr lang="fr-FR" sz="2600" dirty="0"/>
              <a:t>finition </a:t>
            </a:r>
            <a:r>
              <a:rPr lang="fr-FR" sz="2600" dirty="0" smtClean="0"/>
              <a:t>de façades…</a:t>
            </a:r>
          </a:p>
          <a:p>
            <a:pPr marL="0" indent="0">
              <a:buNone/>
            </a:pPr>
            <a:endParaRPr lang="fr-FR" sz="2600" dirty="0" smtClean="0"/>
          </a:p>
          <a:p>
            <a:r>
              <a:rPr lang="fr-FR" sz="2600" dirty="0" smtClean="0"/>
              <a:t>Tout </a:t>
            </a:r>
            <a:r>
              <a:rPr lang="fr-FR" sz="2600" dirty="0"/>
              <a:t>au long de la durée de vie du bâtiment </a:t>
            </a:r>
            <a:r>
              <a:rPr lang="fr-FR" sz="2600" dirty="0" smtClean="0"/>
              <a:t>(Travaux neufs</a:t>
            </a:r>
            <a:r>
              <a:rPr lang="fr-FR" sz="2600" dirty="0"/>
              <a:t>, de rénovation, de </a:t>
            </a:r>
            <a:r>
              <a:rPr lang="fr-FR" sz="2600" dirty="0" smtClean="0"/>
              <a:t>réhabilitation)</a:t>
            </a:r>
            <a:endParaRPr lang="fr-FR" sz="2600" dirty="0"/>
          </a:p>
          <a:p>
            <a:pPr marL="0" indent="0">
              <a:buNone/>
            </a:pPr>
            <a:endParaRPr lang="fr-FR" altLang="fr-FR" b="1" dirty="0">
              <a:latin typeface="Arial" charset="0"/>
            </a:endParaRP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3365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>
            <a:extLst>
              <a:ext uri="{FF2B5EF4-FFF2-40B4-BE49-F238E27FC236}">
                <a16:creationId xmlns="" xmlns:a16="http://schemas.microsoft.com/office/drawing/2014/main" id="{A8DF979B-B749-354C-9E4F-5BEA9AB7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555" y="1842518"/>
            <a:ext cx="8229600" cy="50636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800" b="1" u="sng" dirty="0">
                <a:solidFill>
                  <a:srgbClr val="631311"/>
                </a:solidFill>
                <a:cs typeface="Arial" pitchFamily="34" charset="0"/>
              </a:rPr>
              <a:t>4 domaines d’activités professionnelles </a:t>
            </a:r>
            <a:r>
              <a:rPr lang="fr-FR" sz="2800" u="sng" dirty="0" smtClean="0">
                <a:solidFill>
                  <a:srgbClr val="631311"/>
                </a:solidFill>
                <a:cs typeface="Arial" pitchFamily="34" charset="0"/>
              </a:rPr>
              <a:t>:</a:t>
            </a:r>
            <a:endParaRPr lang="fr-FR" sz="2800" u="sng" dirty="0"/>
          </a:p>
          <a:p>
            <a:pPr marL="0" indent="0">
              <a:buNone/>
            </a:pPr>
            <a:endParaRPr lang="fr-FR" dirty="0">
              <a:latin typeface="Segoe Print" panose="02000800000000000000" pitchFamily="2" charset="0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="" xmlns:a16="http://schemas.microsoft.com/office/drawing/2014/main" id="{E78707CB-3E77-CC45-81B2-6B61FAF580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2" y="476672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b="1" dirty="0" smtClean="0">
                <a:solidFill>
                  <a:srgbClr val="000000"/>
                </a:solidFill>
              </a:rPr>
              <a:t>CAP plâtrier plaquiste</a:t>
            </a:r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br>
              <a:rPr lang="fr-FR" altLang="fr-FR" sz="2800" dirty="0" smtClean="0">
                <a:solidFill>
                  <a:srgbClr val="000000"/>
                </a:solidFill>
              </a:rPr>
            </a:br>
            <a:r>
              <a:rPr lang="fr-FR" altLang="fr-FR" sz="2800" i="1" dirty="0" smtClean="0">
                <a:solidFill>
                  <a:srgbClr val="000000"/>
                </a:solidFill>
              </a:rPr>
              <a:t>CAP Métiers du plâtre et de l’isolation</a:t>
            </a:r>
            <a:endParaRPr lang="fr-FR" altLang="fr-FR" sz="2000" b="1" dirty="0"/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B6009911-D5BF-D44D-94CA-CFE9572B5C41}"/>
              </a:ext>
            </a:extLst>
          </p:cNvPr>
          <p:cNvSpPr txBox="1"/>
          <p:nvPr/>
        </p:nvSpPr>
        <p:spPr>
          <a:xfrm>
            <a:off x="611560" y="2743201"/>
            <a:ext cx="3722255" cy="1446550"/>
          </a:xfrm>
          <a:prstGeom prst="rect">
            <a:avLst/>
          </a:prstGeom>
          <a:solidFill>
            <a:srgbClr val="F1DCDB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2200" b="1" dirty="0">
                <a:latin typeface="Segoe Print" panose="02000800000000000000" pitchFamily="2" charset="0"/>
                <a:cs typeface="Apple Chancery"/>
              </a:rPr>
              <a:t>A 1 </a:t>
            </a:r>
          </a:p>
          <a:p>
            <a:pPr algn="ctr"/>
            <a:endParaRPr lang="fr-FR" sz="2200" b="1" dirty="0">
              <a:latin typeface="Segoe Print" panose="02000800000000000000" pitchFamily="2" charset="0"/>
              <a:cs typeface="Apple Chancery"/>
            </a:endParaRPr>
          </a:p>
          <a:p>
            <a:pPr algn="ctr"/>
            <a:r>
              <a:rPr lang="fr-FR" sz="2200" b="1" dirty="0">
                <a:latin typeface="Segoe Print" panose="02000800000000000000" pitchFamily="2" charset="0"/>
                <a:cs typeface="Apple Chancery"/>
              </a:rPr>
              <a:t>COMMUNICATION</a:t>
            </a:r>
          </a:p>
          <a:p>
            <a:pPr algn="ctr"/>
            <a:endParaRPr lang="fr-FR" sz="2200" b="1" dirty="0">
              <a:latin typeface="Segoe Print" panose="02000800000000000000" pitchFamily="2" charset="0"/>
              <a:cs typeface="Apple Chancery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070464CB-D25E-464B-9E9D-ACA9CA7E299A}"/>
              </a:ext>
            </a:extLst>
          </p:cNvPr>
          <p:cNvSpPr txBox="1"/>
          <p:nvPr/>
        </p:nvSpPr>
        <p:spPr>
          <a:xfrm>
            <a:off x="611560" y="4950337"/>
            <a:ext cx="3722255" cy="1231106"/>
          </a:xfrm>
          <a:prstGeom prst="rect">
            <a:avLst/>
          </a:prstGeom>
          <a:solidFill>
            <a:schemeClr val="accent1">
              <a:lumMod val="50000"/>
              <a:alpha val="41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631311"/>
                </a:solidFill>
                <a:latin typeface="Segoe Print" panose="02000800000000000000" pitchFamily="2" charset="0"/>
                <a:cs typeface="Apple Chancery"/>
              </a:rPr>
              <a:t>A 2 </a:t>
            </a:r>
          </a:p>
          <a:p>
            <a:pPr algn="ctr"/>
            <a:endParaRPr lang="fr-FR" sz="1400" b="1" dirty="0">
              <a:solidFill>
                <a:srgbClr val="631311"/>
              </a:solidFill>
              <a:latin typeface="Segoe Print" panose="02000800000000000000" pitchFamily="2" charset="0"/>
              <a:cs typeface="Apple Chancery"/>
            </a:endParaRPr>
          </a:p>
          <a:p>
            <a:pPr algn="ctr"/>
            <a:r>
              <a:rPr lang="fr-FR" b="1" dirty="0">
                <a:solidFill>
                  <a:srgbClr val="631311"/>
                </a:solidFill>
                <a:latin typeface="Segoe Print" panose="02000800000000000000" pitchFamily="2" charset="0"/>
                <a:cs typeface="Apple Chancery"/>
              </a:rPr>
              <a:t>PRÉPARATION</a:t>
            </a:r>
          </a:p>
          <a:p>
            <a:pPr algn="ctr"/>
            <a:endParaRPr lang="fr-FR" sz="1400" b="1" dirty="0">
              <a:solidFill>
                <a:srgbClr val="631311"/>
              </a:solidFill>
              <a:latin typeface="Segoe Print" panose="02000800000000000000" pitchFamily="2" charset="0"/>
              <a:cs typeface="Apple Chancery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5B015FBC-73DC-4246-A1B8-CDF15E9872AC}"/>
              </a:ext>
            </a:extLst>
          </p:cNvPr>
          <p:cNvSpPr txBox="1"/>
          <p:nvPr/>
        </p:nvSpPr>
        <p:spPr>
          <a:xfrm>
            <a:off x="4791015" y="2764910"/>
            <a:ext cx="4050145" cy="1446550"/>
          </a:xfrm>
          <a:prstGeom prst="rect">
            <a:avLst/>
          </a:prstGeom>
          <a:solidFill>
            <a:srgbClr val="FFC000">
              <a:alpha val="60000"/>
            </a:srgb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2200" b="1" dirty="0">
                <a:solidFill>
                  <a:srgbClr val="631311"/>
                </a:solidFill>
                <a:latin typeface="Segoe Print" panose="02000800000000000000" pitchFamily="2" charset="0"/>
                <a:cs typeface="Apple Chancery"/>
              </a:rPr>
              <a:t>A 3 </a:t>
            </a:r>
          </a:p>
          <a:p>
            <a:pPr algn="ctr"/>
            <a:r>
              <a:rPr lang="fr-FR" sz="2200" b="1" dirty="0">
                <a:solidFill>
                  <a:srgbClr val="631311"/>
                </a:solidFill>
                <a:latin typeface="Segoe Print" panose="02000800000000000000" pitchFamily="2" charset="0"/>
              </a:rPr>
              <a:t>RÉALISATION ET CONTRÔLE D’OUVRAGES COURANTS</a:t>
            </a:r>
            <a:r>
              <a:rPr lang="fr-FR" sz="2200" dirty="0">
                <a:solidFill>
                  <a:srgbClr val="631311"/>
                </a:solidFill>
                <a:latin typeface="Segoe Print" panose="02000800000000000000" pitchFamily="2" charset="0"/>
              </a:rPr>
              <a:t> </a:t>
            </a:r>
            <a:endParaRPr lang="fr-FR" sz="2200" b="1" dirty="0">
              <a:solidFill>
                <a:srgbClr val="631311"/>
              </a:solidFill>
              <a:latin typeface="Segoe Print" panose="02000800000000000000" pitchFamily="2" charset="0"/>
              <a:cs typeface="Apple Chancery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CACF8D02-01CC-2049-AD1F-13458D3BB9A4}"/>
              </a:ext>
            </a:extLst>
          </p:cNvPr>
          <p:cNvSpPr txBox="1"/>
          <p:nvPr/>
        </p:nvSpPr>
        <p:spPr>
          <a:xfrm>
            <a:off x="4791015" y="4950337"/>
            <a:ext cx="4050145" cy="1215717"/>
          </a:xfrm>
          <a:prstGeom prst="rect">
            <a:avLst/>
          </a:prstGeom>
          <a:solidFill>
            <a:srgbClr val="0070C0">
              <a:alpha val="22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100" b="1" dirty="0">
                <a:solidFill>
                  <a:srgbClr val="631311"/>
                </a:solidFill>
                <a:latin typeface="Segoe Print" panose="02000800000000000000" pitchFamily="2" charset="0"/>
                <a:cs typeface="Apple Chancery"/>
              </a:rPr>
              <a:t>A 4 </a:t>
            </a:r>
          </a:p>
          <a:p>
            <a:pPr algn="ctr"/>
            <a:r>
              <a:rPr lang="fr-FR" sz="2100" b="1" dirty="0">
                <a:solidFill>
                  <a:srgbClr val="631311"/>
                </a:solidFill>
                <a:latin typeface="Segoe Print" panose="02000800000000000000" pitchFamily="2" charset="0"/>
              </a:rPr>
              <a:t>RÉALISATION </a:t>
            </a:r>
            <a:r>
              <a:rPr lang="fr-FR" sz="2100" b="1" dirty="0" smtClean="0">
                <a:solidFill>
                  <a:srgbClr val="631311"/>
                </a:solidFill>
                <a:latin typeface="Segoe Print" panose="02000800000000000000" pitchFamily="2" charset="0"/>
              </a:rPr>
              <a:t>DE TRAVAUX </a:t>
            </a:r>
            <a:r>
              <a:rPr lang="fr-FR" sz="2100" b="1" dirty="0">
                <a:solidFill>
                  <a:srgbClr val="631311"/>
                </a:solidFill>
                <a:latin typeface="Segoe Print" panose="02000800000000000000" pitchFamily="2" charset="0"/>
              </a:rPr>
              <a:t>SPÉCIFIQUES</a:t>
            </a:r>
            <a:r>
              <a:rPr lang="fr-FR" sz="2100" dirty="0"/>
              <a:t> </a:t>
            </a:r>
          </a:p>
          <a:p>
            <a:pPr algn="ctr"/>
            <a:endParaRPr lang="fr-FR" sz="1000" b="1" dirty="0">
              <a:solidFill>
                <a:srgbClr val="631311"/>
              </a:solidFill>
              <a:latin typeface="Segoe Print" panose="02000800000000000000" pitchFamily="2" charset="0"/>
              <a:cs typeface="Apple Chancer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4" grpId="0" animBg="1"/>
      <p:bldP spid="15" grpId="0" animBg="1"/>
      <p:bldP spid="16" grpId="0" animBg="1"/>
      <p:bldP spid="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54868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1800" dirty="0"/>
              <a:t> </a:t>
            </a:r>
            <a:r>
              <a:rPr lang="fr-FR" altLang="fr-FR" sz="2800" b="1" dirty="0" smtClean="0">
                <a:solidFill>
                  <a:srgbClr val="000000"/>
                </a:solidFill>
              </a:rPr>
              <a:t>CAP plâtrier plaquiste</a:t>
            </a:r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br>
              <a:rPr lang="fr-FR" altLang="fr-FR" sz="2800" dirty="0" smtClean="0">
                <a:solidFill>
                  <a:srgbClr val="000000"/>
                </a:solidFill>
              </a:rPr>
            </a:br>
            <a:r>
              <a:rPr lang="fr-FR" altLang="fr-FR" sz="2800" i="1" dirty="0" smtClean="0">
                <a:solidFill>
                  <a:srgbClr val="000000"/>
                </a:solidFill>
              </a:rPr>
              <a:t>CAP Métiers du plâtre et de l’isolation</a:t>
            </a:r>
            <a:endParaRPr lang="fr-FR" altLang="fr-FR" sz="1800" b="1" dirty="0"/>
          </a:p>
        </p:txBody>
      </p:sp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B2055459-3995-9E4E-B5BA-452242BAC8C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971600" y="2060848"/>
            <a:ext cx="7236296" cy="103883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B202CC4C-4E30-5A4A-B785-8D1938312E6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971600" y="3068960"/>
            <a:ext cx="7252965" cy="134370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="" xmlns:a16="http://schemas.microsoft.com/office/drawing/2014/main" id="{B479DD5C-9FFB-2048-AD7D-A5ACBDE8F92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043608" y="5229200"/>
            <a:ext cx="7236296" cy="1376422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E3D93F6E-6781-FF4C-A645-E799B6161CAB}"/>
              </a:ext>
            </a:extLst>
          </p:cNvPr>
          <p:cNvSpPr txBox="1"/>
          <p:nvPr/>
        </p:nvSpPr>
        <p:spPr>
          <a:xfrm>
            <a:off x="2699792" y="4365104"/>
            <a:ext cx="3722255" cy="861774"/>
          </a:xfrm>
          <a:prstGeom prst="rect">
            <a:avLst/>
          </a:prstGeom>
          <a:solidFill>
            <a:schemeClr val="accent1">
              <a:lumMod val="50000"/>
              <a:alpha val="41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631311"/>
                </a:solidFill>
                <a:latin typeface="Segoe Print" panose="02000800000000000000" pitchFamily="2" charset="0"/>
                <a:cs typeface="Apple Chancery"/>
              </a:rPr>
              <a:t>A 2 </a:t>
            </a:r>
          </a:p>
          <a:p>
            <a:pPr algn="ctr"/>
            <a:endParaRPr lang="fr-FR" sz="600" b="1" dirty="0">
              <a:solidFill>
                <a:srgbClr val="631311"/>
              </a:solidFill>
              <a:latin typeface="Segoe Print" panose="02000800000000000000" pitchFamily="2" charset="0"/>
              <a:cs typeface="Apple Chancery"/>
            </a:endParaRPr>
          </a:p>
          <a:p>
            <a:pPr algn="ctr"/>
            <a:r>
              <a:rPr lang="fr-FR" sz="2000" b="1" dirty="0">
                <a:solidFill>
                  <a:srgbClr val="631311"/>
                </a:solidFill>
                <a:latin typeface="Segoe Print" panose="02000800000000000000" pitchFamily="2" charset="0"/>
                <a:cs typeface="Apple Chancery"/>
              </a:rPr>
              <a:t>PRÉPARATION</a:t>
            </a:r>
          </a:p>
          <a:p>
            <a:pPr algn="ctr"/>
            <a:endParaRPr lang="fr-FR" sz="400" b="1" dirty="0">
              <a:solidFill>
                <a:srgbClr val="631311"/>
              </a:solidFill>
              <a:latin typeface="Segoe Print" panose="02000800000000000000" pitchFamily="2" charset="0"/>
              <a:cs typeface="Apple Chancery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5CF1DDF5-FF72-074E-973F-D6B6E55F152C}"/>
              </a:ext>
            </a:extLst>
          </p:cNvPr>
          <p:cNvSpPr txBox="1"/>
          <p:nvPr/>
        </p:nvSpPr>
        <p:spPr>
          <a:xfrm>
            <a:off x="2699792" y="1700808"/>
            <a:ext cx="3722255" cy="907941"/>
          </a:xfrm>
          <a:prstGeom prst="rect">
            <a:avLst/>
          </a:prstGeom>
          <a:solidFill>
            <a:srgbClr val="F1DCDB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2200" b="1" dirty="0">
                <a:latin typeface="Segoe Print" panose="02000800000000000000" pitchFamily="2" charset="0"/>
                <a:cs typeface="Apple Chancery"/>
              </a:rPr>
              <a:t>A 1 </a:t>
            </a:r>
          </a:p>
          <a:p>
            <a:pPr algn="ctr"/>
            <a:endParaRPr lang="fr-FR" sz="600" b="1" dirty="0">
              <a:latin typeface="Segoe Print" panose="02000800000000000000" pitchFamily="2" charset="0"/>
              <a:cs typeface="Apple Chancery"/>
            </a:endParaRPr>
          </a:p>
          <a:p>
            <a:pPr algn="ctr"/>
            <a:r>
              <a:rPr lang="fr-FR" sz="2200" b="1" dirty="0">
                <a:latin typeface="Segoe Print" panose="02000800000000000000" pitchFamily="2" charset="0"/>
                <a:cs typeface="Apple Chancery"/>
              </a:rPr>
              <a:t>COMMUNICATION</a:t>
            </a:r>
          </a:p>
          <a:p>
            <a:pPr algn="ctr"/>
            <a:endParaRPr lang="fr-FR" sz="300" b="1" dirty="0">
              <a:latin typeface="Segoe Print" panose="02000800000000000000" pitchFamily="2" charset="0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197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476672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b="1" dirty="0" smtClean="0">
                <a:solidFill>
                  <a:srgbClr val="000000"/>
                </a:solidFill>
              </a:rPr>
              <a:t>CAP plâtrier plaquiste</a:t>
            </a:r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br>
              <a:rPr lang="fr-FR" altLang="fr-FR" sz="2800" dirty="0" smtClean="0">
                <a:solidFill>
                  <a:srgbClr val="000000"/>
                </a:solidFill>
              </a:rPr>
            </a:br>
            <a:r>
              <a:rPr lang="fr-FR" altLang="fr-FR" sz="2800" i="1" dirty="0" smtClean="0">
                <a:solidFill>
                  <a:srgbClr val="000000"/>
                </a:solidFill>
              </a:rPr>
              <a:t>CAP Métiers du plâtre et de l’isolation</a:t>
            </a:r>
            <a:endParaRPr lang="fr-FR" altLang="fr-FR" sz="1800" b="1" dirty="0"/>
          </a:p>
        </p:txBody>
      </p:sp>
      <p:sp>
        <p:nvSpPr>
          <p:cNvPr id="14" name="Titre 3">
            <a:extLst>
              <a:ext uri="{FF2B5EF4-FFF2-40B4-BE49-F238E27FC236}">
                <a16:creationId xmlns="" xmlns:a16="http://schemas.microsoft.com/office/drawing/2014/main" id="{8104C871-537F-574F-88C6-CD2410C90C32}"/>
              </a:ext>
            </a:extLst>
          </p:cNvPr>
          <p:cNvSpPr txBox="1">
            <a:spLocks/>
          </p:cNvSpPr>
          <p:nvPr/>
        </p:nvSpPr>
        <p:spPr>
          <a:xfrm>
            <a:off x="1638894" y="1700808"/>
            <a:ext cx="6981827" cy="707886"/>
          </a:xfrm>
          <a:prstGeom prst="rect">
            <a:avLst/>
          </a:prstGeom>
          <a:solidFill>
            <a:srgbClr val="FFC000">
              <a:alpha val="60000"/>
            </a:srgb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>
                <a:solidFill>
                  <a:srgbClr val="631311"/>
                </a:solidFill>
                <a:latin typeface="Segoe Print" panose="02000800000000000000" pitchFamily="2" charset="0"/>
                <a:cs typeface="Apple Chancery"/>
              </a:rPr>
              <a:t>A 3 </a:t>
            </a:r>
          </a:p>
          <a:p>
            <a:r>
              <a:rPr lang="fr-FR" sz="2000" b="1" dirty="0">
                <a:solidFill>
                  <a:srgbClr val="631311"/>
                </a:solidFill>
                <a:latin typeface="Segoe Print" panose="02000800000000000000" pitchFamily="2" charset="0"/>
              </a:rPr>
              <a:t>Réalisation et contrôle d’ouvrages courants</a:t>
            </a:r>
            <a:endParaRPr lang="fr-FR" sz="2000" b="1" dirty="0">
              <a:solidFill>
                <a:srgbClr val="631311"/>
              </a:solidFill>
              <a:latin typeface="Segoe Print" panose="02000800000000000000" pitchFamily="2" charset="0"/>
              <a:cs typeface="Apple Chancery"/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="" xmlns:a16="http://schemas.microsoft.com/office/drawing/2014/main" id="{43C8C9D6-B5BE-874C-B399-06B14855184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259632" y="2492896"/>
            <a:ext cx="7524328" cy="43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71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476672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1800" dirty="0"/>
              <a:t> </a:t>
            </a:r>
            <a:r>
              <a:rPr lang="fr-FR" altLang="fr-FR" sz="2800" b="1" dirty="0" smtClean="0">
                <a:solidFill>
                  <a:srgbClr val="000000"/>
                </a:solidFill>
              </a:rPr>
              <a:t>CAP plâtrier plaquiste</a:t>
            </a:r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br>
              <a:rPr lang="fr-FR" altLang="fr-FR" sz="2800" dirty="0" smtClean="0">
                <a:solidFill>
                  <a:srgbClr val="000000"/>
                </a:solidFill>
              </a:rPr>
            </a:br>
            <a:r>
              <a:rPr lang="fr-FR" altLang="fr-FR" sz="2800" i="1" dirty="0" smtClean="0">
                <a:solidFill>
                  <a:srgbClr val="000000"/>
                </a:solidFill>
              </a:rPr>
              <a:t>CAP Métiers du plâtre et de l’isolation</a:t>
            </a:r>
            <a:endParaRPr lang="fr-FR" altLang="fr-FR" sz="1800" b="1" dirty="0"/>
          </a:p>
        </p:txBody>
      </p:sp>
      <p:sp>
        <p:nvSpPr>
          <p:cNvPr id="14" name="Titre 3">
            <a:extLst>
              <a:ext uri="{FF2B5EF4-FFF2-40B4-BE49-F238E27FC236}">
                <a16:creationId xmlns="" xmlns:a16="http://schemas.microsoft.com/office/drawing/2014/main" id="{8104C871-537F-574F-88C6-CD2410C90C32}"/>
              </a:ext>
            </a:extLst>
          </p:cNvPr>
          <p:cNvSpPr txBox="1">
            <a:spLocks/>
          </p:cNvSpPr>
          <p:nvPr/>
        </p:nvSpPr>
        <p:spPr>
          <a:xfrm>
            <a:off x="1286421" y="1851943"/>
            <a:ext cx="6981827" cy="707886"/>
          </a:xfrm>
          <a:prstGeom prst="rect">
            <a:avLst/>
          </a:prstGeom>
          <a:solidFill>
            <a:srgbClr val="0070C0">
              <a:alpha val="39000"/>
            </a:srgb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kern="0" dirty="0">
                <a:solidFill>
                  <a:srgbClr val="631311"/>
                </a:solidFill>
                <a:latin typeface="Segoe Print" panose="02000800000000000000" pitchFamily="2" charset="0"/>
                <a:cs typeface="Apple Chancery"/>
              </a:rPr>
              <a:t>A 4 </a:t>
            </a:r>
          </a:p>
          <a:p>
            <a:r>
              <a:rPr lang="fr-FR" sz="2000" b="1" kern="0" dirty="0">
                <a:solidFill>
                  <a:srgbClr val="631311"/>
                </a:solidFill>
                <a:latin typeface="Segoe Print" panose="02000800000000000000" pitchFamily="2" charset="0"/>
              </a:rPr>
              <a:t>Réalisation </a:t>
            </a:r>
            <a:r>
              <a:rPr lang="fr-FR" sz="2000" b="1" kern="0" dirty="0" smtClean="0">
                <a:solidFill>
                  <a:srgbClr val="631311"/>
                </a:solidFill>
                <a:latin typeface="Segoe Print" panose="02000800000000000000" pitchFamily="2" charset="0"/>
              </a:rPr>
              <a:t>de travaux spécifiques</a:t>
            </a:r>
            <a:endParaRPr lang="fr-FR" sz="2000" b="1" kern="0" dirty="0">
              <a:solidFill>
                <a:srgbClr val="631311"/>
              </a:solidFill>
              <a:latin typeface="Segoe Print" panose="02000800000000000000" pitchFamily="2" charset="0"/>
              <a:cs typeface="Apple Chancery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C63A8778-D739-7A4A-BE4F-F94C08BC656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27965" y="3076041"/>
            <a:ext cx="8791661" cy="15770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2339752" y="5589240"/>
            <a:ext cx="4248472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62228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648"/>
            <a:ext cx="8675688" cy="1339552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2600" b="1" dirty="0" smtClean="0"/>
              <a:t>CAP Constructeur de béton armé du bâtiment</a:t>
            </a:r>
            <a:br>
              <a:rPr lang="fr-FR" altLang="fr-FR" sz="2600" b="1" dirty="0" smtClean="0"/>
            </a:br>
            <a:r>
              <a:rPr lang="fr-FR" altLang="fr-FR" sz="2600" b="1" dirty="0" smtClean="0"/>
              <a:t>CAP Constructeur d’ouvrages d’art</a:t>
            </a:r>
            <a:br>
              <a:rPr lang="fr-FR" altLang="fr-FR" sz="2600" b="1" dirty="0" smtClean="0"/>
            </a:br>
            <a:r>
              <a:rPr lang="fr-FR" altLang="fr-FR" sz="2600" b="1" dirty="0" smtClean="0">
                <a:sym typeface="Wingdings" pitchFamily="2" charset="2"/>
              </a:rPr>
              <a:t> </a:t>
            </a:r>
            <a:r>
              <a:rPr lang="fr-FR" altLang="fr-FR" sz="2600" i="1" dirty="0" smtClean="0"/>
              <a:t>CAP </a:t>
            </a:r>
            <a:r>
              <a:rPr lang="fr-FR" altLang="fr-FR" sz="2600" i="1" dirty="0" smtClean="0"/>
              <a:t>Constructeur d’ouvrages en béton armé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8062664" cy="324038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altLang="fr-FR" sz="2400" b="1" u="sng" dirty="0" smtClean="0"/>
              <a:t>Domaine d’intervention :</a:t>
            </a:r>
          </a:p>
          <a:p>
            <a:pPr lvl="0"/>
            <a:r>
              <a:rPr lang="fr-FR" sz="2600" dirty="0" smtClean="0"/>
              <a:t>Dans les secteurs du bâtiment et des travaux publics</a:t>
            </a:r>
          </a:p>
          <a:p>
            <a:pPr lvl="0"/>
            <a:r>
              <a:rPr lang="fr-FR" sz="2600" dirty="0" smtClean="0"/>
              <a:t>Pour des travaux neufs et de rénovation</a:t>
            </a:r>
            <a:endParaRPr lang="fr-FR" sz="2600" u="sng" dirty="0" smtClean="0"/>
          </a:p>
          <a:p>
            <a:r>
              <a:rPr lang="fr-FR" sz="2600" dirty="0" smtClean="0"/>
              <a:t>Construction de tous types de structures en béton armé des bâtiments et des ouvrages de génie civil</a:t>
            </a:r>
          </a:p>
          <a:p>
            <a:r>
              <a:rPr lang="fr-FR" sz="2600" dirty="0" smtClean="0"/>
              <a:t>Réalisation d’éléments préfabriqués en béton armé</a:t>
            </a:r>
            <a:endParaRPr lang="fr-FR" sz="2600" dirty="0"/>
          </a:p>
          <a:p>
            <a:pPr marL="0" indent="0">
              <a:buNone/>
            </a:pPr>
            <a:endParaRPr lang="fr-FR" altLang="fr-FR" b="1" dirty="0">
              <a:latin typeface="Arial" charset="0"/>
            </a:endParaRPr>
          </a:p>
          <a:p>
            <a:pPr marL="0" indent="0"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476672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/>
              <a:t> 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béton armé du bâtiment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</a:rPr>
              <a:t>CAP Constructeur d’ouvrages d’art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CAP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Constructeur d’ouvrages en béton armé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8458200" cy="352871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altLang="fr-FR" sz="2400" b="1" u="sng" dirty="0" smtClean="0"/>
              <a:t>Activités :</a:t>
            </a:r>
          </a:p>
          <a:p>
            <a:pPr>
              <a:defRPr/>
            </a:pPr>
            <a:r>
              <a:rPr lang="fr-FR" sz="2600" dirty="0" smtClean="0"/>
              <a:t>Respecte les </a:t>
            </a:r>
            <a:r>
              <a:rPr lang="fr-FR" sz="2600" dirty="0"/>
              <a:t>exigences règlementaires </a:t>
            </a:r>
            <a:r>
              <a:rPr lang="fr-FR" sz="2600" dirty="0" smtClean="0"/>
              <a:t>environnementales</a:t>
            </a:r>
            <a:r>
              <a:rPr lang="fr-FR" sz="2600" dirty="0"/>
              <a:t>, </a:t>
            </a:r>
            <a:r>
              <a:rPr lang="fr-FR" sz="2600" dirty="0" smtClean="0"/>
              <a:t>de sécurité…</a:t>
            </a:r>
          </a:p>
          <a:p>
            <a:pPr>
              <a:defRPr/>
            </a:pPr>
            <a:r>
              <a:rPr lang="fr-FR" sz="2600" dirty="0" smtClean="0"/>
              <a:t>Intervient sur chantier en </a:t>
            </a:r>
            <a:r>
              <a:rPr lang="fr-FR" sz="2600" dirty="0" err="1" smtClean="0"/>
              <a:t>co</a:t>
            </a:r>
            <a:r>
              <a:rPr lang="fr-FR" sz="2600" dirty="0" smtClean="0"/>
              <a:t>-activité avec les autres corps de métiers</a:t>
            </a:r>
          </a:p>
          <a:p>
            <a:pPr>
              <a:defRPr/>
            </a:pPr>
            <a:r>
              <a:rPr lang="fr-FR" sz="2600" dirty="0" smtClean="0"/>
              <a:t>Intervient sur site occupé (riverains, usagers, circulations…)</a:t>
            </a:r>
          </a:p>
          <a:p>
            <a:pPr>
              <a:defRPr/>
            </a:pPr>
            <a:r>
              <a:rPr lang="fr-FR" sz="2600" dirty="0" smtClean="0"/>
              <a:t>Intègre dans ses activités les </a:t>
            </a:r>
            <a:r>
              <a:rPr lang="fr-FR" sz="2600" dirty="0"/>
              <a:t>enjeux de la transition énergétique et de la transition </a:t>
            </a:r>
            <a:r>
              <a:rPr lang="fr-FR" sz="2600" dirty="0" smtClean="0"/>
              <a:t>numérique.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/>
              <a:t>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béton armé du bâtiment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</a:rPr>
              <a:t>CAP Constructeur d’ouvrages d’art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i="1" dirty="0" smtClean="0">
                <a:solidFill>
                  <a:srgbClr val="000000"/>
                </a:solidFill>
              </a:rPr>
              <a:t>CAP Constructeur d’ouvrages en béton armé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8458200" cy="4464496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/>
              <a:t>Conditions générales d’exercice du métier</a:t>
            </a:r>
            <a:r>
              <a:rPr lang="fr-FR" altLang="fr-FR" sz="2400" b="1" dirty="0" smtClean="0">
                <a:latin typeface="Arial" charset="0"/>
              </a:rPr>
              <a:t> :</a:t>
            </a:r>
          </a:p>
          <a:p>
            <a:pPr>
              <a:defRPr/>
            </a:pPr>
            <a:r>
              <a:rPr lang="fr-FR" sz="2600" dirty="0" smtClean="0"/>
              <a:t>Dans tous types d’entreprises, </a:t>
            </a:r>
            <a:r>
              <a:rPr lang="fr-FR" sz="2600" dirty="0"/>
              <a:t>majoritairement dans des entreprises </a:t>
            </a:r>
            <a:r>
              <a:rPr lang="fr-FR" sz="2600" dirty="0" smtClean="0"/>
              <a:t>moyennes et les agences des grands groupes</a:t>
            </a:r>
          </a:p>
          <a:p>
            <a:pPr>
              <a:defRPr/>
            </a:pPr>
            <a:r>
              <a:rPr lang="fr-FR" sz="2600" dirty="0" smtClean="0"/>
              <a:t>Réalisation du </a:t>
            </a:r>
            <a:r>
              <a:rPr lang="fr-FR" sz="2600" dirty="0"/>
              <a:t>travail </a:t>
            </a:r>
            <a:r>
              <a:rPr lang="fr-FR" sz="2600" dirty="0" smtClean="0"/>
              <a:t>en équipe et selon </a:t>
            </a:r>
            <a:r>
              <a:rPr lang="fr-FR" sz="2600" dirty="0"/>
              <a:t>des consignes d’exécution orales et écrites transmises par sa </a:t>
            </a:r>
            <a:r>
              <a:rPr lang="fr-FR" sz="2600" dirty="0" smtClean="0"/>
              <a:t>hiérarchie</a:t>
            </a:r>
          </a:p>
          <a:p>
            <a:pPr>
              <a:defRPr/>
            </a:pPr>
            <a:r>
              <a:rPr lang="fr-FR" sz="2600" dirty="0" smtClean="0"/>
              <a:t>Responsable </a:t>
            </a:r>
            <a:r>
              <a:rPr lang="fr-FR" sz="2600" dirty="0"/>
              <a:t>de la bonne réalisation </a:t>
            </a:r>
            <a:r>
              <a:rPr lang="fr-FR" sz="2600" dirty="0" smtClean="0"/>
              <a:t>de ses </a:t>
            </a:r>
            <a:r>
              <a:rPr lang="fr-FR" sz="2600" dirty="0"/>
              <a:t>travaux </a:t>
            </a:r>
            <a:r>
              <a:rPr lang="fr-FR" sz="2600" dirty="0" smtClean="0"/>
              <a:t>selon le </a:t>
            </a:r>
            <a:r>
              <a:rPr lang="fr-FR" sz="2600" dirty="0"/>
              <a:t>cahier des charges </a:t>
            </a:r>
            <a:r>
              <a:rPr lang="fr-FR" sz="2600" dirty="0" smtClean="0"/>
              <a:t>fourni</a:t>
            </a:r>
          </a:p>
          <a:p>
            <a:pPr>
              <a:defRPr/>
            </a:pPr>
            <a:r>
              <a:rPr lang="fr-FR" sz="2600" dirty="0" smtClean="0"/>
              <a:t>Communication avec son environnement professionnel : hiérarchie, équipe, autres intervenants.</a:t>
            </a:r>
          </a:p>
          <a:p>
            <a:pPr>
              <a:defRPr/>
            </a:pPr>
            <a:r>
              <a:rPr lang="fr-FR" sz="2600" dirty="0" smtClean="0"/>
              <a:t>Echange oral et exploitation d’indications techniques en anglais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664"/>
            <a:ext cx="8675688" cy="1195536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/>
              <a:t>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béton armé du bâtiment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</a:rPr>
              <a:t>CAP Constructeur d’ouvrages d’art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i="1" dirty="0" smtClean="0">
                <a:solidFill>
                  <a:srgbClr val="000000"/>
                </a:solidFill>
              </a:rPr>
              <a:t>CAP Constructeur d’ouvrages en béton armé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8458200" cy="3816449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>
                <a:cs typeface="Arial" pitchFamily="34" charset="0"/>
              </a:rPr>
              <a:t>Perspectives d’évolution dans l’emploi</a:t>
            </a:r>
            <a:r>
              <a:rPr lang="fr-FR" altLang="fr-FR" sz="2400" b="1" dirty="0" smtClean="0">
                <a:cs typeface="Arial" pitchFamily="34" charset="0"/>
              </a:rPr>
              <a:t> :</a:t>
            </a:r>
          </a:p>
          <a:p>
            <a:pPr>
              <a:defRPr/>
            </a:pPr>
            <a:r>
              <a:rPr lang="fr-FR" sz="2600" dirty="0" smtClean="0"/>
              <a:t>Premier </a:t>
            </a:r>
            <a:r>
              <a:rPr lang="fr-FR" sz="2600" dirty="0"/>
              <a:t>niveau de compétences professionnelles </a:t>
            </a:r>
            <a:r>
              <a:rPr lang="fr-FR" sz="2600" dirty="0" smtClean="0"/>
              <a:t>: accès </a:t>
            </a:r>
            <a:r>
              <a:rPr lang="fr-FR" sz="2600" dirty="0"/>
              <a:t>à un emploi d’</a:t>
            </a:r>
            <a:r>
              <a:rPr lang="fr-FR" sz="2600" b="1" dirty="0"/>
              <a:t>ouvrier </a:t>
            </a:r>
            <a:r>
              <a:rPr lang="fr-FR" sz="2600" b="1" dirty="0" smtClean="0"/>
              <a:t>professionnel</a:t>
            </a:r>
            <a:endParaRPr lang="fr-FR" sz="2600" b="1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1000" dirty="0"/>
          </a:p>
          <a:p>
            <a:pPr>
              <a:defRPr/>
            </a:pPr>
            <a:r>
              <a:rPr lang="fr-FR" sz="2600" dirty="0" smtClean="0"/>
              <a:t>Formation tout au long de la vie :</a:t>
            </a:r>
          </a:p>
          <a:p>
            <a:pPr lvl="1">
              <a:spcBef>
                <a:spcPts val="0"/>
              </a:spcBef>
              <a:defRPr/>
            </a:pPr>
            <a:r>
              <a:rPr lang="fr-FR" sz="2400" dirty="0" smtClean="0"/>
              <a:t>dans </a:t>
            </a:r>
            <a:r>
              <a:rPr lang="fr-FR" sz="2400" dirty="0"/>
              <a:t>la préparation d’une certification </a:t>
            </a:r>
            <a:r>
              <a:rPr lang="fr-FR" sz="2400" dirty="0" smtClean="0"/>
              <a:t>complémentaire</a:t>
            </a:r>
          </a:p>
          <a:p>
            <a:pPr lvl="1">
              <a:spcBef>
                <a:spcPts val="0"/>
              </a:spcBef>
              <a:defRPr/>
            </a:pPr>
            <a:r>
              <a:rPr lang="fr-FR" sz="2400" dirty="0"/>
              <a:t>o</a:t>
            </a:r>
            <a:r>
              <a:rPr lang="fr-FR" sz="2400" dirty="0" smtClean="0"/>
              <a:t>u </a:t>
            </a:r>
            <a:r>
              <a:rPr lang="fr-FR" sz="2400" dirty="0"/>
              <a:t>d’un diplôme de niveau </a:t>
            </a:r>
            <a:r>
              <a:rPr lang="fr-FR" sz="2400" dirty="0" smtClean="0"/>
              <a:t>supérieur</a:t>
            </a:r>
            <a:endParaRPr lang="fr-FR" sz="2400" dirty="0"/>
          </a:p>
          <a:p>
            <a:pPr lvl="1">
              <a:spcBef>
                <a:spcPts val="0"/>
              </a:spcBef>
              <a:defRPr/>
            </a:pPr>
            <a:endParaRPr lang="fr-FR" sz="1000" dirty="0" smtClean="0"/>
          </a:p>
          <a:p>
            <a:pPr marL="342900" lvl="1" indent="-342900">
              <a:buFontTx/>
              <a:buBlip>
                <a:blip r:embed="rId2"/>
              </a:buBlip>
              <a:defRPr/>
            </a:pPr>
            <a:r>
              <a:rPr lang="fr-FR" sz="2600" dirty="0">
                <a:ea typeface="+mn-ea"/>
                <a:cs typeface="+mn-cs"/>
              </a:rPr>
              <a:t>Evolution vers la fonction </a:t>
            </a:r>
            <a:r>
              <a:rPr lang="fr-FR" sz="2600" dirty="0" smtClean="0">
                <a:ea typeface="+mn-ea"/>
                <a:cs typeface="+mn-cs"/>
              </a:rPr>
              <a:t>d’encadrement ou à </a:t>
            </a:r>
            <a:r>
              <a:rPr lang="fr-FR" sz="2600" dirty="0">
                <a:ea typeface="+mn-ea"/>
                <a:cs typeface="+mn-cs"/>
              </a:rPr>
              <a:t>moyen terme, </a:t>
            </a:r>
            <a:r>
              <a:rPr lang="fr-FR" sz="2600" dirty="0" smtClean="0">
                <a:ea typeface="+mn-ea"/>
                <a:cs typeface="+mn-cs"/>
              </a:rPr>
              <a:t/>
            </a:r>
            <a:br>
              <a:rPr lang="fr-FR" sz="2600" dirty="0" smtClean="0">
                <a:ea typeface="+mn-ea"/>
                <a:cs typeface="+mn-cs"/>
              </a:rPr>
            </a:br>
            <a:r>
              <a:rPr lang="fr-FR" sz="2600" dirty="0" smtClean="0">
                <a:ea typeface="+mn-ea"/>
                <a:cs typeface="+mn-cs"/>
              </a:rPr>
              <a:t>créer </a:t>
            </a:r>
            <a:r>
              <a:rPr lang="fr-FR" sz="2600" dirty="0">
                <a:ea typeface="+mn-ea"/>
                <a:cs typeface="+mn-cs"/>
              </a:rPr>
              <a:t>ou reprendre une </a:t>
            </a:r>
            <a:r>
              <a:rPr lang="fr-FR" sz="2600" dirty="0" smtClean="0">
                <a:ea typeface="+mn-ea"/>
                <a:cs typeface="+mn-cs"/>
              </a:rPr>
              <a:t>entreprise</a:t>
            </a:r>
            <a:endParaRPr lang="fr-FR" sz="2600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béton armé du bâtiment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</a:rPr>
              <a:t>CAP Constructeur d’ouvrages d’art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CAP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Constructeur d’ouvrages en béton armé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918648" cy="36004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4 activités / 17 tâches professionnelles </a:t>
            </a:r>
            <a:r>
              <a:rPr lang="fr-FR" altLang="fr-FR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FontTx/>
              <a:buNone/>
              <a:defRPr/>
            </a:pPr>
            <a:endParaRPr lang="fr-FR" altLang="fr-FR" sz="1600" b="1" dirty="0" smtClean="0">
              <a:latin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fr-FR" sz="2800" dirty="0"/>
              <a:t>Communication : </a:t>
            </a:r>
            <a:r>
              <a:rPr lang="fr-FR" sz="2800" dirty="0" smtClean="0"/>
              <a:t>3 tâches</a:t>
            </a:r>
            <a:endParaRPr lang="fr-FR" sz="28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/>
          </a:p>
          <a:p>
            <a:pPr>
              <a:spcBef>
                <a:spcPts val="0"/>
              </a:spcBef>
              <a:defRPr/>
            </a:pPr>
            <a:r>
              <a:rPr lang="fr-FR" sz="2800" dirty="0"/>
              <a:t>Préparation </a:t>
            </a:r>
            <a:r>
              <a:rPr lang="fr-FR" sz="2800" dirty="0" smtClean="0"/>
              <a:t>: </a:t>
            </a:r>
            <a:r>
              <a:rPr lang="fr-FR" sz="2800" dirty="0"/>
              <a:t>3 </a:t>
            </a:r>
            <a:r>
              <a:rPr lang="fr-FR" sz="2800" dirty="0" smtClean="0"/>
              <a:t>tâches</a:t>
            </a:r>
            <a:endParaRPr lang="fr-FR" sz="28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/>
          </a:p>
          <a:p>
            <a:pPr>
              <a:spcBef>
                <a:spcPts val="0"/>
              </a:spcBef>
              <a:defRPr/>
            </a:pPr>
            <a:r>
              <a:rPr lang="fr-FR" sz="2800" dirty="0" smtClean="0"/>
              <a:t>Réalisation et contrôle d’un ouvrage courant : 8 tâches</a:t>
            </a:r>
            <a:endParaRPr lang="fr-FR" sz="28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/>
          </a:p>
          <a:p>
            <a:pPr>
              <a:spcBef>
                <a:spcPts val="0"/>
              </a:spcBef>
              <a:defRPr/>
            </a:pPr>
            <a:r>
              <a:rPr lang="fr-FR" sz="2800" dirty="0" smtClean="0"/>
              <a:t>Réalisation d’ouvrages spécifiques : 3 tâches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béton armé du bâtiment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</a:rPr>
              <a:t>CAP Constructeur d’ouvrages d’art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CAP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Constructeur d’ouvrages en béton armé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3"/>
            <a:ext cx="8892480" cy="18722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Activité de communication :</a:t>
            </a:r>
            <a:endParaRPr lang="fr-FR" altLang="fr-FR" sz="2400" dirty="0" smtClean="0"/>
          </a:p>
          <a:p>
            <a:pPr marL="260350" indent="-260350"/>
            <a:r>
              <a:rPr lang="fr-FR" sz="2400" b="1" dirty="0" smtClean="0"/>
              <a:t>T1 : </a:t>
            </a:r>
            <a:r>
              <a:rPr lang="fr-FR" sz="2400" dirty="0" smtClean="0"/>
              <a:t>Prendre connaissance des informations liées à son intervention</a:t>
            </a:r>
          </a:p>
          <a:p>
            <a:pPr marL="260350" indent="-260350"/>
            <a:r>
              <a:rPr lang="fr-FR" sz="2400" b="1" dirty="0" smtClean="0"/>
              <a:t>T2 :</a:t>
            </a:r>
            <a:r>
              <a:rPr lang="fr-FR" sz="2400" dirty="0" smtClean="0"/>
              <a:t> Communiquer en équipe, avec son responsable et les autres intervenants</a:t>
            </a:r>
          </a:p>
          <a:p>
            <a:pPr marL="260350" indent="-260350"/>
            <a:r>
              <a:rPr lang="fr-FR" sz="2400" b="1" dirty="0" smtClean="0"/>
              <a:t>T3 : </a:t>
            </a:r>
            <a:r>
              <a:rPr lang="fr-FR" sz="2400" dirty="0" smtClean="0"/>
              <a:t>Renseigner et transmettre des documents liés à son intervention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528" y="3861048"/>
            <a:ext cx="882047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Activité de préparation :</a:t>
            </a:r>
            <a:endParaRPr kumimoji="0" lang="fr-FR" alt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0350" indent="-260350">
              <a:spcBef>
                <a:spcPct val="20000"/>
              </a:spcBef>
              <a:buBlip>
                <a:blip r:embed="rId2"/>
              </a:buBlip>
            </a:pPr>
            <a:r>
              <a:rPr lang="fr-FR" b="1" kern="0" dirty="0" smtClean="0">
                <a:latin typeface="+mn-lt"/>
              </a:rPr>
              <a:t>T4 </a:t>
            </a:r>
            <a:r>
              <a:rPr lang="fr-FR" kern="0" dirty="0" smtClean="0">
                <a:latin typeface="+mn-lt"/>
              </a:rPr>
              <a:t>: Organiser son poste  de travail en adoptant une attitude éco-responsable</a:t>
            </a:r>
          </a:p>
          <a:p>
            <a:pPr marL="260350" indent="-260350">
              <a:spcBef>
                <a:spcPct val="20000"/>
              </a:spcBef>
              <a:buBlip>
                <a:blip r:embed="rId2"/>
              </a:buBlip>
            </a:pPr>
            <a:r>
              <a:rPr lang="fr-FR" b="1" kern="0" dirty="0" smtClean="0">
                <a:latin typeface="+mn-lt"/>
              </a:rPr>
              <a:t>T5</a:t>
            </a:r>
            <a:r>
              <a:rPr lang="fr-FR" kern="0" dirty="0" smtClean="0">
                <a:latin typeface="+mn-lt"/>
              </a:rPr>
              <a:t> : Préparer et vérifier les matériels et les </a:t>
            </a:r>
            <a:r>
              <a:rPr lang="fr-FR" kern="0" dirty="0" smtClean="0">
                <a:latin typeface="+mn-lt"/>
              </a:rPr>
              <a:t>outillages</a:t>
            </a:r>
            <a:endParaRPr lang="fr-FR" kern="0" dirty="0" smtClean="0">
              <a:latin typeface="+mn-lt"/>
            </a:endParaRPr>
          </a:p>
          <a:p>
            <a:pPr marL="260350" indent="-260350">
              <a:spcBef>
                <a:spcPct val="20000"/>
              </a:spcBef>
              <a:buBlip>
                <a:blip r:embed="rId2"/>
              </a:buBlip>
            </a:pPr>
            <a:r>
              <a:rPr lang="fr-FR" b="1" kern="0" dirty="0" smtClean="0">
                <a:latin typeface="+mn-lt"/>
              </a:rPr>
              <a:t>T6 </a:t>
            </a:r>
            <a:r>
              <a:rPr lang="fr-FR" kern="0" dirty="0" smtClean="0">
                <a:latin typeface="+mn-lt"/>
              </a:rPr>
              <a:t>: Préparer et approvisionner les matériaux et les composants pour son intervention</a:t>
            </a: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7640" marR="0" lvl="0" indent="-167640" algn="just" defTabSz="914400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2800" b="1" dirty="0" smtClean="0"/>
              <a:t>CAP Peintre applicateur de revêtements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469"/>
            <a:ext cx="8458200" cy="489686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altLang="fr-FR" sz="2400" b="1" u="sng" dirty="0" smtClean="0"/>
              <a:t>Réalisation d’activités :</a:t>
            </a:r>
          </a:p>
          <a:p>
            <a:pPr marL="0" indent="0">
              <a:buNone/>
              <a:defRPr/>
            </a:pPr>
            <a:endParaRPr lang="fr-FR" altLang="fr-FR" sz="1100" b="1" u="sng" dirty="0" smtClean="0"/>
          </a:p>
          <a:p>
            <a:pPr>
              <a:defRPr/>
            </a:pPr>
            <a:r>
              <a:rPr lang="fr-FR" sz="2600" dirty="0" smtClean="0"/>
              <a:t>Pour contribuer à l’amélioration </a:t>
            </a:r>
            <a:r>
              <a:rPr lang="fr-FR" sz="2600" dirty="0"/>
              <a:t>et à la durabilité de l’habitat, à l’amélioration de la qualité de vie dans </a:t>
            </a:r>
            <a:r>
              <a:rPr lang="fr-FR" sz="2600" dirty="0" smtClean="0"/>
              <a:t>l’habitat</a:t>
            </a:r>
          </a:p>
          <a:p>
            <a:pPr marL="0" indent="0">
              <a:buNone/>
              <a:defRPr/>
            </a:pPr>
            <a:endParaRPr lang="fr-FR" sz="1100" dirty="0" smtClean="0"/>
          </a:p>
          <a:p>
            <a:pPr marL="0" indent="0" algn="ctr">
              <a:buNone/>
              <a:defRPr/>
            </a:pPr>
            <a:r>
              <a:rPr lang="fr-FR" sz="1800" b="1" dirty="0" smtClean="0"/>
              <a:t>Tout en</a:t>
            </a:r>
          </a:p>
          <a:p>
            <a:pPr>
              <a:defRPr/>
            </a:pPr>
            <a:r>
              <a:rPr lang="fr-FR" sz="2600" dirty="0" smtClean="0"/>
              <a:t>Respectant les </a:t>
            </a:r>
            <a:r>
              <a:rPr lang="fr-FR" sz="2600" dirty="0"/>
              <a:t>exigences règlementaires </a:t>
            </a:r>
            <a:r>
              <a:rPr lang="fr-FR" sz="2600" dirty="0" smtClean="0"/>
              <a:t>environnementales</a:t>
            </a:r>
            <a:r>
              <a:rPr lang="fr-FR" sz="2600" dirty="0"/>
              <a:t>, </a:t>
            </a:r>
            <a:r>
              <a:rPr lang="fr-FR" sz="2600" dirty="0" smtClean="0"/>
              <a:t>de sécurité…</a:t>
            </a:r>
          </a:p>
          <a:p>
            <a:pPr>
              <a:defRPr/>
            </a:pPr>
            <a:r>
              <a:rPr lang="fr-FR" sz="2600" dirty="0" smtClean="0"/>
              <a:t>Intervenant sur chantier </a:t>
            </a:r>
            <a:r>
              <a:rPr lang="fr-FR" sz="2600" dirty="0"/>
              <a:t>en </a:t>
            </a:r>
            <a:r>
              <a:rPr lang="fr-FR" sz="2600" dirty="0" err="1"/>
              <a:t>co</a:t>
            </a:r>
            <a:r>
              <a:rPr lang="fr-FR" sz="2600" dirty="0"/>
              <a:t>-activité avec les autres corps de </a:t>
            </a:r>
            <a:r>
              <a:rPr lang="fr-FR" sz="2600" dirty="0" smtClean="0"/>
              <a:t>métiers le cas échéant</a:t>
            </a:r>
          </a:p>
          <a:p>
            <a:pPr>
              <a:defRPr/>
            </a:pPr>
            <a:r>
              <a:rPr lang="fr-FR" sz="2600" dirty="0" smtClean="0"/>
              <a:t>Intégrant dans ses activités les enjeux </a:t>
            </a:r>
            <a:r>
              <a:rPr lang="fr-FR" sz="2600" dirty="0"/>
              <a:t>de la transition énergétique et de la transition </a:t>
            </a:r>
            <a:r>
              <a:rPr lang="fr-FR" sz="2600" dirty="0" smtClean="0"/>
              <a:t>numérique.</a:t>
            </a:r>
          </a:p>
        </p:txBody>
      </p:sp>
    </p:spTree>
    <p:extLst>
      <p:ext uri="{BB962C8B-B14F-4D97-AF65-F5344CB8AC3E}">
        <p14:creationId xmlns="" xmlns:p14="http://schemas.microsoft.com/office/powerpoint/2010/main" val="30712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béton armé du bâtiment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</a:rPr>
              <a:t>CAP Constructeur d’ouvrages d’art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CAP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Constructeur d’ouvrages en béton armé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75"/>
            <a:ext cx="8892480" cy="4104481"/>
          </a:xfrm>
        </p:spPr>
        <p:txBody>
          <a:bodyPr rIns="36000"/>
          <a:lstStyle/>
          <a:p>
            <a:pPr marL="0" indent="0">
              <a:buFontTx/>
              <a:buNone/>
              <a:defRPr/>
            </a:pPr>
            <a:r>
              <a:rPr lang="fr-FR" sz="2400" b="1" u="sng" dirty="0">
                <a:latin typeface="Arial" pitchFamily="34" charset="0"/>
                <a:cs typeface="Arial" pitchFamily="34" charset="0"/>
              </a:rPr>
              <a:t>Activité 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de réalisation et contrôle de </a:t>
            </a:r>
            <a:r>
              <a:rPr lang="fr-FR" sz="2400" b="1" u="sng" dirty="0">
                <a:latin typeface="Arial" pitchFamily="34" charset="0"/>
                <a:cs typeface="Arial" pitchFamily="34" charset="0"/>
              </a:rPr>
              <a:t>travaux 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courants :</a:t>
            </a:r>
          </a:p>
          <a:p>
            <a:pPr marL="263525" indent="-263525">
              <a:lnSpc>
                <a:spcPct val="107000"/>
              </a:lnSpc>
              <a:spcAft>
                <a:spcPts val="0"/>
              </a:spcAft>
              <a:defRPr/>
            </a:pPr>
            <a:r>
              <a:rPr lang="fr-FR" sz="2400" b="1" dirty="0" smtClean="0">
                <a:ea typeface="Calibri"/>
                <a:cs typeface="Times New Roman"/>
              </a:rPr>
              <a:t>T7  </a:t>
            </a:r>
            <a:r>
              <a:rPr lang="fr-FR" sz="2400" dirty="0" smtClean="0">
                <a:ea typeface="Calibri"/>
                <a:cs typeface="Times New Roman"/>
              </a:rPr>
              <a:t>: Implanter et tracer un ouvrage simple</a:t>
            </a:r>
          </a:p>
          <a:p>
            <a:pPr marL="263525" indent="-263525">
              <a:lnSpc>
                <a:spcPct val="107000"/>
              </a:lnSpc>
              <a:spcAft>
                <a:spcPts val="0"/>
              </a:spcAft>
            </a:pPr>
            <a:r>
              <a:rPr lang="fr-FR" sz="2400" b="1" dirty="0" smtClean="0">
                <a:ea typeface="Calibri"/>
                <a:cs typeface="Times New Roman"/>
              </a:rPr>
              <a:t>T8  :</a:t>
            </a:r>
            <a:r>
              <a:rPr lang="fr-FR" sz="2400" dirty="0" smtClean="0">
                <a:ea typeface="Calibri"/>
                <a:cs typeface="Times New Roman"/>
              </a:rPr>
              <a:t> Fabriquer, et mettre en œuvre des coffrages simples en bois</a:t>
            </a:r>
          </a:p>
          <a:p>
            <a:pPr marL="263525" indent="-263525">
              <a:lnSpc>
                <a:spcPct val="107000"/>
              </a:lnSpc>
              <a:spcAft>
                <a:spcPts val="0"/>
              </a:spcAft>
            </a:pPr>
            <a:r>
              <a:rPr lang="fr-FR" sz="2400" b="1" dirty="0" smtClean="0">
                <a:ea typeface="Calibri"/>
                <a:cs typeface="Times New Roman"/>
              </a:rPr>
              <a:t>T9  :</a:t>
            </a:r>
            <a:r>
              <a:rPr lang="fr-FR" sz="2400" dirty="0" smtClean="0">
                <a:ea typeface="Calibri"/>
                <a:cs typeface="Times New Roman"/>
              </a:rPr>
              <a:t> Mettre en œuvre des coffrages modulaires et des coffrages-outils </a:t>
            </a:r>
          </a:p>
          <a:p>
            <a:pPr marL="263525" indent="-263525">
              <a:spcAft>
                <a:spcPts val="0"/>
              </a:spcAft>
            </a:pPr>
            <a:r>
              <a:rPr lang="fr-FR" sz="2400" b="1" dirty="0" smtClean="0">
                <a:ea typeface="Calibri"/>
              </a:rPr>
              <a:t>T10 :</a:t>
            </a:r>
            <a:r>
              <a:rPr lang="fr-FR" sz="2400" dirty="0" smtClean="0">
                <a:ea typeface="Calibri"/>
              </a:rPr>
              <a:t> Façonner, assembler et positionner des armatures</a:t>
            </a:r>
          </a:p>
          <a:p>
            <a:pPr marL="263525" indent="-263525">
              <a:spcAft>
                <a:spcPts val="0"/>
              </a:spcAft>
            </a:pPr>
            <a:r>
              <a:rPr lang="fr-FR" sz="2400" b="1" dirty="0" smtClean="0">
                <a:ea typeface="Calibri"/>
              </a:rPr>
              <a:t>T11 : </a:t>
            </a:r>
            <a:r>
              <a:rPr lang="fr-FR" sz="2400" dirty="0" smtClean="0">
                <a:ea typeface="Calibri"/>
              </a:rPr>
              <a:t>Mettre en œuvre du béton</a:t>
            </a:r>
          </a:p>
          <a:p>
            <a:pPr marL="263525" indent="-263525">
              <a:lnSpc>
                <a:spcPct val="107000"/>
              </a:lnSpc>
              <a:spcAft>
                <a:spcPts val="0"/>
              </a:spcAft>
            </a:pPr>
            <a:r>
              <a:rPr lang="fr-FR" sz="2400" b="1" dirty="0" smtClean="0">
                <a:ea typeface="Calibri"/>
                <a:cs typeface="Times New Roman"/>
              </a:rPr>
              <a:t>T12 : </a:t>
            </a:r>
            <a:r>
              <a:rPr lang="fr-FR" sz="2400" dirty="0" smtClean="0">
                <a:ea typeface="Calibri"/>
                <a:cs typeface="Times New Roman"/>
              </a:rPr>
              <a:t>Participer au contrôle des bétons</a:t>
            </a:r>
          </a:p>
          <a:p>
            <a:pPr marL="263525" indent="-263525">
              <a:lnSpc>
                <a:spcPct val="107000"/>
              </a:lnSpc>
              <a:spcAft>
                <a:spcPts val="0"/>
              </a:spcAft>
            </a:pPr>
            <a:r>
              <a:rPr lang="fr-FR" sz="2400" b="1" dirty="0" smtClean="0">
                <a:ea typeface="Calibri"/>
                <a:cs typeface="Times New Roman"/>
              </a:rPr>
              <a:t>T13 :</a:t>
            </a:r>
            <a:r>
              <a:rPr lang="fr-FR" sz="2400" dirty="0" smtClean="0">
                <a:ea typeface="Calibri"/>
                <a:cs typeface="Times New Roman"/>
              </a:rPr>
              <a:t> Effectuer les</a:t>
            </a:r>
            <a:r>
              <a:rPr lang="fr-FR" sz="2400" b="1" i="1" dirty="0" smtClean="0">
                <a:ea typeface="Calibri"/>
                <a:cs typeface="Times New Roman"/>
              </a:rPr>
              <a:t> c</a:t>
            </a:r>
            <a:r>
              <a:rPr lang="fr-FR" sz="2400" dirty="0" smtClean="0">
                <a:ea typeface="Calibri"/>
                <a:cs typeface="Times New Roman"/>
              </a:rPr>
              <a:t>ontrôles de conformité avant, pendant et après coulage,</a:t>
            </a:r>
          </a:p>
          <a:p>
            <a:pPr marL="263525" indent="-263525">
              <a:lnSpc>
                <a:spcPct val="107000"/>
              </a:lnSpc>
              <a:spcAft>
                <a:spcPts val="0"/>
              </a:spcAft>
            </a:pPr>
            <a:r>
              <a:rPr lang="fr-FR" sz="2400" b="1" dirty="0" smtClean="0">
                <a:ea typeface="Calibri"/>
                <a:cs typeface="Times New Roman"/>
              </a:rPr>
              <a:t>T14 : </a:t>
            </a:r>
            <a:r>
              <a:rPr lang="fr-FR" sz="2400" dirty="0" smtClean="0">
                <a:ea typeface="Calibri"/>
                <a:cs typeface="Times New Roman"/>
              </a:rPr>
              <a:t>Vérifier la conformité de l’ouvrage réalisé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/>
              <a:t>  </a:t>
            </a:r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béton armé du bâtiment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</a:rPr>
              <a:t>CAP Constructeur d’ouvrages d’art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i="1" dirty="0" smtClean="0">
                <a:solidFill>
                  <a:srgbClr val="000000"/>
                </a:solidFill>
              </a:rPr>
              <a:t>CAP Constructeur d’ouvrages en béton armé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88840"/>
            <a:ext cx="8318530" cy="259174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Activité 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de réalisation 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de travaux spécifiques :</a:t>
            </a:r>
          </a:p>
          <a:p>
            <a:pPr marL="0" indent="0">
              <a:buNone/>
              <a:defRPr/>
            </a:pPr>
            <a:endParaRPr lang="fr-FR" altLang="fr-FR" sz="1050" dirty="0"/>
          </a:p>
          <a:p>
            <a:pPr marL="277813" indent="-277813"/>
            <a:r>
              <a:rPr lang="fr-FR" sz="2400" b="1" dirty="0" smtClean="0"/>
              <a:t>T15 : </a:t>
            </a:r>
            <a:r>
              <a:rPr lang="fr-FR" sz="2400" dirty="0" smtClean="0"/>
              <a:t>Monter et utiliser des échafaudages, des étaiements  et des 	plateformes de travail</a:t>
            </a:r>
          </a:p>
          <a:p>
            <a:pPr marL="277813" indent="-277813"/>
            <a:r>
              <a:rPr lang="fr-FR" sz="2400" b="1" dirty="0" smtClean="0"/>
              <a:t>T16 :</a:t>
            </a:r>
            <a:r>
              <a:rPr lang="fr-FR" sz="2400" b="1" i="1" dirty="0" smtClean="0"/>
              <a:t> </a:t>
            </a:r>
            <a:r>
              <a:rPr lang="fr-FR" sz="2400" dirty="0" smtClean="0"/>
              <a:t>Mettre en place des éléments préfabriqués</a:t>
            </a:r>
          </a:p>
          <a:p>
            <a:pPr marL="277813" indent="-277813"/>
            <a:r>
              <a:rPr lang="fr-FR" sz="2400" b="1" dirty="0" smtClean="0"/>
              <a:t>T17 : </a:t>
            </a:r>
            <a:r>
              <a:rPr lang="fr-FR" sz="2400" dirty="0" smtClean="0"/>
              <a:t>Réparer une zone dégradée d’un ouvrage en béton armé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339752" y="5589240"/>
            <a:ext cx="4248472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548680"/>
            <a:ext cx="8675688" cy="1027584"/>
          </a:xfrm>
        </p:spPr>
        <p:txBody>
          <a:bodyPr/>
          <a:lstStyle/>
          <a:p>
            <a:pPr algn="r" eaLnBrk="1" hangingPunct="1"/>
            <a:r>
              <a:rPr lang="fr-FR" altLang="fr-FR" sz="2600" b="1" dirty="0" smtClean="0">
                <a:solidFill>
                  <a:srgbClr val="000000"/>
                </a:solidFill>
              </a:rPr>
              <a:t>CAP Constructeur de canalisations de travaux publics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CAP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Constructeur de réseaux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de canalisations de TP</a:t>
            </a:r>
            <a:endParaRPr lang="fr-FR" altLang="fr-FR" sz="3200" b="1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350696" cy="52292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altLang="fr-FR" sz="2400" b="1" u="sng" dirty="0">
                <a:latin typeface="Arial" charset="0"/>
              </a:rPr>
              <a:t>Domaines d’intervention</a:t>
            </a:r>
            <a:r>
              <a:rPr lang="fr-FR" altLang="fr-FR" sz="2400" b="1" dirty="0">
                <a:latin typeface="Arial" charset="0"/>
              </a:rPr>
              <a:t> :</a:t>
            </a:r>
          </a:p>
          <a:p>
            <a:pPr marL="0" indent="0">
              <a:buFontTx/>
              <a:buNone/>
              <a:defRPr/>
            </a:pPr>
            <a:endParaRPr lang="fr-FR" altLang="fr-FR" sz="900" b="1" dirty="0">
              <a:latin typeface="Arial" charset="0"/>
            </a:endParaRPr>
          </a:p>
          <a:p>
            <a:pPr marL="0" indent="0">
              <a:buFontTx/>
              <a:buNone/>
              <a:defRPr/>
            </a:pPr>
            <a:r>
              <a:rPr lang="fr-FR" sz="2400" b="1" dirty="0"/>
              <a:t>Tous les domaines couverts par l’activité des travaux publics :</a:t>
            </a:r>
          </a:p>
          <a:p>
            <a:pPr marL="0" indent="0">
              <a:buFontTx/>
              <a:buNone/>
              <a:defRPr/>
            </a:pPr>
            <a:endParaRPr lang="fr-FR" altLang="fr-FR" sz="800" dirty="0">
              <a:latin typeface="Arial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r-FR" sz="2400" dirty="0"/>
              <a:t>la construction, le développement et l’entretien des infrastructures de transport ;</a:t>
            </a:r>
            <a:endParaRPr lang="fr-FR" sz="2400" strike="sngStrike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la production de l’énergie 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la mise à disposition de chacun des réseaux 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le développement économique de structures : ports, aéroports, installations industrielles,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le respect de l’environnement 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l’amélioration du cadre de vie : aménagements urbains, voiries, éclairages publics, voies piétonnes.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endParaRPr lang="fr-FR" altLang="fr-FR" b="1" dirty="0">
              <a:latin typeface="Arial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306787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476672"/>
            <a:ext cx="8675688" cy="1080120"/>
          </a:xfrm>
        </p:spPr>
        <p:txBody>
          <a:bodyPr/>
          <a:lstStyle/>
          <a:p>
            <a:pPr algn="r" eaLnBrk="1" hangingPunct="1"/>
            <a:r>
              <a:rPr lang="fr-FR" altLang="fr-FR" sz="2600" b="1" dirty="0" smtClean="0">
                <a:solidFill>
                  <a:srgbClr val="000000"/>
                </a:solidFill>
              </a:rPr>
              <a:t>CAP Constructeur de canalisations de travaux publics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CAP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Constructeur de réseaux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de canalisations de TP</a:t>
            </a:r>
            <a:endParaRPr lang="fr-FR" altLang="fr-FR" sz="3200" b="1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3"/>
            <a:ext cx="8458200" cy="4752528"/>
          </a:xfrm>
        </p:spPr>
        <p:txBody>
          <a:bodyPr/>
          <a:lstStyle/>
          <a:p>
            <a:pPr marL="0" indent="0">
              <a:buNone/>
            </a:pPr>
            <a:r>
              <a:rPr lang="fr-FR" altLang="fr-FR" sz="2400" b="1" u="sng" dirty="0">
                <a:latin typeface="Arial" charset="0"/>
              </a:rPr>
              <a:t>Activités</a:t>
            </a:r>
            <a:r>
              <a:rPr lang="fr-FR" altLang="fr-FR" sz="2400" b="1" dirty="0">
                <a:latin typeface="Arial" charset="0"/>
              </a:rPr>
              <a:t> </a:t>
            </a:r>
            <a:r>
              <a:rPr lang="fr-FR" altLang="fr-FR" sz="2400" dirty="0">
                <a:latin typeface="Arial" charset="0"/>
              </a:rPr>
              <a:t>:  </a:t>
            </a:r>
            <a:r>
              <a:rPr lang="fr-FR" altLang="fr-FR" sz="2400" b="1" dirty="0">
                <a:latin typeface="Arial" charset="0"/>
              </a:rPr>
              <a:t>R</a:t>
            </a:r>
            <a:r>
              <a:rPr lang="fr-FR" sz="2400" b="1" dirty="0"/>
              <a:t>éaliser, entretenir ou rénover</a:t>
            </a:r>
          </a:p>
          <a:p>
            <a:pPr marL="0" indent="0">
              <a:buNone/>
            </a:pPr>
            <a:endParaRPr lang="fr-FR" sz="1000" b="1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fr-FR" sz="2800" dirty="0"/>
              <a:t>toutes canalisations, réseaux secs, réseaux humides (gravitaires et sous pression) ;</a:t>
            </a:r>
          </a:p>
          <a:p>
            <a:pPr lvl="0">
              <a:buFont typeface="Arial" panose="020B0604020202020204" pitchFamily="34" charset="0"/>
              <a:buChar char="•"/>
            </a:pPr>
            <a:endParaRPr lang="fr-FR" sz="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fr-FR" sz="2800" dirty="0"/>
              <a:t>des ouvrages maçonnés annexes aux réseaux ;</a:t>
            </a:r>
          </a:p>
          <a:p>
            <a:pPr marL="0" lvl="0" indent="0">
              <a:buNone/>
            </a:pPr>
            <a:endParaRPr lang="fr-FR" sz="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fr-FR" sz="2800" dirty="0"/>
              <a:t>des réseaux drainants ;</a:t>
            </a:r>
          </a:p>
          <a:p>
            <a:pPr marL="0" lvl="0" indent="0">
              <a:buNone/>
            </a:pPr>
            <a:endParaRPr lang="fr-FR" sz="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fr-FR" sz="2800" dirty="0"/>
              <a:t>des équipements hydrauliques : des stations de captage, de pompage, de relèvement, de stockage et de traitement d’eau potable et autres systèmes d’épuration des eaux…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476672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/>
              <a:t>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canalisations de travaux publics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b="1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CAP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Constructeur de réseaux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de canalisations de TP</a:t>
            </a:r>
            <a:endParaRPr lang="fr-FR" altLang="fr-FR" sz="3200" b="1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458200" cy="49688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/>
              <a:t>Conditions générales d’exercice du métier</a:t>
            </a:r>
            <a:r>
              <a:rPr lang="fr-FR" altLang="fr-FR" sz="2400" b="1" dirty="0">
                <a:latin typeface="Arial" charset="0"/>
              </a:rPr>
              <a:t> :</a:t>
            </a:r>
          </a:p>
          <a:p>
            <a:pPr marL="0" indent="0">
              <a:buFontTx/>
              <a:buNone/>
              <a:defRPr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fr-FR" sz="2800" dirty="0"/>
              <a:t>Tout type d’entreprise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fr-FR" sz="2800" dirty="0"/>
              <a:t>Réalisation du travail d’après des consignes d’exécution orales et écrites et numériques transmises par sa hiérarchie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fr-FR" sz="2800" dirty="0"/>
              <a:t>Responsable de la bonne réalisation des travaux selon le cahier des charges fourni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54868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/>
              <a:t>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canalisations de travaux publics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i="1" dirty="0" smtClean="0">
                <a:solidFill>
                  <a:srgbClr val="000000"/>
                </a:solidFill>
              </a:rPr>
              <a:t>CAP Constructeur de réseaux d’infrastructures</a:t>
            </a:r>
            <a:endParaRPr lang="fr-FR" altLang="fr-FR" sz="3200" b="1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458200" cy="501493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/>
              <a:t>Perspectives d’évolution dans l’emploi</a:t>
            </a:r>
            <a:r>
              <a:rPr lang="fr-FR" altLang="fr-FR" sz="2400" b="1" dirty="0">
                <a:latin typeface="Arial" charset="0"/>
              </a:rPr>
              <a:t> 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fr-FR" sz="14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fr-FR" sz="2800" dirty="0"/>
              <a:t>Premier niveau de compétences professionnelles : accès à un emploi d’ouvrier professionnel</a:t>
            </a:r>
          </a:p>
          <a:p>
            <a:pPr marL="0" indent="0">
              <a:buNone/>
              <a:defRPr/>
            </a:pPr>
            <a:endParaRPr lang="fr-FR" sz="2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fr-FR" sz="2800" dirty="0"/>
              <a:t>Formation tout au long de la vie :</a:t>
            </a:r>
          </a:p>
          <a:p>
            <a:pPr lvl="1">
              <a:defRPr/>
            </a:pPr>
            <a:r>
              <a:rPr lang="fr-FR" sz="2400" dirty="0"/>
              <a:t>à la préparation d’une certification complémentaire</a:t>
            </a:r>
          </a:p>
          <a:p>
            <a:pPr lvl="1">
              <a:defRPr/>
            </a:pPr>
            <a:r>
              <a:rPr lang="fr-FR" sz="2400" dirty="0"/>
              <a:t>à un diplôme de niveau supérieur</a:t>
            </a:r>
            <a:endParaRPr lang="fr-FR" sz="2000" dirty="0"/>
          </a:p>
          <a:p>
            <a:pPr lvl="1">
              <a:defRPr/>
            </a:pPr>
            <a:endParaRPr lang="fr-FR" sz="1600" dirty="0"/>
          </a:p>
          <a:p>
            <a:pPr marL="457200" lvl="1" indent="-457200">
              <a:buFont typeface="Arial" panose="020B0604020202020204" pitchFamily="34" charset="0"/>
              <a:buChar char="•"/>
              <a:defRPr/>
            </a:pPr>
            <a:r>
              <a:rPr lang="fr-FR" dirty="0">
                <a:ea typeface="+mn-ea"/>
                <a:cs typeface="+mn-cs"/>
              </a:rPr>
              <a:t>Evolution vers la fonction d’encadrement ou à moyen terme, créer ou reprendre une entreprise artisanale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692696"/>
            <a:ext cx="8675688" cy="81156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r>
              <a:rPr lang="fr-FR" altLang="fr-FR" sz="3200" dirty="0" smtClean="0"/>
              <a:t>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canalisations de travaux publics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i="1" dirty="0" smtClean="0">
                <a:solidFill>
                  <a:srgbClr val="000000"/>
                </a:solidFill>
              </a:rPr>
              <a:t>CAP Constructeur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de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réseaux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de canalisations de TP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918648" cy="36004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4 activités / 15 tâches professionnelles </a:t>
            </a:r>
            <a:r>
              <a:rPr lang="fr-FR" altLang="fr-FR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FontTx/>
              <a:buNone/>
              <a:defRPr/>
            </a:pPr>
            <a:endParaRPr lang="fr-FR" altLang="fr-FR" sz="1600" b="1" dirty="0" smtClean="0">
              <a:latin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fr-FR" sz="2800" dirty="0"/>
              <a:t>Communication : </a:t>
            </a:r>
            <a:r>
              <a:rPr lang="fr-FR" sz="2800" dirty="0" smtClean="0"/>
              <a:t>3 tâches</a:t>
            </a:r>
            <a:endParaRPr lang="fr-FR" sz="28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/>
          </a:p>
          <a:p>
            <a:pPr>
              <a:spcBef>
                <a:spcPts val="0"/>
              </a:spcBef>
              <a:defRPr/>
            </a:pPr>
            <a:r>
              <a:rPr lang="fr-FR" sz="2800" dirty="0"/>
              <a:t>Préparation </a:t>
            </a:r>
            <a:r>
              <a:rPr lang="fr-FR" sz="2800" dirty="0" smtClean="0"/>
              <a:t>: </a:t>
            </a:r>
            <a:r>
              <a:rPr lang="fr-FR" sz="2800" dirty="0"/>
              <a:t>3 </a:t>
            </a:r>
            <a:r>
              <a:rPr lang="fr-FR" sz="2800" dirty="0" smtClean="0"/>
              <a:t>tâches</a:t>
            </a:r>
            <a:endParaRPr lang="fr-FR" sz="28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/>
          </a:p>
          <a:p>
            <a:pPr>
              <a:spcBef>
                <a:spcPts val="0"/>
              </a:spcBef>
              <a:defRPr/>
            </a:pPr>
            <a:r>
              <a:rPr lang="fr-FR" sz="2800" dirty="0" smtClean="0"/>
              <a:t>Réalisation et contrôle d’un ouvrage courant : 7 tâches</a:t>
            </a:r>
            <a:endParaRPr lang="fr-FR" sz="28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/>
          </a:p>
          <a:p>
            <a:pPr>
              <a:spcBef>
                <a:spcPts val="0"/>
              </a:spcBef>
              <a:defRPr/>
            </a:pPr>
            <a:r>
              <a:rPr lang="fr-FR" sz="2800" dirty="0" smtClean="0"/>
              <a:t>Réalisation d’ouvrages spécifiques : 2 tâches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628775"/>
            <a:ext cx="8643966" cy="511259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fr-FR" b="1" u="sng" dirty="0"/>
          </a:p>
          <a:p>
            <a:pPr marL="0" indent="0">
              <a:buFontTx/>
              <a:buNone/>
              <a:defRPr/>
            </a:pPr>
            <a:r>
              <a:rPr lang="fr-FR" sz="2800" b="1" u="sng" dirty="0"/>
              <a:t>Activité de préparation de </a:t>
            </a:r>
            <a:r>
              <a:rPr lang="fr-FR" sz="2800" b="1" u="sng" dirty="0" smtClean="0"/>
              <a:t>travaux</a:t>
            </a:r>
            <a:endParaRPr lang="fr-FR" altLang="fr-FR" sz="2800" b="1" dirty="0">
              <a:latin typeface="Arial" charset="0"/>
            </a:endParaRPr>
          </a:p>
          <a:p>
            <a:pPr marL="0" indent="0">
              <a:buFontTx/>
              <a:buNone/>
              <a:defRPr/>
            </a:pPr>
            <a:endParaRPr lang="fr-FR" altLang="fr-FR" sz="2000" b="1" dirty="0">
              <a:latin typeface="Arial" charset="0"/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xmlns="" id="{DEE89F49-F0F1-4939-B08D-B938DDD2F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1325781"/>
              </p:ext>
            </p:extLst>
          </p:nvPr>
        </p:nvGraphicFramePr>
        <p:xfrm>
          <a:off x="611560" y="2780928"/>
          <a:ext cx="8062664" cy="3316351"/>
        </p:xfrm>
        <a:graphic>
          <a:graphicData uri="http://schemas.openxmlformats.org/drawingml/2006/table">
            <a:tbl>
              <a:tblPr firstRow="1" firstCol="1"/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1856947979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xmlns="" val="2634377359"/>
                    </a:ext>
                  </a:extLst>
                </a:gridCol>
                <a:gridCol w="4660242">
                  <a:extLst>
                    <a:ext uri="{9D8B030D-6E8A-4147-A177-3AD203B41FA5}">
                      <a16:colId xmlns:a16="http://schemas.microsoft.com/office/drawing/2014/main" xmlns="" val="3612317966"/>
                    </a:ext>
                  </a:extLst>
                </a:gridCol>
                <a:gridCol w="513050">
                  <a:extLst>
                    <a:ext uri="{9D8B030D-6E8A-4147-A177-3AD203B41FA5}">
                      <a16:colId xmlns:a16="http://schemas.microsoft.com/office/drawing/2014/main" xmlns="" val="3869660333"/>
                    </a:ext>
                  </a:extLst>
                </a:gridCol>
                <a:gridCol w="513050">
                  <a:extLst>
                    <a:ext uri="{9D8B030D-6E8A-4147-A177-3AD203B41FA5}">
                      <a16:colId xmlns:a16="http://schemas.microsoft.com/office/drawing/2014/main" xmlns="" val="2181661911"/>
                    </a:ext>
                  </a:extLst>
                </a:gridCol>
                <a:gridCol w="504114">
                  <a:extLst>
                    <a:ext uri="{9D8B030D-6E8A-4147-A177-3AD203B41FA5}">
                      <a16:colId xmlns:a16="http://schemas.microsoft.com/office/drawing/2014/main" xmlns="" val="1009650919"/>
                    </a:ext>
                  </a:extLst>
                </a:gridCol>
              </a:tblGrid>
              <a:tr h="221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1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472" marR="35472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Niveau d’implication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1213698"/>
                  </a:ext>
                </a:extLst>
              </a:tr>
              <a:tr h="309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ACTIVITÉS</a:t>
                      </a: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TÂCHES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5365138"/>
                  </a:ext>
                </a:extLst>
              </a:tr>
              <a:tr h="8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472" marR="35472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8565259"/>
                  </a:ext>
                </a:extLst>
              </a:tr>
              <a:tr h="486094"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PRÉPARATION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8445" indent="-25844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T4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Organiser son intervention en adoptant une attitude éco-responsable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6486623"/>
                  </a:ext>
                </a:extLst>
              </a:tr>
              <a:tr h="48609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8445" indent="-25844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T5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Préparer et vérifier les matériels et les outillages pour son intervention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74275974"/>
                  </a:ext>
                </a:extLst>
              </a:tr>
              <a:tr h="48609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8445" indent="-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T6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Préparer l’approvisionnement des matériaux et composants pour son intervention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2" marR="35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9857126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692696"/>
            <a:ext cx="8675688" cy="811560"/>
          </a:xfrm>
        </p:spPr>
        <p:txBody>
          <a:bodyPr/>
          <a:lstStyle/>
          <a:p>
            <a:pPr algn="r" eaLnBrk="1" hangingPunct="1"/>
            <a:r>
              <a:rPr lang="fr-FR" altLang="fr-FR" sz="2800" dirty="0" smtClean="0">
                <a:solidFill>
                  <a:srgbClr val="000000"/>
                </a:solidFill>
              </a:rPr>
              <a:t> </a:t>
            </a:r>
            <a:r>
              <a:rPr lang="fr-FR" altLang="fr-FR" sz="3200" dirty="0" smtClean="0"/>
              <a:t> </a:t>
            </a:r>
            <a:r>
              <a:rPr lang="fr-FR" altLang="fr-FR" sz="2600" b="1" dirty="0" smtClean="0">
                <a:solidFill>
                  <a:srgbClr val="000000"/>
                </a:solidFill>
              </a:rPr>
              <a:t>CAP Constructeur de canalisations de travaux publics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i="1" dirty="0" smtClean="0">
                <a:solidFill>
                  <a:srgbClr val="000000"/>
                </a:solidFill>
              </a:rPr>
              <a:t>CAP Constructeur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de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réseaux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de canalisations de TP</a:t>
            </a:r>
            <a:endParaRPr lang="fr-FR" altLang="fr-FR" sz="3200" b="1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620688"/>
            <a:ext cx="8675688" cy="955576"/>
          </a:xfrm>
        </p:spPr>
        <p:txBody>
          <a:bodyPr/>
          <a:lstStyle/>
          <a:p>
            <a:pPr algn="r" eaLnBrk="1" hangingPunct="1"/>
            <a:r>
              <a:rPr lang="fr-FR" altLang="fr-FR" sz="2600" b="1" dirty="0" smtClean="0">
                <a:solidFill>
                  <a:srgbClr val="000000"/>
                </a:solidFill>
              </a:rPr>
              <a:t>CAP Constructeur de canalisations de travaux publics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i="1" dirty="0" smtClean="0">
                <a:solidFill>
                  <a:srgbClr val="000000"/>
                </a:solidFill>
              </a:rPr>
              <a:t>CAP Constructeur de réseaux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de canalisations de TP</a:t>
            </a:r>
            <a:endParaRPr lang="fr-FR" altLang="fr-FR" sz="3200" b="1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00808"/>
            <a:ext cx="8643966" cy="64809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800" b="1" u="sng" dirty="0"/>
              <a:t>Activité de réalisation </a:t>
            </a:r>
            <a:r>
              <a:rPr lang="fr-FR" sz="2800" b="1" u="sng" dirty="0" smtClean="0"/>
              <a:t>et contrôle </a:t>
            </a:r>
            <a:r>
              <a:rPr lang="fr-FR" sz="2800" b="1" u="sng" dirty="0" smtClean="0"/>
              <a:t>d’un ouvrage courant</a:t>
            </a:r>
            <a:endParaRPr lang="fr-FR" altLang="fr-FR" sz="2800" b="1" dirty="0">
              <a:latin typeface="Arial" charset="0"/>
            </a:endParaRPr>
          </a:p>
          <a:p>
            <a:pPr marL="0" indent="0">
              <a:buFontTx/>
              <a:buNone/>
              <a:defRPr/>
            </a:pPr>
            <a:endParaRPr lang="fr-FR" altLang="fr-FR" sz="2000" b="1" dirty="0">
              <a:latin typeface="Arial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xmlns="" id="{48075CBC-2194-40A4-B709-5370FAC25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5465238"/>
              </p:ext>
            </p:extLst>
          </p:nvPr>
        </p:nvGraphicFramePr>
        <p:xfrm>
          <a:off x="251520" y="2204864"/>
          <a:ext cx="8597852" cy="4067769"/>
        </p:xfrm>
        <a:graphic>
          <a:graphicData uri="http://schemas.openxmlformats.org/drawingml/2006/table">
            <a:tbl>
              <a:tblPr firstRow="1" firstCol="1"/>
              <a:tblGrid>
                <a:gridCol w="1872208">
                  <a:extLst>
                    <a:ext uri="{9D8B030D-6E8A-4147-A177-3AD203B41FA5}">
                      <a16:colId xmlns:a16="http://schemas.microsoft.com/office/drawing/2014/main" xmlns="" val="444488136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xmlns="" val="1793610273"/>
                    </a:ext>
                  </a:extLst>
                </a:gridCol>
                <a:gridCol w="4889948">
                  <a:extLst>
                    <a:ext uri="{9D8B030D-6E8A-4147-A177-3AD203B41FA5}">
                      <a16:colId xmlns:a16="http://schemas.microsoft.com/office/drawing/2014/main" xmlns="" val="1170597868"/>
                    </a:ext>
                  </a:extLst>
                </a:gridCol>
                <a:gridCol w="601226">
                  <a:extLst>
                    <a:ext uri="{9D8B030D-6E8A-4147-A177-3AD203B41FA5}">
                      <a16:colId xmlns:a16="http://schemas.microsoft.com/office/drawing/2014/main" xmlns="" val="2912421893"/>
                    </a:ext>
                  </a:extLst>
                </a:gridCol>
                <a:gridCol w="550281">
                  <a:extLst>
                    <a:ext uri="{9D8B030D-6E8A-4147-A177-3AD203B41FA5}">
                      <a16:colId xmlns:a16="http://schemas.microsoft.com/office/drawing/2014/main" xmlns="" val="3126087420"/>
                    </a:ext>
                  </a:extLst>
                </a:gridCol>
                <a:gridCol w="540173">
                  <a:extLst>
                    <a:ext uri="{9D8B030D-6E8A-4147-A177-3AD203B41FA5}">
                      <a16:colId xmlns:a16="http://schemas.microsoft.com/office/drawing/2014/main" xmlns="" val="191423151"/>
                    </a:ext>
                  </a:extLst>
                </a:gridCol>
              </a:tblGrid>
              <a:tr h="671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1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446" marR="35446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Niveau d’implication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4938335"/>
                  </a:ext>
                </a:extLst>
              </a:tr>
              <a:tr h="3209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ACTIVITÉS</a:t>
                      </a: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TÂCHES</a:t>
                      </a:r>
                      <a:endParaRPr lang="fr-FR" sz="1800" b="1" i="1" dirty="0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4666764"/>
                  </a:ext>
                </a:extLst>
              </a:tr>
              <a:tr h="87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800" b="1" i="0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b="1" i="1" dirty="0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800" b="1" i="0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b="1" i="1" dirty="0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800" b="1" i="0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b="1" i="1" dirty="0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800" b="1" i="0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b="1" i="1" dirty="0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6897255"/>
                  </a:ext>
                </a:extLst>
              </a:tr>
              <a:tr h="636106"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RÉALISATION ET CONTRÔLE D’UN OUVRAGE COURANT 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8445" indent="-269875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T7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Installer une signalisation temporaire de chantier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0161757"/>
                  </a:ext>
                </a:extLst>
              </a:tr>
              <a:tr h="4235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7640" indent="-16764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88645" algn="l"/>
                        </a:tabLs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T8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Repérer les ouvrages existants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9892585"/>
                  </a:ext>
                </a:extLst>
              </a:tr>
              <a:tr h="3098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7640" indent="-16764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88645" algn="l"/>
                        </a:tabLs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T9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Implanter un ouvrage simple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8477810"/>
                  </a:ext>
                </a:extLst>
              </a:tr>
              <a:tr h="6361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8615" indent="-348615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T10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Réaliser une tranchée : ouverture, remblai, réfection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9896733"/>
                  </a:ext>
                </a:extLst>
              </a:tr>
              <a:tr h="3098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7640" indent="-16764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T11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Réaliser un réseau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canalisation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7675525"/>
                  </a:ext>
                </a:extLst>
              </a:tr>
              <a:tr h="3098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8910" indent="-16891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T12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Vérifier la conformité de l’ouvrage réalisé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452608"/>
                  </a:ext>
                </a:extLst>
              </a:tr>
              <a:tr h="3098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8910" indent="-16891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T13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Réaliser les essais d’étanchéité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68368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96339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20688"/>
            <a:ext cx="8675688" cy="955576"/>
          </a:xfrm>
        </p:spPr>
        <p:txBody>
          <a:bodyPr/>
          <a:lstStyle/>
          <a:p>
            <a:pPr algn="r" eaLnBrk="1" hangingPunct="1"/>
            <a:r>
              <a:rPr lang="fr-FR" altLang="fr-FR" sz="2600" b="1" dirty="0" smtClean="0">
                <a:solidFill>
                  <a:srgbClr val="000000"/>
                </a:solidFill>
              </a:rPr>
              <a:t>CAP Constructeur de canalisations de travaux publics</a:t>
            </a:r>
            <a:br>
              <a:rPr lang="fr-FR" altLang="fr-FR" sz="2600" b="1" dirty="0" smtClean="0">
                <a:solidFill>
                  <a:srgbClr val="000000"/>
                </a:solidFill>
              </a:rPr>
            </a:br>
            <a:r>
              <a:rPr lang="fr-FR" altLang="fr-FR" sz="2600" i="1" dirty="0" smtClean="0">
                <a:solidFill>
                  <a:srgbClr val="000000"/>
                </a:solidFill>
              </a:rPr>
              <a:t>CAP Constructeur de réseaux </a:t>
            </a:r>
            <a:r>
              <a:rPr lang="fr-FR" altLang="fr-FR" sz="2600" i="1" dirty="0" smtClean="0">
                <a:solidFill>
                  <a:srgbClr val="000000"/>
                </a:solidFill>
              </a:rPr>
              <a:t>d’e canalisations de TP</a:t>
            </a:r>
            <a:endParaRPr lang="fr-FR" altLang="fr-FR" sz="3200" b="1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8839"/>
            <a:ext cx="8318530" cy="403244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800" b="1" u="sng" dirty="0"/>
              <a:t>Activité </a:t>
            </a:r>
            <a:r>
              <a:rPr lang="fr-FR" sz="2800" b="1" u="sng" dirty="0" smtClean="0"/>
              <a:t>de réalisation </a:t>
            </a:r>
            <a:r>
              <a:rPr lang="fr-FR" sz="2800" b="1" u="sng" dirty="0"/>
              <a:t>de travaux spécifiques</a:t>
            </a:r>
          </a:p>
          <a:p>
            <a:pPr marL="0" indent="0">
              <a:buNone/>
              <a:defRPr/>
            </a:pPr>
            <a:endParaRPr lang="fr-FR" altLang="fr-FR" sz="2000" b="1" u="sng" dirty="0"/>
          </a:p>
          <a:p>
            <a:pPr marL="0" indent="0">
              <a:buNone/>
              <a:defRPr/>
            </a:pPr>
            <a:endParaRPr lang="fr-FR" altLang="fr-FR" sz="2000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xmlns="" id="{F81FF09D-E9E7-4FD2-A3D4-4B096E076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1878820"/>
              </p:ext>
            </p:extLst>
          </p:nvPr>
        </p:nvGraphicFramePr>
        <p:xfrm>
          <a:off x="465211" y="2924944"/>
          <a:ext cx="8461302" cy="2509909"/>
        </p:xfrm>
        <a:graphic>
          <a:graphicData uri="http://schemas.openxmlformats.org/drawingml/2006/table">
            <a:tbl>
              <a:tblPr firstRow="1" firstCol="1"/>
              <a:tblGrid>
                <a:gridCol w="1813637">
                  <a:extLst>
                    <a:ext uri="{9D8B030D-6E8A-4147-A177-3AD203B41FA5}">
                      <a16:colId xmlns:a16="http://schemas.microsoft.com/office/drawing/2014/main" xmlns="" val="3367882926"/>
                    </a:ext>
                  </a:extLst>
                </a:gridCol>
                <a:gridCol w="151137">
                  <a:extLst>
                    <a:ext uri="{9D8B030D-6E8A-4147-A177-3AD203B41FA5}">
                      <a16:colId xmlns:a16="http://schemas.microsoft.com/office/drawing/2014/main" xmlns="" val="693391465"/>
                    </a:ext>
                  </a:extLst>
                </a:gridCol>
                <a:gridCol w="4885742">
                  <a:extLst>
                    <a:ext uri="{9D8B030D-6E8A-4147-A177-3AD203B41FA5}">
                      <a16:colId xmlns:a16="http://schemas.microsoft.com/office/drawing/2014/main" xmlns="" val="779082811"/>
                    </a:ext>
                  </a:extLst>
                </a:gridCol>
                <a:gridCol w="540237">
                  <a:extLst>
                    <a:ext uri="{9D8B030D-6E8A-4147-A177-3AD203B41FA5}">
                      <a16:colId xmlns:a16="http://schemas.microsoft.com/office/drawing/2014/main" xmlns="" val="525465038"/>
                    </a:ext>
                  </a:extLst>
                </a:gridCol>
                <a:gridCol w="540237">
                  <a:extLst>
                    <a:ext uri="{9D8B030D-6E8A-4147-A177-3AD203B41FA5}">
                      <a16:colId xmlns:a16="http://schemas.microsoft.com/office/drawing/2014/main" xmlns="" val="406616254"/>
                    </a:ext>
                  </a:extLst>
                </a:gridCol>
                <a:gridCol w="530312">
                  <a:extLst>
                    <a:ext uri="{9D8B030D-6E8A-4147-A177-3AD203B41FA5}">
                      <a16:colId xmlns:a16="http://schemas.microsoft.com/office/drawing/2014/main" xmlns="" val="140656826"/>
                    </a:ext>
                  </a:extLst>
                </a:gridCol>
              </a:tblGrid>
              <a:tr h="719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1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446" marR="35446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Niveau d’implication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7047807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ACTIVITÉS</a:t>
                      </a: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TÂCHES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800" b="1" i="1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3783146"/>
                  </a:ext>
                </a:extLst>
              </a:tr>
              <a:tr h="69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800" b="1" i="0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b="1" i="1" dirty="0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800" b="1" i="0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b="1" i="1" dirty="0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800" b="1" i="0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b="1" i="1" dirty="0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800" b="1" i="0" dirty="0">
                          <a:solidFill>
                            <a:srgbClr val="243F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b="1" i="1" dirty="0">
                        <a:solidFill>
                          <a:srgbClr val="243F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2305737"/>
                  </a:ext>
                </a:extLst>
              </a:tr>
              <a:tr h="661521"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RÉALISATION </a:t>
                      </a:r>
                      <a:r>
                        <a:rPr lang="fr-FR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TRAVAUX </a:t>
                      </a: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SPÉCIFIQUES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8910" indent="-168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T14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Réaliser les ouvrages annexes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8866156"/>
                  </a:ext>
                </a:extLst>
              </a:tr>
              <a:tr h="6454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8910" indent="-168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T15 :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Réaliser un branchement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226695"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46" marR="35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79522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2800" b="1" dirty="0" smtClean="0"/>
              <a:t>CAP Peintre applicateur de revêtements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8458200" cy="403247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 smtClean="0">
                <a:cs typeface="Arial" pitchFamily="34" charset="0"/>
              </a:rPr>
              <a:t>Matériaux utilisés</a:t>
            </a:r>
            <a:r>
              <a:rPr lang="fr-FR" sz="2400" b="1" dirty="0" smtClean="0">
                <a:cs typeface="Arial" pitchFamily="34" charset="0"/>
              </a:rPr>
              <a:t> </a:t>
            </a:r>
            <a:r>
              <a:rPr lang="fr-FR" altLang="fr-FR" sz="2400" b="1" dirty="0" smtClean="0">
                <a:cs typeface="Arial" pitchFamily="34" charset="0"/>
              </a:rPr>
              <a:t>:</a:t>
            </a:r>
          </a:p>
          <a:p>
            <a:pPr lvl="0">
              <a:spcBef>
                <a:spcPts val="0"/>
              </a:spcBef>
            </a:pPr>
            <a:r>
              <a:rPr lang="fr-FR" sz="2600" dirty="0" smtClean="0"/>
              <a:t>Produits</a:t>
            </a:r>
            <a:r>
              <a:rPr lang="fr-FR" sz="2600" dirty="0"/>
              <a:t> </a:t>
            </a:r>
            <a:r>
              <a:rPr lang="fr-FR" sz="2600" dirty="0" smtClean="0"/>
              <a:t>de peinture </a:t>
            </a:r>
            <a:r>
              <a:rPr lang="fr-FR" sz="2600" dirty="0" smtClean="0">
                <a:solidFill>
                  <a:schemeClr val="tx2"/>
                </a:solidFill>
              </a:rPr>
              <a:t>:</a:t>
            </a:r>
          </a:p>
          <a:p>
            <a:pPr lvl="0">
              <a:spcBef>
                <a:spcPts val="0"/>
              </a:spcBef>
              <a:buNone/>
            </a:pPr>
            <a:r>
              <a:rPr lang="fr-FR" sz="18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fr-FR" sz="2000" dirty="0" smtClean="0">
                <a:solidFill>
                  <a:schemeClr val="tx2"/>
                </a:solidFill>
              </a:rPr>
              <a:t>peintures</a:t>
            </a:r>
            <a:r>
              <a:rPr lang="fr-FR" sz="2000" dirty="0">
                <a:solidFill>
                  <a:schemeClr val="tx2"/>
                </a:solidFill>
              </a:rPr>
              <a:t>, vernis, lasures, enduits, colles</a:t>
            </a:r>
            <a:r>
              <a:rPr lang="fr-FR" sz="2000" dirty="0" smtClean="0">
                <a:solidFill>
                  <a:schemeClr val="tx2"/>
                </a:solidFill>
              </a:rPr>
              <a:t>…</a:t>
            </a:r>
          </a:p>
          <a:p>
            <a:pPr lvl="0">
              <a:spcBef>
                <a:spcPts val="0"/>
              </a:spcBef>
            </a:pPr>
            <a:r>
              <a:rPr lang="fr-FR" sz="2600" dirty="0" smtClean="0"/>
              <a:t>Revêtements </a:t>
            </a:r>
            <a:r>
              <a:rPr lang="fr-FR" sz="2600" dirty="0"/>
              <a:t>muraux à coller </a:t>
            </a:r>
            <a:r>
              <a:rPr lang="fr-FR" sz="2600" dirty="0">
                <a:solidFill>
                  <a:schemeClr val="tx2"/>
                </a:solidFill>
              </a:rPr>
              <a:t>: </a:t>
            </a:r>
            <a:endParaRPr lang="fr-FR" sz="2600" dirty="0" smtClean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fr-FR" sz="20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fr-FR" sz="2000" dirty="0" smtClean="0">
                <a:solidFill>
                  <a:schemeClr val="tx2"/>
                </a:solidFill>
              </a:rPr>
              <a:t>papiers </a:t>
            </a:r>
            <a:r>
              <a:rPr lang="fr-FR" sz="2000" dirty="0">
                <a:solidFill>
                  <a:schemeClr val="tx2"/>
                </a:solidFill>
              </a:rPr>
              <a:t>peints avec ou sans raccord, revêtements à peindre, vinyles ou </a:t>
            </a:r>
            <a:r>
              <a:rPr lang="fr-FR" sz="2000" dirty="0" smtClean="0">
                <a:solidFill>
                  <a:schemeClr val="tx2"/>
                </a:solidFill>
              </a:rPr>
              <a:t>textiles</a:t>
            </a:r>
            <a:br>
              <a:rPr lang="fr-FR" sz="2000" dirty="0" smtClean="0">
                <a:solidFill>
                  <a:schemeClr val="tx2"/>
                </a:solidFill>
              </a:rPr>
            </a:br>
            <a:r>
              <a:rPr lang="fr-FR" sz="2000" dirty="0" smtClean="0">
                <a:solidFill>
                  <a:schemeClr val="tx2"/>
                </a:solidFill>
              </a:rPr>
              <a:t>	en lés</a:t>
            </a:r>
            <a:r>
              <a:rPr lang="fr-FR" sz="2000" dirty="0">
                <a:solidFill>
                  <a:schemeClr val="tx2"/>
                </a:solidFill>
              </a:rPr>
              <a:t>…</a:t>
            </a:r>
            <a:endParaRPr lang="fr-FR" sz="1600" dirty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</a:pPr>
            <a:r>
              <a:rPr lang="fr-FR" sz="2600" dirty="0"/>
              <a:t>Revêtements de sols souples </a:t>
            </a:r>
            <a:r>
              <a:rPr lang="fr-FR" sz="2600" dirty="0">
                <a:solidFill>
                  <a:schemeClr val="tx2"/>
                </a:solidFill>
              </a:rPr>
              <a:t>: </a:t>
            </a:r>
            <a:endParaRPr lang="fr-FR" sz="2600" dirty="0" smtClean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fr-FR" sz="20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fr-FR" sz="2000" dirty="0" smtClean="0">
                <a:solidFill>
                  <a:schemeClr val="tx2"/>
                </a:solidFill>
              </a:rPr>
              <a:t>textiles, PVC, linoléum</a:t>
            </a:r>
            <a:r>
              <a:rPr lang="fr-FR" sz="2000" dirty="0">
                <a:solidFill>
                  <a:schemeClr val="tx2"/>
                </a:solidFill>
              </a:rPr>
              <a:t>… ; revêtements en lés (pose non soudée) ; </a:t>
            </a:r>
            <a:r>
              <a:rPr lang="fr-FR" sz="2000" dirty="0" smtClean="0">
                <a:solidFill>
                  <a:schemeClr val="tx2"/>
                </a:solidFill>
              </a:rPr>
              <a:t/>
            </a:r>
            <a:br>
              <a:rPr lang="fr-FR" sz="2000" dirty="0" smtClean="0">
                <a:solidFill>
                  <a:schemeClr val="tx2"/>
                </a:solidFill>
              </a:rPr>
            </a:br>
            <a:r>
              <a:rPr lang="fr-FR" sz="2000" dirty="0" smtClean="0">
                <a:solidFill>
                  <a:schemeClr val="tx2"/>
                </a:solidFill>
              </a:rPr>
              <a:t>	revêtements </a:t>
            </a:r>
            <a:r>
              <a:rPr lang="fr-FR" sz="2000" dirty="0">
                <a:solidFill>
                  <a:schemeClr val="tx2"/>
                </a:solidFill>
              </a:rPr>
              <a:t>en lames et en </a:t>
            </a:r>
            <a:r>
              <a:rPr lang="fr-FR" sz="2000" dirty="0" smtClean="0">
                <a:solidFill>
                  <a:schemeClr val="tx2"/>
                </a:solidFill>
              </a:rPr>
              <a:t>dalles</a:t>
            </a:r>
            <a:endParaRPr lang="fr-FR" sz="2000" dirty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</a:pPr>
            <a:r>
              <a:rPr lang="fr-FR" sz="2600" dirty="0"/>
              <a:t>Produits </a:t>
            </a:r>
            <a:r>
              <a:rPr lang="fr-FR" sz="2600" dirty="0" smtClean="0"/>
              <a:t>« </a:t>
            </a:r>
            <a:r>
              <a:rPr lang="fr-FR" sz="2600" dirty="0" err="1" smtClean="0"/>
              <a:t>clipsables</a:t>
            </a:r>
            <a:r>
              <a:rPr lang="fr-FR" sz="2600" dirty="0" smtClean="0"/>
              <a:t> »</a:t>
            </a:r>
            <a:r>
              <a:rPr lang="fr-FR" sz="2600" dirty="0"/>
              <a:t> en lames et en dalles</a:t>
            </a:r>
            <a:r>
              <a:rPr lang="fr-FR" sz="2600" dirty="0">
                <a:solidFill>
                  <a:schemeClr val="tx2"/>
                </a:solidFill>
              </a:rPr>
              <a:t> </a:t>
            </a:r>
            <a:r>
              <a:rPr lang="fr-FR" sz="2600" dirty="0" smtClean="0">
                <a:solidFill>
                  <a:schemeClr val="tx2"/>
                </a:solidFill>
              </a:rPr>
              <a:t>:</a:t>
            </a:r>
          </a:p>
          <a:p>
            <a:pPr lvl="0">
              <a:spcBef>
                <a:spcPts val="0"/>
              </a:spcBef>
              <a:buNone/>
            </a:pPr>
            <a:r>
              <a:rPr lang="fr-FR" sz="2000" dirty="0" smtClean="0">
                <a:solidFill>
                  <a:schemeClr val="tx2"/>
                </a:solidFill>
              </a:rPr>
              <a:t> 	</a:t>
            </a:r>
            <a:r>
              <a:rPr lang="fr-FR" sz="2000" dirty="0" smtClean="0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fr-FR" sz="2000" dirty="0" smtClean="0">
                <a:solidFill>
                  <a:schemeClr val="tx2"/>
                </a:solidFill>
              </a:rPr>
              <a:t>PVC</a:t>
            </a:r>
            <a:r>
              <a:rPr lang="fr-FR" sz="2000" dirty="0">
                <a:solidFill>
                  <a:schemeClr val="tx2"/>
                </a:solidFill>
              </a:rPr>
              <a:t>, stratifiés, …</a:t>
            </a:r>
          </a:p>
        </p:txBody>
      </p:sp>
    </p:spTree>
    <p:extLst>
      <p:ext uri="{BB962C8B-B14F-4D97-AF65-F5344CB8AC3E}">
        <p14:creationId xmlns="" xmlns:p14="http://schemas.microsoft.com/office/powerpoint/2010/main" val="299800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oneTexte 1"/>
          <p:cNvSpPr txBox="1">
            <a:spLocks noChangeArrowheads="1"/>
          </p:cNvSpPr>
          <p:nvPr/>
        </p:nvSpPr>
        <p:spPr bwMode="auto">
          <a:xfrm>
            <a:off x="323850" y="2795588"/>
            <a:ext cx="7488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fr-FR" altLang="fr-FR" sz="2000">
                <a:latin typeface="Arial Black" pitchFamily="34" charset="0"/>
              </a:rPr>
              <a:t>Merci pour votre attention.</a:t>
            </a:r>
          </a:p>
        </p:txBody>
      </p:sp>
    </p:spTree>
    <p:extLst>
      <p:ext uri="{BB962C8B-B14F-4D97-AF65-F5344CB8AC3E}">
        <p14:creationId xmlns:p14="http://schemas.microsoft.com/office/powerpoint/2010/main" xmlns="" val="1139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2800" b="1" dirty="0" smtClean="0"/>
              <a:t>CAP Peintre applicateur de revêtements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350696" cy="496857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800" u="sng" dirty="0"/>
              <a:t>Référentiel des Activités Professionnelles</a:t>
            </a:r>
          </a:p>
          <a:p>
            <a:pPr marL="0" indent="0">
              <a:buFontTx/>
              <a:buNone/>
              <a:defRPr/>
            </a:pPr>
            <a:endParaRPr lang="fr-FR" altLang="fr-FR" sz="1600" b="1" dirty="0" smtClean="0">
              <a:latin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fr-FR" sz="2800" dirty="0" smtClean="0"/>
              <a:t>Communication : 					4 tâches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 smtClean="0"/>
          </a:p>
          <a:p>
            <a:pPr>
              <a:spcBef>
                <a:spcPts val="0"/>
              </a:spcBef>
              <a:defRPr/>
            </a:pPr>
            <a:r>
              <a:rPr lang="fr-FR" sz="2800" dirty="0" smtClean="0"/>
              <a:t>Préparation : 					3 tâches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 smtClean="0"/>
          </a:p>
          <a:p>
            <a:pPr>
              <a:spcBef>
                <a:spcPts val="0"/>
              </a:spcBef>
              <a:defRPr/>
            </a:pPr>
            <a:r>
              <a:rPr lang="fr-FR" sz="2800" dirty="0" smtClean="0"/>
              <a:t>Réalisation et contrôle de travaux courants : 	9 tâches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fr-FR" sz="2000" dirty="0" smtClean="0"/>
          </a:p>
          <a:p>
            <a:pPr>
              <a:spcBef>
                <a:spcPts val="0"/>
              </a:spcBef>
              <a:defRPr/>
            </a:pPr>
            <a:r>
              <a:rPr lang="fr-FR" sz="2800" dirty="0" smtClean="0"/>
              <a:t>Réalisation de travaux spécifiques : 		3 tâches</a:t>
            </a:r>
          </a:p>
          <a:p>
            <a:pPr marL="0" indent="0">
              <a:buNone/>
              <a:defRPr/>
            </a:pPr>
            <a:endParaRPr lang="fr-FR" sz="1800" dirty="0"/>
          </a:p>
          <a:p>
            <a:pPr marL="0" indent="0">
              <a:buFontTx/>
              <a:buNone/>
              <a:defRPr/>
            </a:pPr>
            <a:r>
              <a:rPr lang="fr-FR" sz="2800" dirty="0">
                <a:sym typeface="Wingdings" panose="05000000000000000000" pitchFamily="2" charset="2"/>
              </a:rPr>
              <a:t> </a:t>
            </a:r>
            <a:r>
              <a:rPr lang="fr-FR" sz="2800" b="1" u="sng" dirty="0">
                <a:latin typeface="Arial" pitchFamily="34" charset="0"/>
                <a:cs typeface="Arial" pitchFamily="34" charset="0"/>
              </a:rPr>
              <a:t>4 activités / 19 tâches 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professionnelles</a:t>
            </a:r>
            <a:endParaRPr lang="fr-FR" sz="2800" dirty="0"/>
          </a:p>
          <a:p>
            <a:pPr>
              <a:spcBef>
                <a:spcPts val="0"/>
              </a:spcBef>
              <a:defRPr/>
            </a:pPr>
            <a:endParaRPr lang="fr-FR" sz="2800" dirty="0"/>
          </a:p>
        </p:txBody>
      </p:sp>
    </p:spTree>
    <p:extLst>
      <p:ext uri="{BB962C8B-B14F-4D97-AF65-F5344CB8AC3E}">
        <p14:creationId xmlns="" xmlns:p14="http://schemas.microsoft.com/office/powerpoint/2010/main" val="331717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2800" b="1" dirty="0" smtClean="0"/>
              <a:t>CAP Peintre applicateur de revêtements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318530" cy="230370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Activité de communication :</a:t>
            </a:r>
            <a:endParaRPr lang="fr-FR" altLang="fr-FR" sz="2400" dirty="0" smtClean="0"/>
          </a:p>
          <a:p>
            <a:r>
              <a:rPr lang="fr-FR" sz="2400" b="1" dirty="0" smtClean="0"/>
              <a:t>T1 : </a:t>
            </a:r>
            <a:r>
              <a:rPr lang="fr-FR" sz="2400" dirty="0" smtClean="0"/>
              <a:t>Prendre connaissance des informations liées à son intervention</a:t>
            </a:r>
          </a:p>
          <a:p>
            <a:r>
              <a:rPr lang="fr-FR" sz="2400" b="1" dirty="0" smtClean="0"/>
              <a:t>T2 : </a:t>
            </a:r>
            <a:r>
              <a:rPr lang="fr-FR" sz="2400" dirty="0" smtClean="0"/>
              <a:t>Communiquer avec les clients</a:t>
            </a:r>
          </a:p>
          <a:p>
            <a:r>
              <a:rPr lang="fr-FR" sz="2400" b="1" dirty="0" smtClean="0"/>
              <a:t>T3 : </a:t>
            </a:r>
            <a:r>
              <a:rPr lang="fr-FR" sz="2400" dirty="0" smtClean="0"/>
              <a:t>Communiquer avec les différents intervenants</a:t>
            </a:r>
          </a:p>
          <a:p>
            <a:r>
              <a:rPr lang="fr-FR" sz="2400" b="1" dirty="0" smtClean="0"/>
              <a:t>T4 : </a:t>
            </a:r>
            <a:r>
              <a:rPr lang="fr-FR" sz="2400" dirty="0" smtClean="0"/>
              <a:t>Renseigner et transmettre des documents </a:t>
            </a:r>
            <a:endParaRPr lang="fr-FR" sz="1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7544" y="3861048"/>
            <a:ext cx="8676456" cy="230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Activité de préparation :</a:t>
            </a:r>
            <a:endParaRPr kumimoji="0" lang="fr-FR" alt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</a:pPr>
            <a:r>
              <a:rPr lang="fr-FR" b="1" kern="0" dirty="0" smtClean="0">
                <a:latin typeface="+mn-lt"/>
              </a:rPr>
              <a:t>T5 </a:t>
            </a:r>
            <a:r>
              <a:rPr lang="fr-FR" kern="0" dirty="0" smtClean="0">
                <a:latin typeface="+mn-lt"/>
              </a:rPr>
              <a:t>: Organiser son intervention en adoptant une attitude éco-responsable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</a:pPr>
            <a:r>
              <a:rPr lang="fr-FR" b="1" kern="0" dirty="0" smtClean="0">
                <a:latin typeface="+mn-lt"/>
              </a:rPr>
              <a:t>T6</a:t>
            </a:r>
            <a:r>
              <a:rPr lang="fr-FR" kern="0" dirty="0" smtClean="0">
                <a:latin typeface="+mn-lt"/>
              </a:rPr>
              <a:t> : Préparer et vérifier les matériels, l’outillage et les moyens de 	prévention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</a:pPr>
            <a:r>
              <a:rPr lang="fr-FR" b="1" kern="0" dirty="0" smtClean="0">
                <a:latin typeface="+mn-lt"/>
              </a:rPr>
              <a:t>T7</a:t>
            </a:r>
            <a:r>
              <a:rPr lang="fr-FR" kern="0" dirty="0" smtClean="0">
                <a:latin typeface="+mn-lt"/>
              </a:rPr>
              <a:t> : Préparer et vérifier les matériaux et les fournitures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7640" marR="0" lvl="0" indent="-167640" algn="just" defTabSz="914400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22370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2800" b="1" dirty="0" smtClean="0"/>
              <a:t>CAP Peintre applicateur de revêtements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628775"/>
            <a:ext cx="8643966" cy="511259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sz="2400" b="1" u="sng" dirty="0">
                <a:latin typeface="Arial" pitchFamily="34" charset="0"/>
                <a:cs typeface="Arial" pitchFamily="34" charset="0"/>
              </a:rPr>
              <a:t>Activité 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de réalisation et contrôle de </a:t>
            </a:r>
            <a:r>
              <a:rPr lang="fr-FR" sz="2400" b="1" u="sng" dirty="0">
                <a:latin typeface="Arial" pitchFamily="34" charset="0"/>
                <a:cs typeface="Arial" pitchFamily="34" charset="0"/>
              </a:rPr>
              <a:t>travaux 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courants :</a:t>
            </a:r>
          </a:p>
          <a:p>
            <a:pPr marL="0" indent="0">
              <a:buFontTx/>
              <a:buNone/>
              <a:defRPr/>
            </a:pPr>
            <a:r>
              <a:rPr lang="fr-FR" altLang="fr-FR" sz="2400" dirty="0" smtClean="0">
                <a:sym typeface="Wingdings" pitchFamily="2" charset="2"/>
              </a:rPr>
              <a:t>	</a:t>
            </a:r>
            <a:r>
              <a:rPr lang="fr-FR" altLang="fr-FR" sz="2400" b="1" dirty="0" smtClean="0">
                <a:sym typeface="Wingdings" pitchFamily="2" charset="2"/>
              </a:rPr>
              <a:t> </a:t>
            </a:r>
            <a:r>
              <a:rPr lang="fr-FR" altLang="fr-FR" sz="2400" b="1" dirty="0" smtClean="0"/>
              <a:t>9 tâches  </a:t>
            </a:r>
            <a:r>
              <a:rPr lang="fr-FR" altLang="fr-FR" sz="2400" b="1" dirty="0"/>
              <a:t>de niveau 3</a:t>
            </a:r>
            <a:endParaRPr lang="fr-FR" altLang="fr-FR" sz="2000" b="1" dirty="0"/>
          </a:p>
          <a:p>
            <a:pPr marL="167640" indent="-16764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000" dirty="0" smtClean="0"/>
              <a:t> </a:t>
            </a:r>
            <a:r>
              <a:rPr lang="fr-FR" sz="2400" b="1" dirty="0" smtClean="0"/>
              <a:t>T8</a:t>
            </a:r>
            <a:r>
              <a:rPr lang="fr-FR" sz="2400" dirty="0"/>
              <a:t> : Identifier et vérifier l’état des supports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7640" indent="-16764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/>
              <a:t> </a:t>
            </a:r>
            <a:r>
              <a:rPr lang="fr-FR" sz="2400" b="1" dirty="0" smtClean="0"/>
              <a:t>T9</a:t>
            </a:r>
            <a:r>
              <a:rPr lang="fr-FR" sz="2400" dirty="0"/>
              <a:t> : Protéger le chantier et son environnement</a:t>
            </a:r>
          </a:p>
          <a:p>
            <a:pPr marL="167640" indent="-16764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/>
              <a:t> </a:t>
            </a:r>
            <a:r>
              <a:rPr lang="fr-FR" sz="2400" b="1" dirty="0" smtClean="0"/>
              <a:t>T10</a:t>
            </a:r>
            <a:r>
              <a:rPr lang="fr-FR" sz="2400" b="1" dirty="0"/>
              <a:t> </a:t>
            </a:r>
            <a:r>
              <a:rPr lang="fr-FR" sz="2400" dirty="0"/>
              <a:t>: Déposer, conserver et reposer les accessoires</a:t>
            </a:r>
          </a:p>
          <a:p>
            <a:pPr marL="167640" indent="-16764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/>
              <a:t> </a:t>
            </a:r>
            <a:r>
              <a:rPr lang="fr-FR" sz="2400" b="1" dirty="0" smtClean="0"/>
              <a:t>T11</a:t>
            </a:r>
            <a:r>
              <a:rPr lang="fr-FR" sz="2400" dirty="0"/>
              <a:t> : Réaliser les travaux préparatoires sur murs, plafonds, </a:t>
            </a:r>
            <a:r>
              <a:rPr lang="fr-FR" sz="2400" dirty="0" smtClean="0"/>
              <a:t>boiseries</a:t>
            </a:r>
            <a:br>
              <a:rPr lang="fr-FR" sz="2400" dirty="0" smtClean="0"/>
            </a:br>
            <a:r>
              <a:rPr lang="fr-FR" sz="2400" dirty="0" smtClean="0"/>
              <a:t>	et </a:t>
            </a:r>
            <a:r>
              <a:rPr lang="fr-FR" sz="2400" dirty="0"/>
              <a:t>ouvrages métalliques</a:t>
            </a:r>
          </a:p>
          <a:p>
            <a:pPr marL="167640" indent="-16764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/>
              <a:t> </a:t>
            </a:r>
            <a:r>
              <a:rPr lang="fr-FR" sz="2400" b="1" dirty="0" smtClean="0"/>
              <a:t>T12</a:t>
            </a:r>
            <a:r>
              <a:rPr lang="fr-FR" sz="2400" dirty="0"/>
              <a:t> : Réaliser les travaux d’apprêts sur murs, plafonds, boiseries et </a:t>
            </a:r>
            <a:r>
              <a:rPr lang="fr-FR" sz="2400" dirty="0" smtClean="0"/>
              <a:t>	ouvrages </a:t>
            </a:r>
            <a:r>
              <a:rPr lang="fr-FR" sz="2400" dirty="0"/>
              <a:t>métalliques</a:t>
            </a:r>
          </a:p>
          <a:p>
            <a:pPr marL="167640" indent="-16764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/>
              <a:t> </a:t>
            </a:r>
            <a:r>
              <a:rPr lang="fr-FR" sz="2400" b="1" dirty="0" smtClean="0"/>
              <a:t>T13</a:t>
            </a:r>
            <a:r>
              <a:rPr lang="fr-FR" sz="2400" dirty="0"/>
              <a:t> : Appliquer des produits de finition</a:t>
            </a:r>
          </a:p>
          <a:p>
            <a:pPr marL="167640" indent="-16764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/>
              <a:t> </a:t>
            </a:r>
            <a:r>
              <a:rPr lang="fr-FR" sz="2400" b="1" dirty="0" smtClean="0"/>
              <a:t>T14</a:t>
            </a:r>
            <a:r>
              <a:rPr lang="fr-FR" sz="2400" dirty="0"/>
              <a:t> : Poser des revêtements muraux</a:t>
            </a:r>
          </a:p>
          <a:p>
            <a:pPr marL="167640" indent="-16764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/>
              <a:t> </a:t>
            </a:r>
            <a:r>
              <a:rPr lang="fr-FR" sz="2400" b="1" dirty="0" smtClean="0"/>
              <a:t>T15</a:t>
            </a:r>
            <a:r>
              <a:rPr lang="fr-FR" sz="2400" dirty="0"/>
              <a:t> : Vérifier la conformité des travaux réalisés</a:t>
            </a:r>
          </a:p>
          <a:p>
            <a:pPr marL="167640" indent="-16764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/>
              <a:t> </a:t>
            </a:r>
            <a:r>
              <a:rPr lang="fr-FR" sz="2400" b="1" dirty="0" smtClean="0"/>
              <a:t>T16</a:t>
            </a:r>
            <a:r>
              <a:rPr lang="fr-FR" sz="2400" dirty="0"/>
              <a:t> : Replier le </a:t>
            </a:r>
            <a:r>
              <a:rPr lang="fr-FR" sz="2400" dirty="0" smtClean="0"/>
              <a:t>chantier</a:t>
            </a:r>
            <a:endParaRPr lang="fr-FR" sz="2000" dirty="0"/>
          </a:p>
        </p:txBody>
      </p:sp>
    </p:spTree>
    <p:extLst>
      <p:ext uri="{BB962C8B-B14F-4D97-AF65-F5344CB8AC3E}">
        <p14:creationId xmlns="" xmlns:p14="http://schemas.microsoft.com/office/powerpoint/2010/main" val="356245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2800" b="1" dirty="0" smtClean="0"/>
              <a:t>CAP Peintre applicateur de revêtements</a:t>
            </a: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88840"/>
            <a:ext cx="8318530" cy="259174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Activité réalisation de travaux spécifiques :</a:t>
            </a:r>
          </a:p>
          <a:p>
            <a:pPr marL="0" indent="0">
              <a:buNone/>
              <a:defRPr/>
            </a:pPr>
            <a:r>
              <a:rPr lang="fr-FR" sz="2000" b="1" dirty="0" smtClean="0">
                <a:sym typeface="Wingdings" pitchFamily="2" charset="2"/>
              </a:rPr>
              <a:t>	</a:t>
            </a:r>
            <a:r>
              <a:rPr lang="fr-FR" sz="2400" b="1" dirty="0" smtClean="0">
                <a:sym typeface="Wingdings" pitchFamily="2" charset="2"/>
              </a:rPr>
              <a:t></a:t>
            </a:r>
            <a:r>
              <a:rPr lang="fr-FR" sz="2400" b="1" dirty="0" smtClean="0"/>
              <a:t> </a:t>
            </a:r>
            <a:r>
              <a:rPr lang="fr-FR" altLang="fr-FR" sz="2400" dirty="0" smtClean="0"/>
              <a:t>3 </a:t>
            </a:r>
            <a:r>
              <a:rPr lang="fr-FR" altLang="fr-FR" sz="2400" dirty="0"/>
              <a:t>tâches  de niveau 3</a:t>
            </a:r>
          </a:p>
          <a:p>
            <a:pPr marL="167640" indent="-16764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fr-FR" sz="2400" b="1" dirty="0" smtClean="0"/>
              <a:t>T17</a:t>
            </a:r>
            <a:r>
              <a:rPr lang="fr-FR" sz="2400" dirty="0"/>
              <a:t> : Réaliser les travaux préparatoires sur </a:t>
            </a:r>
            <a:r>
              <a:rPr lang="fr-FR" sz="2400" dirty="0" smtClean="0"/>
              <a:t>sol</a:t>
            </a:r>
          </a:p>
          <a:p>
            <a:pPr marL="167640" indent="-16764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fr-FR" sz="2400" b="1" dirty="0" smtClean="0"/>
              <a:t>T18</a:t>
            </a:r>
            <a:r>
              <a:rPr lang="fr-FR" sz="2400" dirty="0"/>
              <a:t> : Réaliser les travaux d’apprêts sur </a:t>
            </a:r>
            <a:r>
              <a:rPr lang="fr-FR" sz="2400" dirty="0" smtClean="0"/>
              <a:t>sol</a:t>
            </a:r>
          </a:p>
          <a:p>
            <a:pPr marL="167640" indent="-16764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fr-FR" sz="2400" b="1" dirty="0" smtClean="0"/>
              <a:t>T19</a:t>
            </a:r>
            <a:r>
              <a:rPr lang="fr-FR" sz="2400" dirty="0"/>
              <a:t> : Poser des revêtements de sol : lés, lames, </a:t>
            </a:r>
            <a:r>
              <a:rPr lang="fr-FR" sz="2400" dirty="0" smtClean="0"/>
              <a:t>dalles</a:t>
            </a:r>
            <a:endParaRPr 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339637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tus">
  <a:themeElements>
    <a:clrScheme name="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DCFEA0"/>
      </a:accent1>
      <a:accent2>
        <a:srgbClr val="CCFF33"/>
      </a:accent2>
      <a:accent3>
        <a:srgbClr val="FFFFFF"/>
      </a:accent3>
      <a:accent4>
        <a:srgbClr val="000000"/>
      </a:accent4>
      <a:accent5>
        <a:srgbClr val="EBFECD"/>
      </a:accent5>
      <a:accent6>
        <a:srgbClr val="B9E72D"/>
      </a:accent6>
      <a:hlink>
        <a:srgbClr val="FFBE7D"/>
      </a:hlink>
      <a:folHlink>
        <a:srgbClr val="B2B2B2"/>
      </a:folHlink>
    </a:clrScheme>
    <a:fontScheme name="Cactu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ctus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ctus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Files\Bureautique\Microsoft Office\Templates\Presentation Designs\Cactus.pot</Template>
  <TotalTime>4742</TotalTime>
  <Words>1830</Words>
  <Application>Microsoft Office PowerPoint</Application>
  <PresentationFormat>Affichage à l'écran (4:3)</PresentationFormat>
  <Paragraphs>537</Paragraphs>
  <Slides>50</Slides>
  <Notes>5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50</vt:i4>
      </vt:variant>
    </vt:vector>
  </HeadingPairs>
  <TitlesOfParts>
    <vt:vector size="51" baseType="lpstr">
      <vt:lpstr>Cactus</vt:lpstr>
      <vt:lpstr> Rénovation des spécialités des diplômes de niveau V  du BTP : Phase 1-2018</vt:lpstr>
      <vt:lpstr> Documents de travail</vt:lpstr>
      <vt:lpstr> CAP Peintre applicateur de revêtements</vt:lpstr>
      <vt:lpstr> CAP Peintre applicateur de revêtements</vt:lpstr>
      <vt:lpstr> CAP Peintre applicateur de revêtements</vt:lpstr>
      <vt:lpstr> CAP Peintre applicateur de revêtements</vt:lpstr>
      <vt:lpstr> CAP Peintre applicateur de revêtements</vt:lpstr>
      <vt:lpstr> CAP Peintre applicateur de revêtements</vt:lpstr>
      <vt:lpstr> CAP Peintre applicateur de revêtements</vt:lpstr>
      <vt:lpstr>  CAP Peintre applicateur de revêtements </vt:lpstr>
      <vt:lpstr>  CAP Peintre applicateur de revêtements </vt:lpstr>
      <vt:lpstr>  CAP Peintre applicateur de revêtements </vt:lpstr>
      <vt:lpstr>  CAP Peintre applicateur de revêtements </vt:lpstr>
      <vt:lpstr>  CAP Peintre applicateur de revêtements </vt:lpstr>
      <vt:lpstr>  CAP Peintre applicateur de revêtements </vt:lpstr>
      <vt:lpstr>  CAP Peintre applicateur de revêtements </vt:lpstr>
      <vt:lpstr>  CAP Peintre applicateur de revêtements </vt:lpstr>
      <vt:lpstr> CAP Carreleur Mosaïste</vt:lpstr>
      <vt:lpstr>  CAP Carreleur Mosaïste</vt:lpstr>
      <vt:lpstr> CAP Carreleur Mosaïste</vt:lpstr>
      <vt:lpstr> CAP Carreleur Mosaïste</vt:lpstr>
      <vt:lpstr>  CAP Carreleur Mosaïste</vt:lpstr>
      <vt:lpstr>  CAP Carreleur Mosaïste</vt:lpstr>
      <vt:lpstr>  CAP Carreleur Mosaïste</vt:lpstr>
      <vt:lpstr>  CAP Carreleur Mosaïste</vt:lpstr>
      <vt:lpstr>CAP plâtrier plaquiste  CAP Métiers du plâtre et de l’isolation</vt:lpstr>
      <vt:lpstr> CAP plâtrier plaquiste  CAP Métiers du plâtre et de l’isolation</vt:lpstr>
      <vt:lpstr>CAP plâtrier plaquiste  CAP Métiers du plâtre et de l’isolation</vt:lpstr>
      <vt:lpstr> CAP plâtrier plaquiste  CAP Métiers du plâtre et de l’isolation</vt:lpstr>
      <vt:lpstr>CAP plâtrier plaquiste  CAP Métiers du plâtre et de l’isolation</vt:lpstr>
      <vt:lpstr> CAP plâtrier plaquiste  CAP Métiers du plâtre et de l’isolation</vt:lpstr>
      <vt:lpstr>CAP plâtrier plaquiste  CAP Métiers du plâtre et de l’isolation</vt:lpstr>
      <vt:lpstr> CAP plâtrier plaquiste  CAP Métiers du plâtre et de l’isolation</vt:lpstr>
      <vt:lpstr> CAP Constructeur de béton armé du bâtiment CAP Constructeur d’ouvrages d’art  CAP Constructeur d’ouvrages en béton armé</vt:lpstr>
      <vt:lpstr>  CAP Constructeur de béton armé du bâtiment CAP Constructeur d’ouvrages d’art  CAP Constructeur d’ouvrages en béton armé</vt:lpstr>
      <vt:lpstr> CAP Constructeur de béton armé du bâtiment CAP Constructeur d’ouvrages d’art CAP Constructeur d’ouvrages en béton armé</vt:lpstr>
      <vt:lpstr> CAP Constructeur de béton armé du bâtiment CAP Constructeur d’ouvrages d’art CAP Constructeur d’ouvrages en béton armé</vt:lpstr>
      <vt:lpstr> CAP Constructeur de béton armé du bâtiment CAP Constructeur d’ouvrages d’art  CAP Constructeur d’ouvrages en béton armé</vt:lpstr>
      <vt:lpstr> CAP Constructeur de béton armé du bâtiment CAP Constructeur d’ouvrages d’art  CAP Constructeur d’ouvrages en béton armé</vt:lpstr>
      <vt:lpstr> CAP Constructeur de béton armé du bâtiment CAP Constructeur d’ouvrages d’art  CAP Constructeur d’ouvrages en béton armé</vt:lpstr>
      <vt:lpstr>   CAP Constructeur de béton armé du bâtiment CAP Constructeur d’ouvrages d’art CAP Constructeur d’ouvrages en béton armé</vt:lpstr>
      <vt:lpstr>CAP Constructeur de canalisations de travaux publics  CAP Constructeur de réseaux de canalisations de TP</vt:lpstr>
      <vt:lpstr>CAP Constructeur de canalisations de travaux publics  CAP Constructeur de réseaux de canalisations de TP</vt:lpstr>
      <vt:lpstr> CAP Constructeur de canalisations de travaux publics  CAP Constructeur de réseaux de canalisations de TP</vt:lpstr>
      <vt:lpstr> CAP Constructeur de canalisations de travaux publics CAP Constructeur de réseaux d’infrastructures</vt:lpstr>
      <vt:lpstr>  CAP Constructeur de canalisations de travaux publics CAP Constructeur de réseaux de canalisations de TP</vt:lpstr>
      <vt:lpstr>  CAP Constructeur de canalisations de travaux publics CAP Constructeur de réseaux de canalisations de TP</vt:lpstr>
      <vt:lpstr>CAP Constructeur de canalisations de travaux publics CAP Constructeur de réseaux de canalisations de TP</vt:lpstr>
      <vt:lpstr>CAP Constructeur de canalisations de travaux publics CAP Constructeur de réseaux d’e canalisations de TP</vt:lpstr>
      <vt:lpstr>Diapositive 50</vt:lpstr>
    </vt:vector>
  </TitlesOfParts>
  <Company>Rectorat Paris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Ministère de l’Education nationale Académie de Toulouse</dc:title>
  <dc:creator>Hubert GLAD IEN ET Rectorat Paris</dc:creator>
  <cp:lastModifiedBy>Fabrice Poupon</cp:lastModifiedBy>
  <cp:revision>178</cp:revision>
  <dcterms:created xsi:type="dcterms:W3CDTF">2008-03-15T14:51:15Z</dcterms:created>
  <dcterms:modified xsi:type="dcterms:W3CDTF">2018-12-17T09:03:57Z</dcterms:modified>
</cp:coreProperties>
</file>