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343" r:id="rId3"/>
    <p:sldId id="366" r:id="rId4"/>
    <p:sldId id="361" r:id="rId5"/>
    <p:sldId id="348" r:id="rId6"/>
    <p:sldId id="356" r:id="rId7"/>
    <p:sldId id="350" r:id="rId8"/>
    <p:sldId id="357" r:id="rId9"/>
    <p:sldId id="362" r:id="rId10"/>
    <p:sldId id="360" r:id="rId11"/>
    <p:sldId id="363" r:id="rId12"/>
    <p:sldId id="364" r:id="rId13"/>
    <p:sldId id="358" r:id="rId14"/>
    <p:sldId id="365" r:id="rId15"/>
    <p:sldId id="266" r:id="rId16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21" autoAdjust="0"/>
    <p:restoredTop sz="94693" autoAdjust="0"/>
  </p:normalViewPr>
  <p:slideViewPr>
    <p:cSldViewPr>
      <p:cViewPr varScale="1">
        <p:scale>
          <a:sx n="73" d="100"/>
          <a:sy n="73" d="100"/>
        </p:scale>
        <p:origin x="110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7" name="Rectangle 4"/>
              <p:cNvSpPr>
                <a:spLocks noChangeArrowheads="1"/>
              </p:cNvSpPr>
              <p:nvPr userDrawn="1"/>
            </p:nvSpPr>
            <p:spPr bwMode="ltGray">
              <a:xfrm>
                <a:off x="0" y="1248"/>
                <a:ext cx="5760" cy="11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defRPr/>
                </a:pPr>
                <a:endParaRPr lang="fr-FR" altLang="fr-FR" smtClean="0"/>
              </a:p>
            </p:txBody>
          </p:sp>
          <p:sp>
            <p:nvSpPr>
              <p:cNvPr id="8" name="Rectangle 5" descr="Cacback"/>
              <p:cNvSpPr>
                <a:spLocks noChangeArrowheads="1"/>
              </p:cNvSpPr>
              <p:nvPr userDrawn="1"/>
            </p:nvSpPr>
            <p:spPr bwMode="ltGray">
              <a:xfrm>
                <a:off x="0" y="0"/>
                <a:ext cx="1119" cy="4320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defRPr/>
                </a:pPr>
                <a:endParaRPr lang="fr-FR" altLang="fr-FR" smtClean="0"/>
              </a:p>
            </p:txBody>
          </p:sp>
        </p:grpSp>
        <p:sp>
          <p:nvSpPr>
            <p:cNvPr id="6" name="Rectangle 6"/>
            <p:cNvSpPr>
              <a:spLocks noChangeArrowheads="1"/>
            </p:cNvSpPr>
            <p:nvPr/>
          </p:nvSpPr>
          <p:spPr bwMode="white">
            <a:xfrm>
              <a:off x="816" y="2592"/>
              <a:ext cx="701" cy="1728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eaLnBrk="1" hangingPunct="1">
                <a:defRPr/>
              </a:pPr>
              <a:endParaRPr lang="fr-FR" altLang="fr-FR" smtClean="0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1371600"/>
            <a:ext cx="8405813" cy="1246188"/>
            <a:chOff x="0" y="864"/>
            <a:chExt cx="5295" cy="785"/>
          </a:xfrm>
        </p:grpSpPr>
        <p:sp>
          <p:nvSpPr>
            <p:cNvPr id="10" name="Freeform 8"/>
            <p:cNvSpPr>
              <a:spLocks/>
            </p:cNvSpPr>
            <p:nvPr userDrawn="1"/>
          </p:nvSpPr>
          <p:spPr bwMode="auto">
            <a:xfrm rot="-507431">
              <a:off x="0" y="1477"/>
              <a:ext cx="1059" cy="172"/>
            </a:xfrm>
            <a:custGeom>
              <a:avLst/>
              <a:gdLst>
                <a:gd name="T0" fmla="*/ 1059 w 1059"/>
                <a:gd name="T1" fmla="*/ 0 h 172"/>
                <a:gd name="T2" fmla="*/ 147 w 1059"/>
                <a:gd name="T3" fmla="*/ 144 h 172"/>
                <a:gd name="T4" fmla="*/ 177 w 1059"/>
                <a:gd name="T5" fmla="*/ 171 h 172"/>
                <a:gd name="T6" fmla="*/ 1059 w 1059"/>
                <a:gd name="T7" fmla="*/ 24 h 172"/>
                <a:gd name="T8" fmla="*/ 1059 w 1059"/>
                <a:gd name="T9" fmla="*/ 0 h 1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59" h="172">
                  <a:moveTo>
                    <a:pt x="1059" y="0"/>
                  </a:moveTo>
                  <a:cubicBezTo>
                    <a:pt x="543" y="45"/>
                    <a:pt x="291" y="112"/>
                    <a:pt x="147" y="144"/>
                  </a:cubicBezTo>
                  <a:cubicBezTo>
                    <a:pt x="0" y="172"/>
                    <a:pt x="153" y="147"/>
                    <a:pt x="177" y="171"/>
                  </a:cubicBezTo>
                  <a:cubicBezTo>
                    <a:pt x="329" y="151"/>
                    <a:pt x="339" y="99"/>
                    <a:pt x="1059" y="24"/>
                  </a:cubicBezTo>
                  <a:cubicBezTo>
                    <a:pt x="1059" y="24"/>
                    <a:pt x="1059" y="0"/>
                    <a:pt x="1059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auto">
            <a:xfrm rot="-507431">
              <a:off x="1173" y="864"/>
              <a:ext cx="4122" cy="630"/>
            </a:xfrm>
            <a:custGeom>
              <a:avLst/>
              <a:gdLst>
                <a:gd name="T0" fmla="*/ 0 w 4122"/>
                <a:gd name="T1" fmla="*/ 204 h 630"/>
                <a:gd name="T2" fmla="*/ 3544 w 4122"/>
                <a:gd name="T3" fmla="*/ 348 h 630"/>
                <a:gd name="T4" fmla="*/ 3680 w 4122"/>
                <a:gd name="T5" fmla="*/ 630 h 630"/>
                <a:gd name="T6" fmla="*/ 3616 w 4122"/>
                <a:gd name="T7" fmla="*/ 624 h 630"/>
                <a:gd name="T8" fmla="*/ 3534 w 4122"/>
                <a:gd name="T9" fmla="*/ 368 h 630"/>
                <a:gd name="T10" fmla="*/ 17 w 4122"/>
                <a:gd name="T11" fmla="*/ 231 h 630"/>
                <a:gd name="T12" fmla="*/ 0 w 4122"/>
                <a:gd name="T13" fmla="*/ 204 h 6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22" h="630">
                  <a:moveTo>
                    <a:pt x="0" y="204"/>
                  </a:moveTo>
                  <a:cubicBezTo>
                    <a:pt x="255" y="198"/>
                    <a:pt x="1686" y="0"/>
                    <a:pt x="3544" y="348"/>
                  </a:cubicBezTo>
                  <a:cubicBezTo>
                    <a:pt x="4122" y="464"/>
                    <a:pt x="3754" y="614"/>
                    <a:pt x="3680" y="630"/>
                  </a:cubicBezTo>
                  <a:cubicBezTo>
                    <a:pt x="3680" y="630"/>
                    <a:pt x="3642" y="626"/>
                    <a:pt x="3616" y="624"/>
                  </a:cubicBezTo>
                  <a:cubicBezTo>
                    <a:pt x="3678" y="612"/>
                    <a:pt x="4118" y="488"/>
                    <a:pt x="3534" y="368"/>
                  </a:cubicBezTo>
                  <a:cubicBezTo>
                    <a:pt x="2029" y="98"/>
                    <a:pt x="696" y="156"/>
                    <a:pt x="17" y="231"/>
                  </a:cubicBezTo>
                  <a:cubicBezTo>
                    <a:pt x="17" y="231"/>
                    <a:pt x="0" y="204"/>
                    <a:pt x="0" y="204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12" name="Group 10"/>
            <p:cNvGrpSpPr>
              <a:grpSpLocks/>
            </p:cNvGrpSpPr>
            <p:nvPr userDrawn="1"/>
          </p:nvGrpSpPr>
          <p:grpSpPr bwMode="auto">
            <a:xfrm>
              <a:off x="1008" y="1248"/>
              <a:ext cx="288" cy="288"/>
              <a:chOff x="1033" y="326"/>
              <a:chExt cx="192" cy="192"/>
            </a:xfrm>
          </p:grpSpPr>
          <p:sp>
            <p:nvSpPr>
              <p:cNvPr id="13" name="Oval 11"/>
              <p:cNvSpPr>
                <a:spLocks noChangeArrowheads="1"/>
              </p:cNvSpPr>
              <p:nvPr/>
            </p:nvSpPr>
            <p:spPr bwMode="auto">
              <a:xfrm>
                <a:off x="1033" y="326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defRPr/>
                </a:pPr>
                <a:endParaRPr lang="fr-FR" altLang="fr-FR" smtClean="0"/>
              </a:p>
            </p:txBody>
          </p:sp>
          <p:sp>
            <p:nvSpPr>
              <p:cNvPr id="14" name="Oval 12"/>
              <p:cNvSpPr>
                <a:spLocks noChangeArrowheads="1"/>
              </p:cNvSpPr>
              <p:nvPr/>
            </p:nvSpPr>
            <p:spPr bwMode="auto">
              <a:xfrm>
                <a:off x="1129" y="377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defRPr/>
                </a:pPr>
                <a:endParaRPr lang="fr-FR" altLang="fr-FR" smtClean="0"/>
              </a:p>
            </p:txBody>
          </p:sp>
          <p:sp>
            <p:nvSpPr>
              <p:cNvPr id="15" name="Oval 13"/>
              <p:cNvSpPr>
                <a:spLocks noChangeArrowheads="1"/>
              </p:cNvSpPr>
              <p:nvPr/>
            </p:nvSpPr>
            <p:spPr bwMode="auto">
              <a:xfrm>
                <a:off x="1063" y="350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defRPr/>
                </a:pPr>
                <a:endParaRPr lang="fr-FR" altLang="fr-FR" smtClean="0"/>
              </a:p>
            </p:txBody>
          </p:sp>
          <p:sp>
            <p:nvSpPr>
              <p:cNvPr id="16" name="Oval 14"/>
              <p:cNvSpPr>
                <a:spLocks noChangeArrowheads="1"/>
              </p:cNvSpPr>
              <p:nvPr/>
            </p:nvSpPr>
            <p:spPr bwMode="auto">
              <a:xfrm>
                <a:off x="1063" y="404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defRPr/>
                </a:pPr>
                <a:endParaRPr lang="fr-FR" altLang="fr-FR" smtClean="0"/>
              </a:p>
            </p:txBody>
          </p:sp>
          <p:sp>
            <p:nvSpPr>
              <p:cNvPr id="17" name="Oval 15"/>
              <p:cNvSpPr>
                <a:spLocks noChangeArrowheads="1"/>
              </p:cNvSpPr>
              <p:nvPr/>
            </p:nvSpPr>
            <p:spPr bwMode="auto">
              <a:xfrm>
                <a:off x="1108" y="42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defRPr/>
                </a:pPr>
                <a:endParaRPr lang="fr-FR" altLang="fr-FR" smtClean="0"/>
              </a:p>
            </p:txBody>
          </p:sp>
          <p:sp>
            <p:nvSpPr>
              <p:cNvPr id="18" name="Oval 16"/>
              <p:cNvSpPr>
                <a:spLocks noChangeArrowheads="1"/>
              </p:cNvSpPr>
              <p:nvPr/>
            </p:nvSpPr>
            <p:spPr bwMode="auto">
              <a:xfrm>
                <a:off x="1168" y="416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defRPr/>
                </a:pPr>
                <a:endParaRPr lang="fr-FR" altLang="fr-FR" smtClean="0"/>
              </a:p>
            </p:txBody>
          </p:sp>
          <p:sp>
            <p:nvSpPr>
              <p:cNvPr id="19" name="Oval 17"/>
              <p:cNvSpPr>
                <a:spLocks noChangeArrowheads="1"/>
              </p:cNvSpPr>
              <p:nvPr/>
            </p:nvSpPr>
            <p:spPr bwMode="auto">
              <a:xfrm>
                <a:off x="1120" y="461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defRPr/>
                </a:pPr>
                <a:endParaRPr lang="fr-FR" altLang="fr-FR" smtClean="0"/>
              </a:p>
            </p:txBody>
          </p:sp>
          <p:sp>
            <p:nvSpPr>
              <p:cNvPr id="20" name="Oval 18"/>
              <p:cNvSpPr>
                <a:spLocks noChangeArrowheads="1"/>
              </p:cNvSpPr>
              <p:nvPr/>
            </p:nvSpPr>
            <p:spPr bwMode="auto">
              <a:xfrm>
                <a:off x="1063" y="45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defRPr/>
                </a:pPr>
                <a:endParaRPr lang="fr-FR" altLang="fr-FR" smtClean="0"/>
              </a:p>
            </p:txBody>
          </p:sp>
          <p:sp>
            <p:nvSpPr>
              <p:cNvPr id="21" name="Oval 19"/>
              <p:cNvSpPr>
                <a:spLocks noChangeArrowheads="1"/>
              </p:cNvSpPr>
              <p:nvPr/>
            </p:nvSpPr>
            <p:spPr bwMode="auto">
              <a:xfrm>
                <a:off x="1117" y="329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defRPr/>
                </a:pPr>
                <a:endParaRPr lang="fr-FR" altLang="fr-FR" smtClean="0"/>
              </a:p>
            </p:txBody>
          </p:sp>
        </p:grpSp>
      </p:grpSp>
      <p:sp>
        <p:nvSpPr>
          <p:cNvPr id="3092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1828800" y="2133600"/>
            <a:ext cx="7315200" cy="1600200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fr-FR" altLang="fr-FR" noProof="0" smtClean="0"/>
              <a:t>Cliquez pour modifier le style du titre du masque</a:t>
            </a:r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r-FR" altLang="fr-FR" noProof="0" smtClean="0"/>
              <a:t>Cliquez pour modifier le style des sous-titres du masque</a:t>
            </a:r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ftr" sz="quarter" idx="11"/>
          </p:nvPr>
        </p:nvSpPr>
        <p:spPr>
          <a:xfrm>
            <a:off x="3733800" y="6248400"/>
            <a:ext cx="28956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866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9BA55-2F70-41AD-B857-6C880CCA411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207F3-FD3C-43A2-B229-C5BD7B33312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67525" y="457200"/>
            <a:ext cx="2058988" cy="56388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6029325" cy="56388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BDF0E-70B9-4750-B692-1EC64F2FD7F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568AA-31E6-4ED8-91AB-B332C7DA279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79DA5-345C-4750-A26E-C357A807EB1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EC5B5-AF36-460D-9CC3-D5327AF167C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8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9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2572A-99D4-4702-B375-D41DF3FFC8A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F9EAE-EDE9-4005-9DE6-A1642787A4B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84E64-0C9F-44AF-BFB4-74923F01AB2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0567C-03B9-4136-A223-6FE6CBF06D4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994E0-A1C5-4608-BA52-CC5CC65F54F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23813" y="-141288"/>
            <a:ext cx="9167813" cy="6999288"/>
            <a:chOff x="-15" y="-89"/>
            <a:chExt cx="5775" cy="4409"/>
          </a:xfrm>
        </p:grpSpPr>
        <p:sp>
          <p:nvSpPr>
            <p:cNvPr id="1032" name="Rectangle 3"/>
            <p:cNvSpPr>
              <a:spLocks noChangeArrowheads="1"/>
            </p:cNvSpPr>
            <p:nvPr userDrawn="1"/>
          </p:nvSpPr>
          <p:spPr bwMode="ltGray">
            <a:xfrm>
              <a:off x="0" y="301"/>
              <a:ext cx="5760" cy="72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eaLnBrk="1" hangingPunct="1">
                <a:defRPr/>
              </a:pPr>
              <a:endParaRPr lang="fr-FR" altLang="fr-FR" smtClean="0"/>
            </a:p>
          </p:txBody>
        </p:sp>
        <p:sp>
          <p:nvSpPr>
            <p:cNvPr id="1033" name="Rectangle 4" descr="Cacback"/>
            <p:cNvSpPr>
              <a:spLocks noChangeArrowheads="1"/>
            </p:cNvSpPr>
            <p:nvPr userDrawn="1"/>
          </p:nvSpPr>
          <p:spPr bwMode="ltGray">
            <a:xfrm>
              <a:off x="0" y="0"/>
              <a:ext cx="1119" cy="4320"/>
            </a:xfrm>
            <a:prstGeom prst="rect">
              <a:avLst/>
            </a:prstGeom>
            <a:blipFill dpi="0" rotWithShape="0">
              <a:blip r:embed="rId13" cstate="print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eaLnBrk="1" hangingPunct="1">
                <a:defRPr/>
              </a:pPr>
              <a:endParaRPr lang="fr-FR" altLang="fr-FR" smtClean="0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-15" y="-89"/>
              <a:ext cx="5295" cy="785"/>
              <a:chOff x="20" y="-89"/>
              <a:chExt cx="5295" cy="785"/>
            </a:xfrm>
          </p:grpSpPr>
          <p:sp>
            <p:nvSpPr>
              <p:cNvPr id="1036" name="Freeform 6"/>
              <p:cNvSpPr>
                <a:spLocks/>
              </p:cNvSpPr>
              <p:nvPr userDrawn="1"/>
            </p:nvSpPr>
            <p:spPr bwMode="auto">
              <a:xfrm rot="-507431">
                <a:off x="20" y="524"/>
                <a:ext cx="1059" cy="172"/>
              </a:xfrm>
              <a:custGeom>
                <a:avLst/>
                <a:gdLst>
                  <a:gd name="T0" fmla="*/ 1059 w 1059"/>
                  <a:gd name="T1" fmla="*/ 0 h 172"/>
                  <a:gd name="T2" fmla="*/ 147 w 1059"/>
                  <a:gd name="T3" fmla="*/ 144 h 172"/>
                  <a:gd name="T4" fmla="*/ 177 w 1059"/>
                  <a:gd name="T5" fmla="*/ 171 h 172"/>
                  <a:gd name="T6" fmla="*/ 1059 w 1059"/>
                  <a:gd name="T7" fmla="*/ 24 h 172"/>
                  <a:gd name="T8" fmla="*/ 1059 w 1059"/>
                  <a:gd name="T9" fmla="*/ 0 h 1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59" h="172">
                    <a:moveTo>
                      <a:pt x="1059" y="0"/>
                    </a:moveTo>
                    <a:cubicBezTo>
                      <a:pt x="543" y="45"/>
                      <a:pt x="291" y="112"/>
                      <a:pt x="147" y="144"/>
                    </a:cubicBezTo>
                    <a:cubicBezTo>
                      <a:pt x="0" y="172"/>
                      <a:pt x="153" y="147"/>
                      <a:pt x="177" y="171"/>
                    </a:cubicBezTo>
                    <a:cubicBezTo>
                      <a:pt x="329" y="151"/>
                      <a:pt x="339" y="99"/>
                      <a:pt x="1059" y="24"/>
                    </a:cubicBezTo>
                    <a:cubicBezTo>
                      <a:pt x="1059" y="24"/>
                      <a:pt x="1059" y="0"/>
                      <a:pt x="1059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lin ang="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037" name="Freeform 7"/>
              <p:cNvSpPr>
                <a:spLocks/>
              </p:cNvSpPr>
              <p:nvPr userDrawn="1"/>
            </p:nvSpPr>
            <p:spPr bwMode="auto">
              <a:xfrm rot="-507431">
                <a:off x="1193" y="-89"/>
                <a:ext cx="4122" cy="630"/>
              </a:xfrm>
              <a:custGeom>
                <a:avLst/>
                <a:gdLst>
                  <a:gd name="T0" fmla="*/ 0 w 4122"/>
                  <a:gd name="T1" fmla="*/ 204 h 630"/>
                  <a:gd name="T2" fmla="*/ 3544 w 4122"/>
                  <a:gd name="T3" fmla="*/ 348 h 630"/>
                  <a:gd name="T4" fmla="*/ 3680 w 4122"/>
                  <a:gd name="T5" fmla="*/ 630 h 630"/>
                  <a:gd name="T6" fmla="*/ 3616 w 4122"/>
                  <a:gd name="T7" fmla="*/ 624 h 630"/>
                  <a:gd name="T8" fmla="*/ 3534 w 4122"/>
                  <a:gd name="T9" fmla="*/ 368 h 630"/>
                  <a:gd name="T10" fmla="*/ 17 w 4122"/>
                  <a:gd name="T11" fmla="*/ 231 h 630"/>
                  <a:gd name="T12" fmla="*/ 0 w 4122"/>
                  <a:gd name="T13" fmla="*/ 204 h 6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122" h="630">
                    <a:moveTo>
                      <a:pt x="0" y="204"/>
                    </a:moveTo>
                    <a:cubicBezTo>
                      <a:pt x="255" y="198"/>
                      <a:pt x="1686" y="0"/>
                      <a:pt x="3544" y="348"/>
                    </a:cubicBezTo>
                    <a:cubicBezTo>
                      <a:pt x="4122" y="464"/>
                      <a:pt x="3754" y="614"/>
                      <a:pt x="3680" y="630"/>
                    </a:cubicBezTo>
                    <a:cubicBezTo>
                      <a:pt x="3680" y="630"/>
                      <a:pt x="3642" y="626"/>
                      <a:pt x="3616" y="624"/>
                    </a:cubicBezTo>
                    <a:cubicBezTo>
                      <a:pt x="3678" y="612"/>
                      <a:pt x="4118" y="488"/>
                      <a:pt x="3534" y="368"/>
                    </a:cubicBezTo>
                    <a:cubicBezTo>
                      <a:pt x="2029" y="98"/>
                      <a:pt x="696" y="156"/>
                      <a:pt x="17" y="231"/>
                    </a:cubicBezTo>
                    <a:cubicBezTo>
                      <a:pt x="17" y="231"/>
                      <a:pt x="0" y="204"/>
                      <a:pt x="0" y="204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grpSp>
            <p:nvGrpSpPr>
              <p:cNvPr id="1038" name="Group 8"/>
              <p:cNvGrpSpPr>
                <a:grpSpLocks/>
              </p:cNvGrpSpPr>
              <p:nvPr userDrawn="1"/>
            </p:nvGrpSpPr>
            <p:grpSpPr bwMode="auto">
              <a:xfrm>
                <a:off x="1033" y="326"/>
                <a:ext cx="192" cy="192"/>
                <a:chOff x="1033" y="326"/>
                <a:chExt cx="192" cy="192"/>
              </a:xfrm>
            </p:grpSpPr>
            <p:sp>
              <p:nvSpPr>
                <p:cNvPr id="1039" name="Oval 9"/>
                <p:cNvSpPr>
                  <a:spLocks noChangeArrowheads="1"/>
                </p:cNvSpPr>
                <p:nvPr/>
              </p:nvSpPr>
              <p:spPr bwMode="auto">
                <a:xfrm>
                  <a:off x="1033" y="326"/>
                  <a:ext cx="192" cy="19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 eaLnBrk="1" hangingPunct="1">
                    <a:defRPr/>
                  </a:pPr>
                  <a:endParaRPr lang="fr-FR" altLang="fr-FR" smtClean="0"/>
                </a:p>
              </p:txBody>
            </p:sp>
            <p:sp>
              <p:nvSpPr>
                <p:cNvPr id="1040" name="Oval 10"/>
                <p:cNvSpPr>
                  <a:spLocks noChangeArrowheads="1"/>
                </p:cNvSpPr>
                <p:nvPr/>
              </p:nvSpPr>
              <p:spPr bwMode="auto">
                <a:xfrm>
                  <a:off x="1129" y="377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 eaLnBrk="1" hangingPunct="1">
                    <a:defRPr/>
                  </a:pPr>
                  <a:endParaRPr lang="fr-FR" altLang="fr-FR" smtClean="0"/>
                </a:p>
              </p:txBody>
            </p:sp>
            <p:sp>
              <p:nvSpPr>
                <p:cNvPr id="1041" name="Oval 11"/>
                <p:cNvSpPr>
                  <a:spLocks noChangeArrowheads="1"/>
                </p:cNvSpPr>
                <p:nvPr/>
              </p:nvSpPr>
              <p:spPr bwMode="auto">
                <a:xfrm>
                  <a:off x="1063" y="350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 eaLnBrk="1" hangingPunct="1">
                    <a:defRPr/>
                  </a:pPr>
                  <a:endParaRPr lang="fr-FR" altLang="fr-FR" smtClean="0"/>
                </a:p>
              </p:txBody>
            </p:sp>
            <p:sp>
              <p:nvSpPr>
                <p:cNvPr id="1042" name="Oval 12"/>
                <p:cNvSpPr>
                  <a:spLocks noChangeArrowheads="1"/>
                </p:cNvSpPr>
                <p:nvPr/>
              </p:nvSpPr>
              <p:spPr bwMode="auto">
                <a:xfrm>
                  <a:off x="1063" y="404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 eaLnBrk="1" hangingPunct="1">
                    <a:defRPr/>
                  </a:pPr>
                  <a:endParaRPr lang="fr-FR" altLang="fr-FR" smtClean="0"/>
                </a:p>
              </p:txBody>
            </p:sp>
            <p:sp>
              <p:nvSpPr>
                <p:cNvPr id="1043" name="Oval 13"/>
                <p:cNvSpPr>
                  <a:spLocks noChangeArrowheads="1"/>
                </p:cNvSpPr>
                <p:nvPr/>
              </p:nvSpPr>
              <p:spPr bwMode="auto">
                <a:xfrm>
                  <a:off x="1108" y="422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 eaLnBrk="1" hangingPunct="1">
                    <a:defRPr/>
                  </a:pPr>
                  <a:endParaRPr lang="fr-FR" altLang="fr-FR" smtClean="0"/>
                </a:p>
              </p:txBody>
            </p:sp>
            <p:sp>
              <p:nvSpPr>
                <p:cNvPr id="1044" name="Oval 14"/>
                <p:cNvSpPr>
                  <a:spLocks noChangeArrowheads="1"/>
                </p:cNvSpPr>
                <p:nvPr/>
              </p:nvSpPr>
              <p:spPr bwMode="auto">
                <a:xfrm>
                  <a:off x="1168" y="416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 eaLnBrk="1" hangingPunct="1">
                    <a:defRPr/>
                  </a:pPr>
                  <a:endParaRPr lang="fr-FR" altLang="fr-FR" smtClean="0"/>
                </a:p>
              </p:txBody>
            </p:sp>
            <p:sp>
              <p:nvSpPr>
                <p:cNvPr id="1045" name="Oval 15"/>
                <p:cNvSpPr>
                  <a:spLocks noChangeArrowheads="1"/>
                </p:cNvSpPr>
                <p:nvPr/>
              </p:nvSpPr>
              <p:spPr bwMode="auto">
                <a:xfrm>
                  <a:off x="1120" y="461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 eaLnBrk="1" hangingPunct="1">
                    <a:defRPr/>
                  </a:pPr>
                  <a:endParaRPr lang="fr-FR" altLang="fr-FR" smtClean="0"/>
                </a:p>
              </p:txBody>
            </p:sp>
            <p:sp>
              <p:nvSpPr>
                <p:cNvPr id="1046" name="Oval 16"/>
                <p:cNvSpPr>
                  <a:spLocks noChangeArrowheads="1"/>
                </p:cNvSpPr>
                <p:nvPr/>
              </p:nvSpPr>
              <p:spPr bwMode="auto">
                <a:xfrm>
                  <a:off x="1063" y="452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 eaLnBrk="1" hangingPunct="1">
                    <a:defRPr/>
                  </a:pPr>
                  <a:endParaRPr lang="fr-FR" altLang="fr-FR" smtClean="0"/>
                </a:p>
              </p:txBody>
            </p:sp>
            <p:sp>
              <p:nvSpPr>
                <p:cNvPr id="1047" name="Oval 17"/>
                <p:cNvSpPr>
                  <a:spLocks noChangeArrowheads="1"/>
                </p:cNvSpPr>
                <p:nvPr/>
              </p:nvSpPr>
              <p:spPr bwMode="auto">
                <a:xfrm>
                  <a:off x="1117" y="329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 eaLnBrk="1" hangingPunct="1">
                    <a:defRPr/>
                  </a:pPr>
                  <a:endParaRPr lang="fr-FR" altLang="fr-FR" smtClean="0"/>
                </a:p>
              </p:txBody>
            </p:sp>
          </p:grpSp>
        </p:grpSp>
        <p:sp>
          <p:nvSpPr>
            <p:cNvPr id="1035" name="Rectangle 18"/>
            <p:cNvSpPr>
              <a:spLocks noChangeArrowheads="1"/>
            </p:cNvSpPr>
            <p:nvPr userDrawn="1"/>
          </p:nvSpPr>
          <p:spPr bwMode="white">
            <a:xfrm>
              <a:off x="426" y="1185"/>
              <a:ext cx="701" cy="3135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eaLnBrk="1" hangingPunct="1">
                <a:defRPr/>
              </a:pPr>
              <a:endParaRPr lang="fr-FR" altLang="fr-FR" smtClean="0"/>
            </a:p>
          </p:txBody>
        </p:sp>
      </p:grpSp>
      <p:sp>
        <p:nvSpPr>
          <p:cNvPr id="1027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1154113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 du masque</a:t>
            </a:r>
          </a:p>
        </p:txBody>
      </p:sp>
      <p:sp>
        <p:nvSpPr>
          <p:cNvPr id="1028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2071" name="Rectangle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 Narrow" pitchFamily="34" charset="0"/>
              </a:defRPr>
            </a:lvl1pPr>
          </a:lstStyle>
          <a:p>
            <a:pPr>
              <a:defRPr/>
            </a:pPr>
            <a:fld id="{E73FCCD7-99C3-4DB4-B424-8B91EE03591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7664" y="4005064"/>
            <a:ext cx="7378849" cy="2232248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fr-FR" altLang="fr-FR" dirty="0" smtClean="0"/>
              <a:t>Présentation des référentiels des spécialités</a:t>
            </a:r>
          </a:p>
          <a:p>
            <a:pPr algn="ctr" eaLnBrk="1" hangingPunct="1">
              <a:lnSpc>
                <a:spcPct val="90000"/>
              </a:lnSpc>
            </a:pPr>
            <a:r>
              <a:rPr lang="fr-FR" altLang="fr-FR" b="1" dirty="0" smtClean="0"/>
              <a:t>  Monteur en Installations Sanitaires</a:t>
            </a:r>
            <a:r>
              <a:rPr lang="fr-FR" altLang="fr-FR" dirty="0" smtClean="0"/>
              <a:t> (MIS)</a:t>
            </a:r>
          </a:p>
          <a:p>
            <a:pPr algn="ctr" eaLnBrk="1" hangingPunct="1">
              <a:lnSpc>
                <a:spcPct val="90000"/>
              </a:lnSpc>
            </a:pPr>
            <a:r>
              <a:rPr lang="fr-FR" altLang="fr-FR" dirty="0" smtClean="0"/>
              <a:t> et </a:t>
            </a:r>
            <a:r>
              <a:rPr lang="fr-FR" altLang="fr-FR" b="1" dirty="0" smtClean="0"/>
              <a:t>Monteur en Installations Thermiques</a:t>
            </a:r>
            <a:r>
              <a:rPr lang="fr-FR" altLang="fr-FR" dirty="0" smtClean="0"/>
              <a:t> (MIT)</a:t>
            </a:r>
          </a:p>
          <a:p>
            <a:pPr algn="ctr" eaLnBrk="1" hangingPunct="1">
              <a:lnSpc>
                <a:spcPct val="90000"/>
              </a:lnSpc>
            </a:pPr>
            <a:r>
              <a:rPr lang="fr-FR" altLang="fr-FR" dirty="0" smtClean="0"/>
              <a:t>de CAP</a:t>
            </a:r>
          </a:p>
          <a:p>
            <a:pPr algn="ctr" eaLnBrk="1" hangingPunct="1">
              <a:lnSpc>
                <a:spcPct val="90000"/>
              </a:lnSpc>
            </a:pPr>
            <a:endParaRPr lang="fr-FR" altLang="fr-FR" dirty="0" smtClean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6516216" y="6554266"/>
            <a:ext cx="241029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fr-FR" altLang="fr-FR" sz="900" dirty="0" err="1" smtClean="0">
                <a:latin typeface="Arial" charset="0"/>
              </a:rPr>
              <a:t>PNF</a:t>
            </a:r>
            <a:r>
              <a:rPr lang="fr-FR" altLang="fr-FR" sz="900" dirty="0" smtClean="0">
                <a:latin typeface="Arial" charset="0"/>
              </a:rPr>
              <a:t> 17/12/2018 Lycée RASPAIL, PARIS</a:t>
            </a:r>
            <a:endParaRPr lang="fr-FR" altLang="fr-FR" sz="900" dirty="0">
              <a:latin typeface="Arial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0" y="5734050"/>
            <a:ext cx="2195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fr-FR" alt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3275856" cy="100152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763688" y="2348880"/>
            <a:ext cx="68407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latin typeface="+mn-lt"/>
              </a:rPr>
              <a:t>Rénovation des diplômes du bâtiment et des travaux publics (BTP) de niveaux 5 et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marL="0" indent="0" algn="r">
              <a:buFontTx/>
              <a:buNone/>
              <a:defRPr/>
            </a:pPr>
            <a:r>
              <a:rPr lang="fr-FR" altLang="fr-FR" sz="4000" dirty="0" smtClean="0"/>
              <a:t> </a:t>
            </a:r>
            <a:br>
              <a:rPr lang="fr-FR" altLang="fr-FR" sz="4000" dirty="0" smtClean="0"/>
            </a:br>
            <a:r>
              <a:rPr lang="fr-FR" altLang="fr-FR" sz="2000" dirty="0" smtClean="0"/>
              <a:t/>
            </a:r>
            <a:br>
              <a:rPr lang="fr-FR" altLang="fr-FR" sz="2000" dirty="0" smtClean="0"/>
            </a:br>
            <a:r>
              <a:rPr lang="fr-FR" altLang="fr-FR" sz="3200" b="1" u="sng" dirty="0" smtClean="0"/>
              <a:t>MIS et MIT </a:t>
            </a:r>
            <a:r>
              <a:rPr lang="fr-FR" altLang="fr-FR" sz="3200" b="1" u="sng" dirty="0"/>
              <a:t>: </a:t>
            </a:r>
            <a:r>
              <a:rPr lang="fr-FR" altLang="fr-FR" sz="3200" b="1" u="sng" dirty="0" smtClean="0"/>
              <a:t>2 pôles de s</a:t>
            </a:r>
            <a:r>
              <a:rPr lang="fr-FR" sz="3200" b="1" u="sng" dirty="0" smtClean="0"/>
              <a:t>avoirs associés</a:t>
            </a:r>
            <a:r>
              <a:rPr lang="fr-FR" altLang="fr-FR" sz="3200" b="1" dirty="0">
                <a:latin typeface="Arial" charset="0"/>
              </a:rPr>
              <a:t/>
            </a:r>
            <a:br>
              <a:rPr lang="fr-FR" altLang="fr-FR" sz="3200" b="1" dirty="0">
                <a:latin typeface="Arial" charset="0"/>
              </a:rPr>
            </a:br>
            <a:r>
              <a:rPr lang="fr-FR" altLang="fr-FR" sz="1600" b="1" dirty="0">
                <a:latin typeface="Arial" charset="0"/>
              </a:rPr>
              <a:t/>
            </a:r>
            <a:br>
              <a:rPr lang="fr-FR" altLang="fr-FR" sz="1600" b="1" dirty="0">
                <a:latin typeface="Arial" charset="0"/>
              </a:rPr>
            </a:br>
            <a:endParaRPr lang="fr-FR" altLang="fr-FR" sz="3200" b="1" dirty="0" smtClean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1" y="1628775"/>
            <a:ext cx="8314952" cy="1512193"/>
          </a:xfrm>
        </p:spPr>
        <p:txBody>
          <a:bodyPr/>
          <a:lstStyle/>
          <a:p>
            <a:pPr lvl="0">
              <a:tabLst>
                <a:tab pos="5735638" algn="l"/>
              </a:tabLst>
              <a:defRPr/>
            </a:pPr>
            <a:r>
              <a:rPr lang="fr-FR" sz="2800" dirty="0" smtClean="0">
                <a:solidFill>
                  <a:srgbClr val="000000"/>
                </a:solidFill>
              </a:rPr>
              <a:t>Pôle</a:t>
            </a:r>
            <a:r>
              <a:rPr lang="fr-FR" sz="2800" dirty="0" smtClean="0"/>
              <a:t> </a:t>
            </a:r>
            <a:r>
              <a:rPr lang="fr-FR" sz="2800" dirty="0"/>
              <a:t>1 : Connaissance du monde </a:t>
            </a:r>
            <a:r>
              <a:rPr lang="fr-FR" sz="2800" dirty="0" smtClean="0"/>
              <a:t>professionnel</a:t>
            </a:r>
          </a:p>
          <a:p>
            <a:pPr marL="1441450" indent="0">
              <a:spcBef>
                <a:spcPts val="0"/>
              </a:spcBef>
              <a:buFont typeface="Wingdings" pitchFamily="2" charset="2"/>
              <a:buChar char="à"/>
              <a:defRPr/>
            </a:pPr>
            <a:r>
              <a:rPr lang="fr-FR" sz="2800" dirty="0" smtClean="0"/>
              <a:t> 8 savoirs associés transversaux</a:t>
            </a:r>
          </a:p>
          <a:p>
            <a:pPr marL="1441450" indent="0">
              <a:spcBef>
                <a:spcPts val="0"/>
              </a:spcBef>
              <a:buFont typeface="Wingdings" pitchFamily="2" charset="2"/>
              <a:buChar char="à"/>
              <a:defRPr/>
            </a:pPr>
            <a:endParaRPr lang="fr-FR" sz="2800" dirty="0"/>
          </a:p>
          <a:p>
            <a:pPr lvl="0">
              <a:tabLst>
                <a:tab pos="5735638" algn="l"/>
              </a:tabLst>
              <a:defRPr/>
            </a:pPr>
            <a:r>
              <a:rPr lang="fr-FR" sz="2800" dirty="0" smtClean="0">
                <a:solidFill>
                  <a:srgbClr val="000000"/>
                </a:solidFill>
              </a:rPr>
              <a:t>Pôle 2 : Connaissances </a:t>
            </a:r>
            <a:r>
              <a:rPr lang="fr-FR" sz="2800" dirty="0" smtClean="0"/>
              <a:t>scientifiques et techniques</a:t>
            </a:r>
            <a:endParaRPr lang="fr-FR" sz="1800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907704" y="3645024"/>
            <a:ext cx="3022105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fr-FR" b="1" kern="0" dirty="0" smtClean="0"/>
              <a:t>MIS</a:t>
            </a:r>
            <a:endParaRPr lang="fr-FR" kern="0" dirty="0" smtClean="0"/>
          </a:p>
          <a:p>
            <a:pPr marL="442913" indent="-442913">
              <a:spcBef>
                <a:spcPts val="0"/>
              </a:spcBef>
              <a:buFontTx/>
              <a:buNone/>
              <a:defRPr/>
            </a:pPr>
            <a:r>
              <a:rPr lang="fr-FR" sz="2800" kern="0" dirty="0" smtClean="0">
                <a:sym typeface="Wingdings" pitchFamily="2" charset="2"/>
              </a:rPr>
              <a:t> </a:t>
            </a:r>
            <a:r>
              <a:rPr lang="fr-FR" sz="2800" kern="0" dirty="0" smtClean="0"/>
              <a:t>8 savoirs associés spécifiques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292080" y="3645024"/>
            <a:ext cx="3310137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fr-FR" b="1" kern="0" dirty="0" smtClean="0"/>
              <a:t>MIT</a:t>
            </a:r>
            <a:endParaRPr lang="fr-FR" kern="0" dirty="0" smtClean="0"/>
          </a:p>
          <a:p>
            <a:pPr marL="457200" indent="-457200">
              <a:spcBef>
                <a:spcPts val="0"/>
              </a:spcBef>
              <a:buFontTx/>
              <a:buNone/>
              <a:defRPr/>
            </a:pPr>
            <a:r>
              <a:rPr lang="fr-FR" sz="2800" kern="0" dirty="0" smtClean="0">
                <a:sym typeface="Wingdings" pitchFamily="2" charset="2"/>
              </a:rPr>
              <a:t> </a:t>
            </a:r>
            <a:r>
              <a:rPr lang="fr-FR" sz="2800" kern="0" dirty="0" smtClean="0"/>
              <a:t>8 savoirs associés spécifiques</a:t>
            </a:r>
          </a:p>
        </p:txBody>
      </p:sp>
      <p:cxnSp>
        <p:nvCxnSpPr>
          <p:cNvPr id="3" name="Connecteur droit 2"/>
          <p:cNvCxnSpPr/>
          <p:nvPr/>
        </p:nvCxnSpPr>
        <p:spPr bwMode="auto">
          <a:xfrm>
            <a:off x="5076056" y="3645024"/>
            <a:ext cx="0" cy="1800200"/>
          </a:xfrm>
          <a:prstGeom prst="line">
            <a:avLst/>
          </a:prstGeom>
          <a:ln w="50800"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64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marL="0" indent="0" algn="r">
              <a:buFontTx/>
              <a:buNone/>
              <a:defRPr/>
            </a:pPr>
            <a:r>
              <a:rPr lang="fr-FR" altLang="fr-FR" sz="4000" dirty="0" smtClean="0"/>
              <a:t> </a:t>
            </a:r>
            <a:br>
              <a:rPr lang="fr-FR" altLang="fr-FR" sz="4000" dirty="0" smtClean="0"/>
            </a:br>
            <a:r>
              <a:rPr lang="fr-FR" altLang="fr-FR" sz="2400" dirty="0" smtClean="0"/>
              <a:t/>
            </a:r>
            <a:br>
              <a:rPr lang="fr-FR" altLang="fr-FR" sz="2400" dirty="0" smtClean="0"/>
            </a:br>
            <a:r>
              <a:rPr lang="fr-FR" altLang="fr-FR" sz="3200" b="1" u="sng" dirty="0" smtClean="0"/>
              <a:t>MIS  et MIT : Les unités constitutives du diplôme</a:t>
            </a:r>
            <a:r>
              <a:rPr lang="fr-FR" altLang="fr-FR" sz="3200" b="1" dirty="0">
                <a:latin typeface="Arial" charset="0"/>
              </a:rPr>
              <a:t/>
            </a:r>
            <a:br>
              <a:rPr lang="fr-FR" altLang="fr-FR" sz="3200" b="1" dirty="0">
                <a:latin typeface="Arial" charset="0"/>
              </a:rPr>
            </a:br>
            <a:r>
              <a:rPr lang="fr-FR" altLang="fr-FR" sz="1600" b="1" dirty="0">
                <a:latin typeface="Arial" charset="0"/>
              </a:rPr>
              <a:t/>
            </a:r>
            <a:br>
              <a:rPr lang="fr-FR" altLang="fr-FR" sz="1600" b="1" dirty="0">
                <a:latin typeface="Arial" charset="0"/>
              </a:rPr>
            </a:br>
            <a:endParaRPr lang="fr-FR" altLang="fr-FR" sz="3200" b="1" dirty="0" smtClean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5" y="1556767"/>
            <a:ext cx="8784976" cy="5472633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fr-FR" sz="2800" u="sng" dirty="0" smtClean="0"/>
              <a:t>3 unités professionnelles</a:t>
            </a:r>
            <a:r>
              <a:rPr lang="fr-FR" sz="2800" dirty="0" smtClean="0"/>
              <a:t>  </a:t>
            </a:r>
            <a:r>
              <a:rPr lang="fr-FR" sz="2800" dirty="0" smtClean="0">
                <a:sym typeface="Wingdings" pitchFamily="2" charset="2"/>
              </a:rPr>
              <a:t> 3 blocs de compétences</a:t>
            </a:r>
            <a:endParaRPr lang="fr-FR" sz="2800" dirty="0" smtClean="0"/>
          </a:p>
          <a:p>
            <a:pPr>
              <a:spcBef>
                <a:spcPts val="300"/>
              </a:spcBef>
              <a:defRPr/>
            </a:pPr>
            <a:r>
              <a:rPr lang="fr-FR" sz="2400" dirty="0" smtClean="0"/>
              <a:t>UP1 – </a:t>
            </a:r>
            <a:r>
              <a:rPr lang="fr-FR" sz="2400" dirty="0" err="1" smtClean="0"/>
              <a:t>BC</a:t>
            </a:r>
            <a:r>
              <a:rPr lang="fr-FR" sz="2400" dirty="0" smtClean="0"/>
              <a:t> </a:t>
            </a:r>
            <a:r>
              <a:rPr lang="fr-FR" sz="2400" dirty="0" smtClean="0"/>
              <a:t>1 : </a:t>
            </a:r>
            <a:r>
              <a:rPr lang="fr-FR" sz="2400" b="1" dirty="0" smtClean="0"/>
              <a:t>Étude et préparation d’une intervention</a:t>
            </a:r>
            <a:endParaRPr lang="fr-FR" sz="2400" dirty="0" smtClean="0"/>
          </a:p>
          <a:p>
            <a:pPr>
              <a:spcBef>
                <a:spcPts val="300"/>
              </a:spcBef>
              <a:defRPr/>
            </a:pPr>
            <a:r>
              <a:rPr lang="fr-FR" sz="2400" dirty="0" smtClean="0"/>
              <a:t>UP2 – </a:t>
            </a:r>
            <a:r>
              <a:rPr lang="fr-FR" sz="2400" dirty="0" err="1" smtClean="0"/>
              <a:t>BC</a:t>
            </a:r>
            <a:r>
              <a:rPr lang="fr-FR" sz="2400" dirty="0" smtClean="0"/>
              <a:t> </a:t>
            </a:r>
            <a:r>
              <a:rPr lang="fr-FR" sz="2400" dirty="0" smtClean="0"/>
              <a:t>2 : </a:t>
            </a:r>
            <a:r>
              <a:rPr lang="fr-FR" sz="2400" b="1" dirty="0" smtClean="0"/>
              <a:t>Réalisation d’un ouvrage courant</a:t>
            </a:r>
            <a:endParaRPr lang="fr-FR" sz="2400" dirty="0" smtClean="0"/>
          </a:p>
          <a:p>
            <a:pPr>
              <a:spcBef>
                <a:spcPts val="300"/>
              </a:spcBef>
              <a:defRPr/>
            </a:pPr>
            <a:r>
              <a:rPr lang="fr-FR" sz="2400" dirty="0" smtClean="0"/>
              <a:t>UP3 – </a:t>
            </a:r>
            <a:r>
              <a:rPr lang="fr-FR" sz="2400" dirty="0" err="1" smtClean="0"/>
              <a:t>BC</a:t>
            </a:r>
            <a:r>
              <a:rPr lang="fr-FR" sz="2400" dirty="0" smtClean="0"/>
              <a:t> </a:t>
            </a:r>
            <a:r>
              <a:rPr lang="fr-FR" sz="2400" dirty="0" smtClean="0"/>
              <a:t>3 : </a:t>
            </a:r>
            <a:r>
              <a:rPr lang="fr-FR" sz="2400" b="1" dirty="0" smtClean="0"/>
              <a:t>Réalisation de travaux spécifiques </a:t>
            </a:r>
            <a:endParaRPr lang="fr-FR" sz="2400" dirty="0" smtClean="0"/>
          </a:p>
          <a:p>
            <a:pPr>
              <a:defRPr/>
            </a:pPr>
            <a:endParaRPr lang="fr-FR" sz="2000" dirty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fr-FR" sz="2800" u="sng" dirty="0" smtClean="0"/>
              <a:t>4 unités générales</a:t>
            </a:r>
            <a:r>
              <a:rPr lang="fr-FR" sz="2800" dirty="0" smtClean="0"/>
              <a:t>  </a:t>
            </a:r>
            <a:r>
              <a:rPr lang="fr-FR" sz="2800" dirty="0" smtClean="0">
                <a:sym typeface="Wingdings" pitchFamily="2" charset="2"/>
              </a:rPr>
              <a:t> 4 blocs de compétences</a:t>
            </a:r>
            <a:endParaRPr lang="fr-FR" sz="2800" dirty="0" smtClean="0"/>
          </a:p>
          <a:p>
            <a:pPr>
              <a:spcBef>
                <a:spcPts val="300"/>
              </a:spcBef>
              <a:defRPr/>
            </a:pPr>
            <a:r>
              <a:rPr lang="fr-FR" sz="2400" dirty="0" smtClean="0"/>
              <a:t>UG1 – </a:t>
            </a:r>
            <a:r>
              <a:rPr lang="fr-FR" sz="2400" dirty="0" err="1" smtClean="0"/>
              <a:t>BC</a:t>
            </a:r>
            <a:r>
              <a:rPr lang="fr-FR" sz="2400" dirty="0" smtClean="0"/>
              <a:t> </a:t>
            </a:r>
            <a:r>
              <a:rPr lang="fr-FR" sz="2400" dirty="0" smtClean="0"/>
              <a:t>: </a:t>
            </a:r>
            <a:r>
              <a:rPr lang="fr-FR" sz="2400" b="1" dirty="0" smtClean="0"/>
              <a:t>Français, Histoire-Géo. et EMC</a:t>
            </a:r>
          </a:p>
          <a:p>
            <a:pPr>
              <a:spcBef>
                <a:spcPts val="300"/>
              </a:spcBef>
              <a:defRPr/>
            </a:pPr>
            <a:r>
              <a:rPr lang="fr-FR" sz="2400" dirty="0" smtClean="0"/>
              <a:t>UG2 – </a:t>
            </a:r>
            <a:r>
              <a:rPr lang="fr-FR" sz="2400" dirty="0" err="1" smtClean="0"/>
              <a:t>BC</a:t>
            </a:r>
            <a:r>
              <a:rPr lang="fr-FR" sz="2400" dirty="0" smtClean="0"/>
              <a:t> </a:t>
            </a:r>
            <a:r>
              <a:rPr lang="fr-FR" sz="2400" dirty="0" smtClean="0"/>
              <a:t>: </a:t>
            </a:r>
            <a:r>
              <a:rPr lang="fr-FR" sz="2400" b="1" dirty="0" smtClean="0"/>
              <a:t>Mathématiques, Sc. physiques et chimiques</a:t>
            </a:r>
            <a:endParaRPr lang="fr-FR" sz="2400" dirty="0" smtClean="0"/>
          </a:p>
          <a:p>
            <a:pPr>
              <a:spcBef>
                <a:spcPts val="300"/>
              </a:spcBef>
              <a:defRPr/>
            </a:pPr>
            <a:r>
              <a:rPr lang="fr-FR" sz="2400" dirty="0" smtClean="0"/>
              <a:t>UG3 – </a:t>
            </a:r>
            <a:r>
              <a:rPr lang="fr-FR" sz="2400" dirty="0" err="1" smtClean="0"/>
              <a:t>BC</a:t>
            </a:r>
            <a:r>
              <a:rPr lang="fr-FR" sz="2400" dirty="0" smtClean="0"/>
              <a:t> </a:t>
            </a:r>
            <a:r>
              <a:rPr lang="fr-FR" sz="2400" dirty="0" smtClean="0"/>
              <a:t>: </a:t>
            </a:r>
            <a:r>
              <a:rPr lang="fr-FR" sz="2400" b="1" dirty="0" smtClean="0"/>
              <a:t>Éducation physique et sportive</a:t>
            </a:r>
          </a:p>
          <a:p>
            <a:pPr>
              <a:spcBef>
                <a:spcPts val="300"/>
              </a:spcBef>
              <a:defRPr/>
            </a:pPr>
            <a:r>
              <a:rPr lang="fr-FR" sz="2400" dirty="0" smtClean="0"/>
              <a:t>UG4 – </a:t>
            </a:r>
            <a:r>
              <a:rPr lang="fr-FR" sz="2400" dirty="0" err="1" smtClean="0"/>
              <a:t>BC</a:t>
            </a:r>
            <a:r>
              <a:rPr lang="fr-FR" sz="2400" dirty="0" smtClean="0"/>
              <a:t> </a:t>
            </a:r>
            <a:r>
              <a:rPr lang="fr-FR" sz="2400" dirty="0" smtClean="0"/>
              <a:t>: </a:t>
            </a:r>
            <a:r>
              <a:rPr lang="fr-FR" sz="2400" b="1" dirty="0" smtClean="0"/>
              <a:t>Langue vivante étrangère : anglais</a:t>
            </a:r>
            <a:endParaRPr lang="fr-FR" sz="2400" dirty="0" smtClean="0"/>
          </a:p>
          <a:p>
            <a:pPr marL="0" indent="0">
              <a:buNone/>
              <a:defRPr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21820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marL="0" indent="0" algn="r">
              <a:buFontTx/>
              <a:buNone/>
              <a:defRPr/>
            </a:pPr>
            <a:r>
              <a:rPr lang="fr-FR" altLang="fr-FR" sz="4000" dirty="0" smtClean="0"/>
              <a:t> </a:t>
            </a:r>
            <a:br>
              <a:rPr lang="fr-FR" altLang="fr-FR" sz="4000" dirty="0" smtClean="0"/>
            </a:br>
            <a:r>
              <a:rPr lang="fr-FR" altLang="fr-FR" sz="2400" dirty="0" smtClean="0"/>
              <a:t/>
            </a:r>
            <a:br>
              <a:rPr lang="fr-FR" altLang="fr-FR" sz="2400" dirty="0" smtClean="0"/>
            </a:br>
            <a:r>
              <a:rPr lang="fr-FR" altLang="fr-FR" sz="3200" b="1" u="sng" dirty="0" smtClean="0"/>
              <a:t>MIS  et MIT : Le règlement d’examen</a:t>
            </a:r>
            <a:r>
              <a:rPr lang="fr-FR" altLang="fr-FR" sz="3200" b="1" dirty="0">
                <a:latin typeface="Arial" charset="0"/>
              </a:rPr>
              <a:t/>
            </a:r>
            <a:br>
              <a:rPr lang="fr-FR" altLang="fr-FR" sz="3200" b="1" dirty="0">
                <a:latin typeface="Arial" charset="0"/>
              </a:rPr>
            </a:br>
            <a:r>
              <a:rPr lang="fr-FR" altLang="fr-FR" sz="1600" b="1" dirty="0">
                <a:latin typeface="Arial" charset="0"/>
              </a:rPr>
              <a:t/>
            </a:r>
            <a:br>
              <a:rPr lang="fr-FR" altLang="fr-FR" sz="1600" b="1" dirty="0">
                <a:latin typeface="Arial" charset="0"/>
              </a:rPr>
            </a:br>
            <a:endParaRPr lang="fr-FR" altLang="fr-FR" sz="3200" b="1" dirty="0" smtClean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9024" y="1844824"/>
            <a:ext cx="8784976" cy="4176489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fr-FR" sz="2800" u="sng" dirty="0" smtClean="0"/>
              <a:t>3 épreuves professionnelles</a:t>
            </a:r>
            <a:r>
              <a:rPr lang="fr-FR" sz="2800" dirty="0" smtClean="0"/>
              <a:t>  </a:t>
            </a:r>
            <a:r>
              <a:rPr lang="fr-FR" sz="2800" dirty="0" smtClean="0">
                <a:sym typeface="Wingdings" pitchFamily="2" charset="2"/>
              </a:rPr>
              <a:t> 3 unités professionnelles</a:t>
            </a:r>
            <a:endParaRPr lang="fr-FR" sz="2800" dirty="0" smtClean="0"/>
          </a:p>
          <a:p>
            <a:pPr>
              <a:spcBef>
                <a:spcPts val="300"/>
              </a:spcBef>
              <a:tabLst>
                <a:tab pos="6096000" algn="l"/>
              </a:tabLst>
              <a:defRPr/>
            </a:pPr>
            <a:r>
              <a:rPr lang="fr-FR" sz="2400" dirty="0" smtClean="0"/>
              <a:t>EP1 : </a:t>
            </a:r>
            <a:r>
              <a:rPr lang="fr-FR" sz="2400" b="1" dirty="0" smtClean="0"/>
              <a:t>Étude et préparation d’une intervention	</a:t>
            </a:r>
            <a:r>
              <a:rPr lang="fr-FR" sz="2400" b="1" dirty="0" err="1" smtClean="0"/>
              <a:t>Coef</a:t>
            </a:r>
            <a:r>
              <a:rPr lang="fr-FR" sz="2400" b="1" dirty="0" smtClean="0"/>
              <a:t>. 4</a:t>
            </a:r>
            <a:endParaRPr lang="fr-FR" sz="2400" dirty="0" smtClean="0"/>
          </a:p>
          <a:p>
            <a:pPr>
              <a:spcBef>
                <a:spcPts val="300"/>
              </a:spcBef>
              <a:tabLst>
                <a:tab pos="6096000" algn="l"/>
              </a:tabLst>
              <a:defRPr/>
            </a:pPr>
            <a:r>
              <a:rPr lang="fr-FR" sz="2400" dirty="0" smtClean="0"/>
              <a:t>EP2 : </a:t>
            </a:r>
            <a:r>
              <a:rPr lang="fr-FR" sz="2400" b="1" dirty="0" smtClean="0"/>
              <a:t>Réalisation d’un ouvrage courant	</a:t>
            </a:r>
            <a:r>
              <a:rPr lang="fr-FR" sz="2400" b="1" dirty="0" err="1" smtClean="0"/>
              <a:t>Coef</a:t>
            </a:r>
            <a:r>
              <a:rPr lang="fr-FR" sz="2400" b="1" dirty="0" smtClean="0"/>
              <a:t>. 9 </a:t>
            </a:r>
            <a:r>
              <a:rPr lang="fr-FR" sz="2000" dirty="0" smtClean="0"/>
              <a:t>(dont 1 PSE)</a:t>
            </a:r>
            <a:endParaRPr lang="fr-FR" sz="2400" dirty="0" smtClean="0"/>
          </a:p>
          <a:p>
            <a:pPr>
              <a:spcBef>
                <a:spcPts val="300"/>
              </a:spcBef>
              <a:tabLst>
                <a:tab pos="6096000" algn="l"/>
              </a:tabLst>
              <a:defRPr/>
            </a:pPr>
            <a:r>
              <a:rPr lang="fr-FR" sz="2400" dirty="0" smtClean="0"/>
              <a:t>EP3 : </a:t>
            </a:r>
            <a:r>
              <a:rPr lang="fr-FR" sz="2400" b="1" dirty="0" smtClean="0"/>
              <a:t>Réalisation de travaux spécifiques 	</a:t>
            </a:r>
            <a:r>
              <a:rPr lang="fr-FR" sz="2400" b="1" dirty="0" err="1" smtClean="0"/>
              <a:t>Coef</a:t>
            </a:r>
            <a:r>
              <a:rPr lang="fr-FR" sz="2400" b="1" dirty="0" smtClean="0"/>
              <a:t>. 2</a:t>
            </a:r>
            <a:endParaRPr lang="fr-FR" sz="2400" dirty="0" smtClean="0"/>
          </a:p>
          <a:p>
            <a:pPr>
              <a:defRPr/>
            </a:pPr>
            <a:endParaRPr lang="fr-FR" sz="2000" dirty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fr-FR" sz="2800" u="sng" dirty="0" smtClean="0"/>
              <a:t>4 épreuves générales</a:t>
            </a:r>
            <a:r>
              <a:rPr lang="fr-FR" sz="2800" dirty="0" smtClean="0"/>
              <a:t>  </a:t>
            </a:r>
            <a:r>
              <a:rPr lang="fr-FR" sz="2800" dirty="0" smtClean="0">
                <a:sym typeface="Wingdings" pitchFamily="2" charset="2"/>
              </a:rPr>
              <a:t> 4 unités générales</a:t>
            </a:r>
            <a:endParaRPr lang="fr-FR" sz="2800" dirty="0" smtClean="0"/>
          </a:p>
          <a:p>
            <a:pPr>
              <a:spcBef>
                <a:spcPts val="300"/>
              </a:spcBef>
              <a:tabLst>
                <a:tab pos="6635750" algn="l"/>
              </a:tabLst>
              <a:defRPr/>
            </a:pPr>
            <a:r>
              <a:rPr lang="fr-FR" sz="2400" dirty="0" smtClean="0"/>
              <a:t>EG1 : </a:t>
            </a:r>
            <a:r>
              <a:rPr lang="fr-FR" sz="2400" b="1" dirty="0" smtClean="0"/>
              <a:t>Français, histoire-géo. et EMC	</a:t>
            </a:r>
            <a:r>
              <a:rPr lang="fr-FR" sz="2400" b="1" dirty="0" err="1" smtClean="0"/>
              <a:t>Coef</a:t>
            </a:r>
            <a:r>
              <a:rPr lang="fr-FR" sz="2400" b="1" dirty="0" smtClean="0"/>
              <a:t>. 3</a:t>
            </a:r>
          </a:p>
          <a:p>
            <a:pPr>
              <a:spcBef>
                <a:spcPts val="300"/>
              </a:spcBef>
              <a:tabLst>
                <a:tab pos="6635750" algn="l"/>
              </a:tabLst>
              <a:defRPr/>
            </a:pPr>
            <a:r>
              <a:rPr lang="fr-FR" sz="2400" dirty="0" smtClean="0"/>
              <a:t>EG2 : </a:t>
            </a:r>
            <a:r>
              <a:rPr lang="fr-FR" sz="2400" b="1" dirty="0" smtClean="0"/>
              <a:t>Mathématiques, Sc. physiques et chimiques	</a:t>
            </a:r>
            <a:r>
              <a:rPr lang="fr-FR" sz="2400" b="1" dirty="0" err="1" smtClean="0"/>
              <a:t>Coef</a:t>
            </a:r>
            <a:r>
              <a:rPr lang="fr-FR" sz="2400" b="1" dirty="0" smtClean="0"/>
              <a:t>. 2</a:t>
            </a:r>
            <a:endParaRPr lang="fr-FR" sz="2400" dirty="0" smtClean="0"/>
          </a:p>
          <a:p>
            <a:pPr>
              <a:spcBef>
                <a:spcPts val="300"/>
              </a:spcBef>
              <a:tabLst>
                <a:tab pos="6635750" algn="l"/>
              </a:tabLst>
              <a:defRPr/>
            </a:pPr>
            <a:r>
              <a:rPr lang="fr-FR" sz="2400" dirty="0" smtClean="0"/>
              <a:t>EG3 : </a:t>
            </a:r>
            <a:r>
              <a:rPr lang="fr-FR" sz="2400" b="1" dirty="0" smtClean="0"/>
              <a:t>Éducation physique et sportive	</a:t>
            </a:r>
            <a:r>
              <a:rPr lang="fr-FR" sz="2400" b="1" dirty="0" err="1" smtClean="0"/>
              <a:t>Coef</a:t>
            </a:r>
            <a:r>
              <a:rPr lang="fr-FR" sz="2400" b="1" dirty="0" smtClean="0"/>
              <a:t>. 1</a:t>
            </a:r>
          </a:p>
          <a:p>
            <a:pPr>
              <a:spcBef>
                <a:spcPts val="300"/>
              </a:spcBef>
              <a:tabLst>
                <a:tab pos="6635750" algn="l"/>
              </a:tabLst>
              <a:defRPr/>
            </a:pPr>
            <a:r>
              <a:rPr lang="fr-FR" sz="2400" dirty="0" smtClean="0"/>
              <a:t>EG4 : </a:t>
            </a:r>
            <a:r>
              <a:rPr lang="fr-FR" sz="2400" b="1" dirty="0" smtClean="0"/>
              <a:t>Langue vivante étrangère : anglais	</a:t>
            </a:r>
            <a:r>
              <a:rPr lang="fr-FR" sz="2400" b="1" dirty="0" err="1" smtClean="0"/>
              <a:t>Coef</a:t>
            </a:r>
            <a:r>
              <a:rPr lang="fr-FR" sz="2400" b="1" dirty="0" smtClean="0"/>
              <a:t>. 1</a:t>
            </a:r>
            <a:endParaRPr lang="fr-FR" sz="2400" dirty="0" smtClean="0"/>
          </a:p>
          <a:p>
            <a:pPr marL="0" indent="0">
              <a:buNone/>
              <a:defRPr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21820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marL="0" indent="0" algn="r">
              <a:buFontTx/>
              <a:buNone/>
              <a:defRPr/>
            </a:pPr>
            <a:r>
              <a:rPr lang="fr-FR" altLang="fr-FR" sz="4000" dirty="0" smtClean="0"/>
              <a:t> </a:t>
            </a:r>
            <a:br>
              <a:rPr lang="fr-FR" altLang="fr-FR" sz="4000" dirty="0" smtClean="0"/>
            </a:br>
            <a:r>
              <a:rPr lang="fr-FR" altLang="fr-FR" sz="2400" dirty="0" smtClean="0"/>
              <a:t/>
            </a:r>
            <a:br>
              <a:rPr lang="fr-FR" altLang="fr-FR" sz="2400" dirty="0" smtClean="0"/>
            </a:br>
            <a:r>
              <a:rPr lang="fr-FR" altLang="fr-FR" sz="3200" b="1" u="sng" dirty="0" smtClean="0"/>
              <a:t>MIS  et MIT : La définition des épreuves</a:t>
            </a:r>
            <a:r>
              <a:rPr lang="fr-FR" altLang="fr-FR" sz="3200" b="1" dirty="0">
                <a:latin typeface="Arial" charset="0"/>
              </a:rPr>
              <a:t/>
            </a:r>
            <a:br>
              <a:rPr lang="fr-FR" altLang="fr-FR" sz="3200" b="1" dirty="0">
                <a:latin typeface="Arial" charset="0"/>
              </a:rPr>
            </a:br>
            <a:r>
              <a:rPr lang="fr-FR" altLang="fr-FR" sz="1600" b="1" dirty="0">
                <a:latin typeface="Arial" charset="0"/>
              </a:rPr>
              <a:t/>
            </a:r>
            <a:br>
              <a:rPr lang="fr-FR" altLang="fr-FR" sz="1600" b="1" dirty="0">
                <a:latin typeface="Arial" charset="0"/>
              </a:rPr>
            </a:br>
            <a:endParaRPr lang="fr-FR" altLang="fr-FR" sz="3200" b="1" dirty="0" smtClean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5" y="1628800"/>
            <a:ext cx="8676455" cy="5040559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fr-FR" sz="2800" u="sng" dirty="0" smtClean="0"/>
              <a:t>Les épreuves professionnelles</a:t>
            </a:r>
          </a:p>
          <a:p>
            <a:pPr marL="536575">
              <a:spcBef>
                <a:spcPts val="0"/>
              </a:spcBef>
              <a:buNone/>
              <a:defRPr/>
            </a:pPr>
            <a:r>
              <a:rPr lang="fr-FR" sz="2400" b="1" u="sng" dirty="0" smtClean="0"/>
              <a:t>EP1 : Étude </a:t>
            </a:r>
            <a:r>
              <a:rPr lang="fr-FR" sz="2400" b="1" u="sng" dirty="0"/>
              <a:t>et préparation d’une </a:t>
            </a:r>
            <a:r>
              <a:rPr lang="fr-FR" sz="2400" b="1" u="sng" dirty="0" smtClean="0"/>
              <a:t>intervention :</a:t>
            </a:r>
            <a:endParaRPr lang="fr-FR" b="1" u="sng" dirty="0" smtClean="0"/>
          </a:p>
          <a:p>
            <a:pPr marL="536575">
              <a:spcBef>
                <a:spcPts val="0"/>
              </a:spcBef>
              <a:defRPr/>
            </a:pPr>
            <a:r>
              <a:rPr lang="fr-FR" sz="2400" dirty="0" smtClean="0"/>
              <a:t>Evaluation ponctuelle : épreuve écrite de 3 h</a:t>
            </a:r>
          </a:p>
          <a:p>
            <a:pPr marL="536575">
              <a:spcBef>
                <a:spcPts val="0"/>
              </a:spcBef>
              <a:defRPr/>
            </a:pPr>
            <a:r>
              <a:rPr lang="fr-FR" sz="2400" dirty="0" smtClean="0"/>
              <a:t>Evaluation par CCF : 1 situation en centre de formation</a:t>
            </a:r>
            <a:endParaRPr lang="fr-FR" sz="2800" dirty="0" smtClean="0"/>
          </a:p>
          <a:p>
            <a:pPr marL="536575">
              <a:buNone/>
              <a:defRPr/>
            </a:pPr>
            <a:endParaRPr lang="fr-FR" sz="1200" dirty="0" smtClean="0"/>
          </a:p>
          <a:p>
            <a:pPr marL="536575">
              <a:spcBef>
                <a:spcPts val="0"/>
              </a:spcBef>
              <a:buNone/>
              <a:defRPr/>
            </a:pPr>
            <a:r>
              <a:rPr lang="fr-FR" sz="2400" b="1" u="sng" dirty="0" smtClean="0"/>
              <a:t>EP2 : Réalisation d’un ouvrage courant :</a:t>
            </a:r>
          </a:p>
          <a:p>
            <a:pPr marL="536575">
              <a:spcBef>
                <a:spcPts val="0"/>
              </a:spcBef>
              <a:defRPr/>
            </a:pPr>
            <a:r>
              <a:rPr lang="fr-FR" sz="2400" dirty="0" smtClean="0"/>
              <a:t>Evaluation ponctuelle : épreuve écrite </a:t>
            </a:r>
            <a:r>
              <a:rPr lang="fr-FR" sz="2400" u="sng" dirty="0" smtClean="0"/>
              <a:t>et</a:t>
            </a:r>
            <a:r>
              <a:rPr lang="fr-FR" sz="2400" dirty="0" smtClean="0"/>
              <a:t> pratique de 1 h + 14 h</a:t>
            </a:r>
          </a:p>
          <a:p>
            <a:pPr marL="536575">
              <a:spcBef>
                <a:spcPts val="0"/>
              </a:spcBef>
              <a:defRPr/>
            </a:pPr>
            <a:r>
              <a:rPr lang="fr-FR" sz="2400" dirty="0" smtClean="0"/>
              <a:t>Evaluation par CCF : 2 </a:t>
            </a:r>
            <a:r>
              <a:rPr lang="fr-FR" sz="2400" dirty="0" err="1" smtClean="0"/>
              <a:t>sit</a:t>
            </a:r>
            <a:r>
              <a:rPr lang="fr-FR" sz="2400" dirty="0" smtClean="0"/>
              <a:t>. :1 en centre de formation </a:t>
            </a:r>
            <a:r>
              <a:rPr lang="fr-FR" sz="2400" u="sng" dirty="0" smtClean="0"/>
              <a:t>et</a:t>
            </a:r>
            <a:r>
              <a:rPr lang="fr-FR" sz="2400" dirty="0" smtClean="0"/>
              <a:t> 1 en </a:t>
            </a:r>
            <a:r>
              <a:rPr lang="fr-FR" sz="2400" dirty="0" smtClean="0"/>
              <a:t>entreprise</a:t>
            </a:r>
          </a:p>
          <a:p>
            <a:pPr marL="193675" lvl="0" indent="0">
              <a:spcBef>
                <a:spcPts val="0"/>
              </a:spcBef>
              <a:buNone/>
              <a:defRPr/>
            </a:pPr>
            <a:r>
              <a:rPr lang="fr-FR" sz="2400" dirty="0"/>
              <a:t>+ </a:t>
            </a:r>
            <a:r>
              <a:rPr lang="fr-FR" sz="2400" dirty="0"/>
              <a:t>Épreuve de Prévention – Santé – Environnement </a:t>
            </a:r>
          </a:p>
          <a:p>
            <a:pPr marL="536575">
              <a:buNone/>
              <a:defRPr/>
            </a:pPr>
            <a:endParaRPr lang="fr-FR" sz="1200" dirty="0"/>
          </a:p>
          <a:p>
            <a:pPr marL="536575" lvl="0">
              <a:spcBef>
                <a:spcPts val="0"/>
              </a:spcBef>
              <a:buNone/>
              <a:defRPr/>
            </a:pPr>
            <a:r>
              <a:rPr lang="fr-FR" sz="2400" b="1" u="sng" dirty="0" smtClean="0">
                <a:solidFill>
                  <a:srgbClr val="000000"/>
                </a:solidFill>
              </a:rPr>
              <a:t>EP3 : Réalisation de travaux spécifiques :</a:t>
            </a:r>
          </a:p>
          <a:p>
            <a:pPr marL="536575" lvl="0">
              <a:spcBef>
                <a:spcPts val="0"/>
              </a:spcBef>
              <a:defRPr/>
            </a:pPr>
            <a:r>
              <a:rPr lang="fr-FR" sz="2400" dirty="0" smtClean="0">
                <a:solidFill>
                  <a:srgbClr val="000000"/>
                </a:solidFill>
              </a:rPr>
              <a:t>Evaluation ponctuelle : épreuve orale et pratique de 15 min. + 2 h 45</a:t>
            </a:r>
          </a:p>
          <a:p>
            <a:pPr marL="536575" lvl="0">
              <a:spcBef>
                <a:spcPts val="0"/>
              </a:spcBef>
              <a:defRPr/>
            </a:pPr>
            <a:r>
              <a:rPr lang="fr-FR" sz="2400" dirty="0" smtClean="0">
                <a:solidFill>
                  <a:srgbClr val="000000"/>
                </a:solidFill>
              </a:rPr>
              <a:t>Evaluation par CCF : 1 situation en centre de formation</a:t>
            </a:r>
            <a:endParaRPr lang="fr-FR" sz="2800" dirty="0"/>
          </a:p>
          <a:p>
            <a:pPr marL="0" lvl="0" indent="0">
              <a:spcBef>
                <a:spcPts val="0"/>
              </a:spcBef>
              <a:buNone/>
              <a:defRPr/>
            </a:pPr>
            <a:endParaRPr lang="fr-FR" sz="1200" dirty="0" smtClean="0">
              <a:solidFill>
                <a:srgbClr val="000000"/>
              </a:solidFill>
            </a:endParaRPr>
          </a:p>
          <a:p>
            <a:pPr marL="0" indent="0">
              <a:buNone/>
              <a:defRPr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21820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marL="0" indent="0" algn="r">
              <a:buFontTx/>
              <a:buNone/>
              <a:defRPr/>
            </a:pPr>
            <a:r>
              <a:rPr lang="fr-FR" altLang="fr-FR" sz="4000" dirty="0" smtClean="0"/>
              <a:t> </a:t>
            </a:r>
            <a:br>
              <a:rPr lang="fr-FR" altLang="fr-FR" sz="4000" dirty="0" smtClean="0"/>
            </a:br>
            <a:r>
              <a:rPr lang="fr-FR" altLang="fr-FR" sz="2400" dirty="0" smtClean="0"/>
              <a:t/>
            </a:r>
            <a:br>
              <a:rPr lang="fr-FR" altLang="fr-FR" sz="2400" dirty="0" smtClean="0"/>
            </a:br>
            <a:r>
              <a:rPr lang="fr-FR" altLang="fr-FR" sz="3200" b="1" u="sng" dirty="0" smtClean="0"/>
              <a:t>MIS  et MIT : La définition des épreuves</a:t>
            </a:r>
            <a:r>
              <a:rPr lang="fr-FR" altLang="fr-FR" sz="3200" b="1" dirty="0">
                <a:latin typeface="Arial" charset="0"/>
              </a:rPr>
              <a:t/>
            </a:r>
            <a:br>
              <a:rPr lang="fr-FR" altLang="fr-FR" sz="3200" b="1" dirty="0">
                <a:latin typeface="Arial" charset="0"/>
              </a:rPr>
            </a:br>
            <a:r>
              <a:rPr lang="fr-FR" altLang="fr-FR" sz="1600" b="1" dirty="0">
                <a:latin typeface="Arial" charset="0"/>
              </a:rPr>
              <a:t/>
            </a:r>
            <a:br>
              <a:rPr lang="fr-FR" altLang="fr-FR" sz="1600" b="1" dirty="0">
                <a:latin typeface="Arial" charset="0"/>
              </a:rPr>
            </a:br>
            <a:endParaRPr lang="fr-FR" altLang="fr-FR" sz="3200" b="1" dirty="0" smtClean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5" y="1556767"/>
            <a:ext cx="8676455" cy="4752553"/>
          </a:xfrm>
        </p:spPr>
        <p:txBody>
          <a:bodyPr/>
          <a:lstStyle/>
          <a:p>
            <a:pPr marL="179388" lvl="0" indent="0">
              <a:spcBef>
                <a:spcPts val="0"/>
              </a:spcBef>
              <a:buNone/>
              <a:defRPr/>
            </a:pPr>
            <a:endParaRPr lang="fr-FR" sz="2400" b="1" u="sng" dirty="0" smtClean="0">
              <a:solidFill>
                <a:srgbClr val="000000"/>
              </a:solidFill>
            </a:endParaRPr>
          </a:p>
          <a:p>
            <a:pPr marL="179388" lvl="0" indent="0">
              <a:spcBef>
                <a:spcPts val="0"/>
              </a:spcBef>
              <a:buNone/>
              <a:defRPr/>
            </a:pPr>
            <a:r>
              <a:rPr lang="fr-FR" sz="2400" b="1" u="sng" dirty="0" smtClean="0">
                <a:solidFill>
                  <a:srgbClr val="000000"/>
                </a:solidFill>
              </a:rPr>
              <a:t>Épreuve de Prévention – Santé – Environnement </a:t>
            </a:r>
          </a:p>
          <a:p>
            <a:pPr marL="179388" lvl="0" indent="0">
              <a:spcBef>
                <a:spcPts val="0"/>
              </a:spcBef>
              <a:buNone/>
              <a:defRPr/>
            </a:pPr>
            <a:endParaRPr lang="fr-FR" sz="2400" b="1" u="sng" dirty="0" smtClean="0">
              <a:solidFill>
                <a:srgbClr val="000000"/>
              </a:solidFill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fr-FR" sz="2800" u="sng" dirty="0" smtClean="0"/>
              <a:t>Les épreuves générales</a:t>
            </a:r>
          </a:p>
          <a:p>
            <a:pPr indent="-163513">
              <a:spcBef>
                <a:spcPts val="300"/>
              </a:spcBef>
              <a:spcAft>
                <a:spcPts val="1200"/>
              </a:spcAft>
              <a:buNone/>
              <a:tabLst>
                <a:tab pos="6635750" algn="l"/>
              </a:tabLst>
              <a:defRPr/>
            </a:pPr>
            <a:r>
              <a:rPr lang="fr-FR" sz="2400" b="1" u="sng" dirty="0" smtClean="0"/>
              <a:t>EG1 : Français, histoire-géo. et enseignement moral et civique</a:t>
            </a:r>
          </a:p>
          <a:p>
            <a:pPr indent="-163513">
              <a:spcBef>
                <a:spcPts val="300"/>
              </a:spcBef>
              <a:spcAft>
                <a:spcPts val="1200"/>
              </a:spcAft>
              <a:buNone/>
              <a:tabLst>
                <a:tab pos="6635750" algn="l"/>
              </a:tabLst>
              <a:defRPr/>
            </a:pPr>
            <a:r>
              <a:rPr lang="fr-FR" sz="2400" b="1" u="sng" dirty="0" smtClean="0"/>
              <a:t>EG2 : Mathématiques, Sc. physiques et chimiques</a:t>
            </a:r>
          </a:p>
          <a:p>
            <a:pPr indent="-163513">
              <a:spcBef>
                <a:spcPts val="300"/>
              </a:spcBef>
              <a:spcAft>
                <a:spcPts val="1200"/>
              </a:spcAft>
              <a:buNone/>
              <a:tabLst>
                <a:tab pos="6635750" algn="l"/>
              </a:tabLst>
              <a:defRPr/>
            </a:pPr>
            <a:r>
              <a:rPr lang="fr-FR" sz="2400" b="1" u="sng" dirty="0" smtClean="0"/>
              <a:t>EG3 : Éducation physique et sportive</a:t>
            </a:r>
          </a:p>
          <a:p>
            <a:pPr indent="-163513">
              <a:spcBef>
                <a:spcPts val="300"/>
              </a:spcBef>
              <a:spcAft>
                <a:spcPts val="1200"/>
              </a:spcAft>
              <a:buNone/>
              <a:tabLst>
                <a:tab pos="6635750" algn="l"/>
              </a:tabLst>
              <a:defRPr/>
            </a:pPr>
            <a:r>
              <a:rPr lang="fr-FR" sz="2400" b="1" u="sng" dirty="0" smtClean="0"/>
              <a:t>EG4 : Langue vivante étrangère : anglais</a:t>
            </a:r>
          </a:p>
          <a:p>
            <a:pPr marL="0" indent="0">
              <a:buNone/>
              <a:defRPr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21820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oneTexte 1"/>
          <p:cNvSpPr txBox="1">
            <a:spLocks noChangeArrowheads="1"/>
          </p:cNvSpPr>
          <p:nvPr/>
        </p:nvSpPr>
        <p:spPr bwMode="auto">
          <a:xfrm>
            <a:off x="323850" y="2795588"/>
            <a:ext cx="74882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fr-FR" altLang="fr-FR" sz="2000">
                <a:latin typeface="Arial Black" pitchFamily="34" charset="0"/>
              </a:rPr>
              <a:t>Merci pour votre attention.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4000" dirty="0" smtClean="0"/>
              <a:t> </a:t>
            </a:r>
            <a:r>
              <a:rPr lang="fr-FR" altLang="fr-FR" sz="3200" b="1" u="sng" dirty="0" smtClean="0"/>
              <a:t>Arrêtés de création des 2 CAP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2856"/>
            <a:ext cx="8458200" cy="4176464"/>
          </a:xfrm>
        </p:spPr>
        <p:txBody>
          <a:bodyPr/>
          <a:lstStyle/>
          <a:p>
            <a:pPr>
              <a:spcBef>
                <a:spcPts val="0"/>
              </a:spcBef>
              <a:buNone/>
              <a:defRPr/>
            </a:pPr>
            <a:r>
              <a:rPr lang="fr-FR" sz="2400" dirty="0" smtClean="0"/>
              <a:t>Arrêté </a:t>
            </a:r>
            <a:r>
              <a:rPr lang="fr-FR" sz="2400" dirty="0"/>
              <a:t>du 11 avril 2018 portant création de la spécialité « monteur en installations sanitaires </a:t>
            </a:r>
            <a:r>
              <a:rPr lang="fr-FR" sz="2400" dirty="0" smtClean="0"/>
              <a:t>» de CAP</a:t>
            </a:r>
            <a:endParaRPr lang="fr-FR" sz="2400" dirty="0"/>
          </a:p>
          <a:p>
            <a:pPr>
              <a:spcBef>
                <a:spcPts val="0"/>
              </a:spcBef>
              <a:buNone/>
              <a:defRPr/>
            </a:pPr>
            <a:endParaRPr lang="fr-FR" sz="2400" dirty="0"/>
          </a:p>
          <a:p>
            <a:pPr>
              <a:spcBef>
                <a:spcPts val="0"/>
              </a:spcBef>
              <a:buNone/>
              <a:defRPr/>
            </a:pPr>
            <a:r>
              <a:rPr lang="fr-FR" sz="2400" dirty="0" smtClean="0">
                <a:sym typeface="Wingdings" panose="05000000000000000000" pitchFamily="2" charset="2"/>
              </a:rPr>
              <a:t> </a:t>
            </a:r>
            <a:r>
              <a:rPr lang="fr-FR" sz="2400" dirty="0" err="1" smtClean="0"/>
              <a:t>JORF</a:t>
            </a:r>
            <a:r>
              <a:rPr lang="fr-FR" sz="2400" dirty="0" smtClean="0"/>
              <a:t> </a:t>
            </a:r>
            <a:r>
              <a:rPr lang="fr-FR" sz="2400" dirty="0"/>
              <a:t>n°0107 du 10 mai 2018 </a:t>
            </a:r>
            <a:r>
              <a:rPr lang="fr-FR" sz="2400" dirty="0" smtClean="0"/>
              <a:t>texte </a:t>
            </a:r>
            <a:r>
              <a:rPr lang="fr-FR" sz="2400" dirty="0"/>
              <a:t>n° 28</a:t>
            </a:r>
          </a:p>
          <a:p>
            <a:pPr>
              <a:spcBef>
                <a:spcPts val="0"/>
              </a:spcBef>
              <a:buNone/>
              <a:defRPr/>
            </a:pPr>
            <a:endParaRPr lang="fr-FR" sz="2400" dirty="0" smtClean="0"/>
          </a:p>
          <a:p>
            <a:pPr>
              <a:spcBef>
                <a:spcPts val="0"/>
              </a:spcBef>
              <a:buNone/>
              <a:defRPr/>
            </a:pPr>
            <a:endParaRPr lang="fr-FR" sz="2400" dirty="0"/>
          </a:p>
          <a:p>
            <a:pPr>
              <a:spcBef>
                <a:spcPts val="0"/>
              </a:spcBef>
              <a:buNone/>
              <a:defRPr/>
            </a:pPr>
            <a:endParaRPr lang="fr-FR" sz="2400" dirty="0" smtClean="0"/>
          </a:p>
          <a:p>
            <a:pPr>
              <a:spcBef>
                <a:spcPts val="0"/>
              </a:spcBef>
              <a:buNone/>
              <a:defRPr/>
            </a:pPr>
            <a:r>
              <a:rPr lang="fr-FR" sz="2400" dirty="0" smtClean="0"/>
              <a:t>Arrêté </a:t>
            </a:r>
            <a:r>
              <a:rPr lang="fr-FR" sz="2400" dirty="0"/>
              <a:t>du 11 avril 2018 portant création de la spécialité « monteur en installations thermiques </a:t>
            </a:r>
            <a:r>
              <a:rPr lang="fr-FR" sz="2400" dirty="0" smtClean="0"/>
              <a:t>» de CAP</a:t>
            </a:r>
            <a:endParaRPr lang="fr-FR" sz="2400" dirty="0"/>
          </a:p>
          <a:p>
            <a:pPr>
              <a:spcBef>
                <a:spcPts val="0"/>
              </a:spcBef>
              <a:buNone/>
              <a:defRPr/>
            </a:pPr>
            <a:endParaRPr lang="fr-FR" sz="2400" dirty="0"/>
          </a:p>
          <a:p>
            <a:pPr>
              <a:spcBef>
                <a:spcPts val="0"/>
              </a:spcBef>
              <a:buNone/>
              <a:defRPr/>
            </a:pPr>
            <a:r>
              <a:rPr lang="fr-FR" sz="2400" dirty="0" smtClean="0">
                <a:sym typeface="Wingdings" panose="05000000000000000000" pitchFamily="2" charset="2"/>
              </a:rPr>
              <a:t> </a:t>
            </a:r>
            <a:r>
              <a:rPr lang="fr-FR" sz="2400" dirty="0" err="1" smtClean="0"/>
              <a:t>JORF</a:t>
            </a:r>
            <a:r>
              <a:rPr lang="fr-FR" sz="2400" dirty="0" smtClean="0"/>
              <a:t> </a:t>
            </a:r>
            <a:r>
              <a:rPr lang="fr-FR" sz="2400" dirty="0"/>
              <a:t>n°0107 du 10 mai 2018 </a:t>
            </a:r>
            <a:r>
              <a:rPr lang="fr-FR" sz="2400" dirty="0" smtClean="0"/>
              <a:t>texte </a:t>
            </a:r>
            <a:r>
              <a:rPr lang="fr-FR" sz="2400" dirty="0"/>
              <a:t>n° </a:t>
            </a:r>
            <a:r>
              <a:rPr lang="fr-FR" sz="2400" dirty="0" smtClean="0"/>
              <a:t>29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4000" dirty="0" smtClean="0"/>
              <a:t> </a:t>
            </a:r>
            <a:r>
              <a:rPr lang="fr-FR" altLang="fr-FR" sz="3200" b="1" u="sng" dirty="0" smtClean="0"/>
              <a:t>Domaine d’intervention et Activités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2856"/>
            <a:ext cx="8458200" cy="2808635"/>
          </a:xfrm>
        </p:spPr>
        <p:txBody>
          <a:bodyPr/>
          <a:lstStyle/>
          <a:p>
            <a:pPr>
              <a:spcBef>
                <a:spcPts val="0"/>
              </a:spcBef>
              <a:buNone/>
              <a:defRPr/>
            </a:pPr>
            <a:r>
              <a:rPr lang="fr-FR" sz="2400" u="sng" dirty="0" smtClean="0"/>
              <a:t>Interventions</a:t>
            </a:r>
            <a:r>
              <a:rPr lang="fr-FR" sz="2400" dirty="0" smtClean="0"/>
              <a:t> dans le </a:t>
            </a:r>
            <a:r>
              <a:rPr lang="fr-FR" sz="2400" b="1" dirty="0" smtClean="0"/>
              <a:t>domaine du bâtiment : </a:t>
            </a:r>
            <a:r>
              <a:rPr lang="fr-FR" sz="2400" dirty="0" smtClean="0"/>
              <a:t>pour des travaux neufs,</a:t>
            </a:r>
            <a:br>
              <a:rPr lang="fr-FR" sz="2400" dirty="0" smtClean="0"/>
            </a:br>
            <a:r>
              <a:rPr lang="fr-FR" sz="2400" dirty="0" smtClean="0"/>
              <a:t>de rénovation et de réhabilitation (résidentiel, tertiaire, services, loisirs, industriels, agricoles, commerciaux…)</a:t>
            </a:r>
          </a:p>
          <a:p>
            <a:pPr>
              <a:spcBef>
                <a:spcPts val="0"/>
              </a:spcBef>
              <a:buNone/>
              <a:defRPr/>
            </a:pPr>
            <a:endParaRPr lang="fr-FR" sz="2400" dirty="0" smtClean="0"/>
          </a:p>
          <a:p>
            <a:pPr>
              <a:spcBef>
                <a:spcPts val="0"/>
              </a:spcBef>
              <a:buNone/>
              <a:defRPr/>
            </a:pPr>
            <a:endParaRPr lang="fr-FR" sz="2400" dirty="0" smtClean="0"/>
          </a:p>
          <a:p>
            <a:pPr>
              <a:spcBef>
                <a:spcPts val="0"/>
              </a:spcBef>
              <a:buNone/>
              <a:defRPr/>
            </a:pPr>
            <a:r>
              <a:rPr lang="fr-FR" sz="2400" u="sng" dirty="0" smtClean="0"/>
              <a:t>Interventions</a:t>
            </a:r>
            <a:r>
              <a:rPr lang="fr-FR" sz="2400" dirty="0" smtClean="0"/>
              <a:t> </a:t>
            </a:r>
            <a:r>
              <a:rPr lang="fr-FR" sz="2400" b="1" dirty="0" smtClean="0"/>
              <a:t>tout au long de la durée de vie du bâtiment </a:t>
            </a:r>
            <a:r>
              <a:rPr lang="fr-FR" sz="2400" dirty="0" smtClean="0"/>
              <a:t>: connaissance des principes généraux de construction et identification des phases de préparation, de réalisation des travaux de bâtiment</a:t>
            </a:r>
          </a:p>
        </p:txBody>
      </p:sp>
    </p:spTree>
    <p:extLst>
      <p:ext uri="{BB962C8B-B14F-4D97-AF65-F5344CB8AC3E}">
        <p14:creationId xmlns:p14="http://schemas.microsoft.com/office/powerpoint/2010/main" val="391228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4000" dirty="0" smtClean="0"/>
              <a:t> </a:t>
            </a:r>
            <a:r>
              <a:rPr lang="fr-FR" altLang="fr-FR" sz="3200" b="1" u="sng" dirty="0" smtClean="0"/>
              <a:t>Domaine d’intervention et Activités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8458200" cy="4536504"/>
          </a:xfrm>
        </p:spPr>
        <p:txBody>
          <a:bodyPr/>
          <a:lstStyle/>
          <a:p>
            <a:pPr>
              <a:spcBef>
                <a:spcPts val="0"/>
              </a:spcBef>
              <a:buNone/>
              <a:defRPr/>
            </a:pPr>
            <a:r>
              <a:rPr lang="fr-FR" sz="2400" b="1" u="sng" dirty="0" smtClean="0"/>
              <a:t>Réalisation </a:t>
            </a:r>
            <a:r>
              <a:rPr lang="fr-FR" sz="2400" b="1" u="sng" dirty="0" smtClean="0"/>
              <a:t>d’activités</a:t>
            </a:r>
          </a:p>
          <a:p>
            <a:pPr>
              <a:spcBef>
                <a:spcPts val="0"/>
              </a:spcBef>
              <a:buNone/>
              <a:defRPr/>
            </a:pPr>
            <a:endParaRPr lang="fr-FR" sz="2400" u="sng" dirty="0" smtClean="0"/>
          </a:p>
          <a:p>
            <a:pPr>
              <a:spcBef>
                <a:spcPts val="0"/>
              </a:spcBef>
              <a:defRPr/>
            </a:pPr>
            <a:r>
              <a:rPr lang="fr-FR" sz="2400" dirty="0"/>
              <a:t>Pour </a:t>
            </a:r>
            <a:r>
              <a:rPr lang="fr-FR" sz="2400" dirty="0" smtClean="0"/>
              <a:t>contribuer au</a:t>
            </a:r>
            <a:r>
              <a:rPr lang="fr-FR" sz="2400" dirty="0" smtClean="0"/>
              <a:t> </a:t>
            </a:r>
            <a:r>
              <a:rPr lang="fr-FR" sz="2400" dirty="0"/>
              <a:t>confort et </a:t>
            </a:r>
            <a:r>
              <a:rPr lang="fr-FR" sz="2400" dirty="0" smtClean="0"/>
              <a:t>à l’hygiène </a:t>
            </a:r>
            <a:r>
              <a:rPr lang="fr-FR" sz="2400" dirty="0"/>
              <a:t>des </a:t>
            </a:r>
            <a:r>
              <a:rPr lang="fr-FR" sz="2400" dirty="0" smtClean="0"/>
              <a:t>occupants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fr-FR" sz="2400" dirty="0" smtClean="0"/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fr-FR" sz="2400" b="1" dirty="0"/>
              <a:t>Tout en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fr-FR" sz="2400" dirty="0"/>
          </a:p>
          <a:p>
            <a:pPr>
              <a:spcBef>
                <a:spcPts val="0"/>
              </a:spcBef>
              <a:defRPr/>
            </a:pPr>
            <a:r>
              <a:rPr lang="fr-FR" sz="2400" dirty="0" smtClean="0"/>
              <a:t>Respectant les </a:t>
            </a:r>
            <a:r>
              <a:rPr lang="fr-FR" sz="2400" dirty="0"/>
              <a:t>exigences règlementaires (énergétiques, environnementales, </a:t>
            </a:r>
            <a:r>
              <a:rPr lang="fr-FR" sz="2400" dirty="0" smtClean="0"/>
              <a:t>de sécurité…)</a:t>
            </a:r>
          </a:p>
          <a:p>
            <a:pPr>
              <a:spcBef>
                <a:spcPts val="0"/>
              </a:spcBef>
              <a:defRPr/>
            </a:pPr>
            <a:r>
              <a:rPr lang="fr-FR" sz="2400" dirty="0" smtClean="0"/>
              <a:t>Intervenant sur </a:t>
            </a:r>
            <a:r>
              <a:rPr lang="fr-FR" sz="2400" dirty="0" smtClean="0"/>
              <a:t>site/chantier </a:t>
            </a:r>
            <a:r>
              <a:rPr lang="fr-FR" sz="2400" dirty="0"/>
              <a:t>en </a:t>
            </a:r>
            <a:r>
              <a:rPr lang="fr-FR" sz="2400" dirty="0" err="1"/>
              <a:t>co</a:t>
            </a:r>
            <a:r>
              <a:rPr lang="fr-FR" sz="2400" dirty="0"/>
              <a:t>-activité avec les autres corps de </a:t>
            </a:r>
            <a:r>
              <a:rPr lang="fr-FR" sz="2400" dirty="0" smtClean="0"/>
              <a:t>métiers</a:t>
            </a:r>
          </a:p>
          <a:p>
            <a:pPr>
              <a:spcBef>
                <a:spcPts val="0"/>
              </a:spcBef>
              <a:defRPr/>
            </a:pPr>
            <a:r>
              <a:rPr lang="fr-FR" sz="2400" dirty="0"/>
              <a:t>Intégrant dans ses activités </a:t>
            </a:r>
            <a:r>
              <a:rPr lang="fr-FR" sz="2400" dirty="0"/>
              <a:t>les enjeux de la transition énergétique et </a:t>
            </a:r>
            <a:r>
              <a:rPr lang="fr-FR" sz="2400" dirty="0" smtClean="0"/>
              <a:t>de la </a:t>
            </a:r>
            <a:r>
              <a:rPr lang="fr-FR" sz="2400" dirty="0"/>
              <a:t>transition </a:t>
            </a:r>
            <a:r>
              <a:rPr lang="fr-FR" sz="2400" dirty="0" smtClean="0"/>
              <a:t>numérique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2000" b="1" u="sng" dirty="0" smtClean="0"/>
              <a:t> </a:t>
            </a:r>
            <a:br>
              <a:rPr lang="fr-FR" altLang="fr-FR" sz="2000" b="1" u="sng" dirty="0" smtClean="0"/>
            </a:br>
            <a:r>
              <a:rPr lang="fr-FR" altLang="fr-FR" sz="3200" b="1" u="sng" dirty="0" smtClean="0"/>
              <a:t>Installations et équipements caractéristiques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700808"/>
            <a:ext cx="4104456" cy="4896569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fr-FR" sz="2800" b="1" u="sng" dirty="0" smtClean="0"/>
              <a:t>Monteur en installations sanitaires</a:t>
            </a:r>
            <a:endParaRPr lang="fr-FR" altLang="fr-FR" sz="2800" b="1" dirty="0" smtClean="0">
              <a:latin typeface="Arial" charset="0"/>
            </a:endParaRPr>
          </a:p>
          <a:p>
            <a:pPr marL="0" indent="0">
              <a:buFontTx/>
              <a:buNone/>
              <a:defRPr/>
            </a:pPr>
            <a:endParaRPr lang="fr-FR" sz="1600" dirty="0" smtClean="0"/>
          </a:p>
          <a:p>
            <a:pPr lvl="0" indent="-260350">
              <a:spcBef>
                <a:spcPts val="0"/>
              </a:spcBef>
            </a:pPr>
            <a:r>
              <a:rPr lang="fr-FR" sz="2000" dirty="0"/>
              <a:t>Chauffe-eau thermodynamique en habitat individuel</a:t>
            </a:r>
          </a:p>
          <a:p>
            <a:pPr lvl="0" indent="-260350">
              <a:spcBef>
                <a:spcPts val="0"/>
              </a:spcBef>
            </a:pPr>
            <a:r>
              <a:rPr lang="fr-FR" sz="2000" dirty="0"/>
              <a:t>Chauffe-eau solaire individuel</a:t>
            </a:r>
          </a:p>
          <a:p>
            <a:pPr lvl="0" indent="-260350">
              <a:spcBef>
                <a:spcPts val="0"/>
              </a:spcBef>
            </a:pPr>
            <a:r>
              <a:rPr lang="fr-FR" sz="2000" dirty="0"/>
              <a:t>Chauffe-eau </a:t>
            </a:r>
            <a:r>
              <a:rPr lang="fr-FR" sz="2000" dirty="0" smtClean="0"/>
              <a:t>électrique</a:t>
            </a:r>
          </a:p>
          <a:p>
            <a:pPr lvl="0" indent="-260350">
              <a:spcBef>
                <a:spcPts val="0"/>
              </a:spcBef>
            </a:pPr>
            <a:r>
              <a:rPr lang="fr-FR" sz="2000" dirty="0" smtClean="0"/>
              <a:t>…</a:t>
            </a:r>
            <a:endParaRPr lang="fr-FR" sz="2000" dirty="0"/>
          </a:p>
          <a:p>
            <a:pPr lvl="0" indent="-260350">
              <a:spcBef>
                <a:spcPts val="0"/>
              </a:spcBef>
            </a:pPr>
            <a:r>
              <a:rPr lang="fr-FR" sz="2000" dirty="0"/>
              <a:t>Eau froide sanitaire, eau de pluie, eau chaude sanitaire, gaz, air comprimé, RIA</a:t>
            </a:r>
          </a:p>
          <a:p>
            <a:pPr lvl="0" indent="-260350">
              <a:spcBef>
                <a:spcPts val="0"/>
              </a:spcBef>
            </a:pPr>
            <a:r>
              <a:rPr lang="fr-FR" sz="2000" dirty="0" smtClean="0"/>
              <a:t>Cuivre</a:t>
            </a:r>
            <a:r>
              <a:rPr lang="fr-FR" sz="2000" dirty="0"/>
              <a:t>, multicouche, PER, polyéthylène, acier galvanisé, acier inoxydable, PVC pression</a:t>
            </a:r>
          </a:p>
          <a:p>
            <a:pPr indent="-260350">
              <a:spcBef>
                <a:spcPts val="0"/>
              </a:spcBef>
            </a:pPr>
            <a:r>
              <a:rPr lang="fr-FR" sz="2000" dirty="0" smtClean="0"/>
              <a:t>Bouclage </a:t>
            </a:r>
            <a:r>
              <a:rPr lang="fr-FR" sz="2000" dirty="0" err="1" smtClean="0"/>
              <a:t>ECS</a:t>
            </a:r>
            <a:endParaRPr lang="fr-F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788024" y="1628800"/>
            <a:ext cx="4102224" cy="522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algn="ctr">
              <a:buNone/>
              <a:defRPr/>
            </a:pPr>
            <a:r>
              <a:rPr lang="fr-FR" sz="2800" b="1" u="sng" kern="0" dirty="0" smtClean="0">
                <a:solidFill>
                  <a:srgbClr val="000000"/>
                </a:solidFill>
              </a:rPr>
              <a:t>Monteur en installations thermiques</a:t>
            </a:r>
            <a:endParaRPr lang="fr-FR" altLang="fr-FR" sz="2800" b="1" kern="0" dirty="0" smtClean="0">
              <a:solidFill>
                <a:srgbClr val="000000"/>
              </a:solidFill>
              <a:latin typeface="Arial" charset="0"/>
            </a:endParaRPr>
          </a:p>
          <a:p>
            <a:pPr marL="0" indent="0">
              <a:buFontTx/>
              <a:buNone/>
              <a:defRPr/>
            </a:pPr>
            <a:endParaRPr lang="fr-FR" sz="1600" kern="0" dirty="0" smtClean="0"/>
          </a:p>
          <a:p>
            <a:pPr lvl="0">
              <a:spcBef>
                <a:spcPts val="0"/>
              </a:spcBef>
            </a:pPr>
            <a:r>
              <a:rPr lang="fr-FR" sz="2000" dirty="0" smtClean="0"/>
              <a:t>Chaudière </a:t>
            </a:r>
            <a:r>
              <a:rPr lang="fr-FR" sz="2000" dirty="0"/>
              <a:t>ou poêle à bois </a:t>
            </a:r>
            <a:endParaRPr lang="fr-FR" sz="2000" dirty="0" smtClean="0"/>
          </a:p>
          <a:p>
            <a:pPr lvl="0">
              <a:spcBef>
                <a:spcPts val="0"/>
              </a:spcBef>
            </a:pPr>
            <a:r>
              <a:rPr lang="fr-FR" sz="2000" dirty="0" smtClean="0"/>
              <a:t>Pompes à chaleur</a:t>
            </a:r>
            <a:endParaRPr lang="fr-FR" sz="2000" dirty="0"/>
          </a:p>
          <a:p>
            <a:pPr lvl="0">
              <a:spcBef>
                <a:spcPts val="0"/>
              </a:spcBef>
            </a:pPr>
            <a:r>
              <a:rPr lang="fr-FR" sz="2000" dirty="0"/>
              <a:t>Installation solaire thermique </a:t>
            </a:r>
            <a:r>
              <a:rPr lang="fr-FR" sz="2000" dirty="0" smtClean="0"/>
              <a:t>individuelle</a:t>
            </a:r>
            <a:endParaRPr lang="fr-FR" sz="2000" dirty="0"/>
          </a:p>
          <a:p>
            <a:pPr lvl="0">
              <a:spcBef>
                <a:spcPts val="0"/>
              </a:spcBef>
            </a:pPr>
            <a:r>
              <a:rPr lang="fr-FR" sz="2000" dirty="0" smtClean="0"/>
              <a:t>…</a:t>
            </a:r>
          </a:p>
          <a:p>
            <a:pPr lvl="0">
              <a:spcBef>
                <a:spcPts val="0"/>
              </a:spcBef>
            </a:pPr>
            <a:r>
              <a:rPr lang="fr-FR" sz="2000" dirty="0" smtClean="0"/>
              <a:t>Fluides </a:t>
            </a:r>
            <a:r>
              <a:rPr lang="fr-FR" sz="2000" dirty="0"/>
              <a:t>caloporteurs, combustible, eau sanitaire</a:t>
            </a:r>
          </a:p>
          <a:p>
            <a:pPr lvl="0">
              <a:spcBef>
                <a:spcPts val="0"/>
              </a:spcBef>
            </a:pPr>
            <a:r>
              <a:rPr lang="fr-FR" sz="2000" dirty="0"/>
              <a:t>Combustible solide</a:t>
            </a:r>
          </a:p>
          <a:p>
            <a:pPr lvl="0">
              <a:spcBef>
                <a:spcPts val="0"/>
              </a:spcBef>
            </a:pPr>
            <a:r>
              <a:rPr lang="fr-FR" sz="2000" dirty="0"/>
              <a:t>Cuivre, acier, multicouche, PER…</a:t>
            </a:r>
          </a:p>
          <a:p>
            <a:pPr lvl="0"/>
            <a:endParaRPr lang="fr-FR" sz="2000" dirty="0"/>
          </a:p>
        </p:txBody>
      </p:sp>
      <p:cxnSp>
        <p:nvCxnSpPr>
          <p:cNvPr id="5" name="Connecteur droit 4"/>
          <p:cNvCxnSpPr/>
          <p:nvPr/>
        </p:nvCxnSpPr>
        <p:spPr bwMode="auto">
          <a:xfrm>
            <a:off x="4716016" y="1628775"/>
            <a:ext cx="0" cy="5229225"/>
          </a:xfrm>
          <a:prstGeom prst="line">
            <a:avLst/>
          </a:prstGeom>
          <a:ln w="50800"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algn="r" eaLnBrk="1" hangingPunct="1"/>
            <a:r>
              <a:rPr lang="fr-FR" altLang="fr-FR" sz="2000" dirty="0" smtClean="0"/>
              <a:t> </a:t>
            </a:r>
            <a:br>
              <a:rPr lang="fr-FR" altLang="fr-FR" sz="2000" dirty="0" smtClean="0"/>
            </a:br>
            <a:r>
              <a:rPr lang="fr-FR" altLang="fr-FR" sz="3200" b="1" u="sng" dirty="0" smtClean="0"/>
              <a:t>Installations et équipements caractéristiques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4102224" cy="5229225"/>
          </a:xfrm>
        </p:spPr>
        <p:txBody>
          <a:bodyPr/>
          <a:lstStyle/>
          <a:p>
            <a:pPr marL="0" lvl="0" indent="0" algn="ctr">
              <a:buNone/>
              <a:defRPr/>
            </a:pPr>
            <a:r>
              <a:rPr lang="fr-FR" sz="2800" b="1" u="sng" dirty="0" smtClean="0">
                <a:solidFill>
                  <a:srgbClr val="000000"/>
                </a:solidFill>
              </a:rPr>
              <a:t>Monteur en installations sanitaires</a:t>
            </a:r>
            <a:endParaRPr lang="fr-FR" altLang="fr-FR" sz="2800" b="1" dirty="0" smtClean="0">
              <a:solidFill>
                <a:srgbClr val="000000"/>
              </a:solidFill>
              <a:latin typeface="Arial" charset="0"/>
            </a:endParaRPr>
          </a:p>
          <a:p>
            <a:pPr marL="0" indent="0">
              <a:buFontTx/>
              <a:buNone/>
              <a:defRPr/>
            </a:pPr>
            <a:endParaRPr lang="fr-FR" sz="1600" dirty="0" smtClean="0"/>
          </a:p>
          <a:p>
            <a:pPr lvl="0">
              <a:spcBef>
                <a:spcPts val="0"/>
              </a:spcBef>
            </a:pPr>
            <a:r>
              <a:rPr lang="fr-FR" sz="2000" dirty="0"/>
              <a:t>Appareils à usage domestique, collectif</a:t>
            </a:r>
          </a:p>
          <a:p>
            <a:pPr lvl="0">
              <a:spcBef>
                <a:spcPts val="0"/>
              </a:spcBef>
            </a:pPr>
            <a:r>
              <a:rPr lang="fr-FR" sz="2000" dirty="0"/>
              <a:t>Appareils adaptés aux personnes à mobilité réduite</a:t>
            </a:r>
          </a:p>
          <a:p>
            <a:pPr lvl="0">
              <a:spcBef>
                <a:spcPts val="0"/>
              </a:spcBef>
            </a:pPr>
            <a:r>
              <a:rPr lang="fr-FR" sz="2000" dirty="0"/>
              <a:t>Balnéothérapie, SPA</a:t>
            </a:r>
          </a:p>
          <a:p>
            <a:pPr lvl="0">
              <a:spcBef>
                <a:spcPts val="0"/>
              </a:spcBef>
            </a:pPr>
            <a:r>
              <a:rPr lang="fr-FR" sz="2000" dirty="0" smtClean="0"/>
              <a:t>Eaux </a:t>
            </a:r>
            <a:r>
              <a:rPr lang="fr-FR" sz="2000" dirty="0"/>
              <a:t>grises, eaux noires, eaux pluviales</a:t>
            </a:r>
          </a:p>
          <a:p>
            <a:pPr lvl="0">
              <a:spcBef>
                <a:spcPts val="0"/>
              </a:spcBef>
            </a:pPr>
            <a:r>
              <a:rPr lang="fr-FR" sz="2000" dirty="0"/>
              <a:t>Matériaux : fonte, PVC à joint, PVC à coller …</a:t>
            </a:r>
          </a:p>
          <a:p>
            <a:pPr lvl="0">
              <a:spcBef>
                <a:spcPts val="0"/>
              </a:spcBef>
            </a:pPr>
            <a:r>
              <a:rPr lang="fr-FR" sz="2000" dirty="0" smtClean="0"/>
              <a:t>Ventilation </a:t>
            </a:r>
            <a:r>
              <a:rPr lang="fr-FR" sz="2000" dirty="0"/>
              <a:t>naturelle, ventilation mécanique simple flux et double flux en habitat individuel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788024" y="1628800"/>
            <a:ext cx="4355976" cy="522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algn="ctr">
              <a:buNone/>
              <a:defRPr/>
            </a:pPr>
            <a:r>
              <a:rPr lang="fr-FR" sz="2800" b="1" u="sng" kern="0" dirty="0" smtClean="0">
                <a:solidFill>
                  <a:srgbClr val="000000"/>
                </a:solidFill>
              </a:rPr>
              <a:t>Monteur en installations thermiques</a:t>
            </a:r>
            <a:endParaRPr lang="fr-FR" altLang="fr-FR" sz="2800" b="1" kern="0" dirty="0" smtClean="0">
              <a:solidFill>
                <a:srgbClr val="000000"/>
              </a:solidFill>
              <a:latin typeface="Arial" charset="0"/>
            </a:endParaRPr>
          </a:p>
          <a:p>
            <a:pPr marL="0" indent="0">
              <a:buFontTx/>
              <a:buNone/>
              <a:defRPr/>
            </a:pPr>
            <a:endParaRPr lang="fr-FR" sz="1600" kern="0" dirty="0" smtClean="0"/>
          </a:p>
          <a:p>
            <a:pPr lvl="0">
              <a:spcBef>
                <a:spcPts val="0"/>
              </a:spcBef>
            </a:pPr>
            <a:r>
              <a:rPr lang="fr-FR" sz="2000" dirty="0" smtClean="0"/>
              <a:t>Radiateur </a:t>
            </a:r>
            <a:r>
              <a:rPr lang="fr-FR" sz="2000" dirty="0"/>
              <a:t>à eau chaude, aérotherme, panneau rayonnant, plancher chauffant…</a:t>
            </a:r>
          </a:p>
          <a:p>
            <a:pPr>
              <a:spcBef>
                <a:spcPts val="0"/>
              </a:spcBef>
            </a:pPr>
            <a:r>
              <a:rPr lang="fr-FR" sz="2000" dirty="0"/>
              <a:t>Systèmes de traitement d’eau des réseaux </a:t>
            </a:r>
            <a:endParaRPr lang="fr-FR" sz="2000" dirty="0" smtClean="0"/>
          </a:p>
          <a:p>
            <a:pPr>
              <a:spcBef>
                <a:spcPts val="0"/>
              </a:spcBef>
            </a:pPr>
            <a:r>
              <a:rPr lang="fr-FR" sz="2000" dirty="0" smtClean="0"/>
              <a:t>Systèmes </a:t>
            </a:r>
            <a:r>
              <a:rPr lang="fr-FR" sz="2000" dirty="0"/>
              <a:t>de régulation des installations thermiques.</a:t>
            </a:r>
          </a:p>
          <a:p>
            <a:pPr>
              <a:spcBef>
                <a:spcPts val="0"/>
              </a:spcBef>
            </a:pPr>
            <a:r>
              <a:rPr lang="fr-FR" sz="2000" dirty="0" smtClean="0"/>
              <a:t>Ventilation </a:t>
            </a:r>
            <a:r>
              <a:rPr lang="fr-FR" sz="2000" dirty="0"/>
              <a:t>naturelle, ventilation mécanique simple flux et double flux en habitat individuel</a:t>
            </a:r>
            <a:endParaRPr lang="fr-FR" sz="2000" kern="0" dirty="0"/>
          </a:p>
        </p:txBody>
      </p:sp>
      <p:cxnSp>
        <p:nvCxnSpPr>
          <p:cNvPr id="6" name="Connecteur droit 5"/>
          <p:cNvCxnSpPr/>
          <p:nvPr/>
        </p:nvCxnSpPr>
        <p:spPr bwMode="auto">
          <a:xfrm>
            <a:off x="4716016" y="1628775"/>
            <a:ext cx="0" cy="5229225"/>
          </a:xfrm>
          <a:prstGeom prst="line">
            <a:avLst/>
          </a:prstGeom>
          <a:ln w="50800"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068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marL="0" indent="0" algn="r">
              <a:buFontTx/>
              <a:buNone/>
              <a:defRPr/>
            </a:pPr>
            <a:r>
              <a:rPr lang="fr-FR" altLang="fr-FR" sz="4000" dirty="0" smtClean="0"/>
              <a:t> </a:t>
            </a:r>
            <a:br>
              <a:rPr lang="fr-FR" altLang="fr-FR" sz="4000" dirty="0" smtClean="0"/>
            </a:br>
            <a:r>
              <a:rPr lang="fr-FR" altLang="fr-FR" sz="2000" dirty="0" smtClean="0"/>
              <a:t/>
            </a:r>
            <a:br>
              <a:rPr lang="fr-FR" altLang="fr-FR" sz="2000" dirty="0" smtClean="0"/>
            </a:br>
            <a:r>
              <a:rPr lang="fr-FR" altLang="fr-FR" sz="3200" b="1" u="sng" dirty="0" smtClean="0"/>
              <a:t>MIS et </a:t>
            </a:r>
            <a:r>
              <a:rPr lang="fr-FR" altLang="fr-FR" sz="3200" b="1" u="sng" dirty="0"/>
              <a:t>MIT : </a:t>
            </a:r>
            <a:r>
              <a:rPr lang="fr-FR" sz="3200" b="1" u="sng" dirty="0" smtClean="0"/>
              <a:t>4 </a:t>
            </a:r>
            <a:r>
              <a:rPr lang="fr-FR" sz="3200" b="1" u="sng" dirty="0"/>
              <a:t>activités / 18 tâches </a:t>
            </a:r>
            <a:r>
              <a:rPr lang="fr-FR" sz="3200" b="1" u="sng" dirty="0" smtClean="0"/>
              <a:t>professionnelles</a:t>
            </a:r>
            <a:r>
              <a:rPr lang="fr-FR" altLang="fr-FR" sz="3200" b="1" dirty="0">
                <a:latin typeface="Arial" charset="0"/>
              </a:rPr>
              <a:t/>
            </a:r>
            <a:br>
              <a:rPr lang="fr-FR" altLang="fr-FR" sz="3200" b="1" dirty="0">
                <a:latin typeface="Arial" charset="0"/>
              </a:rPr>
            </a:br>
            <a:r>
              <a:rPr lang="fr-FR" altLang="fr-FR" sz="1600" b="1" dirty="0">
                <a:latin typeface="Arial" charset="0"/>
              </a:rPr>
              <a:t/>
            </a:r>
            <a:br>
              <a:rPr lang="fr-FR" altLang="fr-FR" sz="1600" b="1" dirty="0">
                <a:latin typeface="Arial" charset="0"/>
              </a:rPr>
            </a:br>
            <a:endParaRPr lang="fr-FR" altLang="fr-FR" sz="3200" b="1" dirty="0" smtClean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628775"/>
            <a:ext cx="8240713" cy="396046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fr-FR" sz="2800" b="1" u="sng" dirty="0" smtClean="0"/>
              <a:t>Référentiel des Activités </a:t>
            </a:r>
            <a:r>
              <a:rPr lang="fr-FR" sz="2800" b="1" u="sng" dirty="0" smtClean="0"/>
              <a:t>Professionnelles</a:t>
            </a:r>
          </a:p>
          <a:p>
            <a:pPr marL="0" indent="0">
              <a:buNone/>
              <a:defRPr/>
            </a:pPr>
            <a:endParaRPr lang="fr-FR" sz="2800" b="1" u="sng" dirty="0" smtClean="0"/>
          </a:p>
          <a:p>
            <a:pPr>
              <a:defRPr/>
            </a:pPr>
            <a:r>
              <a:rPr lang="fr-FR" sz="2800" dirty="0" smtClean="0"/>
              <a:t>Communication : 					</a:t>
            </a:r>
            <a:r>
              <a:rPr lang="fr-FR" sz="2800" dirty="0" smtClean="0"/>
              <a:t>4 </a:t>
            </a:r>
            <a:r>
              <a:rPr lang="fr-FR" sz="2800" dirty="0" smtClean="0"/>
              <a:t>tâches</a:t>
            </a:r>
          </a:p>
          <a:p>
            <a:pPr>
              <a:defRPr/>
            </a:pPr>
            <a:r>
              <a:rPr lang="fr-FR" sz="2800" dirty="0" smtClean="0"/>
              <a:t>Préparation :    					</a:t>
            </a:r>
            <a:r>
              <a:rPr lang="fr-FR" sz="2800" dirty="0" smtClean="0"/>
              <a:t>3 </a:t>
            </a:r>
            <a:r>
              <a:rPr lang="fr-FR" sz="2800" dirty="0" smtClean="0"/>
              <a:t>tâches</a:t>
            </a:r>
          </a:p>
          <a:p>
            <a:pPr>
              <a:defRPr/>
            </a:pPr>
            <a:r>
              <a:rPr lang="fr-FR" sz="2800" dirty="0" smtClean="0"/>
              <a:t>Réalisation :     					6 tâches</a:t>
            </a:r>
          </a:p>
          <a:p>
            <a:pPr>
              <a:defRPr/>
            </a:pPr>
            <a:r>
              <a:rPr lang="fr-FR" sz="2800" dirty="0" smtClean="0"/>
              <a:t>Contrôle</a:t>
            </a:r>
            <a:r>
              <a:rPr lang="fr-FR" sz="2800" dirty="0"/>
              <a:t>, mise en service, </a:t>
            </a:r>
            <a:r>
              <a:rPr lang="fr-FR" sz="2800" dirty="0" smtClean="0"/>
              <a:t>maintenance 	5 tâches</a:t>
            </a:r>
          </a:p>
          <a:p>
            <a:pPr marL="0" indent="0">
              <a:buNone/>
              <a:defRPr/>
            </a:pPr>
            <a:endParaRPr lang="fr-FR" sz="1800" dirty="0" smtClean="0"/>
          </a:p>
          <a:p>
            <a:pPr marL="0" indent="0">
              <a:buNone/>
              <a:defRPr/>
            </a:pPr>
            <a:r>
              <a:rPr lang="fr-FR" sz="2800" dirty="0" smtClean="0">
                <a:sym typeface="Wingdings" panose="05000000000000000000" pitchFamily="2" charset="2"/>
              </a:rPr>
              <a:t> </a:t>
            </a:r>
            <a:r>
              <a:rPr lang="fr-FR" sz="2800" dirty="0" smtClean="0"/>
              <a:t>Avec pour chaque tâche, 3 niveaux d’implication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marL="0" indent="0" algn="r">
              <a:buFontTx/>
              <a:buNone/>
              <a:defRPr/>
            </a:pPr>
            <a:r>
              <a:rPr lang="fr-FR" altLang="fr-FR" sz="4000" dirty="0" smtClean="0"/>
              <a:t> </a:t>
            </a:r>
            <a:br>
              <a:rPr lang="fr-FR" altLang="fr-FR" sz="4000" dirty="0" smtClean="0"/>
            </a:br>
            <a:r>
              <a:rPr lang="fr-FR" altLang="fr-FR" sz="2000" dirty="0" smtClean="0"/>
              <a:t/>
            </a:r>
            <a:br>
              <a:rPr lang="fr-FR" altLang="fr-FR" sz="2000" dirty="0" smtClean="0"/>
            </a:br>
            <a:r>
              <a:rPr lang="fr-FR" altLang="fr-FR" sz="3200" b="1" u="sng" dirty="0" smtClean="0"/>
              <a:t>MIS et MIT </a:t>
            </a:r>
            <a:r>
              <a:rPr lang="fr-FR" altLang="fr-FR" sz="3200" b="1" u="sng" dirty="0"/>
              <a:t>: </a:t>
            </a:r>
            <a:r>
              <a:rPr lang="fr-FR" sz="3200" b="1" u="sng" dirty="0" smtClean="0"/>
              <a:t>4 capacités </a:t>
            </a:r>
            <a:r>
              <a:rPr lang="fr-FR" sz="3200" b="1" u="sng" dirty="0"/>
              <a:t>/ </a:t>
            </a:r>
            <a:r>
              <a:rPr lang="fr-FR" sz="3200" b="1" u="sng" dirty="0" smtClean="0"/>
              <a:t>16 compétences</a:t>
            </a:r>
            <a:r>
              <a:rPr lang="fr-FR" altLang="fr-FR" sz="3200" b="1" dirty="0">
                <a:latin typeface="Arial" charset="0"/>
              </a:rPr>
              <a:t/>
            </a:r>
            <a:br>
              <a:rPr lang="fr-FR" altLang="fr-FR" sz="3200" b="1" dirty="0">
                <a:latin typeface="Arial" charset="0"/>
              </a:rPr>
            </a:br>
            <a:r>
              <a:rPr lang="fr-FR" altLang="fr-FR" sz="1600" b="1" dirty="0">
                <a:latin typeface="Arial" charset="0"/>
              </a:rPr>
              <a:t/>
            </a:r>
            <a:br>
              <a:rPr lang="fr-FR" altLang="fr-FR" sz="1600" b="1" dirty="0">
                <a:latin typeface="Arial" charset="0"/>
              </a:rPr>
            </a:br>
            <a:endParaRPr lang="fr-FR" altLang="fr-FR" sz="3200" b="1" dirty="0" smtClean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1628775"/>
            <a:ext cx="8638729" cy="3888457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fr-FR" sz="2800" b="1" u="sng" dirty="0" smtClean="0"/>
              <a:t>Référentiel de </a:t>
            </a:r>
            <a:r>
              <a:rPr lang="fr-FR" sz="2800" b="1" u="sng" dirty="0" smtClean="0"/>
              <a:t>Certification</a:t>
            </a:r>
          </a:p>
          <a:p>
            <a:pPr marL="0" indent="0">
              <a:buNone/>
              <a:defRPr/>
            </a:pPr>
            <a:endParaRPr lang="fr-FR" sz="2800" b="1" u="sng" dirty="0" smtClean="0"/>
          </a:p>
          <a:p>
            <a:pPr>
              <a:tabLst>
                <a:tab pos="5735638" algn="l"/>
              </a:tabLst>
              <a:defRPr/>
            </a:pPr>
            <a:r>
              <a:rPr lang="fr-FR" sz="2800" dirty="0" smtClean="0"/>
              <a:t>Communiquer : 	</a:t>
            </a:r>
            <a:r>
              <a:rPr lang="fr-FR" sz="2400" dirty="0" smtClean="0"/>
              <a:t>2 compétences</a:t>
            </a:r>
            <a:endParaRPr lang="fr-FR" sz="2800" dirty="0" smtClean="0"/>
          </a:p>
          <a:p>
            <a:pPr marL="620713">
              <a:spcBef>
                <a:spcPts val="0"/>
              </a:spcBef>
              <a:buFont typeface="Wingdings" pitchFamily="2" charset="2"/>
              <a:buChar char="v"/>
              <a:tabLst>
                <a:tab pos="5735638" algn="l"/>
              </a:tabLst>
              <a:defRPr/>
            </a:pPr>
            <a:r>
              <a:rPr lang="fr-FR" sz="2000" dirty="0" smtClean="0"/>
              <a:t>Compléter et transmettre des documents </a:t>
            </a:r>
            <a:r>
              <a:rPr lang="fr-FR" sz="2000" dirty="0" smtClean="0"/>
              <a:t>	</a:t>
            </a:r>
            <a:r>
              <a:rPr lang="fr-FR" sz="2000" dirty="0" smtClean="0"/>
              <a:t>BC1 </a:t>
            </a:r>
            <a:r>
              <a:rPr lang="fr-FR" sz="2000" dirty="0"/>
              <a:t>/ UP1</a:t>
            </a:r>
          </a:p>
          <a:p>
            <a:pPr marL="620713">
              <a:spcBef>
                <a:spcPts val="0"/>
              </a:spcBef>
              <a:buFont typeface="Wingdings" pitchFamily="2" charset="2"/>
              <a:buChar char="v"/>
              <a:tabLst>
                <a:tab pos="5735638" algn="l"/>
              </a:tabLst>
              <a:defRPr/>
            </a:pPr>
            <a:r>
              <a:rPr lang="fr-FR" sz="2000" dirty="0" smtClean="0"/>
              <a:t>Échanger </a:t>
            </a:r>
            <a:r>
              <a:rPr lang="fr-FR" sz="2000" dirty="0" smtClean="0"/>
              <a:t>et rendre compte oralement </a:t>
            </a:r>
            <a:r>
              <a:rPr lang="fr-FR" sz="2000" dirty="0"/>
              <a:t>			 BC3 / UP3</a:t>
            </a:r>
            <a:endParaRPr lang="fr-FR" sz="2000" dirty="0" smtClean="0"/>
          </a:p>
          <a:p>
            <a:pPr>
              <a:tabLst>
                <a:tab pos="5735638" algn="l"/>
              </a:tabLst>
              <a:defRPr/>
            </a:pPr>
            <a:r>
              <a:rPr lang="fr-FR" sz="2800" dirty="0" smtClean="0"/>
              <a:t>Préparer :    	</a:t>
            </a:r>
            <a:r>
              <a:rPr lang="fr-FR" sz="2400" dirty="0" smtClean="0"/>
              <a:t>3 compétences</a:t>
            </a:r>
            <a:endParaRPr lang="fr-FR" sz="2800" dirty="0" smtClean="0"/>
          </a:p>
          <a:p>
            <a:pPr marL="620713">
              <a:spcBef>
                <a:spcPts val="0"/>
              </a:spcBef>
              <a:buFont typeface="Wingdings" pitchFamily="2" charset="2"/>
              <a:buChar char="v"/>
              <a:tabLst>
                <a:tab pos="5735638" algn="l"/>
              </a:tabLst>
              <a:defRPr/>
            </a:pPr>
            <a:r>
              <a:rPr lang="fr-FR" sz="2000" dirty="0" smtClean="0"/>
              <a:t>Décoder un dossier technique </a:t>
            </a:r>
            <a:r>
              <a:rPr lang="fr-FR" sz="2000" dirty="0" smtClean="0"/>
              <a:t>d’installation	BC1 </a:t>
            </a:r>
            <a:r>
              <a:rPr lang="fr-FR" sz="2000" dirty="0"/>
              <a:t>/ UP1</a:t>
            </a:r>
          </a:p>
          <a:p>
            <a:pPr marL="620713">
              <a:spcBef>
                <a:spcPts val="0"/>
              </a:spcBef>
              <a:buFont typeface="Wingdings" pitchFamily="2" charset="2"/>
              <a:buChar char="v"/>
              <a:tabLst>
                <a:tab pos="5735638" algn="l"/>
              </a:tabLst>
              <a:defRPr/>
            </a:pPr>
            <a:r>
              <a:rPr lang="fr-FR" sz="2000" dirty="0" smtClean="0"/>
              <a:t>Choisir </a:t>
            </a:r>
            <a:r>
              <a:rPr lang="fr-FR" sz="2000" dirty="0" smtClean="0"/>
              <a:t>les matériels et les </a:t>
            </a:r>
            <a:r>
              <a:rPr lang="fr-FR" sz="2000" dirty="0" smtClean="0"/>
              <a:t>outillages	BC1 </a:t>
            </a:r>
            <a:r>
              <a:rPr lang="fr-FR" sz="2000" dirty="0"/>
              <a:t>/ UP1</a:t>
            </a:r>
          </a:p>
          <a:p>
            <a:pPr marL="620713">
              <a:spcBef>
                <a:spcPts val="0"/>
              </a:spcBef>
              <a:buFont typeface="Wingdings" pitchFamily="2" charset="2"/>
              <a:buChar char="v"/>
              <a:tabLst>
                <a:tab pos="5735638" algn="l"/>
              </a:tabLst>
              <a:defRPr/>
            </a:pPr>
            <a:r>
              <a:rPr lang="fr-FR" sz="2000" dirty="0" smtClean="0"/>
              <a:t>Déterminer </a:t>
            </a:r>
            <a:r>
              <a:rPr lang="fr-FR" sz="2000" dirty="0" smtClean="0"/>
              <a:t>les fournitures nécessaires à la </a:t>
            </a:r>
            <a:r>
              <a:rPr lang="fr-FR" sz="2000" dirty="0"/>
              <a:t>réalisation </a:t>
            </a:r>
            <a:r>
              <a:rPr lang="fr-FR" sz="2000" dirty="0" smtClean="0"/>
              <a:t>	BC2/ UP2</a:t>
            </a:r>
            <a:endParaRPr lang="fr-FR" sz="2000" dirty="0" smtClean="0"/>
          </a:p>
        </p:txBody>
      </p:sp>
    </p:spTree>
    <p:extLst>
      <p:ext uri="{BB962C8B-B14F-4D97-AF65-F5344CB8AC3E}">
        <p14:creationId xmlns:p14="http://schemas.microsoft.com/office/powerpoint/2010/main" val="338717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75688" cy="1143000"/>
          </a:xfrm>
        </p:spPr>
        <p:txBody>
          <a:bodyPr/>
          <a:lstStyle/>
          <a:p>
            <a:pPr marL="0" indent="0" algn="r">
              <a:buFontTx/>
              <a:buNone/>
              <a:defRPr/>
            </a:pPr>
            <a:r>
              <a:rPr lang="fr-FR" altLang="fr-FR" sz="4000" dirty="0" smtClean="0"/>
              <a:t> </a:t>
            </a:r>
            <a:br>
              <a:rPr lang="fr-FR" altLang="fr-FR" sz="4000" dirty="0" smtClean="0"/>
            </a:br>
            <a:r>
              <a:rPr lang="fr-FR" altLang="fr-FR" sz="2000" dirty="0" smtClean="0"/>
              <a:t/>
            </a:r>
            <a:br>
              <a:rPr lang="fr-FR" altLang="fr-FR" sz="2000" dirty="0" smtClean="0"/>
            </a:br>
            <a:r>
              <a:rPr lang="fr-FR" altLang="fr-FR" sz="3200" b="1" u="sng" dirty="0" smtClean="0"/>
              <a:t>MIS et MIT </a:t>
            </a:r>
            <a:r>
              <a:rPr lang="fr-FR" altLang="fr-FR" sz="3200" b="1" u="sng" dirty="0"/>
              <a:t>: </a:t>
            </a:r>
            <a:r>
              <a:rPr lang="fr-FR" sz="3200" b="1" u="sng" dirty="0" smtClean="0"/>
              <a:t>4 capacités </a:t>
            </a:r>
            <a:r>
              <a:rPr lang="fr-FR" sz="3200" b="1" u="sng" dirty="0"/>
              <a:t>/ </a:t>
            </a:r>
            <a:r>
              <a:rPr lang="fr-FR" sz="3200" b="1" u="sng" dirty="0" smtClean="0"/>
              <a:t>16 compétences</a:t>
            </a:r>
            <a:r>
              <a:rPr lang="fr-FR" altLang="fr-FR" sz="3200" b="1" dirty="0">
                <a:latin typeface="Arial" charset="0"/>
              </a:rPr>
              <a:t/>
            </a:r>
            <a:br>
              <a:rPr lang="fr-FR" altLang="fr-FR" sz="3200" b="1" dirty="0">
                <a:latin typeface="Arial" charset="0"/>
              </a:rPr>
            </a:br>
            <a:r>
              <a:rPr lang="fr-FR" altLang="fr-FR" sz="1600" b="1" dirty="0">
                <a:latin typeface="Arial" charset="0"/>
              </a:rPr>
              <a:t/>
            </a:r>
            <a:br>
              <a:rPr lang="fr-FR" altLang="fr-FR" sz="1600" b="1" dirty="0">
                <a:latin typeface="Arial" charset="0"/>
              </a:rPr>
            </a:br>
            <a:endParaRPr lang="fr-FR" altLang="fr-FR" sz="3200" b="1" dirty="0" smtClean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844824"/>
            <a:ext cx="8460432" cy="4536529"/>
          </a:xfrm>
        </p:spPr>
        <p:txBody>
          <a:bodyPr/>
          <a:lstStyle/>
          <a:p>
            <a:pPr>
              <a:tabLst>
                <a:tab pos="5735638" algn="l"/>
              </a:tabLst>
              <a:defRPr/>
            </a:pPr>
            <a:r>
              <a:rPr lang="fr-FR" sz="2800" dirty="0" smtClean="0"/>
              <a:t>Réaliser : 	</a:t>
            </a:r>
            <a:r>
              <a:rPr lang="fr-FR" sz="2400" dirty="0" smtClean="0"/>
              <a:t>7 compétences</a:t>
            </a:r>
            <a:endParaRPr lang="fr-FR" sz="2800" dirty="0" smtClean="0"/>
          </a:p>
          <a:p>
            <a:pPr marL="620713">
              <a:spcBef>
                <a:spcPts val="0"/>
              </a:spcBef>
              <a:buFont typeface="Wingdings" pitchFamily="2" charset="2"/>
              <a:buChar char="v"/>
            </a:pPr>
            <a:r>
              <a:rPr lang="fr-FR" sz="2000" dirty="0" smtClean="0"/>
              <a:t>Organiser son </a:t>
            </a:r>
            <a:r>
              <a:rPr lang="fr-FR" sz="2000" dirty="0"/>
              <a:t>intervention </a:t>
            </a:r>
            <a:r>
              <a:rPr lang="fr-FR" sz="2000" dirty="0" smtClean="0"/>
              <a:t>				BC2</a:t>
            </a:r>
            <a:r>
              <a:rPr lang="fr-FR" sz="2000" dirty="0"/>
              <a:t>/ UP2</a:t>
            </a:r>
            <a:endParaRPr lang="fr-FR" sz="2000" dirty="0" smtClean="0"/>
          </a:p>
          <a:p>
            <a:pPr marL="620713">
              <a:spcBef>
                <a:spcPts val="0"/>
              </a:spcBef>
              <a:buFont typeface="Wingdings" pitchFamily="2" charset="2"/>
              <a:buChar char="v"/>
            </a:pPr>
            <a:r>
              <a:rPr lang="fr-FR" sz="2000" dirty="0" smtClean="0"/>
              <a:t>Sécuriser son intervention </a:t>
            </a:r>
            <a:r>
              <a:rPr lang="fr-FR" sz="2000" dirty="0" smtClean="0"/>
              <a:t>				</a:t>
            </a:r>
            <a:r>
              <a:rPr lang="fr-FR" sz="2000" dirty="0" smtClean="0"/>
              <a:t>BC2</a:t>
            </a:r>
            <a:r>
              <a:rPr lang="fr-FR" sz="2000" dirty="0"/>
              <a:t>/ UP2</a:t>
            </a:r>
            <a:endParaRPr lang="fr-FR" sz="2000" dirty="0" smtClean="0"/>
          </a:p>
          <a:p>
            <a:pPr marL="620713">
              <a:spcBef>
                <a:spcPts val="0"/>
              </a:spcBef>
              <a:buFont typeface="Wingdings" pitchFamily="2" charset="2"/>
              <a:buChar char="v"/>
            </a:pPr>
            <a:r>
              <a:rPr lang="fr-FR" sz="2000" dirty="0" smtClean="0"/>
              <a:t>Réceptionner les </a:t>
            </a:r>
            <a:r>
              <a:rPr lang="fr-FR" sz="2000" dirty="0"/>
              <a:t>approvisionnements </a:t>
            </a:r>
            <a:r>
              <a:rPr lang="fr-FR" sz="2000" dirty="0" smtClean="0"/>
              <a:t>			BC2</a:t>
            </a:r>
            <a:r>
              <a:rPr lang="fr-FR" sz="2000" dirty="0"/>
              <a:t>/ UP2</a:t>
            </a:r>
            <a:endParaRPr lang="fr-FR" sz="2000" dirty="0" smtClean="0"/>
          </a:p>
          <a:p>
            <a:pPr marL="620713">
              <a:spcBef>
                <a:spcPts val="0"/>
              </a:spcBef>
              <a:buFont typeface="Wingdings" pitchFamily="2" charset="2"/>
              <a:buChar char="v"/>
            </a:pPr>
            <a:r>
              <a:rPr lang="fr-FR" sz="2000" dirty="0" smtClean="0"/>
              <a:t>Équiper les </a:t>
            </a:r>
            <a:r>
              <a:rPr lang="fr-FR" sz="2000" dirty="0"/>
              <a:t>appareils </a:t>
            </a:r>
            <a:r>
              <a:rPr lang="fr-FR" sz="2000" dirty="0" smtClean="0"/>
              <a:t>					BC2</a:t>
            </a:r>
            <a:r>
              <a:rPr lang="fr-FR" sz="2000" dirty="0"/>
              <a:t>/ UP2</a:t>
            </a:r>
            <a:endParaRPr lang="fr-FR" sz="2000" dirty="0" smtClean="0"/>
          </a:p>
          <a:p>
            <a:pPr marL="620713">
              <a:spcBef>
                <a:spcPts val="0"/>
              </a:spcBef>
              <a:buFont typeface="Wingdings" pitchFamily="2" charset="2"/>
              <a:buChar char="v"/>
            </a:pPr>
            <a:r>
              <a:rPr lang="fr-FR" sz="2000" dirty="0" smtClean="0"/>
              <a:t>Implanter </a:t>
            </a:r>
            <a:r>
              <a:rPr lang="fr-FR" sz="2000" dirty="0"/>
              <a:t>l’installation </a:t>
            </a:r>
            <a:r>
              <a:rPr lang="fr-FR" sz="2000" dirty="0" smtClean="0"/>
              <a:t>					BC2</a:t>
            </a:r>
            <a:r>
              <a:rPr lang="fr-FR" sz="2000" dirty="0"/>
              <a:t>/ UP2</a:t>
            </a:r>
            <a:endParaRPr lang="fr-FR" sz="2000" dirty="0" smtClean="0"/>
          </a:p>
          <a:p>
            <a:pPr marL="620713">
              <a:spcBef>
                <a:spcPts val="0"/>
              </a:spcBef>
              <a:buFont typeface="Wingdings" pitchFamily="2" charset="2"/>
              <a:buChar char="v"/>
            </a:pPr>
            <a:r>
              <a:rPr lang="fr-FR" sz="2000" dirty="0" smtClean="0"/>
              <a:t>Installer les supports et les </a:t>
            </a:r>
            <a:r>
              <a:rPr lang="fr-FR" sz="2000" dirty="0"/>
              <a:t>appareils </a:t>
            </a:r>
            <a:r>
              <a:rPr lang="fr-FR" sz="2000" dirty="0" smtClean="0"/>
              <a:t>			BC2</a:t>
            </a:r>
            <a:r>
              <a:rPr lang="fr-FR" sz="2000" dirty="0"/>
              <a:t>/ UP2</a:t>
            </a:r>
            <a:endParaRPr lang="fr-FR" sz="2000" dirty="0" smtClean="0"/>
          </a:p>
          <a:p>
            <a:pPr marL="620713">
              <a:spcBef>
                <a:spcPts val="0"/>
              </a:spcBef>
              <a:buFont typeface="Wingdings" pitchFamily="2" charset="2"/>
              <a:buChar char="v"/>
            </a:pPr>
            <a:r>
              <a:rPr lang="fr-FR" sz="2000" dirty="0" smtClean="0"/>
              <a:t>Assembler et raccorder les réseaux </a:t>
            </a:r>
            <a:r>
              <a:rPr lang="fr-FR" sz="2000" dirty="0" smtClean="0"/>
              <a:t>			</a:t>
            </a:r>
            <a:r>
              <a:rPr lang="fr-FR" sz="2000" dirty="0" smtClean="0"/>
              <a:t>BC2</a:t>
            </a:r>
            <a:r>
              <a:rPr lang="fr-FR" sz="2000" dirty="0"/>
              <a:t>/ UP2</a:t>
            </a:r>
            <a:endParaRPr lang="fr-FR" sz="2000" dirty="0" smtClean="0"/>
          </a:p>
          <a:p>
            <a:pPr>
              <a:tabLst>
                <a:tab pos="5735638" algn="l"/>
              </a:tabLst>
              <a:defRPr/>
            </a:pPr>
            <a:r>
              <a:rPr lang="fr-FR" sz="2800" dirty="0" smtClean="0"/>
              <a:t>Contrôler, mettre en service, maintenir :   	</a:t>
            </a:r>
            <a:r>
              <a:rPr lang="fr-FR" sz="2400" dirty="0" smtClean="0"/>
              <a:t> 4 compétences</a:t>
            </a:r>
            <a:endParaRPr lang="fr-FR" sz="2000" dirty="0" smtClean="0"/>
          </a:p>
          <a:p>
            <a:pPr marL="620713">
              <a:spcBef>
                <a:spcPts val="0"/>
              </a:spcBef>
              <a:buFont typeface="Wingdings" pitchFamily="2" charset="2"/>
              <a:buChar char="v"/>
            </a:pPr>
            <a:r>
              <a:rPr lang="fr-FR" sz="2000" dirty="0" smtClean="0"/>
              <a:t>Contrôler le travail réalisé </a:t>
            </a:r>
            <a:r>
              <a:rPr lang="fr-FR" sz="2000" dirty="0" smtClean="0"/>
              <a:t>				</a:t>
            </a:r>
            <a:r>
              <a:rPr lang="fr-FR" sz="2000" dirty="0" smtClean="0"/>
              <a:t>BC2</a:t>
            </a:r>
            <a:r>
              <a:rPr lang="fr-FR" sz="2000" dirty="0"/>
              <a:t>/ UP2</a:t>
            </a:r>
            <a:endParaRPr lang="fr-FR" sz="2000" dirty="0" smtClean="0"/>
          </a:p>
          <a:p>
            <a:pPr marL="620713">
              <a:spcBef>
                <a:spcPts val="0"/>
              </a:spcBef>
              <a:buFont typeface="Wingdings" pitchFamily="2" charset="2"/>
              <a:buChar char="v"/>
            </a:pPr>
            <a:r>
              <a:rPr lang="fr-FR" sz="2000" dirty="0" smtClean="0"/>
              <a:t>Réaliser une mise en </a:t>
            </a:r>
            <a:r>
              <a:rPr lang="fr-FR" sz="2000" dirty="0" smtClean="0"/>
              <a:t>service					BC3/UP3</a:t>
            </a:r>
            <a:endParaRPr lang="fr-FR" sz="2000" dirty="0" smtClean="0"/>
          </a:p>
          <a:p>
            <a:pPr marL="620713">
              <a:spcBef>
                <a:spcPts val="0"/>
              </a:spcBef>
              <a:buFont typeface="Wingdings" pitchFamily="2" charset="2"/>
              <a:buChar char="v"/>
            </a:pPr>
            <a:r>
              <a:rPr lang="fr-FR" sz="2000" dirty="0" smtClean="0"/>
              <a:t>Appliquer une procédure de maintenance </a:t>
            </a:r>
            <a:r>
              <a:rPr lang="fr-FR" sz="2000" dirty="0"/>
              <a:t>préventive			BC3/UP3</a:t>
            </a:r>
          </a:p>
          <a:p>
            <a:pPr marL="620713">
              <a:spcBef>
                <a:spcPts val="0"/>
              </a:spcBef>
              <a:buFont typeface="Wingdings" pitchFamily="2" charset="2"/>
              <a:buChar char="v"/>
            </a:pPr>
            <a:r>
              <a:rPr lang="fr-FR" sz="2000" dirty="0" smtClean="0"/>
              <a:t>Effectuer </a:t>
            </a:r>
            <a:r>
              <a:rPr lang="fr-FR" sz="2000" dirty="0" smtClean="0"/>
              <a:t>une opération de maintenance </a:t>
            </a:r>
            <a:r>
              <a:rPr lang="fr-FR" sz="2000" dirty="0" smtClean="0"/>
              <a:t>corrective			BC3/UP3</a:t>
            </a:r>
            <a:endParaRPr lang="fr-FR" sz="2000" dirty="0"/>
          </a:p>
          <a:p>
            <a:pPr marL="620713">
              <a:spcBef>
                <a:spcPts val="0"/>
              </a:spcBef>
              <a:buFont typeface="Wingdings" pitchFamily="2" charset="2"/>
              <a:buChar char="v"/>
            </a:pP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338717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ctus">
  <a:themeElements>
    <a:clrScheme name="">
      <a:dk1>
        <a:srgbClr val="000000"/>
      </a:dk1>
      <a:lt1>
        <a:srgbClr val="FFFFFF"/>
      </a:lt1>
      <a:dk2>
        <a:srgbClr val="000000"/>
      </a:dk2>
      <a:lt2>
        <a:srgbClr val="006600"/>
      </a:lt2>
      <a:accent1>
        <a:srgbClr val="DCFEA0"/>
      </a:accent1>
      <a:accent2>
        <a:srgbClr val="CCFF33"/>
      </a:accent2>
      <a:accent3>
        <a:srgbClr val="FFFFFF"/>
      </a:accent3>
      <a:accent4>
        <a:srgbClr val="000000"/>
      </a:accent4>
      <a:accent5>
        <a:srgbClr val="EBFECD"/>
      </a:accent5>
      <a:accent6>
        <a:srgbClr val="B9E72D"/>
      </a:accent6>
      <a:hlink>
        <a:srgbClr val="FFBE7D"/>
      </a:hlink>
      <a:folHlink>
        <a:srgbClr val="B2B2B2"/>
      </a:folHlink>
    </a:clrScheme>
    <a:fontScheme name="Cactus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actus 1">
        <a:dk1>
          <a:srgbClr val="FF9900"/>
        </a:dk1>
        <a:lt1>
          <a:srgbClr val="FFFFCC"/>
        </a:lt1>
        <a:dk2>
          <a:srgbClr val="000000"/>
        </a:dk2>
        <a:lt2>
          <a:srgbClr val="FFCC00"/>
        </a:lt2>
        <a:accent1>
          <a:srgbClr val="6B6253"/>
        </a:accent1>
        <a:accent2>
          <a:srgbClr val="72543E"/>
        </a:accent2>
        <a:accent3>
          <a:srgbClr val="AAAAAA"/>
        </a:accent3>
        <a:accent4>
          <a:srgbClr val="DADAAE"/>
        </a:accent4>
        <a:accent5>
          <a:srgbClr val="BAB7B3"/>
        </a:accent5>
        <a:accent6>
          <a:srgbClr val="674B37"/>
        </a:accent6>
        <a:hlink>
          <a:srgbClr val="DA988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ctus 2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F5EBC1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9F3DD"/>
        </a:accent5>
        <a:accent6>
          <a:srgbClr val="E7B900"/>
        </a:accent6>
        <a:hlink>
          <a:srgbClr val="D4876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3">
        <a:dk1>
          <a:srgbClr val="000000"/>
        </a:dk1>
        <a:lt1>
          <a:srgbClr val="FFFFFF"/>
        </a:lt1>
        <a:dk2>
          <a:srgbClr val="000000"/>
        </a:dk2>
        <a:lt2>
          <a:srgbClr val="292929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4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D8EBB3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E9F3D6"/>
        </a:accent5>
        <a:accent6>
          <a:srgbClr val="B9B900"/>
        </a:accent6>
        <a:hlink>
          <a:srgbClr val="FFBE7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5">
        <a:dk1>
          <a:srgbClr val="000000"/>
        </a:dk1>
        <a:lt1>
          <a:srgbClr val="E5D3B3"/>
        </a:lt1>
        <a:dk2>
          <a:srgbClr val="800000"/>
        </a:dk2>
        <a:lt2>
          <a:srgbClr val="009900"/>
        </a:lt2>
        <a:accent1>
          <a:srgbClr val="D5B095"/>
        </a:accent1>
        <a:accent2>
          <a:srgbClr val="E28666"/>
        </a:accent2>
        <a:accent3>
          <a:srgbClr val="F0E6D6"/>
        </a:accent3>
        <a:accent4>
          <a:srgbClr val="000000"/>
        </a:accent4>
        <a:accent5>
          <a:srgbClr val="E7D4C8"/>
        </a:accent5>
        <a:accent6>
          <a:srgbClr val="CD795C"/>
        </a:accent6>
        <a:hlink>
          <a:srgbClr val="B75735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6">
        <a:dk1>
          <a:srgbClr val="99CC00"/>
        </a:dk1>
        <a:lt1>
          <a:srgbClr val="FFFFFF"/>
        </a:lt1>
        <a:dk2>
          <a:srgbClr val="51399D"/>
        </a:dk2>
        <a:lt2>
          <a:srgbClr val="FFFFCC"/>
        </a:lt2>
        <a:accent1>
          <a:srgbClr val="877CAA"/>
        </a:accent1>
        <a:accent2>
          <a:srgbClr val="000058"/>
        </a:accent2>
        <a:accent3>
          <a:srgbClr val="B3AECC"/>
        </a:accent3>
        <a:accent4>
          <a:srgbClr val="DADADA"/>
        </a:accent4>
        <a:accent5>
          <a:srgbClr val="C3BFD2"/>
        </a:accent5>
        <a:accent6>
          <a:srgbClr val="00004F"/>
        </a:accent6>
        <a:hlink>
          <a:srgbClr val="FF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Files\Bureautique\Microsoft Office\Templates\Presentation Designs\Cactus.pot</Template>
  <TotalTime>3036</TotalTime>
  <Words>534</Words>
  <Application>Microsoft Office PowerPoint</Application>
  <PresentationFormat>Affichage à l'écran (4:3)</PresentationFormat>
  <Paragraphs>153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Arial Narrow</vt:lpstr>
      <vt:lpstr>Times New Roman</vt:lpstr>
      <vt:lpstr>Wingdings</vt:lpstr>
      <vt:lpstr>Cactus</vt:lpstr>
      <vt:lpstr>Présentation PowerPoint</vt:lpstr>
      <vt:lpstr> Arrêtés de création des 2 CAP</vt:lpstr>
      <vt:lpstr> Domaine d’intervention et Activités</vt:lpstr>
      <vt:lpstr> Domaine d’intervention et Activités</vt:lpstr>
      <vt:lpstr>  Installations et équipements caractéristiques</vt:lpstr>
      <vt:lpstr>  Installations et équipements caractéristiques</vt:lpstr>
      <vt:lpstr>   MIS et MIT : 4 activités / 18 tâches professionnelles  </vt:lpstr>
      <vt:lpstr>   MIS et MIT : 4 capacités / 16 compétences  </vt:lpstr>
      <vt:lpstr>   MIS et MIT : 4 capacités / 16 compétences  </vt:lpstr>
      <vt:lpstr>   MIS et MIT : 2 pôles de savoirs associés  </vt:lpstr>
      <vt:lpstr>   MIS  et MIT : Les unités constitutives du diplôme  </vt:lpstr>
      <vt:lpstr>   MIS  et MIT : Le règlement d’examen  </vt:lpstr>
      <vt:lpstr>   MIS  et MIT : La définition des épreuves  </vt:lpstr>
      <vt:lpstr>   MIS  et MIT : La définition des épreuves  </vt:lpstr>
      <vt:lpstr>Présentation PowerPoint</vt:lpstr>
    </vt:vector>
  </TitlesOfParts>
  <Company>Rectorat Paris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Ministère de l’Education nationale Académie de Toulouse</dc:title>
  <dc:creator>Hubert GLAD IEN ET Rectorat Paris</dc:creator>
  <cp:lastModifiedBy>JEAN-MICHEL BRAUD</cp:lastModifiedBy>
  <cp:revision>171</cp:revision>
  <dcterms:created xsi:type="dcterms:W3CDTF">2008-03-15T14:51:15Z</dcterms:created>
  <dcterms:modified xsi:type="dcterms:W3CDTF">2018-12-16T18:00:47Z</dcterms:modified>
</cp:coreProperties>
</file>