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 id="2147483754" r:id="rId4"/>
    <p:sldMasterId id="2147483759" r:id="rId5"/>
    <p:sldMasterId id="2147483764" r:id="rId6"/>
    <p:sldMasterId id="2147483769" r:id="rId7"/>
  </p:sldMasterIdLst>
  <p:notesMasterIdLst>
    <p:notesMasterId r:id="rId30"/>
  </p:notesMasterIdLst>
  <p:handoutMasterIdLst>
    <p:handoutMasterId r:id="rId31"/>
  </p:handoutMasterIdLst>
  <p:sldIdLst>
    <p:sldId id="271" r:id="rId8"/>
    <p:sldId id="347" r:id="rId9"/>
    <p:sldId id="348" r:id="rId10"/>
    <p:sldId id="349" r:id="rId11"/>
    <p:sldId id="308" r:id="rId12"/>
    <p:sldId id="331" r:id="rId13"/>
    <p:sldId id="346" r:id="rId14"/>
    <p:sldId id="315" r:id="rId15"/>
    <p:sldId id="316" r:id="rId16"/>
    <p:sldId id="332" r:id="rId17"/>
    <p:sldId id="336" r:id="rId18"/>
    <p:sldId id="339" r:id="rId19"/>
    <p:sldId id="340" r:id="rId20"/>
    <p:sldId id="341" r:id="rId21"/>
    <p:sldId id="350" r:id="rId22"/>
    <p:sldId id="351" r:id="rId23"/>
    <p:sldId id="343" r:id="rId24"/>
    <p:sldId id="344" r:id="rId25"/>
    <p:sldId id="354" r:id="rId26"/>
    <p:sldId id="352" r:id="rId27"/>
    <p:sldId id="353" r:id="rId28"/>
    <p:sldId id="345" r:id="rId29"/>
  </p:sldIdLst>
  <p:sldSz cx="9144000" cy="6858000" type="screen4x3"/>
  <p:notesSz cx="6797675" cy="9926638"/>
  <p:custDataLst>
    <p:tags r:id="rId32"/>
  </p:custDataLst>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5C1"/>
    <a:srgbClr val="EADDD4"/>
    <a:srgbClr val="EA0000"/>
    <a:srgbClr val="005E8B"/>
    <a:srgbClr val="6E902B"/>
    <a:srgbClr val="DA0D57"/>
    <a:srgbClr val="CC0047"/>
    <a:srgbClr val="9B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9" autoAdjust="0"/>
    <p:restoredTop sz="94660"/>
  </p:normalViewPr>
  <p:slideViewPr>
    <p:cSldViewPr snapToGrid="0" snapToObjects="1">
      <p:cViewPr varScale="1">
        <p:scale>
          <a:sx n="109" d="100"/>
          <a:sy n="109" d="100"/>
        </p:scale>
        <p:origin x="65" y="28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1944"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fld id="{DEA52121-64AF-4BE7-92B0-5BB43CA78797}" type="datetimeFigureOut">
              <a:rPr lang="fr-FR" altLang="fr-FR"/>
              <a:pPr/>
              <a:t>20/12/2018</a:t>
            </a:fld>
            <a:endParaRPr lang="fr-FR" alt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2820D170-38DA-4537-AEBB-F75CE2511C3C}" type="slidenum">
              <a:rPr lang="fr-FR" altLang="fr-FR"/>
              <a:pPr/>
              <a:t>‹N°›</a:t>
            </a:fld>
            <a:endParaRPr lang="fr-FR" altLang="fr-FR"/>
          </a:p>
        </p:txBody>
      </p:sp>
    </p:spTree>
    <p:extLst>
      <p:ext uri="{BB962C8B-B14F-4D97-AF65-F5344CB8AC3E}">
        <p14:creationId xmlns:p14="http://schemas.microsoft.com/office/powerpoint/2010/main" val="833344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fld id="{B502C75A-FD00-4961-944C-8C2A77F9B2DE}" type="datetimeFigureOut">
              <a:rPr lang="fr-FR" altLang="fr-FR"/>
              <a:pPr/>
              <a:t>20/12/2018</a:t>
            </a:fld>
            <a:endParaRPr lang="fr-FR" alt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9E7D960A-A2C9-4328-8617-6E938864CF7D}" type="slidenum">
              <a:rPr lang="fr-FR" altLang="fr-FR"/>
              <a:pPr/>
              <a:t>‹N°›</a:t>
            </a:fld>
            <a:endParaRPr lang="fr-FR" altLang="fr-FR"/>
          </a:p>
        </p:txBody>
      </p:sp>
    </p:spTree>
    <p:extLst>
      <p:ext uri="{BB962C8B-B14F-4D97-AF65-F5344CB8AC3E}">
        <p14:creationId xmlns:p14="http://schemas.microsoft.com/office/powerpoint/2010/main" val="11343577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A5B0D7E-E848-44EF-AE65-C8CB1D6733C0}" type="slidenum">
              <a:rPr lang="fr-FR" altLang="fr-FR" sz="1200">
                <a:solidFill>
                  <a:prstClr val="black"/>
                </a:solidFill>
              </a:rPr>
              <a:pPr/>
              <a:t>2</a:t>
            </a:fld>
            <a:endParaRPr lang="fr-FR" altLang="fr-FR" sz="1200">
              <a:solidFill>
                <a:prstClr val="black"/>
              </a:solidFill>
            </a:endParaRPr>
          </a:p>
        </p:txBody>
      </p:sp>
    </p:spTree>
    <p:extLst>
      <p:ext uri="{BB962C8B-B14F-4D97-AF65-F5344CB8AC3E}">
        <p14:creationId xmlns:p14="http://schemas.microsoft.com/office/powerpoint/2010/main" val="263539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A5B0D7E-E848-44EF-AE65-C8CB1D6733C0}" type="slidenum">
              <a:rPr lang="fr-FR" altLang="fr-FR" sz="1200">
                <a:solidFill>
                  <a:prstClr val="black"/>
                </a:solidFill>
              </a:rPr>
              <a:pPr/>
              <a:t>3</a:t>
            </a:fld>
            <a:endParaRPr lang="fr-FR" altLang="fr-FR" sz="1200">
              <a:solidFill>
                <a:prstClr val="black"/>
              </a:solidFill>
            </a:endParaRPr>
          </a:p>
        </p:txBody>
      </p:sp>
    </p:spTree>
    <p:extLst>
      <p:ext uri="{BB962C8B-B14F-4D97-AF65-F5344CB8AC3E}">
        <p14:creationId xmlns:p14="http://schemas.microsoft.com/office/powerpoint/2010/main" val="150360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A5B0D7E-E848-44EF-AE65-C8CB1D6733C0}" type="slidenum">
              <a:rPr lang="fr-FR" altLang="fr-FR" sz="1200">
                <a:solidFill>
                  <a:prstClr val="black"/>
                </a:solidFill>
              </a:rPr>
              <a:pPr/>
              <a:t>4</a:t>
            </a:fld>
            <a:endParaRPr lang="fr-FR" altLang="fr-FR" sz="1200">
              <a:solidFill>
                <a:prstClr val="black"/>
              </a:solidFill>
            </a:endParaRPr>
          </a:p>
        </p:txBody>
      </p:sp>
    </p:spTree>
    <p:extLst>
      <p:ext uri="{BB962C8B-B14F-4D97-AF65-F5344CB8AC3E}">
        <p14:creationId xmlns:p14="http://schemas.microsoft.com/office/powerpoint/2010/main" val="187755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A5B0D7E-E848-44EF-AE65-C8CB1D6733C0}" type="slidenum">
              <a:rPr lang="fr-FR" altLang="fr-FR" sz="1200"/>
              <a:pPr/>
              <a:t>5</a:t>
            </a:fld>
            <a:endParaRPr lang="fr-FR" altLang="fr-FR" sz="1200"/>
          </a:p>
        </p:txBody>
      </p:sp>
    </p:spTree>
    <p:extLst>
      <p:ext uri="{BB962C8B-B14F-4D97-AF65-F5344CB8AC3E}">
        <p14:creationId xmlns:p14="http://schemas.microsoft.com/office/powerpoint/2010/main" val="31381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D960A-A2C9-4328-8617-6E938864CF7D}" type="slidenum">
              <a:rPr lang="fr-FR" altLang="fr-FR" smtClean="0"/>
              <a:pPr/>
              <a:t>6</a:t>
            </a:fld>
            <a:endParaRPr lang="fr-FR" altLang="fr-FR"/>
          </a:p>
        </p:txBody>
      </p:sp>
    </p:spTree>
    <p:extLst>
      <p:ext uri="{BB962C8B-B14F-4D97-AF65-F5344CB8AC3E}">
        <p14:creationId xmlns:p14="http://schemas.microsoft.com/office/powerpoint/2010/main" val="199352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D960A-A2C9-4328-8617-6E938864CF7D}" type="slidenum">
              <a:rPr lang="fr-FR" altLang="fr-FR" smtClean="0"/>
              <a:pPr/>
              <a:t>18</a:t>
            </a:fld>
            <a:endParaRPr lang="fr-FR" altLang="fr-FR"/>
          </a:p>
        </p:txBody>
      </p:sp>
    </p:spTree>
    <p:extLst>
      <p:ext uri="{BB962C8B-B14F-4D97-AF65-F5344CB8AC3E}">
        <p14:creationId xmlns:p14="http://schemas.microsoft.com/office/powerpoint/2010/main" val="60551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D960A-A2C9-4328-8617-6E938864CF7D}" type="slidenum">
              <a:rPr lang="fr-FR" altLang="fr-FR" smtClean="0"/>
              <a:pPr/>
              <a:t>20</a:t>
            </a:fld>
            <a:endParaRPr lang="fr-FR" altLang="fr-FR"/>
          </a:p>
        </p:txBody>
      </p:sp>
    </p:spTree>
    <p:extLst>
      <p:ext uri="{BB962C8B-B14F-4D97-AF65-F5344CB8AC3E}">
        <p14:creationId xmlns:p14="http://schemas.microsoft.com/office/powerpoint/2010/main" val="385243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5"/>
          <p:cNvSpPr>
            <a:spLocks noGrp="1"/>
          </p:cNvSpPr>
          <p:nvPr>
            <p:ph type="sldNum" sz="quarter" idx="14"/>
          </p:nvPr>
        </p:nvSpPr>
        <p:spPr/>
        <p:txBody>
          <a:bodyPr/>
          <a:lstStyle>
            <a:lvl1pPr>
              <a:defRPr/>
            </a:lvl1pPr>
          </a:lstStyle>
          <a:p>
            <a:fld id="{C8836CC7-DAA8-478B-B70F-737D327A1B0C}" type="slidenum">
              <a:rPr lang="fr-FR" altLang="fr-FR"/>
              <a:pPr/>
              <a:t>‹N°›</a:t>
            </a:fld>
            <a:endParaRPr lang="fr-FR" altLang="fr-FR"/>
          </a:p>
        </p:txBody>
      </p:sp>
    </p:spTree>
    <p:extLst>
      <p:ext uri="{BB962C8B-B14F-4D97-AF65-F5344CB8AC3E}">
        <p14:creationId xmlns:p14="http://schemas.microsoft.com/office/powerpoint/2010/main" val="256147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87660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00688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13612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11260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7233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4047671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392190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64198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63959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5152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ntenu avec texte et graphiqu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4"/>
          <p:cNvSpPr>
            <a:spLocks noGrp="1"/>
          </p:cNvSpPr>
          <p:nvPr>
            <p:ph type="title"/>
          </p:nvPr>
        </p:nvSpPr>
        <p:spPr/>
        <p:txBody>
          <a:bodyPr/>
          <a:lstStyle/>
          <a:p>
            <a:r>
              <a:rPr lang="fr-FR"/>
              <a:t>Modifiez le style du titre</a:t>
            </a:r>
          </a:p>
        </p:txBody>
      </p:sp>
      <p:sp>
        <p:nvSpPr>
          <p:cNvPr id="4" name="Espace réservé du numéro de diapositive 5"/>
          <p:cNvSpPr>
            <a:spLocks noGrp="1"/>
          </p:cNvSpPr>
          <p:nvPr>
            <p:ph type="sldNum" sz="quarter" idx="10"/>
          </p:nvPr>
        </p:nvSpPr>
        <p:spPr/>
        <p:txBody>
          <a:bodyPr/>
          <a:lstStyle>
            <a:lvl1pPr>
              <a:defRPr/>
            </a:lvl1pPr>
          </a:lstStyle>
          <a:p>
            <a:fld id="{BDE47443-FC72-4A85-A8FA-371DAF78B060}" type="slidenum">
              <a:rPr lang="fr-FR" altLang="fr-FR"/>
              <a:pPr/>
              <a:t>‹N°›</a:t>
            </a:fld>
            <a:endParaRPr lang="fr-FR" altLang="fr-FR"/>
          </a:p>
        </p:txBody>
      </p:sp>
    </p:spTree>
    <p:extLst>
      <p:ext uri="{BB962C8B-B14F-4D97-AF65-F5344CB8AC3E}">
        <p14:creationId xmlns:p14="http://schemas.microsoft.com/office/powerpoint/2010/main" val="5272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329284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04471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883142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00177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42693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43A5C1"/>
              </a:buClr>
              <a:defRPr>
                <a:solidFill>
                  <a:srgbClr val="000000"/>
                </a:solidFill>
              </a:defRPr>
            </a:lvl1pPr>
          </a:lstStyle>
          <a:p>
            <a:pPr lvl="0"/>
            <a:r>
              <a:rPr lang="fr-FR"/>
              <a:t>Modifiez les styles du texte du masque</a:t>
            </a:r>
          </a:p>
        </p:txBody>
      </p:sp>
      <p:sp>
        <p:nvSpPr>
          <p:cNvPr id="4" name="Espace réservé du numéro de diapositive 5"/>
          <p:cNvSpPr>
            <a:spLocks noGrp="1"/>
          </p:cNvSpPr>
          <p:nvPr>
            <p:ph type="sldNum" sz="quarter" idx="14"/>
          </p:nvPr>
        </p:nvSpPr>
        <p:spPr/>
        <p:txBody>
          <a:bodyPr/>
          <a:lstStyle>
            <a:lvl1pPr>
              <a:defRPr/>
            </a:lvl1pPr>
          </a:lstStyle>
          <a:p>
            <a:fld id="{28D99F30-DB7A-4072-A6AA-62374814AD8D}" type="slidenum">
              <a:rPr lang="fr-FR" altLang="fr-FR"/>
              <a:pPr/>
              <a:t>‹N°›</a:t>
            </a:fld>
            <a:endParaRPr lang="fr-FR" altLang="fr-FR"/>
          </a:p>
        </p:txBody>
      </p:sp>
    </p:spTree>
    <p:extLst>
      <p:ext uri="{BB962C8B-B14F-4D97-AF65-F5344CB8AC3E}">
        <p14:creationId xmlns:p14="http://schemas.microsoft.com/office/powerpoint/2010/main" val="34276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fld id="{916A4BF8-EAC4-4FC0-BA7E-97066C1FE829}" type="slidenum">
              <a:rPr lang="fr-FR" altLang="fr-FR"/>
              <a:pPr/>
              <a:t>‹N°›</a:t>
            </a:fld>
            <a:endParaRPr lang="fr-FR" altLang="fr-FR"/>
          </a:p>
        </p:txBody>
      </p:sp>
    </p:spTree>
    <p:extLst>
      <p:ext uri="{BB962C8B-B14F-4D97-AF65-F5344CB8AC3E}">
        <p14:creationId xmlns:p14="http://schemas.microsoft.com/office/powerpoint/2010/main" val="40536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Rectangle 21"/>
          <p:cNvSpPr>
            <a:spLocks noGrp="1" noChangeArrowheads="1"/>
          </p:cNvSpPr>
          <p:nvPr>
            <p:ph type="dt" sz="half" idx="10"/>
          </p:nvPr>
        </p:nvSpPr>
        <p:spPr>
          <a:xfrm>
            <a:off x="685800" y="6248400"/>
            <a:ext cx="1905000" cy="457200"/>
          </a:xfrm>
          <a:prstGeom prst="rect">
            <a:avLst/>
          </a:prstGeom>
        </p:spPr>
        <p:txBody>
          <a:bodyPr/>
          <a:lstStyle>
            <a:lvl1pPr>
              <a:defRPr>
                <a:latin typeface="Calibri" panose="020F0502020204030204" pitchFamily="34" charset="0"/>
                <a:ea typeface="+mn-ea"/>
                <a:cs typeface="Arial" panose="020B0604020202020204" pitchFamily="34" charset="0"/>
              </a:defRPr>
            </a:lvl1pPr>
          </a:lstStyle>
          <a:p>
            <a:pPr>
              <a:defRPr/>
            </a:pPr>
            <a:endParaRPr lang="fr-FR" altLang="fr-FR"/>
          </a:p>
        </p:txBody>
      </p:sp>
      <p:sp>
        <p:nvSpPr>
          <p:cNvPr id="4" name="Rectangle 22"/>
          <p:cNvSpPr>
            <a:spLocks noGrp="1" noChangeArrowheads="1"/>
          </p:cNvSpPr>
          <p:nvPr>
            <p:ph type="ftr" sz="quarter" idx="11"/>
          </p:nvPr>
        </p:nvSpPr>
        <p:spPr>
          <a:xfrm>
            <a:off x="3124200" y="6248400"/>
            <a:ext cx="2895600" cy="457200"/>
          </a:xfrm>
          <a:prstGeom prst="rect">
            <a:avLst/>
          </a:prstGeom>
        </p:spPr>
        <p:txBody>
          <a:bodyPr/>
          <a:lstStyle>
            <a:lvl1pPr>
              <a:defRPr>
                <a:latin typeface="Calibri" panose="020F0502020204030204" pitchFamily="34" charset="0"/>
                <a:ea typeface="+mn-ea"/>
                <a:cs typeface="Arial" panose="020B0604020202020204" pitchFamily="34" charset="0"/>
              </a:defRPr>
            </a:lvl1pPr>
          </a:lstStyle>
          <a:p>
            <a:pPr>
              <a:defRPr/>
            </a:pPr>
            <a:endParaRPr lang="fr-FR" altLang="fr-FR"/>
          </a:p>
        </p:txBody>
      </p:sp>
      <p:sp>
        <p:nvSpPr>
          <p:cNvPr id="5" name="Rectangle 23"/>
          <p:cNvSpPr>
            <a:spLocks noGrp="1" noChangeArrowheads="1"/>
          </p:cNvSpPr>
          <p:nvPr>
            <p:ph type="sldNum" sz="quarter" idx="12"/>
          </p:nvPr>
        </p:nvSpPr>
        <p:spPr/>
        <p:txBody>
          <a:bodyPr/>
          <a:lstStyle>
            <a:lvl1pPr>
              <a:defRPr/>
            </a:lvl1pPr>
          </a:lstStyle>
          <a:p>
            <a:fld id="{E1DF264D-9C38-45C7-9A1A-3C50EABB62A9}" type="slidenum">
              <a:rPr lang="fr-FR" altLang="fr-FR"/>
              <a:pPr/>
              <a:t>‹N°›</a:t>
            </a:fld>
            <a:endParaRPr lang="fr-FR" altLang="fr-FR"/>
          </a:p>
        </p:txBody>
      </p:sp>
    </p:spTree>
    <p:extLst>
      <p:ext uri="{BB962C8B-B14F-4D97-AF65-F5344CB8AC3E}">
        <p14:creationId xmlns:p14="http://schemas.microsoft.com/office/powerpoint/2010/main" val="216854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a:t>Modifiez le style du titre</a:t>
            </a:r>
            <a:endParaRPr lang="fr-FR" dirty="0"/>
          </a:p>
        </p:txBody>
      </p:sp>
      <p:sp>
        <p:nvSpPr>
          <p:cNvPr id="3" name="Sous-titre 2"/>
          <p:cNvSpPr>
            <a:spLocks noGrp="1"/>
          </p:cNvSpPr>
          <p:nvPr>
            <p:ph type="subTitle" idx="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56067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9182101"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4"/>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schemeClr val="tx1">
                  <a:lumMod val="75000"/>
                  <a:lumOff val="25000"/>
                </a:schemeClr>
              </a:solidFill>
            </a:endParaRPr>
          </a:p>
          <a:p>
            <a:pPr>
              <a:defRPr/>
            </a:pPr>
            <a:endParaRPr lang="fr-FR" dirty="0"/>
          </a:p>
        </p:txBody>
      </p:sp>
      <p:pic>
        <p:nvPicPr>
          <p:cNvPr id="5" name="Imag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863" y="6223000"/>
            <a:ext cx="1241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25863" y="2327275"/>
            <a:ext cx="16891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097486" y="3901509"/>
            <a:ext cx="5897726" cy="2108160"/>
          </a:xfrm>
        </p:spPr>
        <p:txBody>
          <a:bodyPr anchor="t">
            <a:normAutofit/>
          </a:bodyPr>
          <a:lstStyle>
            <a:lvl1pPr>
              <a:defRPr sz="1200" b="0" i="0" baseline="0">
                <a:latin typeface="Arial" charset="0"/>
                <a:ea typeface="Arial" charset="0"/>
                <a:cs typeface="Arial" charset="0"/>
              </a:defRPr>
            </a:lvl1pPr>
          </a:lstStyle>
          <a:p>
            <a:r>
              <a:rPr lang="fr-FR"/>
              <a:t>Modifiez le style du titre</a:t>
            </a:r>
            <a:endParaRPr lang="fr-FR" dirty="0"/>
          </a:p>
        </p:txBody>
      </p:sp>
      <p:sp>
        <p:nvSpPr>
          <p:cNvPr id="7" name="Espace réservé du numéro de diapositive 4"/>
          <p:cNvSpPr>
            <a:spLocks noGrp="1"/>
          </p:cNvSpPr>
          <p:nvPr>
            <p:ph type="sldNum" sz="quarter" idx="10"/>
          </p:nvPr>
        </p:nvSpPr>
        <p:spPr/>
        <p:txBody>
          <a:bodyPr/>
          <a:lstStyle>
            <a:lvl1pPr>
              <a:defRPr/>
            </a:lvl1pPr>
          </a:lstStyle>
          <a:p>
            <a:fld id="{69D02151-30CA-48E8-B496-53594B785775}" type="slidenum">
              <a:rPr lang="fr-FR" altLang="fr-FR"/>
              <a:pPr/>
              <a:t>‹N°›</a:t>
            </a:fld>
            <a:endParaRPr lang="fr-FR" altLang="fr-FR"/>
          </a:p>
        </p:txBody>
      </p:sp>
    </p:spTree>
    <p:extLst>
      <p:ext uri="{BB962C8B-B14F-4D97-AF65-F5344CB8AC3E}">
        <p14:creationId xmlns:p14="http://schemas.microsoft.com/office/powerpoint/2010/main" val="182814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5"/>
          <p:cNvSpPr>
            <a:spLocks noGrp="1"/>
          </p:cNvSpPr>
          <p:nvPr>
            <p:ph type="sldNum" sz="quarter" idx="15"/>
          </p:nvPr>
        </p:nvSpPr>
        <p:spPr/>
        <p:txBody>
          <a:bodyPr/>
          <a:lstStyle>
            <a:lvl1pPr>
              <a:defRPr/>
            </a:lvl1pPr>
          </a:lstStyle>
          <a:p>
            <a:fld id="{4AF55E95-F72C-4007-96CF-95558ABE42B3}" type="slidenum">
              <a:rPr lang="fr-FR" altLang="fr-FR"/>
              <a:pPr/>
              <a:t>‹N°›</a:t>
            </a:fld>
            <a:endParaRPr lang="fr-FR" altLang="fr-FR"/>
          </a:p>
        </p:txBody>
      </p:sp>
    </p:spTree>
    <p:extLst>
      <p:ext uri="{BB962C8B-B14F-4D97-AF65-F5344CB8AC3E}">
        <p14:creationId xmlns:p14="http://schemas.microsoft.com/office/powerpoint/2010/main" val="231179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3323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anose="020B0604020202020204" pitchFamily="34" charset="0"/>
                <a:cs typeface="Arial" panose="020B0604020202020204" pitchFamily="34" charset="0"/>
              </a:defRPr>
            </a:lvl1pPr>
          </a:lstStyle>
          <a:p>
            <a:fld id="{B73B3D15-1C02-472C-9005-FBC2A2645129}" type="slidenum">
              <a:rPr lang="fr-FR" altLang="fr-FR"/>
              <a:pPr/>
              <a:t>‹N°›</a:t>
            </a:fld>
            <a:endParaRPr lang="fr-FR" altLang="fr-FR"/>
          </a:p>
        </p:txBody>
      </p:sp>
      <p:sp>
        <p:nvSpPr>
          <p:cNvPr id="14" name="Espace réservé du pied de page 4"/>
          <p:cNvSpPr txBox="1">
            <a:spLocks/>
          </p:cNvSpPr>
          <p:nvPr userDrawn="1"/>
        </p:nvSpPr>
        <p:spPr>
          <a:xfrm>
            <a:off x="2368550" y="6146800"/>
            <a:ext cx="3544888"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sz="900" dirty="0">
              <a:solidFill>
                <a:schemeClr val="tx1">
                  <a:lumMod val="75000"/>
                  <a:lumOff val="25000"/>
                </a:schemeClr>
              </a:solidFill>
              <a:latin typeface="Arial" charset="0"/>
              <a:ea typeface="Arial" charset="0"/>
              <a:cs typeface="Arial" charset="0"/>
            </a:endParaRPr>
          </a:p>
          <a:p>
            <a:pPr>
              <a:lnSpc>
                <a:spcPts val="1320"/>
              </a:lnSpc>
              <a:defRPr/>
            </a:pPr>
            <a:r>
              <a:rPr lang="fr-FR" sz="900" dirty="0">
                <a:solidFill>
                  <a:schemeClr val="tx1">
                    <a:lumMod val="75000"/>
                    <a:lumOff val="25000"/>
                  </a:schemeClr>
                </a:solidFill>
                <a:latin typeface="Arial" charset="0"/>
                <a:ea typeface="Arial" charset="0"/>
                <a:cs typeface="Arial" charset="0"/>
              </a:rPr>
              <a:t>La transformation de la voie professionnelle</a:t>
            </a:r>
          </a:p>
        </p:txBody>
      </p:sp>
      <p:sp>
        <p:nvSpPr>
          <p:cNvPr id="15" name="Espace réservé du pied de page 4"/>
          <p:cNvSpPr txBox="1">
            <a:spLocks/>
          </p:cNvSpPr>
          <p:nvPr userDrawn="1"/>
        </p:nvSpPr>
        <p:spPr>
          <a:xfrm>
            <a:off x="6989763" y="6391275"/>
            <a:ext cx="1160462" cy="365125"/>
          </a:xfrm>
          <a:prstGeom prst="rect">
            <a:avLst/>
          </a:prstGeom>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fr-FR" altLang="fr-FR" sz="1000">
              <a:solidFill>
                <a:srgbClr val="1B8ED9"/>
              </a:solidFill>
              <a:cs typeface="Arial" panose="020B0604020202020204" pitchFamily="34" charset="0"/>
            </a:endParaRPr>
          </a:p>
          <a:p>
            <a:pPr eaLnBrk="1" hangingPunct="1">
              <a:lnSpc>
                <a:spcPts val="1325"/>
              </a:lnSpc>
            </a:pPr>
            <a:r>
              <a:rPr lang="fr-FR" altLang="fr-FR" sz="900">
                <a:solidFill>
                  <a:srgbClr val="404040"/>
                </a:solidFill>
                <a:latin typeface="Arial" panose="020B0604020202020204" pitchFamily="34" charset="0"/>
                <a:cs typeface="Arial" panose="020B0604020202020204" pitchFamily="34" charset="0"/>
              </a:rPr>
              <a:t>AOÛT 2018</a:t>
            </a:r>
          </a:p>
          <a:p>
            <a:pPr eaLnBrk="1" hangingPunct="1"/>
            <a:endParaRPr lang="fr-FR" altLang="fr-FR" sz="1000">
              <a:solidFill>
                <a:srgbClr val="898989"/>
              </a:solidFill>
              <a:cs typeface="Arial" panose="020B0604020202020204" pitchFamily="34" charset="0"/>
            </a:endParaRPr>
          </a:p>
        </p:txBody>
      </p:sp>
      <p:pic>
        <p:nvPicPr>
          <p:cNvPr id="1031" name="Imag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4863" y="6310313"/>
            <a:ext cx="1241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00113" y="176213"/>
            <a:ext cx="9001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1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683250" y="6318250"/>
            <a:ext cx="110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8" r:id="rId5"/>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MS PGothic" panose="020B0600070205080204" pitchFamily="34" charset="-128"/>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43A5C1"/>
        </a:buClr>
        <a:buSzPct val="100000"/>
        <a:buFont typeface="Arial" panose="020B0604020202020204" pitchFamily="34" charset="0"/>
        <a:buChar char="■"/>
        <a:defRPr kern="1200">
          <a:solidFill>
            <a:srgbClr val="43A5C1"/>
          </a:solidFill>
          <a:latin typeface="Arial" charset="0"/>
          <a:ea typeface="MS PGothic" panose="020B0600070205080204" pitchFamily="34" charset="-128"/>
          <a:cs typeface="Arial" charset="0"/>
        </a:defRPr>
      </a:lvl1pPr>
      <a:lvl2pPr marL="627063" indent="-169863" algn="l" defTabSz="457200" rtl="0" eaLnBrk="0" fontAlgn="base" hangingPunct="0">
        <a:spcBef>
          <a:spcPct val="20000"/>
        </a:spcBef>
        <a:spcAft>
          <a:spcPct val="0"/>
        </a:spcAft>
        <a:buClr>
          <a:srgbClr val="43A5C1"/>
        </a:buClr>
        <a:buFont typeface="Arial Italic" pitchFamily="2" charset="0"/>
        <a:buChar char="■"/>
        <a:defRPr sz="1300" kern="1200">
          <a:solidFill>
            <a:schemeClr val="tx1"/>
          </a:solidFill>
          <a:latin typeface="Arial" charset="0"/>
          <a:ea typeface="Arial" charset="0"/>
          <a:cs typeface="Arial" charset="0"/>
        </a:defRPr>
      </a:lvl2pPr>
      <a:lvl3pPr marL="627063" indent="287338" algn="l" defTabSz="457200" rtl="0" eaLnBrk="0" fontAlgn="base" hangingPunct="0">
        <a:spcBef>
          <a:spcPct val="20000"/>
        </a:spcBef>
        <a:spcAft>
          <a:spcPct val="0"/>
        </a:spcAft>
        <a:buClr>
          <a:srgbClr val="43A5C1"/>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43A5C1"/>
        </a:buClr>
        <a:buFont typeface="Arial" panose="020B0604020202020204" pitchFamily="34" charset="0"/>
        <a:buChar char="–"/>
        <a:defRPr sz="1100" kern="1200">
          <a:solidFill>
            <a:schemeClr val="tx1"/>
          </a:solidFill>
          <a:latin typeface="Arial" charset="0"/>
          <a:ea typeface="Arial" charset="0"/>
          <a:cs typeface="Arial" charset="0"/>
        </a:defRPr>
      </a:lvl4pPr>
      <a:lvl5pPr marL="806450" indent="1022350" algn="l" defTabSz="457200" rtl="0" eaLnBrk="0" fontAlgn="base" hangingPunct="0">
        <a:spcBef>
          <a:spcPct val="20000"/>
        </a:spcBef>
        <a:spcAft>
          <a:spcPct val="0"/>
        </a:spcAft>
        <a:buClr>
          <a:srgbClr val="43A5C1"/>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a:t>
            </a:r>
            <a:br>
              <a:rPr lang="fr-FR" altLang="fr-FR"/>
            </a:br>
            <a:r>
              <a:rPr lang="fr-FR" altLang="fr-FR"/>
              <a:t>LE TITRE</a:t>
            </a:r>
          </a:p>
        </p:txBody>
      </p:sp>
      <p:sp>
        <p:nvSpPr>
          <p:cNvPr id="717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a:t>
            </a:r>
            <a:br>
              <a:rPr lang="fr-FR" altLang="fr-FR"/>
            </a:br>
            <a:r>
              <a:rPr lang="fr-FR" altLang="fr-FR"/>
              <a:t>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cs typeface="Arial" panose="020B0604020202020204" pitchFamily="34" charset="0"/>
              </a:defRPr>
            </a:lvl1pPr>
          </a:lstStyle>
          <a:p>
            <a:fld id="{E2ACE1E8-DF8B-4D21-B6F0-B4B9F2B61FEF}" type="slidenum">
              <a:rPr lang="fr-FR" altLang="fr-FR"/>
              <a:pPr/>
              <a:t>‹N°›</a:t>
            </a:fld>
            <a:endParaRPr lang="fr-FR" altLang="fr-FR"/>
          </a:p>
        </p:txBody>
      </p:sp>
      <p:sp>
        <p:nvSpPr>
          <p:cNvPr id="12" name="Espace réservé du pied de page 4"/>
          <p:cNvSpPr txBox="1">
            <a:spLocks/>
          </p:cNvSpPr>
          <p:nvPr userDrawn="1"/>
        </p:nvSpPr>
        <p:spPr>
          <a:xfrm>
            <a:off x="2368550" y="6146800"/>
            <a:ext cx="4621213"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320"/>
              </a:lnSpc>
              <a:defRPr/>
            </a:pPr>
            <a:r>
              <a:rPr lang="fr-FR" dirty="0">
                <a:solidFill>
                  <a:srgbClr val="00919D"/>
                </a:solidFill>
              </a:rPr>
              <a:t/>
            </a:r>
            <a:br>
              <a:rPr lang="fr-FR" dirty="0">
                <a:solidFill>
                  <a:srgbClr val="00919D"/>
                </a:solidFill>
              </a:rPr>
            </a:br>
            <a:r>
              <a:rPr lang="fr-FR" dirty="0">
                <a:solidFill>
                  <a:schemeClr val="tx1">
                    <a:lumMod val="75000"/>
                    <a:lumOff val="25000"/>
                  </a:schemeClr>
                </a:solidFill>
              </a:rPr>
              <a:t>la transformation de la voie professionnelle</a:t>
            </a:r>
          </a:p>
          <a:p>
            <a:pPr>
              <a:defRPr/>
            </a:pPr>
            <a:endParaRPr lang="fr-FR" dirty="0"/>
          </a:p>
        </p:txBody>
      </p:sp>
      <p:sp>
        <p:nvSpPr>
          <p:cNvPr id="15" name="Espace réservé du pied de page 4"/>
          <p:cNvSpPr txBox="1">
            <a:spLocks/>
          </p:cNvSpPr>
          <p:nvPr userDrawn="1"/>
        </p:nvSpPr>
        <p:spPr>
          <a:xfrm>
            <a:off x="6989763" y="6391275"/>
            <a:ext cx="1160462" cy="365125"/>
          </a:xfrm>
          <a:prstGeom prst="rect">
            <a:avLst/>
          </a:prstGeom>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fr-FR" altLang="fr-FR" sz="1000">
              <a:solidFill>
                <a:srgbClr val="1B8ED9"/>
              </a:solidFill>
              <a:cs typeface="Arial" panose="020B0604020202020204" pitchFamily="34" charset="0"/>
            </a:endParaRPr>
          </a:p>
          <a:p>
            <a:pPr eaLnBrk="1" hangingPunct="1">
              <a:lnSpc>
                <a:spcPts val="1325"/>
              </a:lnSpc>
            </a:pPr>
            <a:r>
              <a:rPr lang="fr-FR" altLang="fr-FR" sz="1000">
                <a:solidFill>
                  <a:srgbClr val="404040"/>
                </a:solidFill>
                <a:cs typeface="Arial" panose="020B0604020202020204" pitchFamily="34" charset="0"/>
              </a:rPr>
              <a:t>AOÛT 2018</a:t>
            </a:r>
          </a:p>
          <a:p>
            <a:pPr eaLnBrk="1" hangingPunct="1"/>
            <a:endParaRPr lang="fr-FR" altLang="fr-FR" sz="1000">
              <a:solidFill>
                <a:srgbClr val="898989"/>
              </a:solidFill>
              <a:cs typeface="Arial" panose="020B0604020202020204" pitchFamily="34" charset="0"/>
            </a:endParaRPr>
          </a:p>
        </p:txBody>
      </p:sp>
      <p:pic>
        <p:nvPicPr>
          <p:cNvPr id="7175" name="Imag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4863" y="6310313"/>
            <a:ext cx="1241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Lst>
  <p:hf hdr="0"/>
  <p:txStyles>
    <p:titleStyle>
      <a:lvl1pPr algn="l" defTabSz="457200" rtl="0" eaLnBrk="0" fontAlgn="base" hangingPunct="0">
        <a:spcBef>
          <a:spcPct val="0"/>
        </a:spcBef>
        <a:spcAft>
          <a:spcPct val="0"/>
        </a:spcAft>
        <a:defRPr sz="3600" b="1" kern="1200">
          <a:solidFill>
            <a:srgbClr val="404040"/>
          </a:solidFill>
          <a:latin typeface="Arial Black" charset="0"/>
          <a:ea typeface="MS PGothic" panose="020B0600070205080204" pitchFamily="34" charset="-128"/>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MS PGothic" panose="020B0600070205080204" pitchFamily="34" charset="-128"/>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MS PGothic" panose="020B0600070205080204" pitchFamily="34" charset="-128"/>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MS PGothic" panose="020B0600070205080204" pitchFamily="34" charset="-128"/>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MS PGothic" panose="020B0600070205080204" pitchFamily="34" charset="-128"/>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2800" kern="1200">
          <a:solidFill>
            <a:srgbClr val="43A5C1"/>
          </a:solidFill>
          <a:latin typeface="Arial" charset="0"/>
          <a:ea typeface="MS PGothic" panose="020B0600070205080204" pitchFamily="34" charset="-128"/>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charset="0"/>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a:t>
            </a:r>
            <a:br>
              <a:rPr lang="fr-FR" altLang="fr-FR"/>
            </a:br>
            <a:r>
              <a:rPr lang="fr-FR" altLang="fr-FR"/>
              <a:t>ET MODIFIEZ LE TITRE</a:t>
            </a:r>
          </a:p>
        </p:txBody>
      </p:sp>
      <p:sp>
        <p:nvSpPr>
          <p:cNvPr id="10244"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a:t>
            </a:r>
            <a:br>
              <a:rPr lang="fr-FR" altLang="fr-FR"/>
            </a:br>
            <a:r>
              <a:rPr lang="fr-FR" altLang="fr-FR"/>
              <a:t>les styles du texte du masque</a:t>
            </a:r>
          </a:p>
          <a:p>
            <a:pPr lvl="0"/>
            <a:endParaRPr lang="fr-FR" altLang="fr-FR"/>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000000"/>
                </a:solidFill>
                <a:cs typeface="Arial" panose="020B0604020202020204" pitchFamily="34" charset="0"/>
              </a:defRPr>
            </a:lvl1pPr>
          </a:lstStyle>
          <a:p>
            <a:fld id="{0EF4C746-1803-4BD1-A26E-01BE00CCC981}" type="slidenum">
              <a:rPr lang="fr-FR" altLang="fr-FR"/>
              <a:pPr/>
              <a:t>‹N°›</a:t>
            </a:fld>
            <a:endParaRPr lang="fr-FR" altLang="fr-FR"/>
          </a:p>
        </p:txBody>
      </p:sp>
      <p:sp>
        <p:nvSpPr>
          <p:cNvPr id="11" name="Espace réservé du pied de page 4"/>
          <p:cNvSpPr txBox="1">
            <a:spLocks/>
          </p:cNvSpPr>
          <p:nvPr userDrawn="1"/>
        </p:nvSpPr>
        <p:spPr>
          <a:xfrm>
            <a:off x="3095625" y="6146800"/>
            <a:ext cx="46196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t>La transformation de la voie professionnelle</a:t>
            </a:r>
            <a:endParaRPr lang="fr-FR" dirty="0">
              <a:solidFill>
                <a:srgbClr val="1B8ED9"/>
              </a:solidFill>
            </a:endParaRPr>
          </a:p>
        </p:txBody>
      </p:sp>
      <p:sp>
        <p:nvSpPr>
          <p:cNvPr id="12" name="Espace réservé du pied de page 4"/>
          <p:cNvSpPr txBox="1">
            <a:spLocks/>
          </p:cNvSpPr>
          <p:nvPr userDrawn="1"/>
        </p:nvSpPr>
        <p:spPr>
          <a:xfrm>
            <a:off x="6989763" y="6200775"/>
            <a:ext cx="1160462" cy="365125"/>
          </a:xfrm>
          <a:prstGeom prst="rect">
            <a:avLst/>
          </a:prstGeom>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fr-FR" altLang="fr-FR" sz="1000">
              <a:solidFill>
                <a:srgbClr val="1B8ED9"/>
              </a:solidFill>
              <a:cs typeface="Arial" panose="020B0604020202020204" pitchFamily="34" charset="0"/>
            </a:endParaRPr>
          </a:p>
          <a:p>
            <a:pPr eaLnBrk="1" hangingPunct="1"/>
            <a:r>
              <a:rPr lang="fr-FR" altLang="fr-FR" sz="1000">
                <a:solidFill>
                  <a:srgbClr val="898989"/>
                </a:solidFill>
                <a:cs typeface="Arial" panose="020B0604020202020204" pitchFamily="34" charset="0"/>
              </a:rPr>
              <a:t>AOÛT 2018</a:t>
            </a:r>
          </a:p>
        </p:txBody>
      </p:sp>
      <p:pic>
        <p:nvPicPr>
          <p:cNvPr id="10248" name="Imag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95625" y="1855788"/>
            <a:ext cx="860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Lst>
  <p:hf hdr="0"/>
  <p:txStyles>
    <p:titleStyle>
      <a:lvl1pPr algn="l" defTabSz="457200" rtl="0" eaLnBrk="0" fontAlgn="base" hangingPunct="0">
        <a:spcBef>
          <a:spcPct val="0"/>
        </a:spcBef>
        <a:spcAft>
          <a:spcPct val="0"/>
        </a:spcAft>
        <a:defRPr sz="3200" b="1" kern="1200">
          <a:solidFill>
            <a:srgbClr val="43A5C1"/>
          </a:solidFill>
          <a:latin typeface="Arial Black" charset="0"/>
          <a:ea typeface="MS PGothic" panose="020B0600070205080204" pitchFamily="34" charset="-128"/>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MS PGothic" panose="020B0600070205080204" pitchFamily="34" charset="-128"/>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MS PGothic" panose="020B0600070205080204" pitchFamily="34" charset="-128"/>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MS PGothic" panose="020B0600070205080204" pitchFamily="34" charset="-128"/>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MS PGothic" panose="020B0600070205080204" pitchFamily="34" charset="-128"/>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MS PGothic" panose="020B0600070205080204" pitchFamily="34" charset="-128"/>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charset="0"/>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pPr eaLnBrk="1" fontAlgn="auto" hangingPunct="1">
              <a:spcBef>
                <a:spcPts val="0"/>
              </a:spcBef>
              <a:spcAft>
                <a:spcPts val="0"/>
              </a:spcAft>
            </a:pPr>
            <a:fld id="{A786685B-2977-D546-9E3D-3CA676A47F0C}" type="slidenum">
              <a:rPr lang="fr-FR" smtClean="0">
                <a:latin typeface="Calibri"/>
                <a:ea typeface="+mn-ea"/>
              </a:rPr>
              <a:pPr eaLnBrk="1" fontAlgn="auto" hangingPunct="1">
                <a:spcBef>
                  <a:spcPts val="0"/>
                </a:spcBef>
                <a:spcAft>
                  <a:spcPts val="0"/>
                </a:spcAft>
              </a:pPr>
              <a:t>‹N°›</a:t>
            </a:fld>
            <a:endParaRPr lang="fr-FR" dirty="0">
              <a:latin typeface="Calibri"/>
              <a:ea typeface="+mn-ea"/>
            </a:endParaRPr>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smtClean="0">
              <a:solidFill>
                <a:srgbClr val="1B8ED9"/>
              </a:solidFill>
            </a:endParaRPr>
          </a:p>
          <a:p>
            <a:pPr>
              <a:lnSpc>
                <a:spcPts val="1320"/>
              </a:lnSpc>
            </a:pPr>
            <a:r>
              <a:rPr lang="fr-FR" dirty="0" err="1" smtClean="0">
                <a:solidFill>
                  <a:srgbClr val="1B8ED9"/>
                </a:solidFill>
              </a:rPr>
              <a:t>DECembre</a:t>
            </a:r>
            <a:r>
              <a:rPr lang="fr-FR" dirty="0" smtClean="0">
                <a:solidFill>
                  <a:srgbClr val="1B8ED9"/>
                </a:solidFill>
              </a:rPr>
              <a:t> 2018</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4" name="Espace réservé du pied de page 4"/>
          <p:cNvSpPr txBox="1">
            <a:spLocks/>
          </p:cNvSpPr>
          <p:nvPr userDrawn="1"/>
        </p:nvSpPr>
        <p:spPr>
          <a:xfrm>
            <a:off x="2357525" y="6073033"/>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b="1"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David </a:t>
            </a:r>
            <a:r>
              <a:rPr lang="fr-FR" dirty="0" err="1" smtClean="0">
                <a:solidFill>
                  <a:prstClr val="black">
                    <a:lumMod val="75000"/>
                    <a:lumOff val="25000"/>
                  </a:prstClr>
                </a:solidFill>
              </a:rPr>
              <a:t>Hélard</a:t>
            </a:r>
            <a:endParaRPr lang="fr-FR" dirty="0" smtClean="0">
              <a:solidFill>
                <a:prstClr val="black">
                  <a:lumMod val="75000"/>
                  <a:lumOff val="25000"/>
                </a:prstClr>
              </a:solidFill>
            </a:endParaRPr>
          </a:p>
        </p:txBody>
      </p:sp>
    </p:spTree>
    <p:extLst>
      <p:ext uri="{BB962C8B-B14F-4D97-AF65-F5344CB8AC3E}">
        <p14:creationId xmlns:p14="http://schemas.microsoft.com/office/powerpoint/2010/main" val="32901509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timing>
    <p:tnLst>
      <p:par>
        <p:cTn id="1" dur="indefinite" restart="never" nodeType="tmRoot"/>
      </p:par>
    </p:tnLst>
  </p:timing>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pPr eaLnBrk="1" fontAlgn="auto" hangingPunct="1">
              <a:spcBef>
                <a:spcPts val="0"/>
              </a:spcBef>
              <a:spcAft>
                <a:spcPts val="0"/>
              </a:spcAft>
            </a:pPr>
            <a:fld id="{A786685B-2977-D546-9E3D-3CA676A47F0C}" type="slidenum">
              <a:rPr lang="fr-FR" smtClean="0">
                <a:latin typeface="Calibri"/>
                <a:ea typeface="+mn-ea"/>
              </a:rPr>
              <a:pPr eaLnBrk="1" fontAlgn="auto" hangingPunct="1">
                <a:spcBef>
                  <a:spcPts val="0"/>
                </a:spcBef>
                <a:spcAft>
                  <a:spcPts val="0"/>
                </a:spcAft>
              </a:pPr>
              <a:t>‹N°›</a:t>
            </a:fld>
            <a:endParaRPr lang="fr-FR" dirty="0">
              <a:latin typeface="Calibri"/>
              <a:ea typeface="+mn-ea"/>
            </a:endParaRPr>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smtClean="0">
              <a:solidFill>
                <a:srgbClr val="1B8ED9"/>
              </a:solidFill>
            </a:endParaRPr>
          </a:p>
          <a:p>
            <a:pPr>
              <a:lnSpc>
                <a:spcPts val="1320"/>
              </a:lnSpc>
            </a:pPr>
            <a:r>
              <a:rPr lang="fr-FR" dirty="0" err="1" smtClean="0">
                <a:solidFill>
                  <a:srgbClr val="1B8ED9"/>
                </a:solidFill>
              </a:rPr>
              <a:t>DECembre</a:t>
            </a:r>
            <a:r>
              <a:rPr lang="fr-FR" dirty="0" smtClean="0">
                <a:solidFill>
                  <a:srgbClr val="1B8ED9"/>
                </a:solidFill>
              </a:rPr>
              <a:t> 2018</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4" name="Espace réservé du pied de page 4"/>
          <p:cNvSpPr txBox="1">
            <a:spLocks/>
          </p:cNvSpPr>
          <p:nvPr userDrawn="1"/>
        </p:nvSpPr>
        <p:spPr>
          <a:xfrm>
            <a:off x="2357525" y="6073033"/>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b="1"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David </a:t>
            </a:r>
            <a:r>
              <a:rPr lang="fr-FR" dirty="0" err="1" smtClean="0">
                <a:solidFill>
                  <a:prstClr val="black">
                    <a:lumMod val="75000"/>
                    <a:lumOff val="25000"/>
                  </a:prstClr>
                </a:solidFill>
              </a:rPr>
              <a:t>Hélard</a:t>
            </a:r>
            <a:endParaRPr lang="fr-FR" dirty="0" smtClean="0">
              <a:solidFill>
                <a:prstClr val="black">
                  <a:lumMod val="75000"/>
                  <a:lumOff val="25000"/>
                </a:prstClr>
              </a:solidFill>
            </a:endParaRPr>
          </a:p>
        </p:txBody>
      </p:sp>
    </p:spTree>
    <p:extLst>
      <p:ext uri="{BB962C8B-B14F-4D97-AF65-F5344CB8AC3E}">
        <p14:creationId xmlns:p14="http://schemas.microsoft.com/office/powerpoint/2010/main" val="29542497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timing>
    <p:tnLst>
      <p:par>
        <p:cTn id="1" dur="indefinite" restart="never" nodeType="tmRoot"/>
      </p:par>
    </p:tnLst>
  </p:timing>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pPr eaLnBrk="1" fontAlgn="auto" hangingPunct="1">
              <a:spcBef>
                <a:spcPts val="0"/>
              </a:spcBef>
              <a:spcAft>
                <a:spcPts val="0"/>
              </a:spcAft>
            </a:pPr>
            <a:fld id="{A786685B-2977-D546-9E3D-3CA676A47F0C}" type="slidenum">
              <a:rPr lang="fr-FR" smtClean="0">
                <a:latin typeface="Calibri"/>
                <a:ea typeface="+mn-ea"/>
              </a:rPr>
              <a:pPr eaLnBrk="1" fontAlgn="auto" hangingPunct="1">
                <a:spcBef>
                  <a:spcPts val="0"/>
                </a:spcBef>
                <a:spcAft>
                  <a:spcPts val="0"/>
                </a:spcAft>
              </a:pPr>
              <a:t>‹N°›</a:t>
            </a:fld>
            <a:endParaRPr lang="fr-FR" dirty="0">
              <a:latin typeface="Calibri"/>
              <a:ea typeface="+mn-ea"/>
            </a:endParaRPr>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smtClean="0">
              <a:solidFill>
                <a:srgbClr val="1B8ED9"/>
              </a:solidFill>
            </a:endParaRPr>
          </a:p>
          <a:p>
            <a:pPr>
              <a:lnSpc>
                <a:spcPts val="1320"/>
              </a:lnSpc>
            </a:pPr>
            <a:r>
              <a:rPr lang="fr-FR" dirty="0" err="1" smtClean="0">
                <a:solidFill>
                  <a:srgbClr val="1B8ED9"/>
                </a:solidFill>
              </a:rPr>
              <a:t>DECembre</a:t>
            </a:r>
            <a:r>
              <a:rPr lang="fr-FR" dirty="0" smtClean="0">
                <a:solidFill>
                  <a:srgbClr val="1B8ED9"/>
                </a:solidFill>
              </a:rPr>
              <a:t> 2018</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4" name="Espace réservé du pied de page 4"/>
          <p:cNvSpPr txBox="1">
            <a:spLocks/>
          </p:cNvSpPr>
          <p:nvPr userDrawn="1"/>
        </p:nvSpPr>
        <p:spPr>
          <a:xfrm>
            <a:off x="2357525" y="6073033"/>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b="1"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David </a:t>
            </a:r>
            <a:r>
              <a:rPr lang="fr-FR" dirty="0" err="1" smtClean="0">
                <a:solidFill>
                  <a:prstClr val="black">
                    <a:lumMod val="75000"/>
                    <a:lumOff val="25000"/>
                  </a:prstClr>
                </a:solidFill>
              </a:rPr>
              <a:t>Hélard</a:t>
            </a:r>
            <a:endParaRPr lang="fr-FR" dirty="0" smtClean="0">
              <a:solidFill>
                <a:prstClr val="black">
                  <a:lumMod val="75000"/>
                  <a:lumOff val="25000"/>
                </a:prstClr>
              </a:solidFill>
            </a:endParaRPr>
          </a:p>
        </p:txBody>
      </p:sp>
    </p:spTree>
    <p:extLst>
      <p:ext uri="{BB962C8B-B14F-4D97-AF65-F5344CB8AC3E}">
        <p14:creationId xmlns:p14="http://schemas.microsoft.com/office/powerpoint/2010/main" val="391462069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timing>
    <p:tnLst>
      <p:par>
        <p:cTn id="1" dur="indefinite" restart="never" nodeType="tmRoot"/>
      </p:par>
    </p:tnLst>
  </p:timing>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pPr eaLnBrk="1" fontAlgn="auto" hangingPunct="1">
              <a:spcBef>
                <a:spcPts val="0"/>
              </a:spcBef>
              <a:spcAft>
                <a:spcPts val="0"/>
              </a:spcAft>
            </a:pPr>
            <a:fld id="{A786685B-2977-D546-9E3D-3CA676A47F0C}" type="slidenum">
              <a:rPr lang="fr-FR" smtClean="0">
                <a:latin typeface="Calibri"/>
                <a:ea typeface="+mn-ea"/>
              </a:rPr>
              <a:pPr eaLnBrk="1" fontAlgn="auto" hangingPunct="1">
                <a:spcBef>
                  <a:spcPts val="0"/>
                </a:spcBef>
                <a:spcAft>
                  <a:spcPts val="0"/>
                </a:spcAft>
              </a:pPr>
              <a:t>‹N°›</a:t>
            </a:fld>
            <a:endParaRPr lang="fr-FR" dirty="0">
              <a:latin typeface="Calibri"/>
              <a:ea typeface="+mn-ea"/>
            </a:endParaRPr>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smtClean="0">
              <a:solidFill>
                <a:srgbClr val="1B8ED9"/>
              </a:solidFill>
            </a:endParaRPr>
          </a:p>
          <a:p>
            <a:pPr>
              <a:lnSpc>
                <a:spcPts val="1320"/>
              </a:lnSpc>
            </a:pPr>
            <a:r>
              <a:rPr lang="fr-FR" dirty="0" err="1" smtClean="0">
                <a:solidFill>
                  <a:srgbClr val="1B8ED9"/>
                </a:solidFill>
              </a:rPr>
              <a:t>DECembre</a:t>
            </a:r>
            <a:r>
              <a:rPr lang="fr-FR" dirty="0" smtClean="0">
                <a:solidFill>
                  <a:srgbClr val="1B8ED9"/>
                </a:solidFill>
              </a:rPr>
              <a:t> 2018</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4" name="Espace réservé du pied de page 4"/>
          <p:cNvSpPr txBox="1">
            <a:spLocks/>
          </p:cNvSpPr>
          <p:nvPr userDrawn="1"/>
        </p:nvSpPr>
        <p:spPr>
          <a:xfrm>
            <a:off x="2357525" y="6073033"/>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b="1"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David </a:t>
            </a:r>
            <a:r>
              <a:rPr lang="fr-FR" dirty="0" err="1" smtClean="0">
                <a:solidFill>
                  <a:prstClr val="black">
                    <a:lumMod val="75000"/>
                    <a:lumOff val="25000"/>
                  </a:prstClr>
                </a:solidFill>
              </a:rPr>
              <a:t>Hélard</a:t>
            </a:r>
            <a:endParaRPr lang="fr-FR" dirty="0" smtClean="0">
              <a:solidFill>
                <a:prstClr val="black">
                  <a:lumMod val="75000"/>
                  <a:lumOff val="25000"/>
                </a:prstClr>
              </a:solidFill>
            </a:endParaRPr>
          </a:p>
        </p:txBody>
      </p:sp>
    </p:spTree>
    <p:extLst>
      <p:ext uri="{BB962C8B-B14F-4D97-AF65-F5344CB8AC3E}">
        <p14:creationId xmlns:p14="http://schemas.microsoft.com/office/powerpoint/2010/main" val="125576931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timing>
    <p:tnLst>
      <p:par>
        <p:cTn id="1" dur="indefinite" restart="never" nodeType="tmRoot"/>
      </p:par>
    </p:tnLst>
  </p:timing>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ous-titre 2"/>
          <p:cNvSpPr>
            <a:spLocks noGrp="1"/>
          </p:cNvSpPr>
          <p:nvPr>
            <p:ph type="subTitle" idx="1"/>
          </p:nvPr>
        </p:nvSpPr>
        <p:spPr>
          <a:xfrm>
            <a:off x="3140075" y="3973513"/>
            <a:ext cx="6151563" cy="1387475"/>
          </a:xfrm>
        </p:spPr>
        <p:txBody>
          <a:bodyPr/>
          <a:lstStyle/>
          <a:p>
            <a:pPr eaLnBrk="1" hangingPunct="1"/>
            <a:r>
              <a:rPr lang="fr-FR" altLang="fr-FR" dirty="0">
                <a:latin typeface="Arial" panose="020B0604020202020204" pitchFamily="34" charset="0"/>
                <a:ea typeface="MS PGothic" panose="020B0600070205080204" pitchFamily="34" charset="-128"/>
              </a:rPr>
              <a:t>Famille des métiers de la construction durable du bâtiment et des TP.</a:t>
            </a:r>
          </a:p>
        </p:txBody>
      </p:sp>
      <p:sp>
        <p:nvSpPr>
          <p:cNvPr id="14338" name="Titre 6"/>
          <p:cNvSpPr>
            <a:spLocks noGrp="1"/>
          </p:cNvSpPr>
          <p:nvPr>
            <p:ph type="ctrTitle"/>
          </p:nvPr>
        </p:nvSpPr>
        <p:spPr>
          <a:xfrm>
            <a:off x="3140075" y="2466975"/>
            <a:ext cx="6169025" cy="1441450"/>
          </a:xfrm>
        </p:spPr>
        <p:txBody>
          <a:bodyPr/>
          <a:lstStyle/>
          <a:p>
            <a:pPr eaLnBrk="1" hangingPunct="1"/>
            <a:r>
              <a:rPr lang="fr-FR" altLang="fr-FR">
                <a:latin typeface="Arial Black" panose="020B0A04020102020204" pitchFamily="34" charset="0"/>
                <a:ea typeface="MS PGothic" panose="020B0600070205080204" pitchFamily="34" charset="-128"/>
              </a:rPr>
              <a:t>LA TRANSFORMATION DE LA VOIE PROFESSIONNELLE</a:t>
            </a:r>
          </a:p>
        </p:txBody>
      </p:sp>
      <p:pic>
        <p:nvPicPr>
          <p:cNvPr id="4" name="Image 3"/>
          <p:cNvPicPr>
            <a:picLocks noChangeAspect="1"/>
          </p:cNvPicPr>
          <p:nvPr/>
        </p:nvPicPr>
        <p:blipFill>
          <a:blip r:embed="rId2"/>
          <a:stretch>
            <a:fillRect/>
          </a:stretch>
        </p:blipFill>
        <p:spPr>
          <a:xfrm>
            <a:off x="416060" y="1265389"/>
            <a:ext cx="1856885" cy="5787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497" y="194158"/>
            <a:ext cx="7881937" cy="385977"/>
          </a:xfrm>
        </p:spPr>
        <p:txBody>
          <a:bodyPr>
            <a:noAutofit/>
          </a:bodyPr>
          <a:lstStyle/>
          <a:p>
            <a:r>
              <a:rPr lang="fr-FR" sz="1400" dirty="0" smtClean="0"/>
              <a:t>démarche d’appropriation</a:t>
            </a:r>
            <a:endParaRPr lang="fr-FR" sz="1600" dirty="0"/>
          </a:p>
        </p:txBody>
      </p:sp>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10</a:t>
            </a:fld>
            <a:endParaRPr lang="fr-FR" altLang="fr-FR"/>
          </a:p>
        </p:txBody>
      </p:sp>
      <p:pic>
        <p:nvPicPr>
          <p:cNvPr id="7" name="Image 6"/>
          <p:cNvPicPr>
            <a:picLocks noChangeAspect="1"/>
          </p:cNvPicPr>
          <p:nvPr/>
        </p:nvPicPr>
        <p:blipFill>
          <a:blip r:embed="rId2"/>
          <a:stretch>
            <a:fillRect/>
          </a:stretch>
        </p:blipFill>
        <p:spPr>
          <a:xfrm>
            <a:off x="886830" y="795917"/>
            <a:ext cx="6704067" cy="5500913"/>
          </a:xfrm>
          <a:prstGeom prst="rect">
            <a:avLst/>
          </a:prstGeom>
        </p:spPr>
      </p:pic>
      <p:pic>
        <p:nvPicPr>
          <p:cNvPr id="8" name="Image 7"/>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39376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11</a:t>
            </a:fld>
            <a:endParaRPr lang="fr-FR" dirty="0"/>
          </a:p>
        </p:txBody>
      </p:sp>
      <p:sp>
        <p:nvSpPr>
          <p:cNvPr id="4" name="Espace réservé du texte 3"/>
          <p:cNvSpPr>
            <a:spLocks noGrp="1"/>
          </p:cNvSpPr>
          <p:nvPr>
            <p:ph type="body" sz="quarter" idx="13"/>
          </p:nvPr>
        </p:nvSpPr>
        <p:spPr>
          <a:xfrm>
            <a:off x="804863" y="734699"/>
            <a:ext cx="7881937" cy="4598988"/>
          </a:xfrm>
        </p:spPr>
        <p:txBody>
          <a:bodyPr/>
          <a:lstStyle/>
          <a:p>
            <a:pPr marL="0" indent="0">
              <a:buNone/>
            </a:pPr>
            <a:r>
              <a:rPr lang="fr-FR" dirty="0" smtClean="0"/>
              <a:t>Des scénarios pédagogiques détaillés pour développer les compétences communes identifiées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411" y="2279257"/>
            <a:ext cx="3127396" cy="4111653"/>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807" y="2278226"/>
            <a:ext cx="3557987" cy="4112684"/>
          </a:xfrm>
          <a:prstGeom prst="rect">
            <a:avLst/>
          </a:prstGeom>
        </p:spPr>
      </p:pic>
      <p:pic>
        <p:nvPicPr>
          <p:cNvPr id="10" name="Image 9"/>
          <p:cNvPicPr/>
          <p:nvPr/>
        </p:nvPicPr>
        <p:blipFill rotWithShape="1">
          <a:blip r:embed="rId4">
            <a:extLst>
              <a:ext uri="{28A0092B-C50C-407E-A947-70E740481C1C}">
                <a14:useLocalDpi xmlns:a14="http://schemas.microsoft.com/office/drawing/2010/main" val="0"/>
              </a:ext>
            </a:extLst>
          </a:blip>
          <a:srcRect l="2059" r="2676"/>
          <a:stretch/>
        </p:blipFill>
        <p:spPr bwMode="auto">
          <a:xfrm>
            <a:off x="96776" y="2278226"/>
            <a:ext cx="2159635" cy="1511935"/>
          </a:xfrm>
          <a:prstGeom prst="rect">
            <a:avLst/>
          </a:prstGeom>
          <a:ln>
            <a:noFill/>
          </a:ln>
          <a:extLst>
            <a:ext uri="{53640926-AAD7-44D8-BBD7-CCE9431645EC}">
              <a14:shadowObscured xmlns:a14="http://schemas.microsoft.com/office/drawing/2010/main"/>
            </a:ext>
          </a:extLst>
        </p:spPr>
      </p:pic>
      <p:sp>
        <p:nvSpPr>
          <p:cNvPr id="11" name="ZoneTexte 10"/>
          <p:cNvSpPr txBox="1"/>
          <p:nvPr/>
        </p:nvSpPr>
        <p:spPr>
          <a:xfrm>
            <a:off x="96776" y="4052953"/>
            <a:ext cx="2159635" cy="1477328"/>
          </a:xfrm>
          <a:prstGeom prst="rect">
            <a:avLst/>
          </a:prstGeom>
          <a:noFill/>
        </p:spPr>
        <p:txBody>
          <a:bodyPr wrap="square" rtlCol="0">
            <a:spAutoFit/>
          </a:bodyPr>
          <a:lstStyle/>
          <a:p>
            <a:pPr eaLnBrk="1" fontAlgn="auto" hangingPunct="1">
              <a:spcBef>
                <a:spcPts val="0"/>
              </a:spcBef>
              <a:spcAft>
                <a:spcPts val="0"/>
              </a:spcAft>
            </a:pPr>
            <a:r>
              <a:rPr lang="fr-FR" b="1" dirty="0" smtClean="0">
                <a:latin typeface="Calibri"/>
                <a:ea typeface="+mn-ea"/>
              </a:rPr>
              <a:t>Famille des métiers de la construction durable, du bâtiment et des travaux publics</a:t>
            </a:r>
            <a:endParaRPr lang="fr-FR" b="1" dirty="0">
              <a:latin typeface="Calibri"/>
              <a:ea typeface="+mn-ea"/>
            </a:endParaRPr>
          </a:p>
        </p:txBody>
      </p:sp>
      <p:pic>
        <p:nvPicPr>
          <p:cNvPr id="9" name="Image 8"/>
          <p:cNvPicPr>
            <a:picLocks noChangeAspect="1"/>
          </p:cNvPicPr>
          <p:nvPr/>
        </p:nvPicPr>
        <p:blipFill>
          <a:blip r:embed="rId5"/>
          <a:stretch>
            <a:fillRect/>
          </a:stretch>
        </p:blipFill>
        <p:spPr>
          <a:xfrm>
            <a:off x="310375" y="6177331"/>
            <a:ext cx="1856885" cy="578704"/>
          </a:xfrm>
          <a:prstGeom prst="rect">
            <a:avLst/>
          </a:prstGeom>
        </p:spPr>
      </p:pic>
    </p:spTree>
    <p:extLst>
      <p:ext uri="{BB962C8B-B14F-4D97-AF65-F5344CB8AC3E}">
        <p14:creationId xmlns:p14="http://schemas.microsoft.com/office/powerpoint/2010/main" val="3219621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12</a:t>
            </a:fld>
            <a:endParaRPr lang="fr-FR" altLang="fr-FR"/>
          </a:p>
        </p:txBody>
      </p:sp>
      <p:sp>
        <p:nvSpPr>
          <p:cNvPr id="8" name="Rectangle 3"/>
          <p:cNvSpPr>
            <a:spLocks noChangeArrowheads="1"/>
          </p:cNvSpPr>
          <p:nvPr/>
        </p:nvSpPr>
        <p:spPr bwMode="auto">
          <a:xfrm>
            <a:off x="377890" y="2654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p:cNvPicPr>
            <a:picLocks noChangeAspect="1"/>
          </p:cNvPicPr>
          <p:nvPr/>
        </p:nvPicPr>
        <p:blipFill>
          <a:blip r:embed="rId2"/>
          <a:stretch>
            <a:fillRect/>
          </a:stretch>
        </p:blipFill>
        <p:spPr>
          <a:xfrm>
            <a:off x="2878837" y="0"/>
            <a:ext cx="5496813" cy="6756400"/>
          </a:xfrm>
          <a:prstGeom prst="rect">
            <a:avLst/>
          </a:prstGeom>
        </p:spPr>
      </p:pic>
      <p:sp>
        <p:nvSpPr>
          <p:cNvPr id="6" name="ZoneTexte 5"/>
          <p:cNvSpPr txBox="1"/>
          <p:nvPr/>
        </p:nvSpPr>
        <p:spPr>
          <a:xfrm>
            <a:off x="461973" y="835572"/>
            <a:ext cx="2086786" cy="2123658"/>
          </a:xfrm>
          <a:prstGeom prst="rect">
            <a:avLst/>
          </a:prstGeom>
          <a:noFill/>
        </p:spPr>
        <p:txBody>
          <a:bodyPr wrap="square" rtlCol="0">
            <a:spAutoFit/>
          </a:bodyPr>
          <a:lstStyle/>
          <a:p>
            <a:r>
              <a:rPr lang="fr-FR" dirty="0" smtClean="0"/>
              <a:t>EXTRAIT RESSOURCES</a:t>
            </a:r>
          </a:p>
          <a:p>
            <a:endParaRPr lang="fr-FR" dirty="0"/>
          </a:p>
          <a:p>
            <a:endParaRPr lang="fr-FR" dirty="0" smtClean="0"/>
          </a:p>
          <a:p>
            <a:r>
              <a:rPr lang="fr-FR" sz="2000" b="1" dirty="0" smtClean="0"/>
              <a:t>DESCRIPTION</a:t>
            </a:r>
          </a:p>
          <a:p>
            <a:r>
              <a:rPr lang="fr-FR" sz="2000" b="1" dirty="0" smtClean="0"/>
              <a:t>DU </a:t>
            </a:r>
            <a:br>
              <a:rPr lang="fr-FR" sz="2000" b="1" dirty="0" smtClean="0"/>
            </a:br>
            <a:r>
              <a:rPr lang="fr-FR" sz="2000" b="1" dirty="0" smtClean="0"/>
              <a:t>PROJET</a:t>
            </a:r>
            <a:endParaRPr lang="fr-FR" sz="2000" b="1" dirty="0"/>
          </a:p>
        </p:txBody>
      </p:sp>
      <p:pic>
        <p:nvPicPr>
          <p:cNvPr id="10" name="Image 9"/>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3311382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13</a:t>
            </a:fld>
            <a:endParaRPr lang="fr-FR" altLang="fr-FR"/>
          </a:p>
        </p:txBody>
      </p:sp>
      <p:sp>
        <p:nvSpPr>
          <p:cNvPr id="8" name="Rectangle 3"/>
          <p:cNvSpPr>
            <a:spLocks noChangeArrowheads="1"/>
          </p:cNvSpPr>
          <p:nvPr/>
        </p:nvSpPr>
        <p:spPr bwMode="auto">
          <a:xfrm>
            <a:off x="246511" y="711378"/>
            <a:ext cx="226517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FR" dirty="0"/>
              <a:t>EXTRAIT RESSOURCES</a:t>
            </a:r>
          </a:p>
          <a:p>
            <a:endParaRPr lang="fr-FR" dirty="0"/>
          </a:p>
          <a:p>
            <a:endParaRPr lang="fr-FR" dirty="0"/>
          </a:p>
          <a:p>
            <a:r>
              <a:rPr lang="fr-FR" sz="2000" b="1" dirty="0"/>
              <a:t>DESCRIPTION</a:t>
            </a:r>
          </a:p>
          <a:p>
            <a:r>
              <a:rPr lang="fr-FR" sz="2000" b="1" dirty="0"/>
              <a:t>DES SCENARIOS </a:t>
            </a:r>
            <a:br>
              <a:rPr lang="fr-FR" sz="2000" b="1" dirty="0"/>
            </a:br>
            <a:r>
              <a:rPr lang="fr-FR" sz="2000" b="1" dirty="0"/>
              <a:t>DES SEQUENCES </a:t>
            </a:r>
          </a:p>
          <a:p>
            <a:r>
              <a:rPr lang="fr-FR" sz="2000" b="1" dirty="0"/>
              <a:t>POUR LES METIERS </a:t>
            </a:r>
            <a:br>
              <a:rPr lang="fr-FR" sz="2000" b="1" dirty="0"/>
            </a:br>
            <a:r>
              <a:rPr lang="fr-FR" sz="2000" b="1" dirty="0"/>
              <a:t>RETENUS </a:t>
            </a:r>
          </a:p>
        </p:txBody>
      </p:sp>
      <p:pic>
        <p:nvPicPr>
          <p:cNvPr id="2" name="Image 1"/>
          <p:cNvPicPr>
            <a:picLocks noChangeAspect="1"/>
          </p:cNvPicPr>
          <p:nvPr/>
        </p:nvPicPr>
        <p:blipFill>
          <a:blip r:embed="rId2"/>
          <a:stretch>
            <a:fillRect/>
          </a:stretch>
        </p:blipFill>
        <p:spPr>
          <a:xfrm>
            <a:off x="2807529" y="-101600"/>
            <a:ext cx="5717981" cy="6858000"/>
          </a:xfrm>
          <a:prstGeom prst="rect">
            <a:avLst/>
          </a:prstGeom>
        </p:spPr>
      </p:pic>
      <p:pic>
        <p:nvPicPr>
          <p:cNvPr id="7" name="Image 6"/>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3613023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14</a:t>
            </a:fld>
            <a:endParaRPr lang="fr-FR" altLang="fr-FR"/>
          </a:p>
        </p:txBody>
      </p:sp>
      <p:sp>
        <p:nvSpPr>
          <p:cNvPr id="8" name="Rectangle 3"/>
          <p:cNvSpPr>
            <a:spLocks noChangeArrowheads="1"/>
          </p:cNvSpPr>
          <p:nvPr/>
        </p:nvSpPr>
        <p:spPr bwMode="auto">
          <a:xfrm>
            <a:off x="377890" y="2654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a:picLocks noChangeAspect="1"/>
          </p:cNvPicPr>
          <p:nvPr/>
        </p:nvPicPr>
        <p:blipFill>
          <a:blip r:embed="rId2"/>
          <a:stretch>
            <a:fillRect/>
          </a:stretch>
        </p:blipFill>
        <p:spPr>
          <a:xfrm>
            <a:off x="2784556" y="126362"/>
            <a:ext cx="5665604" cy="6384718"/>
          </a:xfrm>
          <a:prstGeom prst="rect">
            <a:avLst/>
          </a:prstGeom>
        </p:spPr>
      </p:pic>
      <p:sp>
        <p:nvSpPr>
          <p:cNvPr id="7" name="Rectangle 6"/>
          <p:cNvSpPr/>
          <p:nvPr/>
        </p:nvSpPr>
        <p:spPr>
          <a:xfrm>
            <a:off x="401678" y="1453506"/>
            <a:ext cx="4572000" cy="2708434"/>
          </a:xfrm>
          <a:prstGeom prst="rect">
            <a:avLst/>
          </a:prstGeom>
        </p:spPr>
        <p:txBody>
          <a:bodyPr>
            <a:spAutoFit/>
          </a:bodyPr>
          <a:lstStyle/>
          <a:p>
            <a:r>
              <a:rPr lang="fr-FR" dirty="0"/>
              <a:t>EXTRAIT RESSOURCES</a:t>
            </a:r>
          </a:p>
          <a:p>
            <a:endParaRPr lang="fr-FR" dirty="0"/>
          </a:p>
          <a:p>
            <a:endParaRPr lang="fr-FR" dirty="0"/>
          </a:p>
          <a:p>
            <a:r>
              <a:rPr lang="fr-FR" sz="2000" b="1" dirty="0"/>
              <a:t>DESCRIPTION</a:t>
            </a:r>
          </a:p>
          <a:p>
            <a:r>
              <a:rPr lang="fr-FR" sz="2000" b="1" dirty="0"/>
              <a:t>D’UNE SEQUENCE</a:t>
            </a:r>
          </a:p>
          <a:p>
            <a:r>
              <a:rPr lang="fr-FR" sz="2000" b="1" dirty="0"/>
              <a:t>POUR LES METIERS </a:t>
            </a:r>
            <a:br>
              <a:rPr lang="fr-FR" sz="2000" b="1" dirty="0"/>
            </a:br>
            <a:r>
              <a:rPr lang="fr-FR" sz="2000" b="1" dirty="0"/>
              <a:t>RETENUS </a:t>
            </a:r>
          </a:p>
          <a:p>
            <a:r>
              <a:rPr lang="fr-FR" dirty="0"/>
              <a:t/>
            </a:r>
            <a:br>
              <a:rPr lang="fr-FR" dirty="0"/>
            </a:br>
            <a:endParaRPr lang="fr-FR" dirty="0"/>
          </a:p>
        </p:txBody>
      </p:sp>
      <p:pic>
        <p:nvPicPr>
          <p:cNvPr id="9" name="Image 8"/>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1080407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15</a:t>
            </a:fld>
            <a:endParaRPr lang="fr-FR" altLang="fr-FR"/>
          </a:p>
        </p:txBody>
      </p:sp>
      <p:sp>
        <p:nvSpPr>
          <p:cNvPr id="8" name="Rectangle 3"/>
          <p:cNvSpPr>
            <a:spLocks noChangeArrowheads="1"/>
          </p:cNvSpPr>
          <p:nvPr/>
        </p:nvSpPr>
        <p:spPr bwMode="auto">
          <a:xfrm>
            <a:off x="377890" y="2654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401678" y="1453506"/>
            <a:ext cx="4572000" cy="2708434"/>
          </a:xfrm>
          <a:prstGeom prst="rect">
            <a:avLst/>
          </a:prstGeom>
        </p:spPr>
        <p:txBody>
          <a:bodyPr>
            <a:spAutoFit/>
          </a:bodyPr>
          <a:lstStyle/>
          <a:p>
            <a:r>
              <a:rPr lang="fr-FR" dirty="0"/>
              <a:t>EXTRAIT RESSOURCES</a:t>
            </a:r>
          </a:p>
          <a:p>
            <a:endParaRPr lang="fr-FR" dirty="0"/>
          </a:p>
          <a:p>
            <a:endParaRPr lang="fr-FR" dirty="0"/>
          </a:p>
          <a:p>
            <a:r>
              <a:rPr lang="fr-FR" sz="2000" b="1" dirty="0"/>
              <a:t>DESCRIPTION</a:t>
            </a:r>
          </a:p>
          <a:p>
            <a:r>
              <a:rPr lang="fr-FR" sz="2000" b="1" dirty="0"/>
              <a:t>D’UNE SEQUENCE</a:t>
            </a:r>
          </a:p>
          <a:p>
            <a:r>
              <a:rPr lang="fr-FR" sz="2000" b="1" dirty="0"/>
              <a:t>POUR LES METIERS </a:t>
            </a:r>
            <a:br>
              <a:rPr lang="fr-FR" sz="2000" b="1" dirty="0"/>
            </a:br>
            <a:r>
              <a:rPr lang="fr-FR" sz="2000" b="1" dirty="0"/>
              <a:t>RETENUS </a:t>
            </a:r>
          </a:p>
          <a:p>
            <a:r>
              <a:rPr lang="fr-FR" dirty="0"/>
              <a:t/>
            </a:r>
            <a:br>
              <a:rPr lang="fr-FR" dirty="0"/>
            </a:br>
            <a:endParaRPr lang="fr-FR" dirty="0"/>
          </a:p>
        </p:txBody>
      </p:sp>
      <p:pic>
        <p:nvPicPr>
          <p:cNvPr id="9" name="Image 8"/>
          <p:cNvPicPr>
            <a:picLocks noChangeAspect="1"/>
          </p:cNvPicPr>
          <p:nvPr/>
        </p:nvPicPr>
        <p:blipFill>
          <a:blip r:embed="rId2"/>
          <a:stretch>
            <a:fillRect/>
          </a:stretch>
        </p:blipFill>
        <p:spPr>
          <a:xfrm>
            <a:off x="475794" y="6223367"/>
            <a:ext cx="1856885" cy="578704"/>
          </a:xfrm>
          <a:prstGeom prst="rect">
            <a:avLst/>
          </a:prstGeom>
        </p:spPr>
      </p:pic>
      <p:pic>
        <p:nvPicPr>
          <p:cNvPr id="2" name="Image 1"/>
          <p:cNvPicPr>
            <a:picLocks noChangeAspect="1"/>
          </p:cNvPicPr>
          <p:nvPr/>
        </p:nvPicPr>
        <p:blipFill>
          <a:blip r:embed="rId3"/>
          <a:stretch>
            <a:fillRect/>
          </a:stretch>
        </p:blipFill>
        <p:spPr>
          <a:xfrm>
            <a:off x="2836784" y="119470"/>
            <a:ext cx="5813255" cy="6228488"/>
          </a:xfrm>
          <a:prstGeom prst="rect">
            <a:avLst/>
          </a:prstGeom>
        </p:spPr>
      </p:pic>
    </p:spTree>
    <p:extLst>
      <p:ext uri="{BB962C8B-B14F-4D97-AF65-F5344CB8AC3E}">
        <p14:creationId xmlns:p14="http://schemas.microsoft.com/office/powerpoint/2010/main" val="2137715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16</a:t>
            </a:fld>
            <a:endParaRPr lang="fr-FR" altLang="fr-FR"/>
          </a:p>
        </p:txBody>
      </p:sp>
      <p:sp>
        <p:nvSpPr>
          <p:cNvPr id="8" name="Rectangle 3"/>
          <p:cNvSpPr>
            <a:spLocks noChangeArrowheads="1"/>
          </p:cNvSpPr>
          <p:nvPr/>
        </p:nvSpPr>
        <p:spPr bwMode="auto">
          <a:xfrm>
            <a:off x="377890" y="2654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401678" y="1453506"/>
            <a:ext cx="4572000" cy="2708434"/>
          </a:xfrm>
          <a:prstGeom prst="rect">
            <a:avLst/>
          </a:prstGeom>
        </p:spPr>
        <p:txBody>
          <a:bodyPr>
            <a:spAutoFit/>
          </a:bodyPr>
          <a:lstStyle/>
          <a:p>
            <a:r>
              <a:rPr lang="fr-FR" dirty="0"/>
              <a:t>EXTRAIT RESSOURCES</a:t>
            </a:r>
          </a:p>
          <a:p>
            <a:endParaRPr lang="fr-FR" dirty="0"/>
          </a:p>
          <a:p>
            <a:endParaRPr lang="fr-FR" dirty="0"/>
          </a:p>
          <a:p>
            <a:r>
              <a:rPr lang="fr-FR" sz="2000" b="1" dirty="0"/>
              <a:t>DESCRIPTION</a:t>
            </a:r>
          </a:p>
          <a:p>
            <a:r>
              <a:rPr lang="fr-FR" sz="2000" b="1" dirty="0"/>
              <a:t>D’UNE SEQUENCE</a:t>
            </a:r>
          </a:p>
          <a:p>
            <a:r>
              <a:rPr lang="fr-FR" sz="2000" b="1" dirty="0"/>
              <a:t>POUR LES METIERS </a:t>
            </a:r>
            <a:br>
              <a:rPr lang="fr-FR" sz="2000" b="1" dirty="0"/>
            </a:br>
            <a:r>
              <a:rPr lang="fr-FR" sz="2000" b="1" dirty="0"/>
              <a:t>RETENUS </a:t>
            </a:r>
          </a:p>
          <a:p>
            <a:r>
              <a:rPr lang="fr-FR" dirty="0"/>
              <a:t/>
            </a:r>
            <a:br>
              <a:rPr lang="fr-FR" dirty="0"/>
            </a:br>
            <a:endParaRPr lang="fr-FR" dirty="0"/>
          </a:p>
        </p:txBody>
      </p:sp>
      <p:pic>
        <p:nvPicPr>
          <p:cNvPr id="9" name="Image 8"/>
          <p:cNvPicPr>
            <a:picLocks noChangeAspect="1"/>
          </p:cNvPicPr>
          <p:nvPr/>
        </p:nvPicPr>
        <p:blipFill>
          <a:blip r:embed="rId2"/>
          <a:stretch>
            <a:fillRect/>
          </a:stretch>
        </p:blipFill>
        <p:spPr>
          <a:xfrm>
            <a:off x="475794" y="6223367"/>
            <a:ext cx="1856885" cy="578704"/>
          </a:xfrm>
          <a:prstGeom prst="rect">
            <a:avLst/>
          </a:prstGeom>
        </p:spPr>
      </p:pic>
      <p:pic>
        <p:nvPicPr>
          <p:cNvPr id="6" name="Image 5"/>
          <p:cNvPicPr>
            <a:picLocks noChangeAspect="1"/>
          </p:cNvPicPr>
          <p:nvPr/>
        </p:nvPicPr>
        <p:blipFill>
          <a:blip r:embed="rId3"/>
          <a:stretch>
            <a:fillRect/>
          </a:stretch>
        </p:blipFill>
        <p:spPr>
          <a:xfrm>
            <a:off x="2687560" y="41354"/>
            <a:ext cx="6114654" cy="5238271"/>
          </a:xfrm>
          <a:prstGeom prst="rect">
            <a:avLst/>
          </a:prstGeom>
        </p:spPr>
      </p:pic>
    </p:spTree>
    <p:extLst>
      <p:ext uri="{BB962C8B-B14F-4D97-AF65-F5344CB8AC3E}">
        <p14:creationId xmlns:p14="http://schemas.microsoft.com/office/powerpoint/2010/main" val="308804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dirty="0"/>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17</a:t>
            </a:fld>
            <a:endParaRPr lang="fr-FR" altLang="fr-FR"/>
          </a:p>
        </p:txBody>
      </p:sp>
      <p:sp>
        <p:nvSpPr>
          <p:cNvPr id="8" name="Rectangle 3"/>
          <p:cNvSpPr>
            <a:spLocks noChangeArrowheads="1"/>
          </p:cNvSpPr>
          <p:nvPr/>
        </p:nvSpPr>
        <p:spPr bwMode="auto">
          <a:xfrm>
            <a:off x="377890" y="2654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a:picLocks noChangeAspect="1"/>
          </p:cNvPicPr>
          <p:nvPr/>
        </p:nvPicPr>
        <p:blipFill>
          <a:blip r:embed="rId2"/>
          <a:stretch>
            <a:fillRect/>
          </a:stretch>
        </p:blipFill>
        <p:spPr>
          <a:xfrm>
            <a:off x="2590799" y="0"/>
            <a:ext cx="5850169" cy="6858000"/>
          </a:xfrm>
          <a:prstGeom prst="rect">
            <a:avLst/>
          </a:prstGeom>
        </p:spPr>
      </p:pic>
      <p:sp>
        <p:nvSpPr>
          <p:cNvPr id="7" name="Rectangle 6"/>
          <p:cNvSpPr/>
          <p:nvPr/>
        </p:nvSpPr>
        <p:spPr>
          <a:xfrm>
            <a:off x="183931" y="1777396"/>
            <a:ext cx="4572000" cy="1538883"/>
          </a:xfrm>
          <a:prstGeom prst="rect">
            <a:avLst/>
          </a:prstGeom>
        </p:spPr>
        <p:txBody>
          <a:bodyPr>
            <a:spAutoFit/>
          </a:bodyPr>
          <a:lstStyle/>
          <a:p>
            <a:r>
              <a:rPr lang="fr-FR" dirty="0"/>
              <a:t>EXTRAIT RESSOURCES</a:t>
            </a:r>
          </a:p>
          <a:p>
            <a:endParaRPr lang="fr-FR" dirty="0"/>
          </a:p>
          <a:p>
            <a:endParaRPr lang="fr-FR" dirty="0"/>
          </a:p>
          <a:p>
            <a:r>
              <a:rPr lang="fr-FR" sz="2000" b="1" dirty="0"/>
              <a:t>FICHE PEDAGOGIQUE</a:t>
            </a:r>
          </a:p>
          <a:p>
            <a:r>
              <a:rPr lang="fr-FR" sz="2000" b="1" dirty="0"/>
              <a:t>D’UNE SEQUENCE</a:t>
            </a:r>
          </a:p>
        </p:txBody>
      </p:sp>
      <p:pic>
        <p:nvPicPr>
          <p:cNvPr id="9" name="Image 8"/>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348496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18</a:t>
            </a:fld>
            <a:endParaRPr lang="fr-FR" altLang="fr-FR"/>
          </a:p>
        </p:txBody>
      </p:sp>
      <p:pic>
        <p:nvPicPr>
          <p:cNvPr id="6" name="Image 5"/>
          <p:cNvPicPr>
            <a:picLocks noChangeAspect="1"/>
          </p:cNvPicPr>
          <p:nvPr/>
        </p:nvPicPr>
        <p:blipFill>
          <a:blip r:embed="rId3"/>
          <a:stretch>
            <a:fillRect/>
          </a:stretch>
        </p:blipFill>
        <p:spPr>
          <a:xfrm>
            <a:off x="2641782" y="119469"/>
            <a:ext cx="5785402" cy="6721552"/>
          </a:xfrm>
          <a:prstGeom prst="rect">
            <a:avLst/>
          </a:prstGeom>
        </p:spPr>
      </p:pic>
      <p:sp>
        <p:nvSpPr>
          <p:cNvPr id="7" name="Rectangle 6"/>
          <p:cNvSpPr/>
          <p:nvPr/>
        </p:nvSpPr>
        <p:spPr>
          <a:xfrm>
            <a:off x="181891" y="1910732"/>
            <a:ext cx="4572000" cy="1846659"/>
          </a:xfrm>
          <a:prstGeom prst="rect">
            <a:avLst/>
          </a:prstGeom>
        </p:spPr>
        <p:txBody>
          <a:bodyPr>
            <a:spAutoFit/>
          </a:bodyPr>
          <a:lstStyle/>
          <a:p>
            <a:r>
              <a:rPr lang="fr-FR" dirty="0"/>
              <a:t>EXTRAIT RESSOURCES</a:t>
            </a:r>
          </a:p>
          <a:p>
            <a:endParaRPr lang="fr-FR" dirty="0"/>
          </a:p>
          <a:p>
            <a:endParaRPr lang="fr-FR" dirty="0"/>
          </a:p>
          <a:p>
            <a:r>
              <a:rPr lang="fr-FR" sz="2000" b="1" dirty="0"/>
              <a:t>DESCRIPTION</a:t>
            </a:r>
          </a:p>
          <a:p>
            <a:r>
              <a:rPr lang="fr-FR" sz="2000" b="1" dirty="0"/>
              <a:t>D’UNE ACTIVITE DANS </a:t>
            </a:r>
          </a:p>
          <a:p>
            <a:r>
              <a:rPr lang="fr-FR" sz="2000" b="1" dirty="0"/>
              <a:t>UN METIER</a:t>
            </a:r>
          </a:p>
        </p:txBody>
      </p:sp>
      <p:pic>
        <p:nvPicPr>
          <p:cNvPr id="8" name="Image 7"/>
          <p:cNvPicPr>
            <a:picLocks noChangeAspect="1"/>
          </p:cNvPicPr>
          <p:nvPr/>
        </p:nvPicPr>
        <p:blipFill>
          <a:blip r:embed="rId4"/>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4020066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19</a:t>
            </a:fld>
            <a:endParaRPr lang="fr-FR" altLang="fr-FR"/>
          </a:p>
        </p:txBody>
      </p:sp>
      <p:pic>
        <p:nvPicPr>
          <p:cNvPr id="6" name="Image 5"/>
          <p:cNvPicPr>
            <a:picLocks noChangeAspect="1"/>
          </p:cNvPicPr>
          <p:nvPr/>
        </p:nvPicPr>
        <p:blipFill>
          <a:blip r:embed="rId2"/>
          <a:stretch>
            <a:fillRect/>
          </a:stretch>
        </p:blipFill>
        <p:spPr>
          <a:xfrm>
            <a:off x="3382007" y="370621"/>
            <a:ext cx="4952059" cy="6203216"/>
          </a:xfrm>
          <a:prstGeom prst="rect">
            <a:avLst/>
          </a:prstGeom>
        </p:spPr>
      </p:pic>
      <p:sp>
        <p:nvSpPr>
          <p:cNvPr id="7" name="Rectangle 6"/>
          <p:cNvSpPr/>
          <p:nvPr/>
        </p:nvSpPr>
        <p:spPr>
          <a:xfrm>
            <a:off x="383680" y="2142884"/>
            <a:ext cx="4572000" cy="1754326"/>
          </a:xfrm>
          <a:prstGeom prst="rect">
            <a:avLst/>
          </a:prstGeom>
        </p:spPr>
        <p:txBody>
          <a:bodyPr>
            <a:spAutoFit/>
          </a:bodyPr>
          <a:lstStyle/>
          <a:p>
            <a:r>
              <a:rPr lang="fr-FR" dirty="0"/>
              <a:t>EXTRAIT RESSOURCES</a:t>
            </a:r>
          </a:p>
          <a:p>
            <a:endParaRPr lang="fr-FR" dirty="0"/>
          </a:p>
          <a:p>
            <a:endParaRPr lang="fr-FR" dirty="0"/>
          </a:p>
          <a:p>
            <a:r>
              <a:rPr lang="fr-FR" b="1" dirty="0"/>
              <a:t>DESCRIPTION</a:t>
            </a:r>
          </a:p>
          <a:p>
            <a:r>
              <a:rPr lang="fr-FR" b="1" dirty="0"/>
              <a:t>D’UNE ACTIVITE DANS </a:t>
            </a:r>
          </a:p>
          <a:p>
            <a:r>
              <a:rPr lang="fr-FR" b="1" dirty="0"/>
              <a:t>UN METIER</a:t>
            </a:r>
          </a:p>
        </p:txBody>
      </p:sp>
    </p:spTree>
    <p:extLst>
      <p:ext uri="{BB962C8B-B14F-4D97-AF65-F5344CB8AC3E}">
        <p14:creationId xmlns:p14="http://schemas.microsoft.com/office/powerpoint/2010/main" val="66842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bwMode="auto">
          <a:xfrm>
            <a:off x="549275" y="366713"/>
            <a:ext cx="8145463" cy="745271"/>
          </a:xfrm>
        </p:spPr>
        <p:txBody>
          <a:bodyPr wrap="square" numCol="1" anchorCtr="0" compatLnSpc="1">
            <a:prstTxWarp prst="textNoShape">
              <a:avLst/>
            </a:prstTxWarp>
            <a:normAutofit fontScale="90000"/>
          </a:bodyPr>
          <a:lstStyle/>
          <a:p>
            <a:pPr algn="ctr" eaLnBrk="1" hangingPunct="1"/>
            <a:r>
              <a:rPr lang="fr-FR" sz="2000" dirty="0" smtClean="0"/>
              <a:t>		Une </a:t>
            </a:r>
            <a:r>
              <a:rPr lang="fr-FR" sz="2000" dirty="0"/>
              <a:t>transformation nécessaire du lycée professionnel</a:t>
            </a:r>
            <a:r>
              <a:rPr lang="fr-FR" altLang="fr-FR" cap="none" dirty="0" smtClean="0">
                <a:latin typeface="Arial Black" panose="020B0A04020102020204" pitchFamily="34" charset="0"/>
              </a:rPr>
              <a:t> </a:t>
            </a:r>
            <a:endParaRPr lang="fr-FR" altLang="fr-FR" cap="none" dirty="0">
              <a:latin typeface="Arial Black" panose="020B0A04020102020204" pitchFamily="34" charset="0"/>
            </a:endParaRPr>
          </a:p>
        </p:txBody>
      </p:sp>
      <p:sp>
        <p:nvSpPr>
          <p:cNvPr id="15362" name="Espace réservé du contenu 2"/>
          <p:cNvSpPr>
            <a:spLocks noGrp="1"/>
          </p:cNvSpPr>
          <p:nvPr>
            <p:ph idx="1"/>
          </p:nvPr>
        </p:nvSpPr>
        <p:spPr>
          <a:xfrm>
            <a:off x="765174" y="418143"/>
            <a:ext cx="7929563" cy="5633440"/>
          </a:xfrm>
        </p:spPr>
        <p:txBody>
          <a:bodyPr/>
          <a:lstStyle/>
          <a:p>
            <a:pPr lvl="0"/>
            <a:endParaRPr lang="fr-FR" sz="1000" dirty="0">
              <a:solidFill>
                <a:schemeClr val="tx1"/>
              </a:solidFill>
            </a:endParaRPr>
          </a:p>
          <a:p>
            <a:pPr marL="0" indent="0" fontAlgn="base">
              <a:spcAft>
                <a:spcPct val="0"/>
              </a:spcAft>
              <a:buNone/>
            </a:pPr>
            <a:endParaRPr lang="fr-FR" sz="1100" b="1" dirty="0">
              <a:latin typeface="Calibri" charset="0"/>
              <a:ea typeface="Calibri" charset="0"/>
              <a:cs typeface="Times New Roman" charset="0"/>
            </a:endParaRPr>
          </a:p>
          <a:p>
            <a:pPr lvl="1" fontAlgn="base">
              <a:spcAft>
                <a:spcPct val="0"/>
              </a:spcAft>
              <a:buFont typeface="Arial Italic" pitchFamily="2" charset="0"/>
              <a:buNone/>
            </a:pPr>
            <a:endParaRPr lang="fr-FR" altLang="fr-FR" sz="2000" b="1" dirty="0">
              <a:solidFill>
                <a:srgbClr val="43A5C1"/>
              </a:solidFill>
              <a:latin typeface="Arial" panose="020B0604020202020204" pitchFamily="34" charset="0"/>
              <a:ea typeface="MS PGothic" panose="020B0600070205080204" pitchFamily="34" charset="-128"/>
            </a:endParaRPr>
          </a:p>
        </p:txBody>
      </p:sp>
      <p:sp>
        <p:nvSpPr>
          <p:cNvPr id="153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1F1516-9DB8-4B3F-B3CB-D4EBDBB325C4}" type="slidenum">
              <a:rPr lang="fr-FR" altLang="fr-FR" sz="900">
                <a:solidFill>
                  <a:srgbClr val="404040"/>
                </a:solidFill>
                <a:latin typeface="Arial" panose="020B0604020202020204" pitchFamily="34" charset="0"/>
              </a:rPr>
              <a:pPr/>
              <a:t>2</a:t>
            </a:fld>
            <a:endParaRPr lang="fr-FR" altLang="fr-FR" sz="900">
              <a:solidFill>
                <a:srgbClr val="404040"/>
              </a:solidFill>
              <a:latin typeface="Arial" panose="020B0604020202020204" pitchFamily="34" charset="0"/>
            </a:endParaRPr>
          </a:p>
        </p:txBody>
      </p:sp>
      <p:sp>
        <p:nvSpPr>
          <p:cNvPr id="6" name="Rectangle 5"/>
          <p:cNvSpPr/>
          <p:nvPr/>
        </p:nvSpPr>
        <p:spPr>
          <a:xfrm>
            <a:off x="5586413" y="6269038"/>
            <a:ext cx="2370137" cy="487362"/>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prstClr val="black"/>
              </a:solidFill>
            </a:endParaRPr>
          </a:p>
        </p:txBody>
      </p:sp>
      <p:pic>
        <p:nvPicPr>
          <p:cNvPr id="2" name="Image 1"/>
          <p:cNvPicPr>
            <a:picLocks noChangeAspect="1"/>
          </p:cNvPicPr>
          <p:nvPr/>
        </p:nvPicPr>
        <p:blipFill>
          <a:blip r:embed="rId3"/>
          <a:stretch>
            <a:fillRect/>
          </a:stretch>
        </p:blipFill>
        <p:spPr>
          <a:xfrm>
            <a:off x="422124" y="1172606"/>
            <a:ext cx="8473284" cy="4388200"/>
          </a:xfrm>
          <a:prstGeom prst="rect">
            <a:avLst/>
          </a:prstGeom>
        </p:spPr>
      </p:pic>
      <p:pic>
        <p:nvPicPr>
          <p:cNvPr id="3" name="Image 2"/>
          <p:cNvPicPr>
            <a:picLocks noChangeAspect="1"/>
          </p:cNvPicPr>
          <p:nvPr/>
        </p:nvPicPr>
        <p:blipFill>
          <a:blip r:embed="rId4"/>
          <a:stretch>
            <a:fillRect/>
          </a:stretch>
        </p:blipFill>
        <p:spPr>
          <a:xfrm>
            <a:off x="365515" y="6225664"/>
            <a:ext cx="1842141" cy="574109"/>
          </a:xfrm>
          <a:prstGeom prst="rect">
            <a:avLst/>
          </a:prstGeom>
        </p:spPr>
      </p:pic>
    </p:spTree>
    <p:extLst>
      <p:ext uri="{BB962C8B-B14F-4D97-AF65-F5344CB8AC3E}">
        <p14:creationId xmlns:p14="http://schemas.microsoft.com/office/powerpoint/2010/main" val="69197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20</a:t>
            </a:fld>
            <a:endParaRPr lang="fr-FR" altLang="fr-FR"/>
          </a:p>
        </p:txBody>
      </p:sp>
      <p:sp>
        <p:nvSpPr>
          <p:cNvPr id="7" name="Rectangle 6"/>
          <p:cNvSpPr/>
          <p:nvPr/>
        </p:nvSpPr>
        <p:spPr>
          <a:xfrm>
            <a:off x="181891" y="1910732"/>
            <a:ext cx="4572000" cy="1846659"/>
          </a:xfrm>
          <a:prstGeom prst="rect">
            <a:avLst/>
          </a:prstGeom>
        </p:spPr>
        <p:txBody>
          <a:bodyPr>
            <a:spAutoFit/>
          </a:bodyPr>
          <a:lstStyle/>
          <a:p>
            <a:r>
              <a:rPr lang="fr-FR" dirty="0"/>
              <a:t>EXTRAIT RESSOURCES</a:t>
            </a:r>
          </a:p>
          <a:p>
            <a:endParaRPr lang="fr-FR" dirty="0"/>
          </a:p>
          <a:p>
            <a:endParaRPr lang="fr-FR" dirty="0"/>
          </a:p>
          <a:p>
            <a:r>
              <a:rPr lang="fr-FR" sz="2000" b="1" dirty="0"/>
              <a:t>DESCRIPTION</a:t>
            </a:r>
          </a:p>
          <a:p>
            <a:r>
              <a:rPr lang="fr-FR" sz="2000" b="1" dirty="0"/>
              <a:t>D’UNE ACTIVITE DANS </a:t>
            </a:r>
          </a:p>
          <a:p>
            <a:r>
              <a:rPr lang="fr-FR" sz="2000" b="1" dirty="0"/>
              <a:t>UN METIER</a:t>
            </a:r>
          </a:p>
        </p:txBody>
      </p:sp>
      <p:pic>
        <p:nvPicPr>
          <p:cNvPr id="8" name="Image 7"/>
          <p:cNvPicPr>
            <a:picLocks noChangeAspect="1"/>
          </p:cNvPicPr>
          <p:nvPr/>
        </p:nvPicPr>
        <p:blipFill>
          <a:blip r:embed="rId3"/>
          <a:stretch>
            <a:fillRect/>
          </a:stretch>
        </p:blipFill>
        <p:spPr>
          <a:xfrm>
            <a:off x="475794" y="6223367"/>
            <a:ext cx="1856885" cy="578704"/>
          </a:xfrm>
          <a:prstGeom prst="rect">
            <a:avLst/>
          </a:prstGeom>
        </p:spPr>
      </p:pic>
      <p:pic>
        <p:nvPicPr>
          <p:cNvPr id="2" name="Image 1"/>
          <p:cNvPicPr>
            <a:picLocks noChangeAspect="1"/>
          </p:cNvPicPr>
          <p:nvPr/>
        </p:nvPicPr>
        <p:blipFill>
          <a:blip r:embed="rId4"/>
          <a:stretch>
            <a:fillRect/>
          </a:stretch>
        </p:blipFill>
        <p:spPr>
          <a:xfrm>
            <a:off x="3066997" y="0"/>
            <a:ext cx="5534078" cy="6544598"/>
          </a:xfrm>
          <a:prstGeom prst="rect">
            <a:avLst/>
          </a:prstGeom>
        </p:spPr>
      </p:pic>
    </p:spTree>
    <p:extLst>
      <p:ext uri="{BB962C8B-B14F-4D97-AF65-F5344CB8AC3E}">
        <p14:creationId xmlns:p14="http://schemas.microsoft.com/office/powerpoint/2010/main" val="56910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21</a:t>
            </a:fld>
            <a:endParaRPr lang="fr-FR" altLang="fr-FR"/>
          </a:p>
        </p:txBody>
      </p:sp>
      <p:pic>
        <p:nvPicPr>
          <p:cNvPr id="6" name="Image 5"/>
          <p:cNvPicPr>
            <a:picLocks noChangeAspect="1"/>
          </p:cNvPicPr>
          <p:nvPr/>
        </p:nvPicPr>
        <p:blipFill>
          <a:blip r:embed="rId2"/>
          <a:stretch>
            <a:fillRect/>
          </a:stretch>
        </p:blipFill>
        <p:spPr>
          <a:xfrm>
            <a:off x="2877421" y="253449"/>
            <a:ext cx="5985567" cy="6320388"/>
          </a:xfrm>
          <a:prstGeom prst="rect">
            <a:avLst/>
          </a:prstGeom>
        </p:spPr>
      </p:pic>
      <p:pic>
        <p:nvPicPr>
          <p:cNvPr id="7" name="Image 6"/>
          <p:cNvPicPr>
            <a:picLocks noChangeAspect="1"/>
          </p:cNvPicPr>
          <p:nvPr/>
        </p:nvPicPr>
        <p:blipFill>
          <a:blip r:embed="rId3"/>
          <a:stretch>
            <a:fillRect/>
          </a:stretch>
        </p:blipFill>
        <p:spPr>
          <a:xfrm>
            <a:off x="210054" y="1890033"/>
            <a:ext cx="3484306" cy="1969179"/>
          </a:xfrm>
          <a:prstGeom prst="rect">
            <a:avLst/>
          </a:prstGeom>
        </p:spPr>
      </p:pic>
    </p:spTree>
    <p:extLst>
      <p:ext uri="{BB962C8B-B14F-4D97-AF65-F5344CB8AC3E}">
        <p14:creationId xmlns:p14="http://schemas.microsoft.com/office/powerpoint/2010/main" val="3732228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038" y="4140436"/>
            <a:ext cx="7881937" cy="1287462"/>
          </a:xfrm>
        </p:spPr>
        <p:txBody>
          <a:bodyPr/>
          <a:lstStyle/>
          <a:p>
            <a:r>
              <a:rPr lang="fr-FR" dirty="0" smtClean="0"/>
              <a:t>Merci </a:t>
            </a:r>
            <a:r>
              <a:rPr lang="fr-FR" dirty="0" err="1" smtClean="0"/>
              <a:t>pOur</a:t>
            </a:r>
            <a:r>
              <a:rPr lang="fr-FR" dirty="0" smtClean="0"/>
              <a:t> votre attention</a:t>
            </a:r>
            <a:endParaRPr lang="fr-FR" dirty="0"/>
          </a:p>
        </p:txBody>
      </p:sp>
      <p:sp>
        <p:nvSpPr>
          <p:cNvPr id="3" name="Espace réservé de la date 2"/>
          <p:cNvSpPr>
            <a:spLocks noGrp="1"/>
          </p:cNvSpPr>
          <p:nvPr>
            <p:ph type="dt" sz="half" idx="10"/>
          </p:nvPr>
        </p:nvSpPr>
        <p:spPr/>
        <p:txBody>
          <a:bodyPr/>
          <a:lstStyle/>
          <a:p>
            <a:pPr>
              <a:defRPr/>
            </a:pPr>
            <a:endParaRPr lang="fr-FR" altLang="fr-FR"/>
          </a:p>
        </p:txBody>
      </p:sp>
      <p:sp>
        <p:nvSpPr>
          <p:cNvPr id="4" name="Espace réservé du pied de page 3"/>
          <p:cNvSpPr>
            <a:spLocks noGrp="1"/>
          </p:cNvSpPr>
          <p:nvPr>
            <p:ph type="ftr" sz="quarter" idx="11"/>
          </p:nvPr>
        </p:nvSpPr>
        <p:spPr/>
        <p:txBody>
          <a:bodyPr/>
          <a:lstStyle/>
          <a:p>
            <a:pPr>
              <a:defRPr/>
            </a:pPr>
            <a:endParaRPr lang="fr-FR" altLang="fr-FR"/>
          </a:p>
        </p:txBody>
      </p:sp>
      <p:sp>
        <p:nvSpPr>
          <p:cNvPr id="5" name="Espace réservé du numéro de diapositive 4"/>
          <p:cNvSpPr>
            <a:spLocks noGrp="1"/>
          </p:cNvSpPr>
          <p:nvPr>
            <p:ph type="sldNum" sz="quarter" idx="12"/>
          </p:nvPr>
        </p:nvSpPr>
        <p:spPr/>
        <p:txBody>
          <a:bodyPr/>
          <a:lstStyle/>
          <a:p>
            <a:fld id="{E1DF264D-9C38-45C7-9A1A-3C50EABB62A9}" type="slidenum">
              <a:rPr lang="fr-FR" altLang="fr-FR" smtClean="0"/>
              <a:pPr/>
              <a:t>22</a:t>
            </a:fld>
            <a:endParaRPr lang="fr-FR" altLang="fr-FR"/>
          </a:p>
        </p:txBody>
      </p:sp>
      <p:sp>
        <p:nvSpPr>
          <p:cNvPr id="6" name="Titre 1"/>
          <p:cNvSpPr txBox="1">
            <a:spLocks/>
          </p:cNvSpPr>
          <p:nvPr/>
        </p:nvSpPr>
        <p:spPr>
          <a:xfrm>
            <a:off x="871538" y="782537"/>
            <a:ext cx="7881937" cy="1287462"/>
          </a:xfrm>
          <a:prstGeom prst="rect">
            <a:avLst/>
          </a:prstGeom>
        </p:spPr>
        <p:txBody>
          <a:bodyPr vert="horz" lIns="91440" tIns="45720" rIns="91440" bIns="45720" rtlCol="0" anchor="ctr">
            <a:normAutofit/>
          </a:bodyPr>
          <a:lstStyle>
            <a:lvl1pPr algn="l" defTabSz="457200" rtl="0" eaLnBrk="0" fontAlgn="base" hangingPunct="0">
              <a:spcBef>
                <a:spcPct val="0"/>
              </a:spcBef>
              <a:spcAft>
                <a:spcPct val="0"/>
              </a:spcAft>
              <a:defRPr sz="2500" b="1" kern="1200" cap="all">
                <a:solidFill>
                  <a:srgbClr val="404040"/>
                </a:solidFill>
                <a:latin typeface="Arial Black" charset="0"/>
                <a:ea typeface="MS PGothic" panose="020B0600070205080204" pitchFamily="34" charset="-128"/>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MS PGothic" panose="020B0600070205080204" pitchFamily="34" charset="-128"/>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a:lstStyle>
          <a:p>
            <a:endParaRPr lang="fr-FR" dirty="0"/>
          </a:p>
        </p:txBody>
      </p:sp>
      <p:sp>
        <p:nvSpPr>
          <p:cNvPr id="7" name="Rectangle 6"/>
          <p:cNvSpPr/>
          <p:nvPr/>
        </p:nvSpPr>
        <p:spPr>
          <a:xfrm>
            <a:off x="671209" y="1110258"/>
            <a:ext cx="7358974" cy="800219"/>
          </a:xfrm>
          <a:prstGeom prst="rect">
            <a:avLst/>
          </a:prstGeom>
        </p:spPr>
        <p:txBody>
          <a:bodyPr wrap="square">
            <a:spAutoFit/>
          </a:bodyPr>
          <a:lstStyle/>
          <a:p>
            <a:pPr marL="465138" lvl="0" algn="just">
              <a:lnSpc>
                <a:spcPct val="115000"/>
              </a:lnSpc>
              <a:spcAft>
                <a:spcPts val="1000"/>
              </a:spcAft>
            </a:pPr>
            <a:r>
              <a:rPr lang="fr-FR" sz="2000" dirty="0" smtClean="0">
                <a:latin typeface="Calibri" charset="0"/>
                <a:ea typeface="Calibri" charset="0"/>
                <a:cs typeface="Times New Roman" charset="0"/>
              </a:rPr>
              <a:t>Mise à disposition des ressources dans parcours </a:t>
            </a:r>
            <a:r>
              <a:rPr lang="fr-FR" sz="2000" dirty="0" err="1" smtClean="0">
                <a:latin typeface="Calibri" charset="0"/>
                <a:ea typeface="Calibri" charset="0"/>
                <a:cs typeface="Times New Roman" charset="0"/>
              </a:rPr>
              <a:t>M@gistere</a:t>
            </a:r>
            <a:r>
              <a:rPr lang="fr-FR" sz="2000" dirty="0" smtClean="0">
                <a:latin typeface="Calibri" charset="0"/>
                <a:ea typeface="Calibri" charset="0"/>
                <a:cs typeface="Times New Roman" charset="0"/>
              </a:rPr>
              <a:t> dans le courant du premier trimestre de l’année 2019</a:t>
            </a:r>
            <a:endParaRPr lang="fr-FR" sz="1200" dirty="0">
              <a:latin typeface="Arial" panose="020B0604020202020204" pitchFamily="34" charset="0"/>
              <a:ea typeface="Calibri" charset="0"/>
              <a:cs typeface="Arial" panose="020B0604020202020204" pitchFamily="34" charset="0"/>
            </a:endParaRPr>
          </a:p>
        </p:txBody>
      </p:sp>
      <p:pic>
        <p:nvPicPr>
          <p:cNvPr id="8" name="Image 7"/>
          <p:cNvPicPr>
            <a:picLocks noChangeAspect="1"/>
          </p:cNvPicPr>
          <p:nvPr/>
        </p:nvPicPr>
        <p:blipFill>
          <a:blip r:embed="rId2"/>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357736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bwMode="auto">
          <a:xfrm>
            <a:off x="549275" y="366713"/>
            <a:ext cx="8145463" cy="745271"/>
          </a:xfrm>
        </p:spPr>
        <p:txBody>
          <a:bodyPr wrap="square" numCol="1" anchorCtr="0" compatLnSpc="1">
            <a:prstTxWarp prst="textNoShape">
              <a:avLst/>
            </a:prstTxWarp>
            <a:normAutofit fontScale="90000"/>
          </a:bodyPr>
          <a:lstStyle/>
          <a:p>
            <a:pPr algn="ctr" eaLnBrk="1" hangingPunct="1"/>
            <a:r>
              <a:rPr lang="fr-FR" sz="2000" dirty="0" smtClean="0"/>
              <a:t>		Une </a:t>
            </a:r>
            <a:r>
              <a:rPr lang="fr-FR" sz="2000" dirty="0"/>
              <a:t>transformation nécessaire du lycée professionnel</a:t>
            </a:r>
            <a:r>
              <a:rPr lang="fr-FR" altLang="fr-FR" cap="none" dirty="0" smtClean="0">
                <a:latin typeface="Arial Black" panose="020B0A04020102020204" pitchFamily="34" charset="0"/>
              </a:rPr>
              <a:t> </a:t>
            </a:r>
            <a:endParaRPr lang="fr-FR" altLang="fr-FR" cap="none" dirty="0">
              <a:latin typeface="Arial Black" panose="020B0A04020102020204" pitchFamily="34" charset="0"/>
            </a:endParaRPr>
          </a:p>
        </p:txBody>
      </p:sp>
      <p:sp>
        <p:nvSpPr>
          <p:cNvPr id="15362" name="Espace réservé du contenu 2"/>
          <p:cNvSpPr>
            <a:spLocks noGrp="1"/>
          </p:cNvSpPr>
          <p:nvPr>
            <p:ph idx="1"/>
          </p:nvPr>
        </p:nvSpPr>
        <p:spPr>
          <a:xfrm>
            <a:off x="765174" y="418143"/>
            <a:ext cx="7929563" cy="5633440"/>
          </a:xfrm>
        </p:spPr>
        <p:txBody>
          <a:bodyPr/>
          <a:lstStyle/>
          <a:p>
            <a:pPr lvl="0"/>
            <a:endParaRPr lang="fr-FR" sz="1000" dirty="0">
              <a:solidFill>
                <a:schemeClr val="tx1"/>
              </a:solidFill>
            </a:endParaRPr>
          </a:p>
          <a:p>
            <a:pPr marL="0" indent="0" fontAlgn="base">
              <a:spcAft>
                <a:spcPct val="0"/>
              </a:spcAft>
              <a:buNone/>
            </a:pPr>
            <a:endParaRPr lang="fr-FR" sz="1100" b="1" dirty="0">
              <a:latin typeface="Calibri" charset="0"/>
              <a:ea typeface="Calibri" charset="0"/>
              <a:cs typeface="Times New Roman" charset="0"/>
            </a:endParaRPr>
          </a:p>
          <a:p>
            <a:pPr lvl="1" fontAlgn="base">
              <a:spcAft>
                <a:spcPct val="0"/>
              </a:spcAft>
              <a:buFont typeface="Arial Italic" pitchFamily="2" charset="0"/>
              <a:buNone/>
            </a:pPr>
            <a:endParaRPr lang="fr-FR" altLang="fr-FR" sz="2000" b="1" dirty="0">
              <a:solidFill>
                <a:srgbClr val="43A5C1"/>
              </a:solidFill>
              <a:latin typeface="Arial" panose="020B0604020202020204" pitchFamily="34" charset="0"/>
              <a:ea typeface="MS PGothic" panose="020B0600070205080204" pitchFamily="34" charset="-128"/>
            </a:endParaRPr>
          </a:p>
        </p:txBody>
      </p:sp>
      <p:sp>
        <p:nvSpPr>
          <p:cNvPr id="153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1F1516-9DB8-4B3F-B3CB-D4EBDBB325C4}" type="slidenum">
              <a:rPr lang="fr-FR" altLang="fr-FR" sz="900">
                <a:solidFill>
                  <a:srgbClr val="404040"/>
                </a:solidFill>
                <a:latin typeface="Arial" panose="020B0604020202020204" pitchFamily="34" charset="0"/>
              </a:rPr>
              <a:pPr/>
              <a:t>3</a:t>
            </a:fld>
            <a:endParaRPr lang="fr-FR" altLang="fr-FR" sz="900">
              <a:solidFill>
                <a:srgbClr val="404040"/>
              </a:solidFill>
              <a:latin typeface="Arial" panose="020B0604020202020204" pitchFamily="34" charset="0"/>
            </a:endParaRPr>
          </a:p>
        </p:txBody>
      </p:sp>
      <p:sp>
        <p:nvSpPr>
          <p:cNvPr id="6" name="Rectangle 5"/>
          <p:cNvSpPr/>
          <p:nvPr/>
        </p:nvSpPr>
        <p:spPr>
          <a:xfrm>
            <a:off x="5586413" y="6269038"/>
            <a:ext cx="2370137" cy="487362"/>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prstClr val="black"/>
              </a:solidFill>
            </a:endParaRPr>
          </a:p>
        </p:txBody>
      </p:sp>
      <p:pic>
        <p:nvPicPr>
          <p:cNvPr id="3" name="Image 2"/>
          <p:cNvPicPr>
            <a:picLocks noChangeAspect="1"/>
          </p:cNvPicPr>
          <p:nvPr/>
        </p:nvPicPr>
        <p:blipFill>
          <a:blip r:embed="rId3"/>
          <a:stretch>
            <a:fillRect/>
          </a:stretch>
        </p:blipFill>
        <p:spPr>
          <a:xfrm>
            <a:off x="298672" y="1478167"/>
            <a:ext cx="8459349" cy="4743262"/>
          </a:xfrm>
          <a:prstGeom prst="rect">
            <a:avLst/>
          </a:prstGeom>
        </p:spPr>
      </p:pic>
      <p:pic>
        <p:nvPicPr>
          <p:cNvPr id="4" name="Image 3"/>
          <p:cNvPicPr>
            <a:picLocks noChangeAspect="1"/>
          </p:cNvPicPr>
          <p:nvPr/>
        </p:nvPicPr>
        <p:blipFill>
          <a:blip r:embed="rId4"/>
          <a:stretch>
            <a:fillRect/>
          </a:stretch>
        </p:blipFill>
        <p:spPr>
          <a:xfrm>
            <a:off x="439036" y="6191992"/>
            <a:ext cx="1812502" cy="564872"/>
          </a:xfrm>
          <a:prstGeom prst="rect">
            <a:avLst/>
          </a:prstGeom>
        </p:spPr>
      </p:pic>
    </p:spTree>
    <p:extLst>
      <p:ext uri="{BB962C8B-B14F-4D97-AF65-F5344CB8AC3E}">
        <p14:creationId xmlns:p14="http://schemas.microsoft.com/office/powerpoint/2010/main" val="136188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bwMode="auto">
          <a:xfrm>
            <a:off x="549275" y="366713"/>
            <a:ext cx="8145463" cy="745271"/>
          </a:xfrm>
        </p:spPr>
        <p:txBody>
          <a:bodyPr wrap="square" numCol="1" anchorCtr="0" compatLnSpc="1">
            <a:prstTxWarp prst="textNoShape">
              <a:avLst/>
            </a:prstTxWarp>
            <a:normAutofit fontScale="90000"/>
          </a:bodyPr>
          <a:lstStyle/>
          <a:p>
            <a:pPr algn="ctr" eaLnBrk="1" hangingPunct="1"/>
            <a:r>
              <a:rPr lang="fr-FR" sz="2000" dirty="0" smtClean="0"/>
              <a:t>		Une </a:t>
            </a:r>
            <a:r>
              <a:rPr lang="fr-FR" sz="2000" dirty="0"/>
              <a:t>transformation nécessaire du lycée professionnel</a:t>
            </a:r>
            <a:r>
              <a:rPr lang="fr-FR" altLang="fr-FR" cap="none" dirty="0" smtClean="0">
                <a:latin typeface="Arial Black" panose="020B0A04020102020204" pitchFamily="34" charset="0"/>
              </a:rPr>
              <a:t> </a:t>
            </a:r>
            <a:endParaRPr lang="fr-FR" altLang="fr-FR" cap="none" dirty="0">
              <a:latin typeface="Arial Black" panose="020B0A04020102020204" pitchFamily="34" charset="0"/>
            </a:endParaRPr>
          </a:p>
        </p:txBody>
      </p:sp>
      <p:sp>
        <p:nvSpPr>
          <p:cNvPr id="15362" name="Espace réservé du contenu 2"/>
          <p:cNvSpPr>
            <a:spLocks noGrp="1"/>
          </p:cNvSpPr>
          <p:nvPr>
            <p:ph idx="1"/>
          </p:nvPr>
        </p:nvSpPr>
        <p:spPr>
          <a:xfrm>
            <a:off x="765174" y="418143"/>
            <a:ext cx="7929563" cy="5633440"/>
          </a:xfrm>
        </p:spPr>
        <p:txBody>
          <a:bodyPr/>
          <a:lstStyle/>
          <a:p>
            <a:pPr lvl="0"/>
            <a:endParaRPr lang="fr-FR" sz="1000" dirty="0">
              <a:solidFill>
                <a:schemeClr val="tx1"/>
              </a:solidFill>
            </a:endParaRPr>
          </a:p>
          <a:p>
            <a:pPr marL="0" indent="0" fontAlgn="base">
              <a:spcAft>
                <a:spcPct val="0"/>
              </a:spcAft>
              <a:buNone/>
            </a:pPr>
            <a:endParaRPr lang="fr-FR" sz="1100" b="1" dirty="0">
              <a:latin typeface="Calibri" charset="0"/>
              <a:ea typeface="Calibri" charset="0"/>
              <a:cs typeface="Times New Roman" charset="0"/>
            </a:endParaRPr>
          </a:p>
          <a:p>
            <a:pPr lvl="1" fontAlgn="base">
              <a:spcAft>
                <a:spcPct val="0"/>
              </a:spcAft>
              <a:buFont typeface="Arial Italic" pitchFamily="2" charset="0"/>
              <a:buNone/>
            </a:pPr>
            <a:endParaRPr lang="fr-FR" altLang="fr-FR" sz="2000" b="1" dirty="0">
              <a:solidFill>
                <a:srgbClr val="43A5C1"/>
              </a:solidFill>
              <a:latin typeface="Arial" panose="020B0604020202020204" pitchFamily="34" charset="0"/>
              <a:ea typeface="MS PGothic" panose="020B0600070205080204" pitchFamily="34" charset="-128"/>
            </a:endParaRPr>
          </a:p>
        </p:txBody>
      </p:sp>
      <p:sp>
        <p:nvSpPr>
          <p:cNvPr id="153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1F1516-9DB8-4B3F-B3CB-D4EBDBB325C4}" type="slidenum">
              <a:rPr lang="fr-FR" altLang="fr-FR" sz="900">
                <a:solidFill>
                  <a:srgbClr val="404040"/>
                </a:solidFill>
                <a:latin typeface="Arial" panose="020B0604020202020204" pitchFamily="34" charset="0"/>
              </a:rPr>
              <a:pPr/>
              <a:t>4</a:t>
            </a:fld>
            <a:endParaRPr lang="fr-FR" altLang="fr-FR" sz="900">
              <a:solidFill>
                <a:srgbClr val="404040"/>
              </a:solidFill>
              <a:latin typeface="Arial" panose="020B0604020202020204" pitchFamily="34" charset="0"/>
            </a:endParaRPr>
          </a:p>
        </p:txBody>
      </p:sp>
      <p:sp>
        <p:nvSpPr>
          <p:cNvPr id="6" name="Rectangle 5"/>
          <p:cNvSpPr/>
          <p:nvPr/>
        </p:nvSpPr>
        <p:spPr>
          <a:xfrm>
            <a:off x="5586413" y="6269038"/>
            <a:ext cx="2370137" cy="487362"/>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prstClr val="black"/>
              </a:solidFill>
            </a:endParaRPr>
          </a:p>
        </p:txBody>
      </p:sp>
      <p:pic>
        <p:nvPicPr>
          <p:cNvPr id="4" name="Image 3"/>
          <p:cNvPicPr>
            <a:picLocks noChangeAspect="1"/>
          </p:cNvPicPr>
          <p:nvPr/>
        </p:nvPicPr>
        <p:blipFill>
          <a:blip r:embed="rId3"/>
          <a:stretch>
            <a:fillRect/>
          </a:stretch>
        </p:blipFill>
        <p:spPr>
          <a:xfrm>
            <a:off x="439036" y="6191992"/>
            <a:ext cx="1812502" cy="564872"/>
          </a:xfrm>
          <a:prstGeom prst="rect">
            <a:avLst/>
          </a:prstGeom>
        </p:spPr>
      </p:pic>
      <p:pic>
        <p:nvPicPr>
          <p:cNvPr id="2" name="Image 1"/>
          <p:cNvPicPr>
            <a:picLocks noChangeAspect="1"/>
          </p:cNvPicPr>
          <p:nvPr/>
        </p:nvPicPr>
        <p:blipFill>
          <a:blip r:embed="rId4"/>
          <a:stretch>
            <a:fillRect/>
          </a:stretch>
        </p:blipFill>
        <p:spPr>
          <a:xfrm>
            <a:off x="439036" y="1316626"/>
            <a:ext cx="8073371" cy="4530314"/>
          </a:xfrm>
          <a:prstGeom prst="rect">
            <a:avLst/>
          </a:prstGeom>
        </p:spPr>
      </p:pic>
    </p:spTree>
    <p:extLst>
      <p:ext uri="{BB962C8B-B14F-4D97-AF65-F5344CB8AC3E}">
        <p14:creationId xmlns:p14="http://schemas.microsoft.com/office/powerpoint/2010/main" val="374133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bwMode="auto">
          <a:xfrm>
            <a:off x="549275" y="366713"/>
            <a:ext cx="8145463" cy="745271"/>
          </a:xfrm>
        </p:spPr>
        <p:txBody>
          <a:bodyPr wrap="square" numCol="1" anchorCtr="0" compatLnSpc="1">
            <a:prstTxWarp prst="textNoShape">
              <a:avLst/>
            </a:prstTxWarp>
            <a:normAutofit fontScale="90000"/>
          </a:bodyPr>
          <a:lstStyle/>
          <a:p>
            <a:pPr algn="ctr" eaLnBrk="1" hangingPunct="1"/>
            <a:r>
              <a:rPr lang="fr-FR" altLang="fr-FR" sz="2200" cap="none" dirty="0" smtClean="0">
                <a:latin typeface="Arial Black" panose="020B0A04020102020204" pitchFamily="34" charset="0"/>
              </a:rPr>
              <a:t>GROUPE DE TRAVAIL </a:t>
            </a:r>
            <a:br>
              <a:rPr lang="fr-FR" altLang="fr-FR" sz="2200" cap="none" dirty="0" smtClean="0">
                <a:latin typeface="Arial Black" panose="020B0A04020102020204" pitchFamily="34" charset="0"/>
              </a:rPr>
            </a:br>
            <a:r>
              <a:rPr lang="fr-FR" altLang="fr-FR" sz="1600" dirty="0">
                <a:latin typeface="Arial" panose="020B0604020202020204" pitchFamily="34" charset="0"/>
              </a:rPr>
              <a:t>Famille des métiers de la construction durable du bâtiment et des TP</a:t>
            </a:r>
            <a:r>
              <a:rPr lang="fr-FR" altLang="fr-FR" sz="1800" dirty="0">
                <a:latin typeface="Arial" panose="020B0604020202020204" pitchFamily="34" charset="0"/>
              </a:rPr>
              <a:t>.</a:t>
            </a:r>
            <a:br>
              <a:rPr lang="fr-FR" altLang="fr-FR" sz="1800" dirty="0">
                <a:latin typeface="Arial" panose="020B0604020202020204" pitchFamily="34" charset="0"/>
              </a:rPr>
            </a:br>
            <a:r>
              <a:rPr lang="fr-FR" altLang="fr-FR" cap="none" dirty="0" smtClean="0">
                <a:latin typeface="Arial Black" panose="020B0A04020102020204" pitchFamily="34" charset="0"/>
              </a:rPr>
              <a:t> </a:t>
            </a:r>
            <a:endParaRPr lang="fr-FR" altLang="fr-FR" cap="none" dirty="0">
              <a:latin typeface="Arial Black" panose="020B0A04020102020204" pitchFamily="34" charset="0"/>
            </a:endParaRPr>
          </a:p>
        </p:txBody>
      </p:sp>
      <p:sp>
        <p:nvSpPr>
          <p:cNvPr id="15362" name="Espace réservé du contenu 2"/>
          <p:cNvSpPr>
            <a:spLocks noGrp="1"/>
          </p:cNvSpPr>
          <p:nvPr>
            <p:ph idx="1"/>
          </p:nvPr>
        </p:nvSpPr>
        <p:spPr>
          <a:xfrm>
            <a:off x="765175" y="1020085"/>
            <a:ext cx="7881938" cy="5031498"/>
          </a:xfrm>
        </p:spPr>
        <p:txBody>
          <a:bodyPr/>
          <a:lstStyle/>
          <a:p>
            <a:pPr marL="0" indent="0" fontAlgn="base">
              <a:spcAft>
                <a:spcPct val="0"/>
              </a:spcAft>
              <a:buNone/>
            </a:pPr>
            <a:r>
              <a:rPr lang="fr-FR" sz="2000" b="1" dirty="0">
                <a:latin typeface="Arial" panose="020B0604020202020204" pitchFamily="34" charset="0"/>
              </a:rPr>
              <a:t>Liste des spécialités de baccalauréat professionnel de la famille </a:t>
            </a:r>
          </a:p>
          <a:p>
            <a:r>
              <a:rPr lang="fr-FR" sz="1000" dirty="0" smtClean="0">
                <a:solidFill>
                  <a:schemeClr val="tx1"/>
                </a:solidFill>
              </a:rPr>
              <a:t>TECHNICIEN </a:t>
            </a:r>
            <a:r>
              <a:rPr lang="fr-FR" sz="1000" dirty="0">
                <a:solidFill>
                  <a:schemeClr val="tx1"/>
                </a:solidFill>
              </a:rPr>
              <a:t>DU BÂTIMENT, ORGANISATION ET RÉALISATION DU GROS OEUVRE</a:t>
            </a:r>
          </a:p>
          <a:p>
            <a:pPr lvl="0"/>
            <a:r>
              <a:rPr lang="fr-FR" sz="1000" dirty="0">
                <a:solidFill>
                  <a:schemeClr val="tx1"/>
                </a:solidFill>
              </a:rPr>
              <a:t>INTERVENTIONS SUR LE PATRIMOINE BÂTI, OPTION A MAÇONNERIE, OPTION B CHARPENTE, OPTION C COUVERTURE</a:t>
            </a:r>
          </a:p>
          <a:p>
            <a:pPr lvl="0"/>
            <a:r>
              <a:rPr lang="fr-FR" sz="1000" dirty="0">
                <a:solidFill>
                  <a:schemeClr val="tx1"/>
                </a:solidFill>
              </a:rPr>
              <a:t>MENUISERIE ALUMINIUM-VERRE   </a:t>
            </a:r>
          </a:p>
          <a:p>
            <a:pPr lvl="0"/>
            <a:r>
              <a:rPr lang="fr-FR" sz="1000" dirty="0">
                <a:solidFill>
                  <a:schemeClr val="tx1"/>
                </a:solidFill>
              </a:rPr>
              <a:t>AMÉNAGEMENT ET FINITIONS DU BÂTIMENT</a:t>
            </a:r>
          </a:p>
          <a:p>
            <a:pPr lvl="0"/>
            <a:r>
              <a:rPr lang="fr-FR" sz="1000" dirty="0">
                <a:solidFill>
                  <a:schemeClr val="tx1"/>
                </a:solidFill>
              </a:rPr>
              <a:t>OUVRAGES DU BÂTIMENT : </a:t>
            </a:r>
            <a:r>
              <a:rPr lang="fr-FR" sz="1000" dirty="0" smtClean="0">
                <a:solidFill>
                  <a:schemeClr val="tx1"/>
                </a:solidFill>
              </a:rPr>
              <a:t>MÉTALLERIE</a:t>
            </a:r>
          </a:p>
          <a:p>
            <a:pPr lvl="0"/>
            <a:r>
              <a:rPr lang="fr-FR" sz="1000" dirty="0" smtClean="0">
                <a:solidFill>
                  <a:schemeClr val="tx1"/>
                </a:solidFill>
              </a:rPr>
              <a:t>TRAVAUX PUBLICS   </a:t>
            </a:r>
            <a:endParaRPr lang="fr-FR" sz="1000" dirty="0">
              <a:solidFill>
                <a:schemeClr val="tx1"/>
              </a:solidFill>
            </a:endParaRPr>
          </a:p>
          <a:p>
            <a:pPr marL="0" indent="0" fontAlgn="base">
              <a:spcAft>
                <a:spcPct val="0"/>
              </a:spcAft>
              <a:buNone/>
            </a:pPr>
            <a:r>
              <a:rPr lang="fr-FR" altLang="fr-FR" sz="2000" b="1" dirty="0" smtClean="0">
                <a:latin typeface="Arial" panose="020B0604020202020204" pitchFamily="34" charset="0"/>
              </a:rPr>
              <a:t>Commande</a:t>
            </a:r>
          </a:p>
          <a:p>
            <a:pPr marL="0" indent="0" fontAlgn="base">
              <a:spcAft>
                <a:spcPct val="0"/>
              </a:spcAft>
              <a:buNone/>
            </a:pPr>
            <a:r>
              <a:rPr lang="fr-FR" sz="1200" b="1" u="sng" dirty="0" smtClean="0">
                <a:latin typeface="Calibri" charset="0"/>
                <a:ea typeface="Calibri" charset="0"/>
                <a:cs typeface="Times New Roman" charset="0"/>
              </a:rPr>
              <a:t>2018-2019</a:t>
            </a:r>
            <a:endParaRPr lang="fr-FR" sz="1100" dirty="0">
              <a:latin typeface="Calibri" charset="0"/>
              <a:ea typeface="Calibri" charset="0"/>
              <a:cs typeface="Times New Roman" charset="0"/>
            </a:endParaRPr>
          </a:p>
          <a:p>
            <a:pPr marL="742950" lvl="1" indent="-285750" algn="just">
              <a:lnSpc>
                <a:spcPct val="115000"/>
              </a:lnSpc>
              <a:buFont typeface="Courier New" charset="0"/>
              <a:buChar char="o"/>
            </a:pPr>
            <a:r>
              <a:rPr lang="fr-FR" sz="1100" dirty="0">
                <a:latin typeface="Calibri" charset="0"/>
                <a:ea typeface="Calibri" charset="0"/>
                <a:cs typeface="Times New Roman" charset="0"/>
              </a:rPr>
              <a:t>Publication des documents pour la  faire la classe de seconde pour les 3  premières familles : </a:t>
            </a:r>
            <a:r>
              <a:rPr lang="fr-FR" sz="1100" b="1" dirty="0">
                <a:latin typeface="Calibri" charset="0"/>
                <a:ea typeface="Calibri" charset="0"/>
                <a:cs typeface="Times New Roman" charset="0"/>
              </a:rPr>
              <a:t>janvier 2019 </a:t>
            </a:r>
          </a:p>
          <a:p>
            <a:pPr marL="1255713" lvl="1" indent="-381000" algn="just">
              <a:lnSpc>
                <a:spcPct val="115000"/>
              </a:lnSpc>
              <a:buFont typeface="Courier New" charset="0"/>
              <a:buChar char="o"/>
            </a:pPr>
            <a:r>
              <a:rPr lang="fr-FR" sz="1200" dirty="0">
                <a:latin typeface="Calibri" charset="0"/>
                <a:ea typeface="Calibri" charset="0"/>
                <a:cs typeface="Times New Roman" charset="0"/>
              </a:rPr>
              <a:t>Métiers de la construction durable du bâtiment et des travaux publics</a:t>
            </a:r>
          </a:p>
          <a:p>
            <a:pPr marL="1255713" lvl="1" indent="-381000" algn="just">
              <a:lnSpc>
                <a:spcPct val="115000"/>
              </a:lnSpc>
              <a:buFont typeface="Courier New" charset="0"/>
              <a:buChar char="o"/>
            </a:pPr>
            <a:r>
              <a:rPr lang="fr-FR" sz="1200" dirty="0">
                <a:latin typeface="Calibri" charset="0"/>
                <a:ea typeface="Calibri" charset="0"/>
                <a:cs typeface="Times New Roman" charset="0"/>
              </a:rPr>
              <a:t>Métiers de la gestion administrative, du transport et de la logistique,</a:t>
            </a:r>
            <a:endParaRPr lang="fr-FR" sz="1100" dirty="0">
              <a:latin typeface="Calibri" charset="0"/>
              <a:ea typeface="Calibri" charset="0"/>
              <a:cs typeface="Times New Roman" charset="0"/>
            </a:endParaRPr>
          </a:p>
          <a:p>
            <a:pPr marL="1255713" lvl="1" indent="-381000" algn="just">
              <a:lnSpc>
                <a:spcPct val="115000"/>
              </a:lnSpc>
              <a:buFont typeface="Courier New" charset="0"/>
              <a:buChar char="o"/>
            </a:pPr>
            <a:r>
              <a:rPr lang="fr-FR" sz="1200" dirty="0">
                <a:latin typeface="Calibri" charset="0"/>
                <a:ea typeface="Calibri" charset="0"/>
                <a:cs typeface="Times New Roman" charset="0"/>
              </a:rPr>
              <a:t>Métiers de la relation client</a:t>
            </a:r>
            <a:endParaRPr lang="fr-FR" sz="1100" dirty="0">
              <a:latin typeface="Calibri" charset="0"/>
              <a:ea typeface="Calibri" charset="0"/>
              <a:cs typeface="Times New Roman" charset="0"/>
            </a:endParaRPr>
          </a:p>
          <a:p>
            <a:pPr marL="742950" lvl="1" indent="-285750" algn="just">
              <a:lnSpc>
                <a:spcPct val="115000"/>
              </a:lnSpc>
              <a:buFont typeface="Courier New" charset="0"/>
              <a:buChar char="o"/>
            </a:pPr>
            <a:r>
              <a:rPr lang="fr-FR" sz="1200" dirty="0">
                <a:latin typeface="Calibri" charset="0"/>
                <a:ea typeface="Calibri" charset="0"/>
                <a:cs typeface="Times New Roman" charset="0"/>
              </a:rPr>
              <a:t>Configuration </a:t>
            </a:r>
            <a:r>
              <a:rPr lang="fr-FR" sz="1200" dirty="0" err="1">
                <a:latin typeface="Calibri" charset="0"/>
                <a:ea typeface="Calibri" charset="0"/>
                <a:cs typeface="Times New Roman" charset="0"/>
              </a:rPr>
              <a:t>Affelnet</a:t>
            </a:r>
            <a:r>
              <a:rPr lang="fr-FR" sz="1200" dirty="0">
                <a:latin typeface="Calibri" charset="0"/>
                <a:ea typeface="Calibri" charset="0"/>
                <a:cs typeface="Times New Roman" charset="0"/>
              </a:rPr>
              <a:t>, information ONISEP : mise en œuvre octobre à décembre 2018</a:t>
            </a:r>
            <a:endParaRPr lang="fr-FR" sz="1100" dirty="0">
              <a:latin typeface="Calibri" charset="0"/>
              <a:ea typeface="Calibri" charset="0"/>
              <a:cs typeface="Times New Roman" charset="0"/>
            </a:endParaRPr>
          </a:p>
          <a:p>
            <a:pPr marL="719138" lvl="0" indent="-254000" algn="just">
              <a:lnSpc>
                <a:spcPct val="115000"/>
              </a:lnSpc>
              <a:spcAft>
                <a:spcPts val="1000"/>
              </a:spcAft>
              <a:buFont typeface="Courier New" charset="0"/>
              <a:buChar char="o"/>
            </a:pPr>
            <a:r>
              <a:rPr lang="fr-FR" sz="1200" dirty="0">
                <a:latin typeface="Calibri" charset="0"/>
                <a:ea typeface="Calibri" charset="0"/>
                <a:cs typeface="Times New Roman" charset="0"/>
              </a:rPr>
              <a:t>Ouverture Parcours </a:t>
            </a:r>
            <a:r>
              <a:rPr lang="fr-FR" sz="1200" dirty="0" err="1">
                <a:latin typeface="Calibri" charset="0"/>
                <a:ea typeface="Calibri" charset="0"/>
                <a:cs typeface="Times New Roman" charset="0"/>
              </a:rPr>
              <a:t>M@gistere</a:t>
            </a:r>
            <a:r>
              <a:rPr lang="fr-FR" sz="1200" dirty="0">
                <a:latin typeface="Calibri" charset="0"/>
                <a:ea typeface="Calibri" charset="0"/>
                <a:cs typeface="Times New Roman" charset="0"/>
              </a:rPr>
              <a:t> : dans le courant du premier trimestre de l’année </a:t>
            </a:r>
            <a:r>
              <a:rPr lang="fr-FR" sz="1200" dirty="0" smtClean="0">
                <a:latin typeface="Calibri" charset="0"/>
                <a:ea typeface="Calibri" charset="0"/>
                <a:cs typeface="Times New Roman" charset="0"/>
              </a:rPr>
              <a:t>2019</a:t>
            </a:r>
            <a:endParaRPr lang="fr-FR" sz="900" dirty="0" smtClean="0">
              <a:latin typeface="Arial" panose="020B0604020202020204" pitchFamily="34" charset="0"/>
              <a:ea typeface="Calibri" charset="0"/>
              <a:cs typeface="Arial" panose="020B0604020202020204" pitchFamily="34" charset="0"/>
            </a:endParaRPr>
          </a:p>
          <a:p>
            <a:pPr marL="465138" lvl="0" indent="0" algn="just">
              <a:lnSpc>
                <a:spcPct val="115000"/>
              </a:lnSpc>
              <a:spcAft>
                <a:spcPts val="1000"/>
              </a:spcAft>
              <a:buNone/>
            </a:pPr>
            <a:r>
              <a:rPr lang="fr-FR" sz="1200" b="1" u="sng" dirty="0" smtClean="0">
                <a:latin typeface="Calibri" charset="0"/>
                <a:ea typeface="Calibri" charset="0"/>
                <a:cs typeface="Times New Roman" charset="0"/>
              </a:rPr>
              <a:t>2019-2020</a:t>
            </a:r>
            <a:endParaRPr lang="fr-FR" sz="1100" dirty="0">
              <a:latin typeface="Calibri" charset="0"/>
              <a:ea typeface="Calibri" charset="0"/>
              <a:cs typeface="Times New Roman" charset="0"/>
            </a:endParaRPr>
          </a:p>
          <a:p>
            <a:pPr marL="742950" lvl="1" indent="-285750" algn="just">
              <a:lnSpc>
                <a:spcPct val="115000"/>
              </a:lnSpc>
              <a:buFont typeface="Courier New" charset="0"/>
              <a:buChar char="o"/>
            </a:pPr>
            <a:r>
              <a:rPr lang="fr-FR" sz="1200" dirty="0">
                <a:latin typeface="Calibri" charset="0"/>
                <a:ea typeface="Calibri" charset="0"/>
                <a:cs typeface="Times New Roman" charset="0"/>
              </a:rPr>
              <a:t>Mise en œuvre des trois premières familles :  </a:t>
            </a:r>
            <a:r>
              <a:rPr lang="fr-FR" sz="1200" b="1" dirty="0">
                <a:latin typeface="Calibri" charset="0"/>
                <a:ea typeface="Calibri" charset="0"/>
                <a:cs typeface="Times New Roman" charset="0"/>
              </a:rPr>
              <a:t>septembre 2019</a:t>
            </a:r>
            <a:endParaRPr lang="fr-FR" sz="1100" b="1" dirty="0">
              <a:latin typeface="Calibri" charset="0"/>
              <a:ea typeface="Calibri" charset="0"/>
              <a:cs typeface="Times New Roman" charset="0"/>
            </a:endParaRPr>
          </a:p>
          <a:p>
            <a:pPr lvl="1" fontAlgn="base">
              <a:spcAft>
                <a:spcPct val="0"/>
              </a:spcAft>
              <a:buFont typeface="Arial Italic" pitchFamily="2" charset="0"/>
              <a:buNone/>
            </a:pPr>
            <a:endParaRPr lang="fr-FR" altLang="fr-FR" sz="2000" b="1" dirty="0">
              <a:solidFill>
                <a:srgbClr val="43A5C1"/>
              </a:solidFill>
              <a:latin typeface="Arial" panose="020B0604020202020204" pitchFamily="34" charset="0"/>
              <a:ea typeface="MS PGothic" panose="020B0600070205080204" pitchFamily="34" charset="-128"/>
            </a:endParaRPr>
          </a:p>
        </p:txBody>
      </p:sp>
      <p:sp>
        <p:nvSpPr>
          <p:cNvPr id="153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1F1516-9DB8-4B3F-B3CB-D4EBDBB325C4}" type="slidenum">
              <a:rPr lang="fr-FR" altLang="fr-FR" sz="900">
                <a:solidFill>
                  <a:srgbClr val="404040"/>
                </a:solidFill>
                <a:latin typeface="Arial" panose="020B0604020202020204" pitchFamily="34" charset="0"/>
              </a:rPr>
              <a:pPr/>
              <a:t>5</a:t>
            </a:fld>
            <a:endParaRPr lang="fr-FR" altLang="fr-FR" sz="900">
              <a:solidFill>
                <a:srgbClr val="404040"/>
              </a:solidFill>
              <a:latin typeface="Arial" panose="020B0604020202020204" pitchFamily="34" charset="0"/>
            </a:endParaRPr>
          </a:p>
        </p:txBody>
      </p:sp>
      <p:sp>
        <p:nvSpPr>
          <p:cNvPr id="6" name="Rectangle 5"/>
          <p:cNvSpPr/>
          <p:nvPr/>
        </p:nvSpPr>
        <p:spPr>
          <a:xfrm>
            <a:off x="5586413" y="6269038"/>
            <a:ext cx="2370137" cy="487362"/>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pic>
        <p:nvPicPr>
          <p:cNvPr id="2" name="Image 1"/>
          <p:cNvPicPr>
            <a:picLocks noChangeAspect="1"/>
          </p:cNvPicPr>
          <p:nvPr/>
        </p:nvPicPr>
        <p:blipFill>
          <a:blip r:embed="rId3"/>
          <a:stretch>
            <a:fillRect/>
          </a:stretch>
        </p:blipFill>
        <p:spPr>
          <a:xfrm>
            <a:off x="475794" y="6223367"/>
            <a:ext cx="1856885" cy="5787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4863" y="1217669"/>
            <a:ext cx="7881400" cy="4778320"/>
          </a:xfrm>
        </p:spPr>
        <p:txBody>
          <a:bodyPr/>
          <a:lstStyle/>
          <a:p>
            <a:endParaRPr lang="fr-FR" dirty="0"/>
          </a:p>
          <a:p>
            <a:r>
              <a:rPr lang="fr-FR" b="1" dirty="0">
                <a:solidFill>
                  <a:schemeClr val="tx1"/>
                </a:solidFill>
              </a:rPr>
              <a:t>Enjeux</a:t>
            </a:r>
          </a:p>
          <a:p>
            <a:pPr marL="0" indent="0">
              <a:buNone/>
            </a:pPr>
            <a:r>
              <a:rPr lang="fr-FR" sz="2000" dirty="0" smtClean="0">
                <a:solidFill>
                  <a:schemeClr val="tx1"/>
                </a:solidFill>
              </a:rPr>
              <a:t>Les </a:t>
            </a:r>
            <a:r>
              <a:rPr lang="fr-FR" sz="2000" dirty="0">
                <a:solidFill>
                  <a:schemeClr val="tx1"/>
                </a:solidFill>
              </a:rPr>
              <a:t>métiers de la réalisation des ouvrages du BTP évoluent très fortement. Les différentes tâches professionnelles et les compétences fondamentales sont modifiées par les transitions écologique et numérique qui induisent des évolutions importantes dans la conception, les modes constructifs, l’organisation des travaux, la gestion et la maintenance des ouvrages</a:t>
            </a:r>
            <a:r>
              <a:rPr lang="fr-FR" dirty="0" smtClean="0">
                <a:solidFill>
                  <a:schemeClr val="tx1"/>
                </a:solidFill>
              </a:rPr>
              <a:t>.</a:t>
            </a:r>
          </a:p>
          <a:p>
            <a:pPr marL="0" indent="0">
              <a:buNone/>
            </a:pPr>
            <a:r>
              <a:rPr lang="fr-FR" dirty="0" smtClean="0">
                <a:solidFill>
                  <a:schemeClr val="tx1"/>
                </a:solidFill>
              </a:rPr>
              <a:t> </a:t>
            </a:r>
          </a:p>
          <a:p>
            <a:pPr marL="0" indent="0">
              <a:buNone/>
            </a:pPr>
            <a:r>
              <a:rPr lang="fr-FR" sz="2400" b="1" dirty="0">
                <a:solidFill>
                  <a:srgbClr val="683086"/>
                </a:solidFill>
                <a:latin typeface="+mn-lt"/>
                <a:ea typeface="+mn-ea"/>
                <a:cs typeface="+mn-cs"/>
              </a:rPr>
              <a:t>Au regard de ces enjeux </a:t>
            </a:r>
            <a:r>
              <a:rPr lang="fr-FR" sz="2400" b="1" dirty="0" smtClean="0">
                <a:solidFill>
                  <a:srgbClr val="683086"/>
                </a:solidFill>
                <a:latin typeface="+mn-lt"/>
                <a:ea typeface="+mn-ea"/>
                <a:cs typeface="+mn-cs"/>
              </a:rPr>
              <a:t>notamment, </a:t>
            </a:r>
            <a:r>
              <a:rPr lang="fr-FR" sz="2400" b="1" dirty="0">
                <a:solidFill>
                  <a:srgbClr val="683086"/>
                </a:solidFill>
                <a:latin typeface="+mn-lt"/>
                <a:ea typeface="+mn-ea"/>
                <a:cs typeface="+mn-cs"/>
              </a:rPr>
              <a:t>la famille des métiers de la construction durable a du sens </a:t>
            </a:r>
          </a:p>
          <a:p>
            <a:endParaRPr lang="fr-FR" sz="2000" dirty="0">
              <a:solidFill>
                <a:srgbClr val="683086"/>
              </a:solidFill>
              <a:latin typeface="+mn-lt"/>
              <a:ea typeface="+mn-ea"/>
              <a:cs typeface="+mn-cs"/>
            </a:endParaRPr>
          </a:p>
        </p:txBody>
      </p:sp>
      <p:sp>
        <p:nvSpPr>
          <p:cNvPr id="3" name="Titre 2"/>
          <p:cNvSpPr>
            <a:spLocks noGrp="1"/>
          </p:cNvSpPr>
          <p:nvPr>
            <p:ph type="title"/>
          </p:nvPr>
        </p:nvSpPr>
        <p:spPr/>
        <p:txBody>
          <a:bodyPr>
            <a:normAutofit/>
          </a:bodyPr>
          <a:lstStyle/>
          <a:p>
            <a:pPr eaLnBrk="1" hangingPunct="1">
              <a:spcBef>
                <a:spcPct val="20000"/>
              </a:spcBef>
              <a:buSzPct val="100000"/>
            </a:pPr>
            <a:r>
              <a:rPr lang="fr-FR" sz="2000" dirty="0" smtClean="0">
                <a:solidFill>
                  <a:schemeClr val="tx1"/>
                </a:solidFill>
                <a:latin typeface="Arial" panose="020B0604020202020204" pitchFamily="34" charset="0"/>
                <a:cs typeface="Arial" charset="0"/>
              </a:rPr>
              <a:t>ENJEUX  de  la  famille </a:t>
            </a:r>
            <a:endParaRPr lang="fr-FR" sz="2000" dirty="0">
              <a:solidFill>
                <a:schemeClr val="tx1"/>
              </a:solidFill>
              <a:latin typeface="Arial" panose="020B0604020202020204" pitchFamily="34" charset="0"/>
              <a:cs typeface="Arial" charset="0"/>
            </a:endParaRPr>
          </a:p>
        </p:txBody>
      </p:sp>
      <p:sp>
        <p:nvSpPr>
          <p:cNvPr id="4" name="Espace réservé du numéro de diapositive 3"/>
          <p:cNvSpPr>
            <a:spLocks noGrp="1"/>
          </p:cNvSpPr>
          <p:nvPr>
            <p:ph type="sldNum" sz="quarter" idx="10"/>
          </p:nvPr>
        </p:nvSpPr>
        <p:spPr/>
        <p:txBody>
          <a:bodyPr/>
          <a:lstStyle/>
          <a:p>
            <a:fld id="{BDE47443-FC72-4A85-A8FA-371DAF78B060}" type="slidenum">
              <a:rPr lang="fr-FR" altLang="fr-FR" smtClean="0"/>
              <a:pPr/>
              <a:t>6</a:t>
            </a:fld>
            <a:endParaRPr lang="fr-FR" altLang="fr-FR"/>
          </a:p>
        </p:txBody>
      </p:sp>
      <p:pic>
        <p:nvPicPr>
          <p:cNvPr id="5" name="Image 4"/>
          <p:cNvPicPr>
            <a:picLocks noChangeAspect="1"/>
          </p:cNvPicPr>
          <p:nvPr/>
        </p:nvPicPr>
        <p:blipFill>
          <a:blip r:embed="rId3"/>
          <a:stretch>
            <a:fillRect/>
          </a:stretch>
        </p:blipFill>
        <p:spPr>
          <a:xfrm>
            <a:off x="615727" y="6147413"/>
            <a:ext cx="7443860" cy="561249"/>
          </a:xfrm>
          <a:prstGeom prst="rect">
            <a:avLst/>
          </a:prstGeom>
        </p:spPr>
      </p:pic>
      <p:pic>
        <p:nvPicPr>
          <p:cNvPr id="6" name="Image 5"/>
          <p:cNvPicPr>
            <a:picLocks noChangeAspect="1"/>
          </p:cNvPicPr>
          <p:nvPr/>
        </p:nvPicPr>
        <p:blipFill>
          <a:blip r:embed="rId4"/>
          <a:stretch>
            <a:fillRect/>
          </a:stretch>
        </p:blipFill>
        <p:spPr>
          <a:xfrm>
            <a:off x="525089" y="6138452"/>
            <a:ext cx="1859441" cy="579170"/>
          </a:xfrm>
          <a:prstGeom prst="rect">
            <a:avLst/>
          </a:prstGeom>
        </p:spPr>
      </p:pic>
    </p:spTree>
    <p:extLst>
      <p:ext uri="{BB962C8B-B14F-4D97-AF65-F5344CB8AC3E}">
        <p14:creationId xmlns:p14="http://schemas.microsoft.com/office/powerpoint/2010/main" val="372955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04863" y="182563"/>
            <a:ext cx="7881937" cy="745622"/>
          </a:xfrm>
        </p:spPr>
        <p:txBody>
          <a:bodyPr>
            <a:normAutofit/>
          </a:bodyPr>
          <a:lstStyle/>
          <a:p>
            <a:r>
              <a:rPr lang="fr-FR" sz="2000" dirty="0" smtClean="0"/>
              <a:t>			</a:t>
            </a:r>
            <a:r>
              <a:rPr lang="fr-FR" sz="2000" dirty="0" err="1" smtClean="0"/>
              <a:t>Elements</a:t>
            </a:r>
            <a:r>
              <a:rPr lang="fr-FR" sz="2000" dirty="0" smtClean="0"/>
              <a:t> de contexte</a:t>
            </a:r>
            <a:endParaRPr lang="fr-FR" sz="2000" dirty="0"/>
          </a:p>
        </p:txBody>
      </p:sp>
      <p:sp>
        <p:nvSpPr>
          <p:cNvPr id="4" name="Espace réservé du numéro de diapositive 3"/>
          <p:cNvSpPr>
            <a:spLocks noGrp="1"/>
          </p:cNvSpPr>
          <p:nvPr>
            <p:ph type="sldNum" sz="quarter" idx="10"/>
          </p:nvPr>
        </p:nvSpPr>
        <p:spPr/>
        <p:txBody>
          <a:bodyPr/>
          <a:lstStyle/>
          <a:p>
            <a:fld id="{BDE47443-FC72-4A85-A8FA-371DAF78B060}" type="slidenum">
              <a:rPr lang="fr-FR" altLang="fr-FR" smtClean="0"/>
              <a:pPr/>
              <a:t>7</a:t>
            </a:fld>
            <a:endParaRPr lang="fr-FR" altLang="fr-FR"/>
          </a:p>
        </p:txBody>
      </p:sp>
      <p:sp>
        <p:nvSpPr>
          <p:cNvPr id="6" name="Espace réservé du contenu 5"/>
          <p:cNvSpPr>
            <a:spLocks noGrp="1"/>
          </p:cNvSpPr>
          <p:nvPr>
            <p:ph idx="1"/>
          </p:nvPr>
        </p:nvSpPr>
        <p:spPr>
          <a:xfrm>
            <a:off x="805400" y="738318"/>
            <a:ext cx="7881400" cy="5207328"/>
          </a:xfrm>
        </p:spPr>
        <p:txBody>
          <a:bodyPr/>
          <a:lstStyle/>
          <a:p>
            <a:pPr marL="0" indent="0">
              <a:buNone/>
            </a:pPr>
            <a:r>
              <a:rPr lang="fr-FR" b="1" dirty="0">
                <a:solidFill>
                  <a:schemeClr val="tx1"/>
                </a:solidFill>
              </a:rPr>
              <a:t>Métiers de la construction durable du bâtiment et des travaux publics</a:t>
            </a:r>
            <a:endParaRPr lang="fr-FR" dirty="0">
              <a:solidFill>
                <a:schemeClr val="tx1"/>
              </a:solidFill>
            </a:endParaRPr>
          </a:p>
          <a:p>
            <a:pPr marL="0" indent="0">
              <a:buNone/>
            </a:pPr>
            <a:r>
              <a:rPr lang="fr-FR" dirty="0">
                <a:solidFill>
                  <a:schemeClr val="tx1"/>
                </a:solidFill>
              </a:rPr>
              <a:t>Cette famille contient 6 baccalauréats professionnels dont 1 à 3 options :</a:t>
            </a:r>
          </a:p>
          <a:p>
            <a:pPr marL="0" indent="0">
              <a:buNone/>
            </a:pP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086345083"/>
              </p:ext>
            </p:extLst>
          </p:nvPr>
        </p:nvGraphicFramePr>
        <p:xfrm>
          <a:off x="937375" y="1585265"/>
          <a:ext cx="5967456" cy="3513434"/>
        </p:xfrm>
        <a:graphic>
          <a:graphicData uri="http://schemas.openxmlformats.org/drawingml/2006/table">
            <a:tbl>
              <a:tblPr firstRow="1" firstCol="1" bandRow="1"/>
              <a:tblGrid>
                <a:gridCol w="3356694"/>
                <a:gridCol w="2610762"/>
              </a:tblGrid>
              <a:tr h="222114">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r>
                        <a:rPr lang="fr-FR" sz="1200" b="1" kern="1200" dirty="0" smtClean="0">
                          <a:solidFill>
                            <a:srgbClr val="000000"/>
                          </a:solidFill>
                          <a:effectLst/>
                          <a:highlight>
                            <a:srgbClr val="FFFF00"/>
                          </a:highlight>
                          <a:latin typeface="Calibri" panose="020F0502020204030204" pitchFamily="34" charset="0"/>
                          <a:ea typeface="Times New Roman" panose="02020603050405020304" pitchFamily="18" charset="0"/>
                          <a:cs typeface="+mn-cs"/>
                        </a:rPr>
                        <a:t>Spécialité de bac pro </a:t>
                      </a:r>
                      <a:endParaRPr lang="fr-FR" sz="1200" b="1" kern="1200" dirty="0">
                        <a:solidFill>
                          <a:srgbClr val="000000"/>
                        </a:solidFill>
                        <a:effectLst/>
                        <a:highlight>
                          <a:srgbClr val="FFFF00"/>
                        </a:highlight>
                        <a:latin typeface="Calibri" panose="020F0502020204030204" pitchFamily="34" charset="0"/>
                        <a:ea typeface="Times New Roman" panose="02020603050405020304" pitchFamily="18" charset="0"/>
                        <a:cs typeface="+mn-cs"/>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Effectifs 2de VOIE SCO R2017</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4">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TRAVAUX PUBLICS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651</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956">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TECHNICIEN DU BÂTIMENT : </a:t>
                      </a:r>
                      <a:r>
                        <a:rPr lang="fr-FR" sz="1000" b="1" dirty="0">
                          <a:solidFill>
                            <a:srgbClr val="000000"/>
                          </a:solidFill>
                          <a:effectLst/>
                          <a:highlight>
                            <a:srgbClr val="FFFF00"/>
                          </a:highlight>
                          <a:latin typeface="Calibri" panose="020F0502020204030204" pitchFamily="34" charset="0"/>
                          <a:ea typeface="Times New Roman" panose="02020603050405020304" pitchFamily="18" charset="0"/>
                        </a:rPr>
                        <a:t>ORGANISATION ET RÉALISATION DU GROS OEUVRE</a:t>
                      </a: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1158</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27">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INTERVENTIONS SUR LE PATRIMOINE BÂTI, </a:t>
                      </a:r>
                      <a:r>
                        <a:rPr lang="fr-FR" sz="1000" b="1" dirty="0">
                          <a:solidFill>
                            <a:srgbClr val="000000"/>
                          </a:solidFill>
                          <a:effectLst/>
                          <a:highlight>
                            <a:srgbClr val="FFFF00"/>
                          </a:highlight>
                          <a:latin typeface="Calibri" panose="020F0502020204030204" pitchFamily="34" charset="0"/>
                          <a:ea typeface="Times New Roman" panose="02020603050405020304" pitchFamily="18" charset="0"/>
                        </a:rPr>
                        <a:t>OPTION A MAÇONNERIE</a:t>
                      </a: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187</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27">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INTERVENTIONS SUR LE PATRIMOINE BÂTI, </a:t>
                      </a:r>
                      <a:r>
                        <a:rPr lang="fr-FR" sz="1000" b="1" dirty="0">
                          <a:solidFill>
                            <a:srgbClr val="000000"/>
                          </a:solidFill>
                          <a:effectLst/>
                          <a:highlight>
                            <a:srgbClr val="FFFF00"/>
                          </a:highlight>
                          <a:latin typeface="Calibri" panose="020F0502020204030204" pitchFamily="34" charset="0"/>
                          <a:ea typeface="Times New Roman" panose="02020603050405020304" pitchFamily="18" charset="0"/>
                        </a:rPr>
                        <a:t>OPTION B CHARPENTE</a:t>
                      </a: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444227">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INTERVENTIONS SUR LE PATRIMOINE BÂTI, OPTION C COUVERTURE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22114">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MENUISERIE ALUMINIUM-VERRE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458</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27">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AMÉNAGEMENT ET FINITIONS DU BÂTIMENT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1142</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4">
                <a:tc>
                  <a:txBody>
                    <a:bodyPr/>
                    <a:lstStyle/>
                    <a:p>
                      <a:pP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OUVRAGES DU BÂTIMENT : MÉTALLERIE   </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496</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4">
                <a:tc>
                  <a:txBody>
                    <a:bodyPr/>
                    <a:lstStyle/>
                    <a:p>
                      <a:pPr algn="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Total</a:t>
                      </a:r>
                      <a:endParaRPr lang="fr-FR" sz="1400" b="1"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effectLst/>
                          <a:highlight>
                            <a:srgbClr val="FFFF00"/>
                          </a:highlight>
                          <a:latin typeface="Calibri" panose="020F0502020204030204" pitchFamily="34" charset="0"/>
                          <a:ea typeface="Times New Roman" panose="02020603050405020304" pitchFamily="18" charset="0"/>
                        </a:rPr>
                        <a:t>4092</a:t>
                      </a:r>
                      <a:endParaRPr lang="fr-FR" sz="1400" b="1" dirty="0">
                        <a:effectLst/>
                        <a:latin typeface="Times New Roman" panose="02020603050405020304" pitchFamily="18" charset="0"/>
                        <a:ea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937375" y="5172923"/>
            <a:ext cx="7663700" cy="923330"/>
          </a:xfrm>
          <a:prstGeom prst="rect">
            <a:avLst/>
          </a:prstGeom>
        </p:spPr>
        <p:txBody>
          <a:bodyPr wrap="square">
            <a:spAutoFit/>
          </a:bodyPr>
          <a:lstStyle/>
          <a:p>
            <a:pPr>
              <a:spcAft>
                <a:spcPts val="0"/>
              </a:spcAft>
            </a:pPr>
            <a:r>
              <a:rPr lang="fr-FR" b="1" dirty="0">
                <a:latin typeface="Arial" charset="0"/>
                <a:cs typeface="Arial" charset="0"/>
              </a:rPr>
              <a:t>Répartition sur le territoire: </a:t>
            </a:r>
          </a:p>
          <a:p>
            <a:pPr>
              <a:spcAft>
                <a:spcPts val="0"/>
              </a:spcAft>
            </a:pPr>
            <a:r>
              <a:rPr lang="fr-FR" dirty="0">
                <a:latin typeface="Arial" charset="0"/>
                <a:cs typeface="Arial" charset="0"/>
              </a:rPr>
              <a:t>49% (85) des établissements ont une spécialité de la famille, 34% (59) en ont deux, 14% (25) en ont 3 et 3% (5) en ont 4.</a:t>
            </a:r>
          </a:p>
        </p:txBody>
      </p:sp>
      <p:pic>
        <p:nvPicPr>
          <p:cNvPr id="10" name="Image 9"/>
          <p:cNvPicPr>
            <a:picLocks noChangeAspect="1"/>
          </p:cNvPicPr>
          <p:nvPr/>
        </p:nvPicPr>
        <p:blipFill>
          <a:blip r:embed="rId2"/>
          <a:stretch>
            <a:fillRect/>
          </a:stretch>
        </p:blipFill>
        <p:spPr>
          <a:xfrm flipV="1">
            <a:off x="2453832" y="6280936"/>
            <a:ext cx="5552032" cy="417463"/>
          </a:xfrm>
          <a:prstGeom prst="rect">
            <a:avLst/>
          </a:prstGeom>
        </p:spPr>
      </p:pic>
      <p:pic>
        <p:nvPicPr>
          <p:cNvPr id="11" name="Image 10"/>
          <p:cNvPicPr>
            <a:picLocks noChangeAspect="1"/>
          </p:cNvPicPr>
          <p:nvPr/>
        </p:nvPicPr>
        <p:blipFill>
          <a:blip r:embed="rId3"/>
          <a:stretch>
            <a:fillRect/>
          </a:stretch>
        </p:blipFill>
        <p:spPr>
          <a:xfrm>
            <a:off x="475794" y="6223367"/>
            <a:ext cx="1856885" cy="578704"/>
          </a:xfrm>
          <a:prstGeom prst="rect">
            <a:avLst/>
          </a:prstGeom>
        </p:spPr>
      </p:pic>
    </p:spTree>
    <p:extLst>
      <p:ext uri="{BB962C8B-B14F-4D97-AF65-F5344CB8AC3E}">
        <p14:creationId xmlns:p14="http://schemas.microsoft.com/office/powerpoint/2010/main" val="191767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7704137"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ZoneTexte 3"/>
          <p:cNvSpPr txBox="1">
            <a:spLocks noChangeArrowheads="1"/>
          </p:cNvSpPr>
          <p:nvPr/>
        </p:nvSpPr>
        <p:spPr bwMode="auto">
          <a:xfrm>
            <a:off x="900113" y="57150"/>
            <a:ext cx="799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fr-FR" altLang="fr-FR" sz="1600" b="1">
                <a:latin typeface="Arial" panose="020B0604020202020204" pitchFamily="34" charset="0"/>
              </a:rPr>
              <a:t>Les compétences communes pouvant être travaillées en classe de seconde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825" y="460375"/>
            <a:ext cx="8736012"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ZoneTexte 3"/>
          <p:cNvSpPr txBox="1">
            <a:spLocks noChangeArrowheads="1"/>
          </p:cNvSpPr>
          <p:nvPr/>
        </p:nvSpPr>
        <p:spPr bwMode="auto">
          <a:xfrm>
            <a:off x="468313" y="57150"/>
            <a:ext cx="8424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fr-FR" altLang="fr-FR" sz="1600" b="1">
                <a:latin typeface="Arial" panose="020B0604020202020204" pitchFamily="34" charset="0"/>
              </a:rPr>
              <a:t>Les compétences communes pouvant être travaillées en classe de seconde (suite)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65&quot;&gt;&lt;object type=&quot;3&quot; unique_id=&quot;10066&quot;&gt;&lt;property id=&quot;20148&quot; value=&quot;5&quot;/&gt;&lt;property id=&quot;20300&quot; value=&quot;Diapositive 1 - &amp;quot;LA TRANSFORMATION DE LA VOIE PROFESSIONNELLE&amp;quot;&quot;/&gt;&lt;property id=&quot;20307&quot; value=&quot;271&quot;/&gt;&lt;/object&gt;&lt;object type=&quot;3&quot; unique_id=&quot;10067&quot;&gt;&lt;property id=&quot;20148&quot; value=&quot;5&quot;/&gt;&lt;property id=&quot;20300&quot; value=&quot;Diapositive 3 - &amp;quot;TRANSFORMER POUR …&amp;quot;&quot;/&gt;&lt;property id=&quot;20307&quot; value=&quot;286&quot;/&gt;&lt;/object&gt;&lt;object type=&quot;3&quot; unique_id=&quot;10068&quot;&gt;&lt;property id=&quot;20148&quot; value=&quot;5&quot;/&gt;&lt;property id=&quot;20300&quot; value=&quot;Diapositive 4 - &amp;quot;LES LEVIERS&amp;quot;&quot;/&gt;&lt;property id=&quot;20307&quot; value=&quot;287&quot;/&gt;&lt;/object&gt;&lt;object type=&quot;3&quot; unique_id=&quot;10069&quot;&gt;&lt;property id=&quot;20148&quot; value=&quot;5&quot;/&gt;&lt;property id=&quot;20300&quot; value=&quot;Diapositive 5 - &amp;quot;LES premiers résultats de la mobilisation pour la voie professionnelle&amp;quot;&quot;/&gt;&lt;property id=&quot;20307&quot; value=&quot;304&quot;/&gt;&lt;/object&gt;&lt;object type=&quot;3&quot; unique_id=&quot;10070&quot;&gt;&lt;property id=&quot;20148&quot; value=&quot;5&quot;/&gt;&lt;property id=&quot;20300&quot; value=&quot;Diapositive 6 - &amp;quot;LE CALENDRIER DE La TRANSFORMATION&amp;quot;&quot;/&gt;&lt;property id=&quot;20307&quot; value=&quot;288&quot;/&gt;&lt;/object&gt;&lt;object type=&quot;3&quot; unique_id=&quot;10071&quot;&gt;&lt;property id=&quot;20148&quot; value=&quot;5&quot;/&gt;&lt;property id=&quot;20300&quot; value=&quot;Diapositive 7 - &amp;quot;Les premières évolutions à la rentrée 2018 (1)&amp;quot;&quot;/&gt;&lt;property id=&quot;20307&quot; value=&quot;289&quot;/&gt;&lt;/object&gt;&lt;object type=&quot;3&quot; unique_id=&quot;10072&quot;&gt;&lt;property id=&quot;20148&quot; value=&quot;5&quot;/&gt;&lt;property id=&quot;20300&quot; value=&quot;Diapositive 8 - &amp;quot;Les premières évolutions à la rentrée 2018 (2)&amp;quot;&quot;/&gt;&lt;property id=&quot;20307&quot; value=&quot;291&quot;/&gt;&lt;/object&gt;&lt;object type=&quot;3&quot; unique_id=&quot;10073&quot;&gt;&lt;property id=&quot;20148&quot; value=&quot;5&quot;/&gt;&lt;property id=&quot;20300&quot; value=&quot;Diapositive 9 - &amp;quot;Les premières évolutions à la rentrée (3)&amp;quot;&quot;/&gt;&lt;property id=&quot;20307&quot; value=&quot;296&quot;/&gt;&lt;/object&gt;&lt;object type=&quot;3&quot; unique_id=&quot;10074&quot;&gt;&lt;property id=&quot;20148&quot; value=&quot;5&quot;/&gt;&lt;property id=&quot;20300&quot; value=&quot;Diapositive 10 - &amp;quot;Rentrée 2019, des parcours plus personnalisés&amp;quot;&quot;/&gt;&lt;property id=&quot;20307&quot; value=&quot;305&quot;/&gt;&lt;/object&gt;&lt;object type=&quot;3&quot; unique_id=&quot;10076&quot;&gt;&lt;property id=&quot;20148&quot; value=&quot;5&quot;/&gt;&lt;property id=&quot;20300&quot; value=&quot;Diapositive 12 - &amp;quot;Rentrée 2019 : nouveau CAP ET nouvelle seconde &amp;quot;&quot;/&gt;&lt;property id=&quot;20307&quot; value=&quot;297&quot;/&gt;&lt;/object&gt;&lt;object type=&quot;3&quot; unique_id=&quot;10077&quot;&gt;&lt;property id=&quot;20148&quot; value=&quot;5&quot;/&gt;&lt;property id=&quot;20300&quot; value=&quot;Diapositive 13 - &amp;quot;Rentrée 2019 : nouveau CAP ET nouvelle seconde &amp;quot;&quot;/&gt;&lt;property id=&quot;20307&quot; value=&quot;293&quot;/&gt;&lt;/object&gt;&lt;object type=&quot;3&quot; unique_id=&quot;10079&quot;&gt;&lt;property id=&quot;20148&quot; value=&quot;5&quot;/&gt;&lt;property id=&quot;20300&quot; value=&quot;Diapositive 16 - &amp;quot;Une nouvelle dynamique pédagogique&amp;quot;&quot;/&gt;&lt;property id=&quot;20307&quot; value=&quot;298&quot;/&gt;&lt;/object&gt;&lt;object type=&quot;3&quot; unique_id=&quot;10080&quot;&gt;&lt;property id=&quot;20148&quot; value=&quot;5&quot;/&gt;&lt;property id=&quot;20300&quot; value=&quot;Diapositive 17 - &amp;quot;Plus de complémentarité entre la voie scolaire et l’apprentissage &amp;quot;&quot;/&gt;&lt;property id=&quot;20307&quot; value=&quot;300&quot;/&gt;&lt;/object&gt;&lt;object type=&quot;3&quot; unique_id=&quot;10081&quot;&gt;&lt;property id=&quot;20148&quot; value=&quot;5&quot;/&gt;&lt;property id=&quot;20300&quot; value=&quot;Diapositive 18 - &amp;quot;Rentrée 2020 et 2021: rénovation du cycle terminal &amp;quot;&quot;/&gt;&lt;property id=&quot;20307&quot; value=&quot;302&quot;/&gt;&lt;/object&gt;&lt;object type=&quot;3&quot; unique_id=&quot;10082&quot;&gt;&lt;property id=&quot;20148&quot; value=&quot;5&quot;/&gt;&lt;property id=&quot;20300&quot; value=&quot;Diapositive 19&quot;/&gt;&lt;property id=&quot;20307&quot; value=&quot;301&quot;/&gt;&lt;/object&gt;&lt;object type=&quot;3&quot; unique_id=&quot;10083&quot;&gt;&lt;property id=&quot;20148&quot; value=&quot;5&quot;/&gt;&lt;property id=&quot;20300&quot; value=&quot;Diapositive 20 - &amp;quot;Mieux Informer les élèves et les Familles &amp;quot;&quot;/&gt;&lt;property id=&quot;20307&quot; value=&quot;303&quot;/&gt;&lt;/object&gt;&lt;object type=&quot;3&quot; unique_id=&quot;10084&quot;&gt;&lt;property id=&quot;20148&quot; value=&quot;5&quot;/&gt;&lt;property id=&quot;20300&quot; value=&quot;Diapositive 21&quot;/&gt;&lt;property id=&quot;20307&quot; value=&quot;299&quot;/&gt;&lt;/object&gt;&lt;object type=&quot;3&quot; unique_id=&quot;10085&quot;&gt;&lt;property id=&quot;20148&quot; value=&quot;5&quot;/&gt;&lt;property id=&quot;20300&quot; value=&quot;Diapositive 22 - &amp;quot;Un accompagnement soutenu pour la mise en place de la réforme &amp;quot;&quot;/&gt;&lt;property id=&quot;20307&quot; value=&quot;306&quot;/&gt;&lt;/object&gt;&lt;object type=&quot;3&quot; unique_id=&quot;10086&quot;&gt;&lt;property id=&quot;20148&quot; value=&quot;5&quot;/&gt;&lt;property id=&quot;20300&quot; value=&quot;Diapositive 23&quot;/&gt;&lt;property id=&quot;20307&quot; value=&quot;278&quot;/&gt;&lt;/object&gt;&lt;object type=&quot;3&quot; unique_id=&quot;10179&quot;&gt;&lt;property id=&quot;20148&quot; value=&quot;5&quot;/&gt;&lt;property id=&quot;20300&quot; value=&quot;Diapositive 11&quot;/&gt;&lt;property id=&quot;20307&quot; value=&quot;307&quot;/&gt;&lt;/object&gt;&lt;object type=&quot;3&quot; unique_id=&quot;10250&quot;&gt;&lt;property id=&quot;20148&quot; value=&quot;5&quot;/&gt;&lt;property id=&quot;20300&quot; value=&quot;Diapositive 2 - &amp;quot;Une transformation nécessaire du lycée professionnel&amp;quot;&quot;/&gt;&lt;property id=&quot;20307&quot; value=&quot;308&quot;/&gt;&lt;/object&gt;&lt;object type=&quot;3&quot; unique_id=&quot;10536&quot;&gt;&lt;property id=&quot;20148&quot; value=&quot;5&quot;/&gt;&lt;property id=&quot;20300&quot; value=&quot;Diapositive 14 - &amp;quot;De nouvelles GRILLES HORAIRES à partIr de 2019&amp;quot;&quot;/&gt;&lt;property id=&quot;20307&quot; value=&quot;309&quot;/&gt;&lt;/object&gt;&lt;object type=&quot;3&quot; unique_id=&quot;10537&quot;&gt;&lt;property id=&quot;20148&quot; value=&quot;5&quot;/&gt;&lt;property id=&quot;20300&quot; value=&quot;Diapositive 15 - &amp;quot;De nouvelles GRILLES HORAIRES à partir de 2019&amp;quot;&quot;/&gt;&lt;property id=&quot;20307&quot; value=&quot;310&quot;/&gt;&lt;/object&gt;&lt;/object&gt;&lt;object type=&quot;8&quot; unique_id=&quot;10109&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6868</TotalTime>
  <Words>451</Words>
  <Application>Microsoft Office PowerPoint</Application>
  <PresentationFormat>Affichage à l'écran (4:3)</PresentationFormat>
  <Paragraphs>147</Paragraphs>
  <Slides>22</Slides>
  <Notes>7</Notes>
  <HiddenSlides>0</HiddenSlides>
  <MMClips>0</MMClips>
  <ScaleCrop>false</ScaleCrop>
  <HeadingPairs>
    <vt:vector size="6" baseType="variant">
      <vt:variant>
        <vt:lpstr>Polices utilisées</vt:lpstr>
      </vt:variant>
      <vt:variant>
        <vt:i4>8</vt:i4>
      </vt:variant>
      <vt:variant>
        <vt:lpstr>Thème</vt:lpstr>
      </vt:variant>
      <vt:variant>
        <vt:i4>7</vt:i4>
      </vt:variant>
      <vt:variant>
        <vt:lpstr>Titres des diapositives</vt:lpstr>
      </vt:variant>
      <vt:variant>
        <vt:i4>22</vt:i4>
      </vt:variant>
    </vt:vector>
  </HeadingPairs>
  <TitlesOfParts>
    <vt:vector size="37" baseType="lpstr">
      <vt:lpstr>ＭＳ Ｐゴシック</vt:lpstr>
      <vt:lpstr>ＭＳ Ｐゴシック</vt:lpstr>
      <vt:lpstr>Arial</vt:lpstr>
      <vt:lpstr>Arial Black</vt:lpstr>
      <vt:lpstr>Arial Italic</vt:lpstr>
      <vt:lpstr>Calibri</vt:lpstr>
      <vt:lpstr>Courier New</vt:lpstr>
      <vt:lpstr>Times New Roman</vt:lpstr>
      <vt:lpstr>pages de contenus</vt:lpstr>
      <vt:lpstr>page de presentation et de partie</vt:lpstr>
      <vt:lpstr>page de sous-partie</vt:lpstr>
      <vt:lpstr>1_pages de contenus</vt:lpstr>
      <vt:lpstr>2_pages de contenus</vt:lpstr>
      <vt:lpstr>3_pages de contenus</vt:lpstr>
      <vt:lpstr>4_pages de contenus</vt:lpstr>
      <vt:lpstr>LA TRANSFORMATION DE LA VOIE PROFESSIONNELLE</vt:lpstr>
      <vt:lpstr>  Une transformation nécessaire du lycée professionnel </vt:lpstr>
      <vt:lpstr>  Une transformation nécessaire du lycée professionnel </vt:lpstr>
      <vt:lpstr>  Une transformation nécessaire du lycée professionnel </vt:lpstr>
      <vt:lpstr>GROUPE DE TRAVAIL  Famille des métiers de la construction durable du bâtiment et des TP.  </vt:lpstr>
      <vt:lpstr>ENJEUX  de  la  famille </vt:lpstr>
      <vt:lpstr>   Elements de contexte</vt:lpstr>
      <vt:lpstr>Présentation PowerPoint</vt:lpstr>
      <vt:lpstr>Présentation PowerPoint</vt:lpstr>
      <vt:lpstr>démarche d’appropriation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Rectorat</cp:lastModifiedBy>
  <cp:revision>402</cp:revision>
  <cp:lastPrinted>2018-08-21T17:39:30Z</cp:lastPrinted>
  <dcterms:created xsi:type="dcterms:W3CDTF">2015-02-04T10:43:31Z</dcterms:created>
  <dcterms:modified xsi:type="dcterms:W3CDTF">2018-12-20T13:34:47Z</dcterms:modified>
</cp:coreProperties>
</file>