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17" r:id="rId2"/>
    <p:sldId id="368" r:id="rId3"/>
    <p:sldId id="402" r:id="rId4"/>
    <p:sldId id="340" r:id="rId5"/>
    <p:sldId id="343" r:id="rId6"/>
    <p:sldId id="342" r:id="rId7"/>
    <p:sldId id="339" r:id="rId8"/>
    <p:sldId id="366" r:id="rId9"/>
    <p:sldId id="337" r:id="rId10"/>
    <p:sldId id="338" r:id="rId11"/>
    <p:sldId id="407" r:id="rId12"/>
    <p:sldId id="408" r:id="rId13"/>
    <p:sldId id="414" r:id="rId14"/>
    <p:sldId id="409" r:id="rId15"/>
    <p:sldId id="416" r:id="rId16"/>
    <p:sldId id="403"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71" r:id="rId31"/>
    <p:sldId id="372" r:id="rId32"/>
    <p:sldId id="373" r:id="rId33"/>
    <p:sldId id="374" r:id="rId34"/>
    <p:sldId id="375" r:id="rId35"/>
    <p:sldId id="376" r:id="rId36"/>
    <p:sldId id="377" r:id="rId37"/>
    <p:sldId id="378" r:id="rId38"/>
    <p:sldId id="379" r:id="rId39"/>
    <p:sldId id="380" r:id="rId40"/>
    <p:sldId id="381" r:id="rId41"/>
    <p:sldId id="382" r:id="rId42"/>
    <p:sldId id="383" r:id="rId43"/>
    <p:sldId id="384" r:id="rId44"/>
    <p:sldId id="385" r:id="rId45"/>
    <p:sldId id="386" r:id="rId46"/>
    <p:sldId id="387" r:id="rId47"/>
    <p:sldId id="411" r:id="rId48"/>
    <p:sldId id="412" r:id="rId49"/>
    <p:sldId id="394" r:id="rId50"/>
    <p:sldId id="395" r:id="rId51"/>
    <p:sldId id="396" r:id="rId52"/>
    <p:sldId id="397" r:id="rId53"/>
    <p:sldId id="398" r:id="rId54"/>
    <p:sldId id="405" r:id="rId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9594"/>
    <a:srgbClr val="C2D69B"/>
    <a:srgbClr val="BFBFBF"/>
    <a:srgbClr val="845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50CBE-DB9F-495E-AA43-808D4D159957}" v="6" dt="2018-12-16T11:31:42.45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6" autoAdjust="0"/>
    <p:restoredTop sz="94660"/>
  </p:normalViewPr>
  <p:slideViewPr>
    <p:cSldViewPr>
      <p:cViewPr varScale="1">
        <p:scale>
          <a:sx n="66" d="100"/>
          <a:sy n="66" d="100"/>
        </p:scale>
        <p:origin x="1206" y="60"/>
      </p:cViewPr>
      <p:guideLst>
        <p:guide orient="horz" pos="2160"/>
        <p:guide pos="2880"/>
      </p:guideLst>
    </p:cSldViewPr>
  </p:slideViewPr>
  <p:notesTextViewPr>
    <p:cViewPr>
      <p:scale>
        <a:sx n="1" d="1"/>
        <a:sy n="1" d="1"/>
      </p:scale>
      <p:origin x="0" y="0"/>
    </p:cViewPr>
  </p:notesTextViewPr>
  <p:sorterViewPr>
    <p:cViewPr>
      <p:scale>
        <a:sx n="100" d="100"/>
        <a:sy n="100" d="100"/>
      </p:scale>
      <p:origin x="0" y="-12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dric Dziubanowski" userId="9cf059ebb6151069" providerId="LiveId" clId="{3982504B-38EC-48C8-807C-D41DB2223AA6}"/>
    <pc:docChg chg="custSel addSld delSld modSld sldOrd delSection modSection">
      <pc:chgData name="Cedric Dziubanowski" userId="9cf059ebb6151069" providerId="LiveId" clId="{3982504B-38EC-48C8-807C-D41DB2223AA6}" dt="2018-11-23T08:38:46.638" v="114"/>
      <pc:docMkLst>
        <pc:docMk/>
      </pc:docMkLst>
      <pc:sldMasterChg chg="delSldLayout">
        <pc:chgData name="Cedric Dziubanowski" userId="9cf059ebb6151069" providerId="LiveId" clId="{3982504B-38EC-48C8-807C-D41DB2223AA6}" dt="2018-11-23T08:37:19.234" v="23" actId="2696"/>
        <pc:sldMasterMkLst>
          <pc:docMk/>
          <pc:sldMasterMk cId="2440612285" sldId="2147483648"/>
        </pc:sldMasterMkLst>
      </pc:sldMasterChg>
    </pc:docChg>
  </pc:docChgLst>
  <pc:docChgLst>
    <pc:chgData name="Cedric Dziubanowski" userId="9cf059ebb6151069" providerId="LiveId" clId="{31350CBE-DB9F-495E-AA43-808D4D159957}"/>
    <pc:docChg chg="undo custSel addSld delSld modSld">
      <pc:chgData name="Cedric Dziubanowski" userId="9cf059ebb6151069" providerId="LiveId" clId="{31350CBE-DB9F-495E-AA43-808D4D159957}" dt="2018-12-16T11:33:16.141" v="928" actId="20577"/>
      <pc:docMkLst>
        <pc:docMk/>
      </pc:docMkLst>
      <pc:sldChg chg="modSp">
        <pc:chgData name="Cedric Dziubanowski" userId="9cf059ebb6151069" providerId="LiveId" clId="{31350CBE-DB9F-495E-AA43-808D4D159957}" dt="2018-12-16T09:34:16.795" v="108" actId="207"/>
        <pc:sldMkLst>
          <pc:docMk/>
          <pc:sldMk cId="3388781202" sldId="337"/>
        </pc:sldMkLst>
        <pc:spChg chg="mod">
          <ac:chgData name="Cedric Dziubanowski" userId="9cf059ebb6151069" providerId="LiveId" clId="{31350CBE-DB9F-495E-AA43-808D4D159957}" dt="2018-12-16T09:34:16.795" v="108" actId="207"/>
          <ac:spMkLst>
            <pc:docMk/>
            <pc:sldMk cId="3388781202" sldId="337"/>
            <ac:spMk id="2" creationId="{00000000-0000-0000-0000-000000000000}"/>
          </ac:spMkLst>
        </pc:spChg>
      </pc:sldChg>
      <pc:sldChg chg="modSp">
        <pc:chgData name="Cedric Dziubanowski" userId="9cf059ebb6151069" providerId="LiveId" clId="{31350CBE-DB9F-495E-AA43-808D4D159957}" dt="2018-12-16T09:50:36.587" v="770" actId="14100"/>
        <pc:sldMkLst>
          <pc:docMk/>
          <pc:sldMk cId="3482833579" sldId="356"/>
        </pc:sldMkLst>
        <pc:picChg chg="mod">
          <ac:chgData name="Cedric Dziubanowski" userId="9cf059ebb6151069" providerId="LiveId" clId="{31350CBE-DB9F-495E-AA43-808D4D159957}" dt="2018-12-16T09:50:36.587" v="770" actId="14100"/>
          <ac:picMkLst>
            <pc:docMk/>
            <pc:sldMk cId="3482833579" sldId="356"/>
            <ac:picMk id="5" creationId="{00000000-0000-0000-0000-000000000000}"/>
          </ac:picMkLst>
        </pc:picChg>
      </pc:sldChg>
      <pc:sldChg chg="modSp">
        <pc:chgData name="Cedric Dziubanowski" userId="9cf059ebb6151069" providerId="LiveId" clId="{31350CBE-DB9F-495E-AA43-808D4D159957}" dt="2018-12-16T09:51:01.670" v="775" actId="1076"/>
        <pc:sldMkLst>
          <pc:docMk/>
          <pc:sldMk cId="2741643960" sldId="360"/>
        </pc:sldMkLst>
        <pc:spChg chg="mod">
          <ac:chgData name="Cedric Dziubanowski" userId="9cf059ebb6151069" providerId="LiveId" clId="{31350CBE-DB9F-495E-AA43-808D4D159957}" dt="2018-12-16T09:51:01.670" v="775" actId="1076"/>
          <ac:spMkLst>
            <pc:docMk/>
            <pc:sldMk cId="2741643960" sldId="360"/>
            <ac:spMk id="4" creationId="{00000000-0000-0000-0000-000000000000}"/>
          </ac:spMkLst>
        </pc:spChg>
        <pc:picChg chg="mod">
          <ac:chgData name="Cedric Dziubanowski" userId="9cf059ebb6151069" providerId="LiveId" clId="{31350CBE-DB9F-495E-AA43-808D4D159957}" dt="2018-12-16T09:50:58.998" v="774" actId="14100"/>
          <ac:picMkLst>
            <pc:docMk/>
            <pc:sldMk cId="2741643960" sldId="360"/>
            <ac:picMk id="5" creationId="{00000000-0000-0000-0000-000000000000}"/>
          </ac:picMkLst>
        </pc:picChg>
        <pc:picChg chg="mod">
          <ac:chgData name="Cedric Dziubanowski" userId="9cf059ebb6151069" providerId="LiveId" clId="{31350CBE-DB9F-495E-AA43-808D4D159957}" dt="2018-12-16T09:50:53.403" v="772" actId="14100"/>
          <ac:picMkLst>
            <pc:docMk/>
            <pc:sldMk cId="2741643960" sldId="360"/>
            <ac:picMk id="6" creationId="{00000000-0000-0000-0000-000000000000}"/>
          </ac:picMkLst>
        </pc:picChg>
      </pc:sldChg>
      <pc:sldChg chg="modSp">
        <pc:chgData name="Cedric Dziubanowski" userId="9cf059ebb6151069" providerId="LiveId" clId="{31350CBE-DB9F-495E-AA43-808D4D159957}" dt="2018-12-16T09:51:19.783" v="777" actId="1076"/>
        <pc:sldMkLst>
          <pc:docMk/>
          <pc:sldMk cId="3119519357" sldId="362"/>
        </pc:sldMkLst>
        <pc:picChg chg="mod">
          <ac:chgData name="Cedric Dziubanowski" userId="9cf059ebb6151069" providerId="LiveId" clId="{31350CBE-DB9F-495E-AA43-808D4D159957}" dt="2018-12-16T09:51:19.783" v="777" actId="1076"/>
          <ac:picMkLst>
            <pc:docMk/>
            <pc:sldMk cId="3119519357" sldId="362"/>
            <ac:picMk id="29698" creationId="{00000000-0000-0000-0000-000000000000}"/>
          </ac:picMkLst>
        </pc:picChg>
        <pc:picChg chg="mod">
          <ac:chgData name="Cedric Dziubanowski" userId="9cf059ebb6151069" providerId="LiveId" clId="{31350CBE-DB9F-495E-AA43-808D4D159957}" dt="2018-12-16T09:51:16.205" v="776" actId="1076"/>
          <ac:picMkLst>
            <pc:docMk/>
            <pc:sldMk cId="3119519357" sldId="362"/>
            <ac:picMk id="29699" creationId="{00000000-0000-0000-0000-000000000000}"/>
          </ac:picMkLst>
        </pc:picChg>
      </pc:sldChg>
      <pc:sldChg chg="modSp">
        <pc:chgData name="Cedric Dziubanowski" userId="9cf059ebb6151069" providerId="LiveId" clId="{31350CBE-DB9F-495E-AA43-808D4D159957}" dt="2018-12-16T09:30:59.755" v="10" actId="403"/>
        <pc:sldMkLst>
          <pc:docMk/>
          <pc:sldMk cId="2605553966" sldId="405"/>
        </pc:sldMkLst>
        <pc:spChg chg="mod">
          <ac:chgData name="Cedric Dziubanowski" userId="9cf059ebb6151069" providerId="LiveId" clId="{31350CBE-DB9F-495E-AA43-808D4D159957}" dt="2018-12-16T09:30:59.755" v="10" actId="403"/>
          <ac:spMkLst>
            <pc:docMk/>
            <pc:sldMk cId="2605553966" sldId="405"/>
            <ac:spMk id="6" creationId="{212D4207-B0D2-4BC5-B8DC-1699A0567397}"/>
          </ac:spMkLst>
        </pc:spChg>
      </pc:sldChg>
      <pc:sldChg chg="modSp">
        <pc:chgData name="Cedric Dziubanowski" userId="9cf059ebb6151069" providerId="LiveId" clId="{31350CBE-DB9F-495E-AA43-808D4D159957}" dt="2018-12-16T09:34:47.833" v="141" actId="20577"/>
        <pc:sldMkLst>
          <pc:docMk/>
          <pc:sldMk cId="223802682" sldId="407"/>
        </pc:sldMkLst>
        <pc:spChg chg="mod">
          <ac:chgData name="Cedric Dziubanowski" userId="9cf059ebb6151069" providerId="LiveId" clId="{31350CBE-DB9F-495E-AA43-808D4D159957}" dt="2018-12-16T09:34:47.833" v="141" actId="20577"/>
          <ac:spMkLst>
            <pc:docMk/>
            <pc:sldMk cId="223802682" sldId="407"/>
            <ac:spMk id="5" creationId="{0ED1DED4-C332-4093-8D24-DC488EB89415}"/>
          </ac:spMkLst>
        </pc:spChg>
      </pc:sldChg>
      <pc:sldChg chg="modSp del modTransition">
        <pc:chgData name="Cedric Dziubanowski" userId="9cf059ebb6151069" providerId="LiveId" clId="{31350CBE-DB9F-495E-AA43-808D4D159957}" dt="2018-12-16T09:54:56.411" v="783" actId="2696"/>
        <pc:sldMkLst>
          <pc:docMk/>
          <pc:sldMk cId="522338944" sldId="410"/>
        </pc:sldMkLst>
        <pc:spChg chg="mod">
          <ac:chgData name="Cedric Dziubanowski" userId="9cf059ebb6151069" providerId="LiveId" clId="{31350CBE-DB9F-495E-AA43-808D4D159957}" dt="2018-12-16T09:48:17.384" v="719" actId="20577"/>
          <ac:spMkLst>
            <pc:docMk/>
            <pc:sldMk cId="522338944" sldId="410"/>
            <ac:spMk id="2" creationId="{00000000-0000-0000-0000-000000000000}"/>
          </ac:spMkLst>
        </pc:spChg>
      </pc:sldChg>
      <pc:sldChg chg="modSp">
        <pc:chgData name="Cedric Dziubanowski" userId="9cf059ebb6151069" providerId="LiveId" clId="{31350CBE-DB9F-495E-AA43-808D4D159957}" dt="2018-12-16T09:52:43.574" v="782" actId="27636"/>
        <pc:sldMkLst>
          <pc:docMk/>
          <pc:sldMk cId="438528025" sldId="415"/>
        </pc:sldMkLst>
        <pc:spChg chg="mod">
          <ac:chgData name="Cedric Dziubanowski" userId="9cf059ebb6151069" providerId="LiveId" clId="{31350CBE-DB9F-495E-AA43-808D4D159957}" dt="2018-12-16T09:52:43.574" v="782" actId="27636"/>
          <ac:spMkLst>
            <pc:docMk/>
            <pc:sldMk cId="438528025" sldId="415"/>
            <ac:spMk id="6" creationId="{212D4207-B0D2-4BC5-B8DC-1699A0567397}"/>
          </ac:spMkLst>
        </pc:spChg>
      </pc:sldChg>
      <pc:sldChg chg="addSp modSp add">
        <pc:chgData name="Cedric Dziubanowski" userId="9cf059ebb6151069" providerId="LiveId" clId="{31350CBE-DB9F-495E-AA43-808D4D159957}" dt="2018-12-16T11:33:16.141" v="928" actId="20577"/>
        <pc:sldMkLst>
          <pc:docMk/>
          <pc:sldMk cId="1530733544" sldId="416"/>
        </pc:sldMkLst>
        <pc:spChg chg="mod">
          <ac:chgData name="Cedric Dziubanowski" userId="9cf059ebb6151069" providerId="LiveId" clId="{31350CBE-DB9F-495E-AA43-808D4D159957}" dt="2018-12-16T09:48:10.194" v="709" actId="20577"/>
          <ac:spMkLst>
            <pc:docMk/>
            <pc:sldMk cId="1530733544" sldId="416"/>
            <ac:spMk id="2" creationId="{00000000-0000-0000-0000-000000000000}"/>
          </ac:spMkLst>
        </pc:spChg>
        <pc:spChg chg="add mod">
          <ac:chgData name="Cedric Dziubanowski" userId="9cf059ebb6151069" providerId="LiveId" clId="{31350CBE-DB9F-495E-AA43-808D4D159957}" dt="2018-12-16T11:33:16.141" v="928" actId="20577"/>
          <ac:spMkLst>
            <pc:docMk/>
            <pc:sldMk cId="1530733544" sldId="416"/>
            <ac:spMk id="4" creationId="{548AA604-3BE1-4479-BE62-7488C5CD5099}"/>
          </ac:spMkLst>
        </pc:spChg>
        <pc:spChg chg="mod">
          <ac:chgData name="Cedric Dziubanowski" userId="9cf059ebb6151069" providerId="LiveId" clId="{31350CBE-DB9F-495E-AA43-808D4D159957}" dt="2018-12-16T11:31:31.727" v="784" actId="20577"/>
          <ac:spMkLst>
            <pc:docMk/>
            <pc:sldMk cId="1530733544" sldId="416"/>
            <ac:spMk id="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3AC3C7-318B-45B9-9789-C4B7662F4922}" type="doc">
      <dgm:prSet loTypeId="urn:microsoft.com/office/officeart/2005/8/layout/hList6" loCatId="list" qsTypeId="urn:microsoft.com/office/officeart/2005/8/quickstyle/simple5" qsCatId="simple" csTypeId="urn:microsoft.com/office/officeart/2005/8/colors/colorful1#1" csCatId="colorful" phldr="1"/>
      <dgm:spPr/>
      <dgm:t>
        <a:bodyPr/>
        <a:lstStyle/>
        <a:p>
          <a:endParaRPr lang="fr-FR"/>
        </a:p>
      </dgm:t>
    </dgm:pt>
    <dgm:pt modelId="{3B783691-2321-4CE2-803C-03D7E1D84F63}">
      <dgm:prSet phldrT="[Texte]" custT="1"/>
      <dgm:spPr/>
      <dgm:t>
        <a:bodyPr/>
        <a:lstStyle/>
        <a:p>
          <a:pPr algn="ctr"/>
          <a:r>
            <a:rPr lang="fr-FR" sz="2400" b="1" i="1" u="sng" dirty="0">
              <a:solidFill>
                <a:schemeClr val="tx1"/>
              </a:solidFill>
            </a:rPr>
            <a:t>Activité</a:t>
          </a:r>
        </a:p>
        <a:p>
          <a:pPr algn="ctr"/>
          <a:endParaRPr lang="fr-FR" sz="2400" b="1" dirty="0">
            <a:solidFill>
              <a:schemeClr val="tx1"/>
            </a:solidFill>
          </a:endParaRPr>
        </a:p>
        <a:p>
          <a:pPr algn="ctr"/>
          <a:r>
            <a:rPr lang="fr-FR" sz="2400" b="1" dirty="0">
              <a:solidFill>
                <a:schemeClr val="tx1"/>
              </a:solidFill>
            </a:rPr>
            <a:t>A6 : ASSURER LA RECEPTION DES OUVRAGES</a:t>
          </a:r>
        </a:p>
      </dgm:t>
    </dgm:pt>
    <dgm:pt modelId="{B01B80F6-420F-4820-AC98-B2EF885E830A}" type="parTrans" cxnId="{B1E8F0FE-DF5B-452D-A6D2-5E47A311CDE7}">
      <dgm:prSet/>
      <dgm:spPr/>
      <dgm:t>
        <a:bodyPr/>
        <a:lstStyle/>
        <a:p>
          <a:endParaRPr lang="fr-FR"/>
        </a:p>
      </dgm:t>
    </dgm:pt>
    <dgm:pt modelId="{CB64FD71-3EFD-4719-9EDA-52CCA38A9D2C}" type="sibTrans" cxnId="{B1E8F0FE-DF5B-452D-A6D2-5E47A311CDE7}">
      <dgm:prSet/>
      <dgm:spPr/>
      <dgm:t>
        <a:bodyPr/>
        <a:lstStyle/>
        <a:p>
          <a:endParaRPr lang="fr-FR"/>
        </a:p>
      </dgm:t>
    </dgm:pt>
    <dgm:pt modelId="{4A42E6FD-1DDE-4350-8FAE-7647BBBD5442}">
      <dgm:prSet phldrT="[Texte]" custT="1"/>
      <dgm:spPr/>
      <dgm:t>
        <a:bodyPr/>
        <a:lstStyle/>
        <a:p>
          <a:pPr algn="ctr"/>
          <a:r>
            <a:rPr lang="fr-FR" sz="2400" b="1" i="1" u="sng" dirty="0">
              <a:solidFill>
                <a:schemeClr val="tx1"/>
              </a:solidFill>
            </a:rPr>
            <a:t>Bloc de Compétences</a:t>
          </a:r>
        </a:p>
        <a:p>
          <a:pPr algn="ctr"/>
          <a:r>
            <a:rPr lang="fr-FR" sz="1600" b="1" dirty="0">
              <a:solidFill>
                <a:schemeClr val="tx1"/>
              </a:solidFill>
            </a:rPr>
            <a:t>VÉRIFICATION ET VALIDATION D'UNE PARTIE DU PROJET</a:t>
          </a:r>
        </a:p>
        <a:p>
          <a:pPr algn="ctr"/>
          <a:endParaRPr lang="fr-FR" sz="1600" b="1" dirty="0">
            <a:solidFill>
              <a:schemeClr val="tx1"/>
            </a:solidFill>
          </a:endParaRPr>
        </a:p>
        <a:p>
          <a:pPr algn="ctr"/>
          <a:r>
            <a:rPr lang="fr-FR" sz="1600" b="1" dirty="0">
              <a:solidFill>
                <a:schemeClr val="tx1"/>
              </a:solidFill>
            </a:rPr>
            <a:t>Contrôler et valider une conception, un procédé, une réalisation</a:t>
          </a:r>
          <a:endParaRPr lang="fr-FR" sz="2400" b="1" i="1" u="sng" dirty="0">
            <a:solidFill>
              <a:schemeClr val="tx1"/>
            </a:solidFill>
          </a:endParaRPr>
        </a:p>
      </dgm:t>
    </dgm:pt>
    <dgm:pt modelId="{0E8A2E89-2E23-4CB5-B0A7-846B01843993}" type="parTrans" cxnId="{2ADFB8B4-2A83-482F-AE31-97107F8A134D}">
      <dgm:prSet/>
      <dgm:spPr/>
      <dgm:t>
        <a:bodyPr/>
        <a:lstStyle/>
        <a:p>
          <a:endParaRPr lang="fr-FR"/>
        </a:p>
      </dgm:t>
    </dgm:pt>
    <dgm:pt modelId="{693C5A97-6375-4989-8991-196910A52382}" type="sibTrans" cxnId="{2ADFB8B4-2A83-482F-AE31-97107F8A134D}">
      <dgm:prSet/>
      <dgm:spPr/>
      <dgm:t>
        <a:bodyPr/>
        <a:lstStyle/>
        <a:p>
          <a:endParaRPr lang="fr-FR"/>
        </a:p>
      </dgm:t>
    </dgm:pt>
    <dgm:pt modelId="{CA39A4E8-CA16-4C69-86A7-7FD906657D0F}">
      <dgm:prSet phldrT="[Texte]" custT="1"/>
      <dgm:spPr/>
      <dgm:t>
        <a:bodyPr/>
        <a:lstStyle/>
        <a:p>
          <a:pPr algn="ctr"/>
          <a:r>
            <a:rPr lang="fr-FR" sz="2400" b="1" i="1" u="sng" dirty="0">
              <a:solidFill>
                <a:schemeClr val="tx1"/>
              </a:solidFill>
            </a:rPr>
            <a:t>Épreuve</a:t>
          </a:r>
        </a:p>
        <a:p>
          <a:pPr algn="ctr"/>
          <a:r>
            <a:rPr lang="fr-FR" sz="2200" b="1" dirty="0">
              <a:solidFill>
                <a:schemeClr val="tx1"/>
              </a:solidFill>
            </a:rPr>
            <a:t>U61 : VÉRIFICATION ET VALIDATION D'UNE PARTIE DU PROJET</a:t>
          </a:r>
        </a:p>
      </dgm:t>
    </dgm:pt>
    <dgm:pt modelId="{3B273ABF-3C61-4F0F-AF27-5629D6CB633E}" type="parTrans" cxnId="{B7510EA3-7A3D-4168-95B5-20C2C7EF5932}">
      <dgm:prSet/>
      <dgm:spPr/>
      <dgm:t>
        <a:bodyPr/>
        <a:lstStyle/>
        <a:p>
          <a:endParaRPr lang="fr-FR"/>
        </a:p>
      </dgm:t>
    </dgm:pt>
    <dgm:pt modelId="{F3EEA772-8368-4271-9FEC-F68D8B32D3D5}" type="sibTrans" cxnId="{B7510EA3-7A3D-4168-95B5-20C2C7EF5932}">
      <dgm:prSet/>
      <dgm:spPr/>
      <dgm:t>
        <a:bodyPr/>
        <a:lstStyle/>
        <a:p>
          <a:endParaRPr lang="fr-FR"/>
        </a:p>
      </dgm:t>
    </dgm:pt>
    <dgm:pt modelId="{40E7A8C6-123A-481C-86EE-57EFFC0A4E24}">
      <dgm:prSet custT="1"/>
      <dgm:spPr/>
      <dgm:t>
        <a:bodyPr/>
        <a:lstStyle/>
        <a:p>
          <a:pPr algn="l"/>
          <a:r>
            <a:rPr lang="fr-FR" sz="1500" b="1" dirty="0">
              <a:solidFill>
                <a:schemeClr val="tx1"/>
              </a:solidFill>
            </a:rPr>
            <a:t>T.6.1 : Réceptionner les supports et …</a:t>
          </a:r>
        </a:p>
      </dgm:t>
    </dgm:pt>
    <dgm:pt modelId="{B0D5C3FD-98F7-49BC-9429-2BCA6AA2B578}" type="parTrans" cxnId="{68D22145-315E-4D10-BDED-F767D9F0311D}">
      <dgm:prSet/>
      <dgm:spPr/>
      <dgm:t>
        <a:bodyPr/>
        <a:lstStyle/>
        <a:p>
          <a:endParaRPr lang="fr-FR"/>
        </a:p>
      </dgm:t>
    </dgm:pt>
    <dgm:pt modelId="{DC5D6BC5-75C4-412D-963F-DE9CA58DE860}" type="sibTrans" cxnId="{68D22145-315E-4D10-BDED-F767D9F0311D}">
      <dgm:prSet/>
      <dgm:spPr/>
      <dgm:t>
        <a:bodyPr/>
        <a:lstStyle/>
        <a:p>
          <a:endParaRPr lang="fr-FR"/>
        </a:p>
      </dgm:t>
    </dgm:pt>
    <dgm:pt modelId="{D2FF5CEA-281C-4F81-BA68-1D1256F820A7}">
      <dgm:prSet custT="1"/>
      <dgm:spPr/>
      <dgm:t>
        <a:bodyPr/>
        <a:lstStyle/>
        <a:p>
          <a:pPr algn="l"/>
          <a:r>
            <a:rPr lang="fr-FR" sz="1500" b="1" dirty="0">
              <a:solidFill>
                <a:schemeClr val="tx1"/>
              </a:solidFill>
            </a:rPr>
            <a:t>T.6.2. Vérifier et valider les procédé …</a:t>
          </a:r>
        </a:p>
      </dgm:t>
    </dgm:pt>
    <dgm:pt modelId="{E5B4ACA4-E975-4A4B-A764-3AE3DA95CFAD}" type="parTrans" cxnId="{AA991D6C-6E62-4A11-B46D-E62ECD65580A}">
      <dgm:prSet/>
      <dgm:spPr/>
      <dgm:t>
        <a:bodyPr/>
        <a:lstStyle/>
        <a:p>
          <a:endParaRPr lang="fr-FR"/>
        </a:p>
      </dgm:t>
    </dgm:pt>
    <dgm:pt modelId="{BF373080-A82C-4B83-8ACD-DC0851F70F95}" type="sibTrans" cxnId="{AA991D6C-6E62-4A11-B46D-E62ECD65580A}">
      <dgm:prSet/>
      <dgm:spPr/>
      <dgm:t>
        <a:bodyPr/>
        <a:lstStyle/>
        <a:p>
          <a:endParaRPr lang="fr-FR"/>
        </a:p>
      </dgm:t>
    </dgm:pt>
    <dgm:pt modelId="{71581E10-8581-42B5-87E7-8CDB37F9D513}">
      <dgm:prSet custT="1"/>
      <dgm:spPr/>
      <dgm:t>
        <a:bodyPr/>
        <a:lstStyle/>
        <a:p>
          <a:pPr algn="l"/>
          <a:r>
            <a:rPr lang="fr-FR" sz="1500" b="1" dirty="0">
              <a:solidFill>
                <a:schemeClr val="tx1"/>
              </a:solidFill>
            </a:rPr>
            <a:t>T.6.4 : Vérifier et valider les solutions …</a:t>
          </a:r>
        </a:p>
      </dgm:t>
    </dgm:pt>
    <dgm:pt modelId="{2E3E362A-3759-4767-8721-24FF2BDB0675}" type="parTrans" cxnId="{437F4F74-EBB8-4976-A2E4-C32C24A11EA8}">
      <dgm:prSet/>
      <dgm:spPr/>
      <dgm:t>
        <a:bodyPr/>
        <a:lstStyle/>
        <a:p>
          <a:endParaRPr lang="fr-FR"/>
        </a:p>
      </dgm:t>
    </dgm:pt>
    <dgm:pt modelId="{41E7F80B-B661-496F-85FC-7ACB442219AD}" type="sibTrans" cxnId="{437F4F74-EBB8-4976-A2E4-C32C24A11EA8}">
      <dgm:prSet/>
      <dgm:spPr/>
      <dgm:t>
        <a:bodyPr/>
        <a:lstStyle/>
        <a:p>
          <a:endParaRPr lang="fr-FR"/>
        </a:p>
      </dgm:t>
    </dgm:pt>
    <dgm:pt modelId="{0ED63ECD-D2BA-49C3-9CED-37F92F944BAF}">
      <dgm:prSet custT="1"/>
      <dgm:spPr/>
      <dgm:t>
        <a:bodyPr/>
        <a:lstStyle/>
        <a:p>
          <a:pPr algn="ctr"/>
          <a:r>
            <a:rPr lang="fr-FR" sz="2400" b="1" i="1" u="sng" dirty="0">
              <a:solidFill>
                <a:schemeClr val="tx1"/>
              </a:solidFill>
            </a:rPr>
            <a:t>Tâches</a:t>
          </a:r>
        </a:p>
      </dgm:t>
    </dgm:pt>
    <dgm:pt modelId="{21277AD8-B008-4A37-976A-B4A59EBE52DD}" type="parTrans" cxnId="{1707C21E-2084-4F63-8766-C680766E4317}">
      <dgm:prSet/>
      <dgm:spPr/>
      <dgm:t>
        <a:bodyPr/>
        <a:lstStyle/>
        <a:p>
          <a:endParaRPr lang="fr-FR"/>
        </a:p>
      </dgm:t>
    </dgm:pt>
    <dgm:pt modelId="{954662B0-6C95-464B-9137-F410BB973BC7}" type="sibTrans" cxnId="{1707C21E-2084-4F63-8766-C680766E4317}">
      <dgm:prSet/>
      <dgm:spPr/>
      <dgm:t>
        <a:bodyPr/>
        <a:lstStyle/>
        <a:p>
          <a:endParaRPr lang="fr-FR"/>
        </a:p>
      </dgm:t>
    </dgm:pt>
    <dgm:pt modelId="{3CCF8497-F961-4A22-9951-EB7899F738E7}">
      <dgm:prSet custT="1"/>
      <dgm:spPr/>
      <dgm:t>
        <a:bodyPr/>
        <a:lstStyle/>
        <a:p>
          <a:pPr algn="l"/>
          <a:r>
            <a:rPr lang="fr-FR" sz="1500" b="1" dirty="0">
              <a:solidFill>
                <a:schemeClr val="tx1"/>
              </a:solidFill>
            </a:rPr>
            <a:t>T.6.3 : Faire implanter le chantier et les ouvrages …</a:t>
          </a:r>
        </a:p>
      </dgm:t>
    </dgm:pt>
    <dgm:pt modelId="{849C0FB9-94EA-46A6-89A6-869831567C04}" type="parTrans" cxnId="{7A9E9371-BA86-4F3E-BD62-BDDDCE1F991E}">
      <dgm:prSet/>
      <dgm:spPr/>
      <dgm:t>
        <a:bodyPr/>
        <a:lstStyle/>
        <a:p>
          <a:endParaRPr lang="fr-FR"/>
        </a:p>
      </dgm:t>
    </dgm:pt>
    <dgm:pt modelId="{0C4F88D9-AB4D-486E-B0F9-5846D0F7E1BE}" type="sibTrans" cxnId="{7A9E9371-BA86-4F3E-BD62-BDDDCE1F991E}">
      <dgm:prSet/>
      <dgm:spPr/>
      <dgm:t>
        <a:bodyPr/>
        <a:lstStyle/>
        <a:p>
          <a:endParaRPr lang="fr-FR"/>
        </a:p>
      </dgm:t>
    </dgm:pt>
    <dgm:pt modelId="{9E2BA204-093C-4B90-971A-328E602059E7}" type="pres">
      <dgm:prSet presAssocID="{763AC3C7-318B-45B9-9789-C4B7662F4922}" presName="Name0" presStyleCnt="0">
        <dgm:presLayoutVars>
          <dgm:dir/>
          <dgm:resizeHandles val="exact"/>
        </dgm:presLayoutVars>
      </dgm:prSet>
      <dgm:spPr/>
      <dgm:t>
        <a:bodyPr/>
        <a:lstStyle/>
        <a:p>
          <a:endParaRPr lang="fr-FR"/>
        </a:p>
      </dgm:t>
    </dgm:pt>
    <dgm:pt modelId="{9657F08E-D806-4BB1-8917-68E63410E2B5}" type="pres">
      <dgm:prSet presAssocID="{3B783691-2321-4CE2-803C-03D7E1D84F63}" presName="node" presStyleLbl="node1" presStyleIdx="0" presStyleCnt="4" custLinFactNeighborX="-49122" custLinFactNeighborY="197">
        <dgm:presLayoutVars>
          <dgm:bulletEnabled val="1"/>
        </dgm:presLayoutVars>
      </dgm:prSet>
      <dgm:spPr/>
      <dgm:t>
        <a:bodyPr/>
        <a:lstStyle/>
        <a:p>
          <a:endParaRPr lang="fr-FR"/>
        </a:p>
      </dgm:t>
    </dgm:pt>
    <dgm:pt modelId="{0AEE622C-0A58-41D1-A300-BD1721260A69}" type="pres">
      <dgm:prSet presAssocID="{CB64FD71-3EFD-4719-9EDA-52CCA38A9D2C}" presName="sibTrans" presStyleCnt="0"/>
      <dgm:spPr/>
    </dgm:pt>
    <dgm:pt modelId="{4DA37D19-2D0B-486E-956D-97EF0FF05687}" type="pres">
      <dgm:prSet presAssocID="{0ED63ECD-D2BA-49C3-9CED-37F92F944BAF}" presName="node" presStyleLbl="node1" presStyleIdx="1" presStyleCnt="4">
        <dgm:presLayoutVars>
          <dgm:bulletEnabled val="1"/>
        </dgm:presLayoutVars>
      </dgm:prSet>
      <dgm:spPr/>
      <dgm:t>
        <a:bodyPr/>
        <a:lstStyle/>
        <a:p>
          <a:endParaRPr lang="fr-FR"/>
        </a:p>
      </dgm:t>
    </dgm:pt>
    <dgm:pt modelId="{BE25313A-5637-4F3B-B6F1-5FA2AEE1153E}" type="pres">
      <dgm:prSet presAssocID="{954662B0-6C95-464B-9137-F410BB973BC7}" presName="sibTrans" presStyleCnt="0"/>
      <dgm:spPr/>
    </dgm:pt>
    <dgm:pt modelId="{003A7CD4-388E-481D-A9AC-9C13BFD8BCFC}" type="pres">
      <dgm:prSet presAssocID="{4A42E6FD-1DDE-4350-8FAE-7647BBBD5442}" presName="node" presStyleLbl="node1" presStyleIdx="2" presStyleCnt="4">
        <dgm:presLayoutVars>
          <dgm:bulletEnabled val="1"/>
        </dgm:presLayoutVars>
      </dgm:prSet>
      <dgm:spPr/>
      <dgm:t>
        <a:bodyPr/>
        <a:lstStyle/>
        <a:p>
          <a:endParaRPr lang="fr-FR"/>
        </a:p>
      </dgm:t>
    </dgm:pt>
    <dgm:pt modelId="{B5F186FA-47FC-4123-83BD-00D0B045CC4F}" type="pres">
      <dgm:prSet presAssocID="{693C5A97-6375-4989-8991-196910A52382}" presName="sibTrans" presStyleCnt="0"/>
      <dgm:spPr/>
    </dgm:pt>
    <dgm:pt modelId="{6A93E1E6-12B7-4842-8822-03E12CADADC6}" type="pres">
      <dgm:prSet presAssocID="{CA39A4E8-CA16-4C69-86A7-7FD906657D0F}" presName="node" presStyleLbl="node1" presStyleIdx="3" presStyleCnt="4" custLinFactNeighborX="514" custLinFactNeighborY="-7391">
        <dgm:presLayoutVars>
          <dgm:bulletEnabled val="1"/>
        </dgm:presLayoutVars>
      </dgm:prSet>
      <dgm:spPr/>
      <dgm:t>
        <a:bodyPr/>
        <a:lstStyle/>
        <a:p>
          <a:endParaRPr lang="fr-FR"/>
        </a:p>
      </dgm:t>
    </dgm:pt>
  </dgm:ptLst>
  <dgm:cxnLst>
    <dgm:cxn modelId="{E5D13501-4167-4966-9AB4-3C92E2E6BED3}" type="presOf" srcId="{3B783691-2321-4CE2-803C-03D7E1D84F63}" destId="{9657F08E-D806-4BB1-8917-68E63410E2B5}" srcOrd="0" destOrd="0" presId="urn:microsoft.com/office/officeart/2005/8/layout/hList6"/>
    <dgm:cxn modelId="{B00581DC-14D4-40AA-823E-2F72D318B662}" type="presOf" srcId="{4A42E6FD-1DDE-4350-8FAE-7647BBBD5442}" destId="{003A7CD4-388E-481D-A9AC-9C13BFD8BCFC}" srcOrd="0" destOrd="0" presId="urn:microsoft.com/office/officeart/2005/8/layout/hList6"/>
    <dgm:cxn modelId="{437F4F74-EBB8-4976-A2E4-C32C24A11EA8}" srcId="{0ED63ECD-D2BA-49C3-9CED-37F92F944BAF}" destId="{71581E10-8581-42B5-87E7-8CDB37F9D513}" srcOrd="3" destOrd="0" parTransId="{2E3E362A-3759-4767-8721-24FF2BDB0675}" sibTransId="{41E7F80B-B661-496F-85FC-7ACB442219AD}"/>
    <dgm:cxn modelId="{B7510EA3-7A3D-4168-95B5-20C2C7EF5932}" srcId="{763AC3C7-318B-45B9-9789-C4B7662F4922}" destId="{CA39A4E8-CA16-4C69-86A7-7FD906657D0F}" srcOrd="3" destOrd="0" parTransId="{3B273ABF-3C61-4F0F-AF27-5629D6CB633E}" sibTransId="{F3EEA772-8368-4271-9FEC-F68D8B32D3D5}"/>
    <dgm:cxn modelId="{9472BF37-96A7-4040-B5F8-22B4782334EA}" type="presOf" srcId="{0ED63ECD-D2BA-49C3-9CED-37F92F944BAF}" destId="{4DA37D19-2D0B-486E-956D-97EF0FF05687}" srcOrd="0" destOrd="0" presId="urn:microsoft.com/office/officeart/2005/8/layout/hList6"/>
    <dgm:cxn modelId="{59900279-1679-4E87-BF08-EF8917B9CFCA}" type="presOf" srcId="{3CCF8497-F961-4A22-9951-EB7899F738E7}" destId="{4DA37D19-2D0B-486E-956D-97EF0FF05687}" srcOrd="0" destOrd="3" presId="urn:microsoft.com/office/officeart/2005/8/layout/hList6"/>
    <dgm:cxn modelId="{36CB66DF-511A-4316-86E6-54F7735C4AE7}" type="presOf" srcId="{71581E10-8581-42B5-87E7-8CDB37F9D513}" destId="{4DA37D19-2D0B-486E-956D-97EF0FF05687}" srcOrd="0" destOrd="4" presId="urn:microsoft.com/office/officeart/2005/8/layout/hList6"/>
    <dgm:cxn modelId="{B1E8F0FE-DF5B-452D-A6D2-5E47A311CDE7}" srcId="{763AC3C7-318B-45B9-9789-C4B7662F4922}" destId="{3B783691-2321-4CE2-803C-03D7E1D84F63}" srcOrd="0" destOrd="0" parTransId="{B01B80F6-420F-4820-AC98-B2EF885E830A}" sibTransId="{CB64FD71-3EFD-4719-9EDA-52CCA38A9D2C}"/>
    <dgm:cxn modelId="{68D22145-315E-4D10-BDED-F767D9F0311D}" srcId="{0ED63ECD-D2BA-49C3-9CED-37F92F944BAF}" destId="{40E7A8C6-123A-481C-86EE-57EFFC0A4E24}" srcOrd="0" destOrd="0" parTransId="{B0D5C3FD-98F7-49BC-9429-2BCA6AA2B578}" sibTransId="{DC5D6BC5-75C4-412D-963F-DE9CA58DE860}"/>
    <dgm:cxn modelId="{2E11B6F5-1BB4-4516-B7CB-04DF43253564}" type="presOf" srcId="{40E7A8C6-123A-481C-86EE-57EFFC0A4E24}" destId="{4DA37D19-2D0B-486E-956D-97EF0FF05687}" srcOrd="0" destOrd="1" presId="urn:microsoft.com/office/officeart/2005/8/layout/hList6"/>
    <dgm:cxn modelId="{1707C21E-2084-4F63-8766-C680766E4317}" srcId="{763AC3C7-318B-45B9-9789-C4B7662F4922}" destId="{0ED63ECD-D2BA-49C3-9CED-37F92F944BAF}" srcOrd="1" destOrd="0" parTransId="{21277AD8-B008-4A37-976A-B4A59EBE52DD}" sibTransId="{954662B0-6C95-464B-9137-F410BB973BC7}"/>
    <dgm:cxn modelId="{31B313A9-7790-4406-90B9-1D7CD0674B1B}" type="presOf" srcId="{D2FF5CEA-281C-4F81-BA68-1D1256F820A7}" destId="{4DA37D19-2D0B-486E-956D-97EF0FF05687}" srcOrd="0" destOrd="2" presId="urn:microsoft.com/office/officeart/2005/8/layout/hList6"/>
    <dgm:cxn modelId="{2ADFB8B4-2A83-482F-AE31-97107F8A134D}" srcId="{763AC3C7-318B-45B9-9789-C4B7662F4922}" destId="{4A42E6FD-1DDE-4350-8FAE-7647BBBD5442}" srcOrd="2" destOrd="0" parTransId="{0E8A2E89-2E23-4CB5-B0A7-846B01843993}" sibTransId="{693C5A97-6375-4989-8991-196910A52382}"/>
    <dgm:cxn modelId="{4A5BDE2F-A428-472C-ADD6-D4A00E202CC6}" type="presOf" srcId="{CA39A4E8-CA16-4C69-86A7-7FD906657D0F}" destId="{6A93E1E6-12B7-4842-8822-03E12CADADC6}" srcOrd="0" destOrd="0" presId="urn:microsoft.com/office/officeart/2005/8/layout/hList6"/>
    <dgm:cxn modelId="{AA991D6C-6E62-4A11-B46D-E62ECD65580A}" srcId="{0ED63ECD-D2BA-49C3-9CED-37F92F944BAF}" destId="{D2FF5CEA-281C-4F81-BA68-1D1256F820A7}" srcOrd="1" destOrd="0" parTransId="{E5B4ACA4-E975-4A4B-A764-3AE3DA95CFAD}" sibTransId="{BF373080-A82C-4B83-8ACD-DC0851F70F95}"/>
    <dgm:cxn modelId="{7A9E9371-BA86-4F3E-BD62-BDDDCE1F991E}" srcId="{0ED63ECD-D2BA-49C3-9CED-37F92F944BAF}" destId="{3CCF8497-F961-4A22-9951-EB7899F738E7}" srcOrd="2" destOrd="0" parTransId="{849C0FB9-94EA-46A6-89A6-869831567C04}" sibTransId="{0C4F88D9-AB4D-486E-B0F9-5846D0F7E1BE}"/>
    <dgm:cxn modelId="{56A80ED1-5CE6-4F7B-929C-85991E79C323}" type="presOf" srcId="{763AC3C7-318B-45B9-9789-C4B7662F4922}" destId="{9E2BA204-093C-4B90-971A-328E602059E7}" srcOrd="0" destOrd="0" presId="urn:microsoft.com/office/officeart/2005/8/layout/hList6"/>
    <dgm:cxn modelId="{C0B2E1D3-25A5-4BB7-973C-95107CD85718}" type="presParOf" srcId="{9E2BA204-093C-4B90-971A-328E602059E7}" destId="{9657F08E-D806-4BB1-8917-68E63410E2B5}" srcOrd="0" destOrd="0" presId="urn:microsoft.com/office/officeart/2005/8/layout/hList6"/>
    <dgm:cxn modelId="{771BD86D-0B0E-4D6C-9EA9-9AC3C30054C7}" type="presParOf" srcId="{9E2BA204-093C-4B90-971A-328E602059E7}" destId="{0AEE622C-0A58-41D1-A300-BD1721260A69}" srcOrd="1" destOrd="0" presId="urn:microsoft.com/office/officeart/2005/8/layout/hList6"/>
    <dgm:cxn modelId="{AB235B3D-E3B1-41A2-BE21-443EF50D5775}" type="presParOf" srcId="{9E2BA204-093C-4B90-971A-328E602059E7}" destId="{4DA37D19-2D0B-486E-956D-97EF0FF05687}" srcOrd="2" destOrd="0" presId="urn:microsoft.com/office/officeart/2005/8/layout/hList6"/>
    <dgm:cxn modelId="{4D538C9B-DB4E-4CD5-8B14-7B2DB41DC7A6}" type="presParOf" srcId="{9E2BA204-093C-4B90-971A-328E602059E7}" destId="{BE25313A-5637-4F3B-B6F1-5FA2AEE1153E}" srcOrd="3" destOrd="0" presId="urn:microsoft.com/office/officeart/2005/8/layout/hList6"/>
    <dgm:cxn modelId="{8556590D-468A-4DFD-9AD6-341C58ED7873}" type="presParOf" srcId="{9E2BA204-093C-4B90-971A-328E602059E7}" destId="{003A7CD4-388E-481D-A9AC-9C13BFD8BCFC}" srcOrd="4" destOrd="0" presId="urn:microsoft.com/office/officeart/2005/8/layout/hList6"/>
    <dgm:cxn modelId="{FB901783-5BF6-4809-B763-9BD1F32FA9C6}" type="presParOf" srcId="{9E2BA204-093C-4B90-971A-328E602059E7}" destId="{B5F186FA-47FC-4123-83BD-00D0B045CC4F}" srcOrd="5" destOrd="0" presId="urn:microsoft.com/office/officeart/2005/8/layout/hList6"/>
    <dgm:cxn modelId="{1FC52FB0-D610-4E29-A006-BC887A5458A1}" type="presParOf" srcId="{9E2BA204-093C-4B90-971A-328E602059E7}" destId="{6A93E1E6-12B7-4842-8822-03E12CADADC6}"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2F65D4-2C4E-4FCC-808C-FA3B6764953E}" type="doc">
      <dgm:prSet loTypeId="urn:microsoft.com/office/officeart/2005/8/layout/process1" loCatId="process" qsTypeId="urn:microsoft.com/office/officeart/2005/8/quickstyle/3d3" qsCatId="3D" csTypeId="urn:microsoft.com/office/officeart/2005/8/colors/accent1_2" csCatId="accent1" phldr="1"/>
      <dgm:spPr/>
    </dgm:pt>
    <dgm:pt modelId="{86B2596B-360C-4D5F-A158-91104AC94B70}">
      <dgm:prSet phldrT="[Texte]" custT="1"/>
      <dgm:spPr>
        <a:solidFill>
          <a:schemeClr val="tx2">
            <a:lumMod val="60000"/>
            <a:lumOff val="40000"/>
          </a:schemeClr>
        </a:solidFill>
      </dgm:spPr>
      <dgm:t>
        <a:bodyPr/>
        <a:lstStyle/>
        <a:p>
          <a:r>
            <a:rPr lang="fr-FR" sz="1400" b="1" u="sng" dirty="0">
              <a:solidFill>
                <a:schemeClr val="tx1"/>
              </a:solidFill>
            </a:rPr>
            <a:t>Quoi :</a:t>
          </a:r>
        </a:p>
        <a:p>
          <a:r>
            <a:rPr lang="fr-FR" sz="1400" b="1" dirty="0">
              <a:solidFill>
                <a:schemeClr val="bg1"/>
              </a:solidFill>
            </a:rPr>
            <a:t> 2 situations d’évaluation</a:t>
          </a:r>
        </a:p>
      </dgm:t>
    </dgm:pt>
    <dgm:pt modelId="{C06FCD84-4FF6-46C7-8677-D70BCCB22244}" type="parTrans" cxnId="{09C9D6B9-4279-4873-A3C4-CA6A837357E0}">
      <dgm:prSet/>
      <dgm:spPr/>
      <dgm:t>
        <a:bodyPr/>
        <a:lstStyle/>
        <a:p>
          <a:endParaRPr lang="fr-FR" sz="2000" b="1">
            <a:solidFill>
              <a:schemeClr val="tx1"/>
            </a:solidFill>
          </a:endParaRPr>
        </a:p>
      </dgm:t>
    </dgm:pt>
    <dgm:pt modelId="{8031A5F0-8DEF-40DA-959E-6303D16C4506}" type="sibTrans" cxnId="{09C9D6B9-4279-4873-A3C4-CA6A837357E0}">
      <dgm:prSet custT="1"/>
      <dgm:spPr/>
      <dgm:t>
        <a:bodyPr/>
        <a:lstStyle/>
        <a:p>
          <a:endParaRPr lang="fr-FR" sz="1400" b="1">
            <a:solidFill>
              <a:schemeClr val="tx1"/>
            </a:solidFill>
          </a:endParaRPr>
        </a:p>
      </dgm:t>
    </dgm:pt>
    <dgm:pt modelId="{EF360C98-86E2-44E3-871A-034F53AF2560}">
      <dgm:prSet phldrT="[Texte]" custT="1"/>
      <dgm:spPr/>
      <dgm:t>
        <a:bodyPr/>
        <a:lstStyle/>
        <a:p>
          <a:r>
            <a:rPr lang="fr-FR" sz="1400" b="1" u="sng" dirty="0">
              <a:solidFill>
                <a:schemeClr val="tx1"/>
              </a:solidFill>
            </a:rPr>
            <a:t>Quand : </a:t>
          </a:r>
        </a:p>
        <a:p>
          <a:r>
            <a:rPr lang="fr-FR" sz="1400" b="1" dirty="0">
              <a:solidFill>
                <a:schemeClr val="bg1"/>
              </a:solidFill>
            </a:rPr>
            <a:t>S1 : second semestre TS1</a:t>
          </a:r>
        </a:p>
        <a:p>
          <a:endParaRPr lang="fr-FR" sz="1400" b="1" dirty="0">
            <a:solidFill>
              <a:schemeClr val="bg1"/>
            </a:solidFill>
          </a:endParaRPr>
        </a:p>
        <a:p>
          <a:r>
            <a:rPr lang="fr-FR" sz="1400" b="1" dirty="0">
              <a:solidFill>
                <a:schemeClr val="bg1"/>
              </a:solidFill>
            </a:rPr>
            <a:t>S2 :  second semestre TS2</a:t>
          </a:r>
        </a:p>
      </dgm:t>
    </dgm:pt>
    <dgm:pt modelId="{614F8766-7DE5-4D2A-BD9F-1BE9C598AD83}" type="parTrans" cxnId="{E269D67D-ABA0-4971-8E56-B88F2FF653BC}">
      <dgm:prSet/>
      <dgm:spPr/>
      <dgm:t>
        <a:bodyPr/>
        <a:lstStyle/>
        <a:p>
          <a:endParaRPr lang="fr-FR" sz="2000" b="1">
            <a:solidFill>
              <a:schemeClr val="tx1"/>
            </a:solidFill>
          </a:endParaRPr>
        </a:p>
      </dgm:t>
    </dgm:pt>
    <dgm:pt modelId="{FE0E1EBD-EA34-43B5-B406-E8D15B553680}" type="sibTrans" cxnId="{E269D67D-ABA0-4971-8E56-B88F2FF653BC}">
      <dgm:prSet custT="1"/>
      <dgm:spPr/>
      <dgm:t>
        <a:bodyPr/>
        <a:lstStyle/>
        <a:p>
          <a:endParaRPr lang="fr-FR" sz="1400" b="1">
            <a:solidFill>
              <a:schemeClr val="tx1"/>
            </a:solidFill>
          </a:endParaRPr>
        </a:p>
      </dgm:t>
    </dgm:pt>
    <dgm:pt modelId="{B9B0863D-9CB5-4F14-ACB1-400E50B491FA}">
      <dgm:prSet phldrT="[Texte]" custT="1"/>
      <dgm:spPr/>
      <dgm:t>
        <a:bodyPr/>
        <a:lstStyle/>
        <a:p>
          <a:r>
            <a:rPr lang="fr-FR" sz="1400" b="1" u="sng" dirty="0">
              <a:solidFill>
                <a:schemeClr val="tx1"/>
              </a:solidFill>
            </a:rPr>
            <a:t>Où : </a:t>
          </a:r>
        </a:p>
        <a:p>
          <a:r>
            <a:rPr lang="fr-FR" sz="1400" b="1" dirty="0"/>
            <a:t>Etablissement de formation</a:t>
          </a:r>
        </a:p>
        <a:p>
          <a:endParaRPr lang="fr-FR" sz="1400" b="1" dirty="0"/>
        </a:p>
        <a:p>
          <a:r>
            <a:rPr lang="fr-FR" sz="1400" b="1" dirty="0"/>
            <a:t>S1 : </a:t>
          </a:r>
          <a:r>
            <a:rPr lang="fr-FR" sz="1400" b="1" dirty="0" smtClean="0"/>
            <a:t>réalisation</a:t>
          </a:r>
        </a:p>
        <a:p>
          <a:endParaRPr lang="fr-FR" sz="1400" b="1" dirty="0" smtClean="0"/>
        </a:p>
        <a:p>
          <a:r>
            <a:rPr lang="fr-FR" sz="1400" b="1" dirty="0" smtClean="0"/>
            <a:t>S2 : laboratoire</a:t>
          </a:r>
          <a:endParaRPr lang="fr-FR" sz="1400" b="1" dirty="0"/>
        </a:p>
      </dgm:t>
    </dgm:pt>
    <dgm:pt modelId="{4A256602-A359-4A68-910C-6F277E3DABB5}" type="parTrans" cxnId="{E23A34BA-6ADC-40FC-9D91-F4AFB3D9E5B7}">
      <dgm:prSet/>
      <dgm:spPr/>
      <dgm:t>
        <a:bodyPr/>
        <a:lstStyle/>
        <a:p>
          <a:endParaRPr lang="fr-FR" sz="2000" b="1">
            <a:solidFill>
              <a:schemeClr val="tx1"/>
            </a:solidFill>
          </a:endParaRPr>
        </a:p>
      </dgm:t>
    </dgm:pt>
    <dgm:pt modelId="{1FFF7A79-4F4A-4C4F-87B1-567DA3D2594B}" type="sibTrans" cxnId="{E23A34BA-6ADC-40FC-9D91-F4AFB3D9E5B7}">
      <dgm:prSet custT="1"/>
      <dgm:spPr/>
      <dgm:t>
        <a:bodyPr/>
        <a:lstStyle/>
        <a:p>
          <a:endParaRPr lang="fr-FR" sz="1400" b="1">
            <a:solidFill>
              <a:schemeClr val="tx1"/>
            </a:solidFill>
          </a:endParaRPr>
        </a:p>
      </dgm:t>
    </dgm:pt>
    <dgm:pt modelId="{0DB32EA2-F2FC-423E-88CD-58B47DBBF0C0}">
      <dgm:prSet custT="1"/>
      <dgm:spPr/>
      <dgm:t>
        <a:bodyPr/>
        <a:lstStyle/>
        <a:p>
          <a:r>
            <a:rPr lang="fr-FR" sz="1400" b="1" u="sng" dirty="0">
              <a:solidFill>
                <a:schemeClr val="tx1"/>
              </a:solidFill>
            </a:rPr>
            <a:t>Qui : </a:t>
          </a:r>
        </a:p>
        <a:p>
          <a:r>
            <a:rPr lang="fr-FR" sz="1400" b="1" dirty="0"/>
            <a:t>Equipe pédagogique chargée des enseignements technologiques et professionnels. </a:t>
          </a:r>
        </a:p>
      </dgm:t>
    </dgm:pt>
    <dgm:pt modelId="{06059350-0738-43D0-AD27-7EF043E77671}" type="parTrans" cxnId="{AC393161-D323-401D-9798-FF3BCF5C01E6}">
      <dgm:prSet/>
      <dgm:spPr/>
      <dgm:t>
        <a:bodyPr/>
        <a:lstStyle/>
        <a:p>
          <a:endParaRPr lang="fr-FR" sz="2000" b="1">
            <a:solidFill>
              <a:schemeClr val="tx1"/>
            </a:solidFill>
          </a:endParaRPr>
        </a:p>
      </dgm:t>
    </dgm:pt>
    <dgm:pt modelId="{A67BB12A-0888-4D80-9AA8-5B7E747F1F68}" type="sibTrans" cxnId="{AC393161-D323-401D-9798-FF3BCF5C01E6}">
      <dgm:prSet custT="1"/>
      <dgm:spPr/>
      <dgm:t>
        <a:bodyPr/>
        <a:lstStyle/>
        <a:p>
          <a:endParaRPr lang="fr-FR" sz="1400" b="1">
            <a:solidFill>
              <a:schemeClr val="tx1"/>
            </a:solidFill>
          </a:endParaRPr>
        </a:p>
      </dgm:t>
    </dgm:pt>
    <dgm:pt modelId="{F05119CB-DD7E-42C6-83EB-9912422773A9}">
      <dgm:prSet custT="1"/>
      <dgm:spPr/>
      <dgm:t>
        <a:bodyPr/>
        <a:lstStyle/>
        <a:p>
          <a:r>
            <a:rPr lang="fr-FR" sz="1400" b="1" u="sng" dirty="0">
              <a:solidFill>
                <a:schemeClr val="tx1"/>
              </a:solidFill>
            </a:rPr>
            <a:t>Comment :</a:t>
          </a:r>
        </a:p>
        <a:p>
          <a:r>
            <a:rPr lang="fr-FR" sz="1400" b="1" dirty="0"/>
            <a:t>sur un support technique expérimental du champ des architectures en métal.</a:t>
          </a:r>
        </a:p>
        <a:p>
          <a:endParaRPr lang="fr-FR" sz="1400" b="1" dirty="0"/>
        </a:p>
        <a:p>
          <a:r>
            <a:rPr lang="fr-FR" sz="1400" b="1" dirty="0"/>
            <a:t>Liste imposée au national</a:t>
          </a:r>
        </a:p>
        <a:p>
          <a:endParaRPr lang="fr-FR" sz="1400" b="1" dirty="0"/>
        </a:p>
        <a:p>
          <a:r>
            <a:rPr lang="fr-FR" sz="1400" b="1" dirty="0"/>
            <a:t>Tirage au sort des compétences évaluées</a:t>
          </a:r>
        </a:p>
      </dgm:t>
    </dgm:pt>
    <dgm:pt modelId="{CA3DD96F-5424-4818-9FA3-5C3959181701}" type="parTrans" cxnId="{988A58AB-8B2B-4F33-97B8-D974F0A3D7F5}">
      <dgm:prSet/>
      <dgm:spPr/>
      <dgm:t>
        <a:bodyPr/>
        <a:lstStyle/>
        <a:p>
          <a:endParaRPr lang="fr-FR" sz="2000" b="1">
            <a:solidFill>
              <a:schemeClr val="tx1"/>
            </a:solidFill>
          </a:endParaRPr>
        </a:p>
      </dgm:t>
    </dgm:pt>
    <dgm:pt modelId="{178F47A0-5AFF-4FC7-8A25-2A81C0783FA0}" type="sibTrans" cxnId="{988A58AB-8B2B-4F33-97B8-D974F0A3D7F5}">
      <dgm:prSet/>
      <dgm:spPr/>
      <dgm:t>
        <a:bodyPr/>
        <a:lstStyle/>
        <a:p>
          <a:endParaRPr lang="fr-FR" sz="2000" b="1">
            <a:solidFill>
              <a:schemeClr val="tx1"/>
            </a:solidFill>
          </a:endParaRPr>
        </a:p>
      </dgm:t>
    </dgm:pt>
    <dgm:pt modelId="{CCA5F225-F826-48B9-803E-6E4A35D70ED0}" type="pres">
      <dgm:prSet presAssocID="{ED2F65D4-2C4E-4FCC-808C-FA3B6764953E}" presName="Name0" presStyleCnt="0">
        <dgm:presLayoutVars>
          <dgm:dir/>
          <dgm:resizeHandles val="exact"/>
        </dgm:presLayoutVars>
      </dgm:prSet>
      <dgm:spPr/>
    </dgm:pt>
    <dgm:pt modelId="{99519559-6B3C-4FA5-A95B-72949C68979F}" type="pres">
      <dgm:prSet presAssocID="{86B2596B-360C-4D5F-A158-91104AC94B70}" presName="node" presStyleLbl="node1" presStyleIdx="0" presStyleCnt="5">
        <dgm:presLayoutVars>
          <dgm:bulletEnabled val="1"/>
        </dgm:presLayoutVars>
      </dgm:prSet>
      <dgm:spPr/>
      <dgm:t>
        <a:bodyPr/>
        <a:lstStyle/>
        <a:p>
          <a:endParaRPr lang="fr-FR"/>
        </a:p>
      </dgm:t>
    </dgm:pt>
    <dgm:pt modelId="{E936B2D4-4115-4E26-BB91-829195BB14EA}" type="pres">
      <dgm:prSet presAssocID="{8031A5F0-8DEF-40DA-959E-6303D16C4506}" presName="sibTrans" presStyleLbl="sibTrans2D1" presStyleIdx="0" presStyleCnt="4"/>
      <dgm:spPr/>
      <dgm:t>
        <a:bodyPr/>
        <a:lstStyle/>
        <a:p>
          <a:endParaRPr lang="fr-FR"/>
        </a:p>
      </dgm:t>
    </dgm:pt>
    <dgm:pt modelId="{694E3568-E114-40DF-AD3D-B69B8B5AE7D6}" type="pres">
      <dgm:prSet presAssocID="{8031A5F0-8DEF-40DA-959E-6303D16C4506}" presName="connectorText" presStyleLbl="sibTrans2D1" presStyleIdx="0" presStyleCnt="4"/>
      <dgm:spPr/>
      <dgm:t>
        <a:bodyPr/>
        <a:lstStyle/>
        <a:p>
          <a:endParaRPr lang="fr-FR"/>
        </a:p>
      </dgm:t>
    </dgm:pt>
    <dgm:pt modelId="{18EF9024-9FA4-4A66-BDD2-1FBE1F47345C}" type="pres">
      <dgm:prSet presAssocID="{EF360C98-86E2-44E3-871A-034F53AF2560}" presName="node" presStyleLbl="node1" presStyleIdx="1" presStyleCnt="5">
        <dgm:presLayoutVars>
          <dgm:bulletEnabled val="1"/>
        </dgm:presLayoutVars>
      </dgm:prSet>
      <dgm:spPr/>
      <dgm:t>
        <a:bodyPr/>
        <a:lstStyle/>
        <a:p>
          <a:endParaRPr lang="fr-FR"/>
        </a:p>
      </dgm:t>
    </dgm:pt>
    <dgm:pt modelId="{61E8D846-96E1-4604-8686-51D228FBCAA1}" type="pres">
      <dgm:prSet presAssocID="{FE0E1EBD-EA34-43B5-B406-E8D15B553680}" presName="sibTrans" presStyleLbl="sibTrans2D1" presStyleIdx="1" presStyleCnt="4"/>
      <dgm:spPr/>
      <dgm:t>
        <a:bodyPr/>
        <a:lstStyle/>
        <a:p>
          <a:endParaRPr lang="fr-FR"/>
        </a:p>
      </dgm:t>
    </dgm:pt>
    <dgm:pt modelId="{83FF9F79-27E3-4EA7-AC3C-32B2E6AF7B38}" type="pres">
      <dgm:prSet presAssocID="{FE0E1EBD-EA34-43B5-B406-E8D15B553680}" presName="connectorText" presStyleLbl="sibTrans2D1" presStyleIdx="1" presStyleCnt="4"/>
      <dgm:spPr/>
      <dgm:t>
        <a:bodyPr/>
        <a:lstStyle/>
        <a:p>
          <a:endParaRPr lang="fr-FR"/>
        </a:p>
      </dgm:t>
    </dgm:pt>
    <dgm:pt modelId="{BFB79F78-4CAD-4AFD-9EFD-1C74580931E7}" type="pres">
      <dgm:prSet presAssocID="{B9B0863D-9CB5-4F14-ACB1-400E50B491FA}" presName="node" presStyleLbl="node1" presStyleIdx="2" presStyleCnt="5" custScaleX="119436">
        <dgm:presLayoutVars>
          <dgm:bulletEnabled val="1"/>
        </dgm:presLayoutVars>
      </dgm:prSet>
      <dgm:spPr/>
      <dgm:t>
        <a:bodyPr/>
        <a:lstStyle/>
        <a:p>
          <a:endParaRPr lang="fr-FR"/>
        </a:p>
      </dgm:t>
    </dgm:pt>
    <dgm:pt modelId="{59FE23DF-6778-457F-84C4-3C531990755E}" type="pres">
      <dgm:prSet presAssocID="{1FFF7A79-4F4A-4C4F-87B1-567DA3D2594B}" presName="sibTrans" presStyleLbl="sibTrans2D1" presStyleIdx="2" presStyleCnt="4"/>
      <dgm:spPr/>
      <dgm:t>
        <a:bodyPr/>
        <a:lstStyle/>
        <a:p>
          <a:endParaRPr lang="fr-FR"/>
        </a:p>
      </dgm:t>
    </dgm:pt>
    <dgm:pt modelId="{BEB9BBF4-6ECF-4F77-8707-4D25295FACEA}" type="pres">
      <dgm:prSet presAssocID="{1FFF7A79-4F4A-4C4F-87B1-567DA3D2594B}" presName="connectorText" presStyleLbl="sibTrans2D1" presStyleIdx="2" presStyleCnt="4"/>
      <dgm:spPr/>
      <dgm:t>
        <a:bodyPr/>
        <a:lstStyle/>
        <a:p>
          <a:endParaRPr lang="fr-FR"/>
        </a:p>
      </dgm:t>
    </dgm:pt>
    <dgm:pt modelId="{DCD17B5C-7524-48E6-AF93-4F81D8A6E13E}" type="pres">
      <dgm:prSet presAssocID="{0DB32EA2-F2FC-423E-88CD-58B47DBBF0C0}" presName="node" presStyleLbl="node1" presStyleIdx="3" presStyleCnt="5" custScaleX="120149">
        <dgm:presLayoutVars>
          <dgm:bulletEnabled val="1"/>
        </dgm:presLayoutVars>
      </dgm:prSet>
      <dgm:spPr/>
      <dgm:t>
        <a:bodyPr/>
        <a:lstStyle/>
        <a:p>
          <a:endParaRPr lang="fr-FR"/>
        </a:p>
      </dgm:t>
    </dgm:pt>
    <dgm:pt modelId="{6D43EE13-D238-4A1A-B156-2DFE87C2203F}" type="pres">
      <dgm:prSet presAssocID="{A67BB12A-0888-4D80-9AA8-5B7E747F1F68}" presName="sibTrans" presStyleLbl="sibTrans2D1" presStyleIdx="3" presStyleCnt="4"/>
      <dgm:spPr/>
      <dgm:t>
        <a:bodyPr/>
        <a:lstStyle/>
        <a:p>
          <a:endParaRPr lang="fr-FR"/>
        </a:p>
      </dgm:t>
    </dgm:pt>
    <dgm:pt modelId="{44A5B7D9-E24B-4CA7-BEF1-85916FB0C642}" type="pres">
      <dgm:prSet presAssocID="{A67BB12A-0888-4D80-9AA8-5B7E747F1F68}" presName="connectorText" presStyleLbl="sibTrans2D1" presStyleIdx="3" presStyleCnt="4"/>
      <dgm:spPr/>
      <dgm:t>
        <a:bodyPr/>
        <a:lstStyle/>
        <a:p>
          <a:endParaRPr lang="fr-FR"/>
        </a:p>
      </dgm:t>
    </dgm:pt>
    <dgm:pt modelId="{1124316E-A513-4C7F-AFC3-FD02F3872E37}" type="pres">
      <dgm:prSet presAssocID="{F05119CB-DD7E-42C6-83EB-9912422773A9}" presName="node" presStyleLbl="node1" presStyleIdx="4" presStyleCnt="5">
        <dgm:presLayoutVars>
          <dgm:bulletEnabled val="1"/>
        </dgm:presLayoutVars>
      </dgm:prSet>
      <dgm:spPr/>
      <dgm:t>
        <a:bodyPr/>
        <a:lstStyle/>
        <a:p>
          <a:endParaRPr lang="fr-FR"/>
        </a:p>
      </dgm:t>
    </dgm:pt>
  </dgm:ptLst>
  <dgm:cxnLst>
    <dgm:cxn modelId="{E0DF72B6-8487-44C6-A4A9-6FA720DD2047}" type="presOf" srcId="{EF360C98-86E2-44E3-871A-034F53AF2560}" destId="{18EF9024-9FA4-4A66-BDD2-1FBE1F47345C}" srcOrd="0" destOrd="0" presId="urn:microsoft.com/office/officeart/2005/8/layout/process1"/>
    <dgm:cxn modelId="{9696BEA5-3312-4141-82E2-3EF9A3CF7ED0}" type="presOf" srcId="{1FFF7A79-4F4A-4C4F-87B1-567DA3D2594B}" destId="{59FE23DF-6778-457F-84C4-3C531990755E}" srcOrd="0" destOrd="0" presId="urn:microsoft.com/office/officeart/2005/8/layout/process1"/>
    <dgm:cxn modelId="{5CABB41D-D83C-4C71-B877-0111B354896E}" type="presOf" srcId="{0DB32EA2-F2FC-423E-88CD-58B47DBBF0C0}" destId="{DCD17B5C-7524-48E6-AF93-4F81D8A6E13E}" srcOrd="0" destOrd="0" presId="urn:microsoft.com/office/officeart/2005/8/layout/process1"/>
    <dgm:cxn modelId="{E23A34BA-6ADC-40FC-9D91-F4AFB3D9E5B7}" srcId="{ED2F65D4-2C4E-4FCC-808C-FA3B6764953E}" destId="{B9B0863D-9CB5-4F14-ACB1-400E50B491FA}" srcOrd="2" destOrd="0" parTransId="{4A256602-A359-4A68-910C-6F277E3DABB5}" sibTransId="{1FFF7A79-4F4A-4C4F-87B1-567DA3D2594B}"/>
    <dgm:cxn modelId="{AC393161-D323-401D-9798-FF3BCF5C01E6}" srcId="{ED2F65D4-2C4E-4FCC-808C-FA3B6764953E}" destId="{0DB32EA2-F2FC-423E-88CD-58B47DBBF0C0}" srcOrd="3" destOrd="0" parTransId="{06059350-0738-43D0-AD27-7EF043E77671}" sibTransId="{A67BB12A-0888-4D80-9AA8-5B7E747F1F68}"/>
    <dgm:cxn modelId="{B628F523-CF23-478A-8592-9198C12CDF29}" type="presOf" srcId="{F05119CB-DD7E-42C6-83EB-9912422773A9}" destId="{1124316E-A513-4C7F-AFC3-FD02F3872E37}" srcOrd="0" destOrd="0" presId="urn:microsoft.com/office/officeart/2005/8/layout/process1"/>
    <dgm:cxn modelId="{09C9D6B9-4279-4873-A3C4-CA6A837357E0}" srcId="{ED2F65D4-2C4E-4FCC-808C-FA3B6764953E}" destId="{86B2596B-360C-4D5F-A158-91104AC94B70}" srcOrd="0" destOrd="0" parTransId="{C06FCD84-4FF6-46C7-8677-D70BCCB22244}" sibTransId="{8031A5F0-8DEF-40DA-959E-6303D16C4506}"/>
    <dgm:cxn modelId="{C02A593A-9D2E-4FAD-9593-19A61F438D4A}" type="presOf" srcId="{8031A5F0-8DEF-40DA-959E-6303D16C4506}" destId="{E936B2D4-4115-4E26-BB91-829195BB14EA}" srcOrd="0" destOrd="0" presId="urn:microsoft.com/office/officeart/2005/8/layout/process1"/>
    <dgm:cxn modelId="{988A58AB-8B2B-4F33-97B8-D974F0A3D7F5}" srcId="{ED2F65D4-2C4E-4FCC-808C-FA3B6764953E}" destId="{F05119CB-DD7E-42C6-83EB-9912422773A9}" srcOrd="4" destOrd="0" parTransId="{CA3DD96F-5424-4818-9FA3-5C3959181701}" sibTransId="{178F47A0-5AFF-4FC7-8A25-2A81C0783FA0}"/>
    <dgm:cxn modelId="{98C5E960-83B7-4CAB-9B23-2F3FC9824E90}" type="presOf" srcId="{A67BB12A-0888-4D80-9AA8-5B7E747F1F68}" destId="{44A5B7D9-E24B-4CA7-BEF1-85916FB0C642}" srcOrd="1" destOrd="0" presId="urn:microsoft.com/office/officeart/2005/8/layout/process1"/>
    <dgm:cxn modelId="{24D377DB-3005-436B-AA31-ED03747759A4}" type="presOf" srcId="{1FFF7A79-4F4A-4C4F-87B1-567DA3D2594B}" destId="{BEB9BBF4-6ECF-4F77-8707-4D25295FACEA}" srcOrd="1" destOrd="0" presId="urn:microsoft.com/office/officeart/2005/8/layout/process1"/>
    <dgm:cxn modelId="{496C9788-1462-4203-9B7D-6F6449A6FB03}" type="presOf" srcId="{FE0E1EBD-EA34-43B5-B406-E8D15B553680}" destId="{83FF9F79-27E3-4EA7-AC3C-32B2E6AF7B38}" srcOrd="1" destOrd="0" presId="urn:microsoft.com/office/officeart/2005/8/layout/process1"/>
    <dgm:cxn modelId="{A1A081F5-2C84-41F6-AB21-CABF70538ABC}" type="presOf" srcId="{FE0E1EBD-EA34-43B5-B406-E8D15B553680}" destId="{61E8D846-96E1-4604-8686-51D228FBCAA1}" srcOrd="0" destOrd="0" presId="urn:microsoft.com/office/officeart/2005/8/layout/process1"/>
    <dgm:cxn modelId="{E269D67D-ABA0-4971-8E56-B88F2FF653BC}" srcId="{ED2F65D4-2C4E-4FCC-808C-FA3B6764953E}" destId="{EF360C98-86E2-44E3-871A-034F53AF2560}" srcOrd="1" destOrd="0" parTransId="{614F8766-7DE5-4D2A-BD9F-1BE9C598AD83}" sibTransId="{FE0E1EBD-EA34-43B5-B406-E8D15B553680}"/>
    <dgm:cxn modelId="{8E727FED-E644-4793-B50F-CA9C2BA8F1DB}" type="presOf" srcId="{ED2F65D4-2C4E-4FCC-808C-FA3B6764953E}" destId="{CCA5F225-F826-48B9-803E-6E4A35D70ED0}" srcOrd="0" destOrd="0" presId="urn:microsoft.com/office/officeart/2005/8/layout/process1"/>
    <dgm:cxn modelId="{0DB52A39-01A0-4FFF-BA80-B4F54AB076AD}" type="presOf" srcId="{A67BB12A-0888-4D80-9AA8-5B7E747F1F68}" destId="{6D43EE13-D238-4A1A-B156-2DFE87C2203F}" srcOrd="0" destOrd="0" presId="urn:microsoft.com/office/officeart/2005/8/layout/process1"/>
    <dgm:cxn modelId="{AB9F00A5-BDBA-445C-A187-4AF2C94D8206}" type="presOf" srcId="{B9B0863D-9CB5-4F14-ACB1-400E50B491FA}" destId="{BFB79F78-4CAD-4AFD-9EFD-1C74580931E7}" srcOrd="0" destOrd="0" presId="urn:microsoft.com/office/officeart/2005/8/layout/process1"/>
    <dgm:cxn modelId="{2FC4B29F-BF12-4106-9F7D-4318D75EAA79}" type="presOf" srcId="{86B2596B-360C-4D5F-A158-91104AC94B70}" destId="{99519559-6B3C-4FA5-A95B-72949C68979F}" srcOrd="0" destOrd="0" presId="urn:microsoft.com/office/officeart/2005/8/layout/process1"/>
    <dgm:cxn modelId="{FFC81A81-BCCB-49AF-80B4-D76514F8651C}" type="presOf" srcId="{8031A5F0-8DEF-40DA-959E-6303D16C4506}" destId="{694E3568-E114-40DF-AD3D-B69B8B5AE7D6}" srcOrd="1" destOrd="0" presId="urn:microsoft.com/office/officeart/2005/8/layout/process1"/>
    <dgm:cxn modelId="{714CEA19-1324-4551-BF83-49986A03FE9F}" type="presParOf" srcId="{CCA5F225-F826-48B9-803E-6E4A35D70ED0}" destId="{99519559-6B3C-4FA5-A95B-72949C68979F}" srcOrd="0" destOrd="0" presId="urn:microsoft.com/office/officeart/2005/8/layout/process1"/>
    <dgm:cxn modelId="{53A1AE1C-0795-495C-A3A8-F8FF42FBBBC2}" type="presParOf" srcId="{CCA5F225-F826-48B9-803E-6E4A35D70ED0}" destId="{E936B2D4-4115-4E26-BB91-829195BB14EA}" srcOrd="1" destOrd="0" presId="urn:microsoft.com/office/officeart/2005/8/layout/process1"/>
    <dgm:cxn modelId="{B13373E5-7B8E-4A8B-A492-1DA42421C816}" type="presParOf" srcId="{E936B2D4-4115-4E26-BB91-829195BB14EA}" destId="{694E3568-E114-40DF-AD3D-B69B8B5AE7D6}" srcOrd="0" destOrd="0" presId="urn:microsoft.com/office/officeart/2005/8/layout/process1"/>
    <dgm:cxn modelId="{147F3BC4-EFD0-4A6A-AA44-A4578F357B7D}" type="presParOf" srcId="{CCA5F225-F826-48B9-803E-6E4A35D70ED0}" destId="{18EF9024-9FA4-4A66-BDD2-1FBE1F47345C}" srcOrd="2" destOrd="0" presId="urn:microsoft.com/office/officeart/2005/8/layout/process1"/>
    <dgm:cxn modelId="{A55C2AC9-B2AE-4193-8EC2-386F51A8606A}" type="presParOf" srcId="{CCA5F225-F826-48B9-803E-6E4A35D70ED0}" destId="{61E8D846-96E1-4604-8686-51D228FBCAA1}" srcOrd="3" destOrd="0" presId="urn:microsoft.com/office/officeart/2005/8/layout/process1"/>
    <dgm:cxn modelId="{9095CFCE-BC7C-4C79-9F30-8BA97E5BA30B}" type="presParOf" srcId="{61E8D846-96E1-4604-8686-51D228FBCAA1}" destId="{83FF9F79-27E3-4EA7-AC3C-32B2E6AF7B38}" srcOrd="0" destOrd="0" presId="urn:microsoft.com/office/officeart/2005/8/layout/process1"/>
    <dgm:cxn modelId="{9156D9D4-28DB-422A-BC8D-B836C661E608}" type="presParOf" srcId="{CCA5F225-F826-48B9-803E-6E4A35D70ED0}" destId="{BFB79F78-4CAD-4AFD-9EFD-1C74580931E7}" srcOrd="4" destOrd="0" presId="urn:microsoft.com/office/officeart/2005/8/layout/process1"/>
    <dgm:cxn modelId="{843B15EE-22B9-43E0-9B28-1C4BC64B14D6}" type="presParOf" srcId="{CCA5F225-F826-48B9-803E-6E4A35D70ED0}" destId="{59FE23DF-6778-457F-84C4-3C531990755E}" srcOrd="5" destOrd="0" presId="urn:microsoft.com/office/officeart/2005/8/layout/process1"/>
    <dgm:cxn modelId="{3666D0F6-187A-4137-9D20-2FB8C4E67F5F}" type="presParOf" srcId="{59FE23DF-6778-457F-84C4-3C531990755E}" destId="{BEB9BBF4-6ECF-4F77-8707-4D25295FACEA}" srcOrd="0" destOrd="0" presId="urn:microsoft.com/office/officeart/2005/8/layout/process1"/>
    <dgm:cxn modelId="{1C56E945-9454-45E6-8A7B-BE6ADEF0A6B6}" type="presParOf" srcId="{CCA5F225-F826-48B9-803E-6E4A35D70ED0}" destId="{DCD17B5C-7524-48E6-AF93-4F81D8A6E13E}" srcOrd="6" destOrd="0" presId="urn:microsoft.com/office/officeart/2005/8/layout/process1"/>
    <dgm:cxn modelId="{255F69EE-FC89-47B8-8C27-E37D8740A8B6}" type="presParOf" srcId="{CCA5F225-F826-48B9-803E-6E4A35D70ED0}" destId="{6D43EE13-D238-4A1A-B156-2DFE87C2203F}" srcOrd="7" destOrd="0" presId="urn:microsoft.com/office/officeart/2005/8/layout/process1"/>
    <dgm:cxn modelId="{B3E27FA1-55AD-4E14-929A-A19C97DD4C72}" type="presParOf" srcId="{6D43EE13-D238-4A1A-B156-2DFE87C2203F}" destId="{44A5B7D9-E24B-4CA7-BEF1-85916FB0C642}" srcOrd="0" destOrd="0" presId="urn:microsoft.com/office/officeart/2005/8/layout/process1"/>
    <dgm:cxn modelId="{F1617E4E-B9F4-4667-962D-33927D7838B9}" type="presParOf" srcId="{CCA5F225-F826-48B9-803E-6E4A35D70ED0}" destId="{1124316E-A513-4C7F-AFC3-FD02F3872E37}"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7F08E-D806-4BB1-8917-68E63410E2B5}">
      <dsp:nvSpPr>
        <dsp:cNvPr id="0" name=""/>
        <dsp:cNvSpPr/>
      </dsp:nvSpPr>
      <dsp:spPr>
        <a:xfrm rot="16200000">
          <a:off x="-1290907" y="1290907"/>
          <a:ext cx="4643061" cy="2061246"/>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fr-FR" sz="2400" b="1" i="1" u="sng" kern="1200" dirty="0">
              <a:solidFill>
                <a:schemeClr val="tx1"/>
              </a:solidFill>
            </a:rPr>
            <a:t>Activité</a:t>
          </a:r>
        </a:p>
        <a:p>
          <a:pPr lvl="0" algn="ctr" defTabSz="1066800">
            <a:lnSpc>
              <a:spcPct val="90000"/>
            </a:lnSpc>
            <a:spcBef>
              <a:spcPct val="0"/>
            </a:spcBef>
            <a:spcAft>
              <a:spcPct val="35000"/>
            </a:spcAft>
          </a:pPr>
          <a:endParaRPr lang="fr-FR" sz="2400" b="1" kern="1200" dirty="0">
            <a:solidFill>
              <a:schemeClr val="tx1"/>
            </a:solidFill>
          </a:endParaRPr>
        </a:p>
        <a:p>
          <a:pPr lvl="0" algn="ctr" defTabSz="1066800">
            <a:lnSpc>
              <a:spcPct val="90000"/>
            </a:lnSpc>
            <a:spcBef>
              <a:spcPct val="0"/>
            </a:spcBef>
            <a:spcAft>
              <a:spcPct val="35000"/>
            </a:spcAft>
          </a:pPr>
          <a:r>
            <a:rPr lang="fr-FR" sz="2400" b="1" kern="1200" dirty="0">
              <a:solidFill>
                <a:schemeClr val="tx1"/>
              </a:solidFill>
            </a:rPr>
            <a:t>A6 : ASSURER LA RECEPTION DES OUVRAGES</a:t>
          </a:r>
        </a:p>
      </dsp:txBody>
      <dsp:txXfrm rot="5400000">
        <a:off x="0" y="928612"/>
        <a:ext cx="2061246" cy="2785837"/>
      </dsp:txXfrm>
    </dsp:sp>
    <dsp:sp modelId="{4DA37D19-2D0B-486E-956D-97EF0FF05687}">
      <dsp:nvSpPr>
        <dsp:cNvPr id="0" name=""/>
        <dsp:cNvSpPr/>
      </dsp:nvSpPr>
      <dsp:spPr>
        <a:xfrm rot="16200000">
          <a:off x="927033" y="1290907"/>
          <a:ext cx="4643061" cy="2061246"/>
        </a:xfrm>
        <a:prstGeom prst="flowChartManualOperati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0" rIns="152400" bIns="0" numCol="1" spcCol="1270" anchor="t" anchorCtr="0">
          <a:noAutofit/>
        </a:bodyPr>
        <a:lstStyle/>
        <a:p>
          <a:pPr lvl="0" algn="ctr" defTabSz="1066800">
            <a:lnSpc>
              <a:spcPct val="90000"/>
            </a:lnSpc>
            <a:spcBef>
              <a:spcPct val="0"/>
            </a:spcBef>
            <a:spcAft>
              <a:spcPct val="35000"/>
            </a:spcAft>
          </a:pPr>
          <a:r>
            <a:rPr lang="fr-FR" sz="2400" b="1" i="1" u="sng" kern="1200" dirty="0">
              <a:solidFill>
                <a:schemeClr val="tx1"/>
              </a:solidFill>
            </a:rPr>
            <a:t>Tâches</a:t>
          </a:r>
        </a:p>
        <a:p>
          <a:pPr marL="114300" lvl="1" indent="-114300" algn="l" defTabSz="666750">
            <a:lnSpc>
              <a:spcPct val="90000"/>
            </a:lnSpc>
            <a:spcBef>
              <a:spcPct val="0"/>
            </a:spcBef>
            <a:spcAft>
              <a:spcPct val="15000"/>
            </a:spcAft>
            <a:buChar char="••"/>
          </a:pPr>
          <a:r>
            <a:rPr lang="fr-FR" sz="1500" b="1" kern="1200" dirty="0">
              <a:solidFill>
                <a:schemeClr val="tx1"/>
              </a:solidFill>
            </a:rPr>
            <a:t>T.6.1 : Réceptionner les supports et …</a:t>
          </a:r>
        </a:p>
        <a:p>
          <a:pPr marL="114300" lvl="1" indent="-114300" algn="l" defTabSz="666750">
            <a:lnSpc>
              <a:spcPct val="90000"/>
            </a:lnSpc>
            <a:spcBef>
              <a:spcPct val="0"/>
            </a:spcBef>
            <a:spcAft>
              <a:spcPct val="15000"/>
            </a:spcAft>
            <a:buChar char="••"/>
          </a:pPr>
          <a:r>
            <a:rPr lang="fr-FR" sz="1500" b="1" kern="1200" dirty="0">
              <a:solidFill>
                <a:schemeClr val="tx1"/>
              </a:solidFill>
            </a:rPr>
            <a:t>T.6.2. Vérifier et valider les procédé …</a:t>
          </a:r>
        </a:p>
        <a:p>
          <a:pPr marL="114300" lvl="1" indent="-114300" algn="l" defTabSz="666750">
            <a:lnSpc>
              <a:spcPct val="90000"/>
            </a:lnSpc>
            <a:spcBef>
              <a:spcPct val="0"/>
            </a:spcBef>
            <a:spcAft>
              <a:spcPct val="15000"/>
            </a:spcAft>
            <a:buChar char="••"/>
          </a:pPr>
          <a:r>
            <a:rPr lang="fr-FR" sz="1500" b="1" kern="1200" dirty="0">
              <a:solidFill>
                <a:schemeClr val="tx1"/>
              </a:solidFill>
            </a:rPr>
            <a:t>T.6.3 : Faire implanter le chantier et les ouvrages …</a:t>
          </a:r>
        </a:p>
        <a:p>
          <a:pPr marL="114300" lvl="1" indent="-114300" algn="l" defTabSz="666750">
            <a:lnSpc>
              <a:spcPct val="90000"/>
            </a:lnSpc>
            <a:spcBef>
              <a:spcPct val="0"/>
            </a:spcBef>
            <a:spcAft>
              <a:spcPct val="15000"/>
            </a:spcAft>
            <a:buChar char="••"/>
          </a:pPr>
          <a:r>
            <a:rPr lang="fr-FR" sz="1500" b="1" kern="1200" dirty="0">
              <a:solidFill>
                <a:schemeClr val="tx1"/>
              </a:solidFill>
            </a:rPr>
            <a:t>T.6.4 : Vérifier et valider les solutions …</a:t>
          </a:r>
        </a:p>
      </dsp:txBody>
      <dsp:txXfrm rot="5400000">
        <a:off x="2217940" y="928612"/>
        <a:ext cx="2061246" cy="2785837"/>
      </dsp:txXfrm>
    </dsp:sp>
    <dsp:sp modelId="{003A7CD4-388E-481D-A9AC-9C13BFD8BCFC}">
      <dsp:nvSpPr>
        <dsp:cNvPr id="0" name=""/>
        <dsp:cNvSpPr/>
      </dsp:nvSpPr>
      <dsp:spPr>
        <a:xfrm rot="16200000">
          <a:off x="3142873" y="1290907"/>
          <a:ext cx="4643061" cy="2061246"/>
        </a:xfrm>
        <a:prstGeom prst="flowChartManualOperati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fr-FR" sz="2400" b="1" i="1" u="sng" kern="1200" dirty="0">
              <a:solidFill>
                <a:schemeClr val="tx1"/>
              </a:solidFill>
            </a:rPr>
            <a:t>Bloc de Compétences</a:t>
          </a:r>
        </a:p>
        <a:p>
          <a:pPr lvl="0" algn="ctr" defTabSz="1066800">
            <a:lnSpc>
              <a:spcPct val="90000"/>
            </a:lnSpc>
            <a:spcBef>
              <a:spcPct val="0"/>
            </a:spcBef>
            <a:spcAft>
              <a:spcPct val="35000"/>
            </a:spcAft>
          </a:pPr>
          <a:r>
            <a:rPr lang="fr-FR" sz="1600" b="1" kern="1200" dirty="0">
              <a:solidFill>
                <a:schemeClr val="tx1"/>
              </a:solidFill>
            </a:rPr>
            <a:t>VÉRIFICATION ET VALIDATION D'UNE PARTIE DU PROJET</a:t>
          </a:r>
        </a:p>
        <a:p>
          <a:pPr lvl="0" algn="ctr" defTabSz="1066800">
            <a:lnSpc>
              <a:spcPct val="90000"/>
            </a:lnSpc>
            <a:spcBef>
              <a:spcPct val="0"/>
            </a:spcBef>
            <a:spcAft>
              <a:spcPct val="35000"/>
            </a:spcAft>
          </a:pPr>
          <a:endParaRPr lang="fr-FR" sz="1600" b="1" kern="1200" dirty="0">
            <a:solidFill>
              <a:schemeClr val="tx1"/>
            </a:solidFill>
          </a:endParaRPr>
        </a:p>
        <a:p>
          <a:pPr lvl="0" algn="ctr" defTabSz="1066800">
            <a:lnSpc>
              <a:spcPct val="90000"/>
            </a:lnSpc>
            <a:spcBef>
              <a:spcPct val="0"/>
            </a:spcBef>
            <a:spcAft>
              <a:spcPct val="35000"/>
            </a:spcAft>
          </a:pPr>
          <a:r>
            <a:rPr lang="fr-FR" sz="1600" b="1" kern="1200" dirty="0">
              <a:solidFill>
                <a:schemeClr val="tx1"/>
              </a:solidFill>
            </a:rPr>
            <a:t>Contrôler et valider une conception, un procédé, une réalisation</a:t>
          </a:r>
          <a:endParaRPr lang="fr-FR" sz="2400" b="1" i="1" u="sng" kern="1200" dirty="0">
            <a:solidFill>
              <a:schemeClr val="tx1"/>
            </a:solidFill>
          </a:endParaRPr>
        </a:p>
      </dsp:txBody>
      <dsp:txXfrm rot="5400000">
        <a:off x="4433780" y="928612"/>
        <a:ext cx="2061246" cy="2785837"/>
      </dsp:txXfrm>
    </dsp:sp>
    <dsp:sp modelId="{6A93E1E6-12B7-4842-8822-03E12CADADC6}">
      <dsp:nvSpPr>
        <dsp:cNvPr id="0" name=""/>
        <dsp:cNvSpPr/>
      </dsp:nvSpPr>
      <dsp:spPr>
        <a:xfrm rot="16200000">
          <a:off x="5359508" y="1290907"/>
          <a:ext cx="4643061" cy="2061246"/>
        </a:xfrm>
        <a:prstGeom prst="flowChartManualOperati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fr-FR" sz="2400" b="1" i="1" u="sng" kern="1200" dirty="0">
              <a:solidFill>
                <a:schemeClr val="tx1"/>
              </a:solidFill>
            </a:rPr>
            <a:t>Épreuve</a:t>
          </a:r>
        </a:p>
        <a:p>
          <a:pPr lvl="0" algn="ctr" defTabSz="1066800">
            <a:lnSpc>
              <a:spcPct val="90000"/>
            </a:lnSpc>
            <a:spcBef>
              <a:spcPct val="0"/>
            </a:spcBef>
            <a:spcAft>
              <a:spcPct val="35000"/>
            </a:spcAft>
          </a:pPr>
          <a:r>
            <a:rPr lang="fr-FR" sz="2200" b="1" kern="1200" dirty="0">
              <a:solidFill>
                <a:schemeClr val="tx1"/>
              </a:solidFill>
            </a:rPr>
            <a:t>U61 : VÉRIFICATION ET VALIDATION D'UNE PARTIE DU PROJET</a:t>
          </a:r>
        </a:p>
      </dsp:txBody>
      <dsp:txXfrm rot="5400000">
        <a:off x="6650415" y="928612"/>
        <a:ext cx="2061246" cy="2785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19559-6B3C-4FA5-A95B-72949C68979F}">
      <dsp:nvSpPr>
        <dsp:cNvPr id="0" name=""/>
        <dsp:cNvSpPr/>
      </dsp:nvSpPr>
      <dsp:spPr>
        <a:xfrm>
          <a:off x="7831" y="27862"/>
          <a:ext cx="1232916" cy="3688690"/>
        </a:xfrm>
        <a:prstGeom prst="roundRect">
          <a:avLst>
            <a:gd name="adj" fmla="val 10000"/>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u="sng" kern="1200" dirty="0">
              <a:solidFill>
                <a:schemeClr val="tx1"/>
              </a:solidFill>
            </a:rPr>
            <a:t>Quoi :</a:t>
          </a:r>
        </a:p>
        <a:p>
          <a:pPr lvl="0" algn="ctr" defTabSz="622300">
            <a:lnSpc>
              <a:spcPct val="90000"/>
            </a:lnSpc>
            <a:spcBef>
              <a:spcPct val="0"/>
            </a:spcBef>
            <a:spcAft>
              <a:spcPct val="35000"/>
            </a:spcAft>
          </a:pPr>
          <a:r>
            <a:rPr lang="fr-FR" sz="1400" b="1" kern="1200" dirty="0">
              <a:solidFill>
                <a:schemeClr val="bg1"/>
              </a:solidFill>
            </a:rPr>
            <a:t> 2 situations d’évaluation</a:t>
          </a:r>
        </a:p>
      </dsp:txBody>
      <dsp:txXfrm>
        <a:off x="43942" y="63973"/>
        <a:ext cx="1160694" cy="3616468"/>
      </dsp:txXfrm>
    </dsp:sp>
    <dsp:sp modelId="{E936B2D4-4115-4E26-BB91-829195BB14EA}">
      <dsp:nvSpPr>
        <dsp:cNvPr id="0" name=""/>
        <dsp:cNvSpPr/>
      </dsp:nvSpPr>
      <dsp:spPr>
        <a:xfrm>
          <a:off x="1364039" y="1719326"/>
          <a:ext cx="261378" cy="30576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b="1" kern="1200">
            <a:solidFill>
              <a:schemeClr val="tx1"/>
            </a:solidFill>
          </a:endParaRPr>
        </a:p>
      </dsp:txBody>
      <dsp:txXfrm>
        <a:off x="1364039" y="1780479"/>
        <a:ext cx="182965" cy="183457"/>
      </dsp:txXfrm>
    </dsp:sp>
    <dsp:sp modelId="{18EF9024-9FA4-4A66-BDD2-1FBE1F47345C}">
      <dsp:nvSpPr>
        <dsp:cNvPr id="0" name=""/>
        <dsp:cNvSpPr/>
      </dsp:nvSpPr>
      <dsp:spPr>
        <a:xfrm>
          <a:off x="1733914" y="27862"/>
          <a:ext cx="1232916" cy="3688690"/>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u="sng" kern="1200" dirty="0">
              <a:solidFill>
                <a:schemeClr val="tx1"/>
              </a:solidFill>
            </a:rPr>
            <a:t>Quand : </a:t>
          </a:r>
        </a:p>
        <a:p>
          <a:pPr lvl="0" algn="ctr" defTabSz="622300">
            <a:lnSpc>
              <a:spcPct val="90000"/>
            </a:lnSpc>
            <a:spcBef>
              <a:spcPct val="0"/>
            </a:spcBef>
            <a:spcAft>
              <a:spcPct val="35000"/>
            </a:spcAft>
          </a:pPr>
          <a:r>
            <a:rPr lang="fr-FR" sz="1400" b="1" kern="1200" dirty="0">
              <a:solidFill>
                <a:schemeClr val="bg1"/>
              </a:solidFill>
            </a:rPr>
            <a:t>S1 : second semestre TS1</a:t>
          </a:r>
        </a:p>
        <a:p>
          <a:pPr lvl="0" algn="ctr" defTabSz="622300">
            <a:lnSpc>
              <a:spcPct val="90000"/>
            </a:lnSpc>
            <a:spcBef>
              <a:spcPct val="0"/>
            </a:spcBef>
            <a:spcAft>
              <a:spcPct val="35000"/>
            </a:spcAft>
          </a:pPr>
          <a:endParaRPr lang="fr-FR" sz="1400" b="1" kern="1200" dirty="0">
            <a:solidFill>
              <a:schemeClr val="bg1"/>
            </a:solidFill>
          </a:endParaRPr>
        </a:p>
        <a:p>
          <a:pPr lvl="0" algn="ctr" defTabSz="622300">
            <a:lnSpc>
              <a:spcPct val="90000"/>
            </a:lnSpc>
            <a:spcBef>
              <a:spcPct val="0"/>
            </a:spcBef>
            <a:spcAft>
              <a:spcPct val="35000"/>
            </a:spcAft>
          </a:pPr>
          <a:r>
            <a:rPr lang="fr-FR" sz="1400" b="1" kern="1200" dirty="0">
              <a:solidFill>
                <a:schemeClr val="bg1"/>
              </a:solidFill>
            </a:rPr>
            <a:t>S2 :  second semestre TS2</a:t>
          </a:r>
        </a:p>
      </dsp:txBody>
      <dsp:txXfrm>
        <a:off x="1770025" y="63973"/>
        <a:ext cx="1160694" cy="3616468"/>
      </dsp:txXfrm>
    </dsp:sp>
    <dsp:sp modelId="{61E8D846-96E1-4604-8686-51D228FBCAA1}">
      <dsp:nvSpPr>
        <dsp:cNvPr id="0" name=""/>
        <dsp:cNvSpPr/>
      </dsp:nvSpPr>
      <dsp:spPr>
        <a:xfrm>
          <a:off x="3090122" y="1719326"/>
          <a:ext cx="261378" cy="30576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b="1" kern="1200">
            <a:solidFill>
              <a:schemeClr val="tx1"/>
            </a:solidFill>
          </a:endParaRPr>
        </a:p>
      </dsp:txBody>
      <dsp:txXfrm>
        <a:off x="3090122" y="1780479"/>
        <a:ext cx="182965" cy="183457"/>
      </dsp:txXfrm>
    </dsp:sp>
    <dsp:sp modelId="{BFB79F78-4CAD-4AFD-9EFD-1C74580931E7}">
      <dsp:nvSpPr>
        <dsp:cNvPr id="0" name=""/>
        <dsp:cNvSpPr/>
      </dsp:nvSpPr>
      <dsp:spPr>
        <a:xfrm>
          <a:off x="3459996" y="27862"/>
          <a:ext cx="1472545" cy="3688690"/>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u="sng" kern="1200" dirty="0">
              <a:solidFill>
                <a:schemeClr val="tx1"/>
              </a:solidFill>
            </a:rPr>
            <a:t>Où : </a:t>
          </a:r>
        </a:p>
        <a:p>
          <a:pPr lvl="0" algn="ctr" defTabSz="622300">
            <a:lnSpc>
              <a:spcPct val="90000"/>
            </a:lnSpc>
            <a:spcBef>
              <a:spcPct val="0"/>
            </a:spcBef>
            <a:spcAft>
              <a:spcPct val="35000"/>
            </a:spcAft>
          </a:pPr>
          <a:r>
            <a:rPr lang="fr-FR" sz="1400" b="1" kern="1200" dirty="0"/>
            <a:t>Etablissement de formation</a:t>
          </a:r>
        </a:p>
        <a:p>
          <a:pPr lvl="0" algn="ctr" defTabSz="622300">
            <a:lnSpc>
              <a:spcPct val="90000"/>
            </a:lnSpc>
            <a:spcBef>
              <a:spcPct val="0"/>
            </a:spcBef>
            <a:spcAft>
              <a:spcPct val="35000"/>
            </a:spcAft>
          </a:pPr>
          <a:endParaRPr lang="fr-FR" sz="1400" b="1" kern="1200" dirty="0"/>
        </a:p>
        <a:p>
          <a:pPr lvl="0" algn="ctr" defTabSz="622300">
            <a:lnSpc>
              <a:spcPct val="90000"/>
            </a:lnSpc>
            <a:spcBef>
              <a:spcPct val="0"/>
            </a:spcBef>
            <a:spcAft>
              <a:spcPct val="35000"/>
            </a:spcAft>
          </a:pPr>
          <a:r>
            <a:rPr lang="fr-FR" sz="1400" b="1" kern="1200" dirty="0"/>
            <a:t>S1 : </a:t>
          </a:r>
          <a:r>
            <a:rPr lang="fr-FR" sz="1400" b="1" kern="1200" dirty="0" smtClean="0"/>
            <a:t>réalisation</a:t>
          </a:r>
        </a:p>
        <a:p>
          <a:pPr lvl="0" algn="ctr" defTabSz="622300">
            <a:lnSpc>
              <a:spcPct val="90000"/>
            </a:lnSpc>
            <a:spcBef>
              <a:spcPct val="0"/>
            </a:spcBef>
            <a:spcAft>
              <a:spcPct val="35000"/>
            </a:spcAft>
          </a:pPr>
          <a:endParaRPr lang="fr-FR" sz="1400" b="1" kern="1200" dirty="0" smtClean="0"/>
        </a:p>
        <a:p>
          <a:pPr lvl="0" algn="ctr" defTabSz="622300">
            <a:lnSpc>
              <a:spcPct val="90000"/>
            </a:lnSpc>
            <a:spcBef>
              <a:spcPct val="0"/>
            </a:spcBef>
            <a:spcAft>
              <a:spcPct val="35000"/>
            </a:spcAft>
          </a:pPr>
          <a:r>
            <a:rPr lang="fr-FR" sz="1400" b="1" kern="1200" dirty="0" smtClean="0"/>
            <a:t>S2 : laboratoire</a:t>
          </a:r>
          <a:endParaRPr lang="fr-FR" sz="1400" b="1" kern="1200" dirty="0"/>
        </a:p>
      </dsp:txBody>
      <dsp:txXfrm>
        <a:off x="3503125" y="70991"/>
        <a:ext cx="1386287" cy="3602432"/>
      </dsp:txXfrm>
    </dsp:sp>
    <dsp:sp modelId="{59FE23DF-6778-457F-84C4-3C531990755E}">
      <dsp:nvSpPr>
        <dsp:cNvPr id="0" name=""/>
        <dsp:cNvSpPr/>
      </dsp:nvSpPr>
      <dsp:spPr>
        <a:xfrm>
          <a:off x="5055834" y="1719326"/>
          <a:ext cx="261378" cy="30576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b="1" kern="1200">
            <a:solidFill>
              <a:schemeClr val="tx1"/>
            </a:solidFill>
          </a:endParaRPr>
        </a:p>
      </dsp:txBody>
      <dsp:txXfrm>
        <a:off x="5055834" y="1780479"/>
        <a:ext cx="182965" cy="183457"/>
      </dsp:txXfrm>
    </dsp:sp>
    <dsp:sp modelId="{DCD17B5C-7524-48E6-AF93-4F81D8A6E13E}">
      <dsp:nvSpPr>
        <dsp:cNvPr id="0" name=""/>
        <dsp:cNvSpPr/>
      </dsp:nvSpPr>
      <dsp:spPr>
        <a:xfrm>
          <a:off x="5425709" y="27862"/>
          <a:ext cx="1481336" cy="3688690"/>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u="sng" kern="1200" dirty="0">
              <a:solidFill>
                <a:schemeClr val="tx1"/>
              </a:solidFill>
            </a:rPr>
            <a:t>Qui : </a:t>
          </a:r>
        </a:p>
        <a:p>
          <a:pPr lvl="0" algn="ctr" defTabSz="622300">
            <a:lnSpc>
              <a:spcPct val="90000"/>
            </a:lnSpc>
            <a:spcBef>
              <a:spcPct val="0"/>
            </a:spcBef>
            <a:spcAft>
              <a:spcPct val="35000"/>
            </a:spcAft>
          </a:pPr>
          <a:r>
            <a:rPr lang="fr-FR" sz="1400" b="1" kern="1200" dirty="0"/>
            <a:t>Equipe pédagogique chargée des enseignements technologiques et professionnels. </a:t>
          </a:r>
        </a:p>
      </dsp:txBody>
      <dsp:txXfrm>
        <a:off x="5469096" y="71249"/>
        <a:ext cx="1394562" cy="3601916"/>
      </dsp:txXfrm>
    </dsp:sp>
    <dsp:sp modelId="{6D43EE13-D238-4A1A-B156-2DFE87C2203F}">
      <dsp:nvSpPr>
        <dsp:cNvPr id="0" name=""/>
        <dsp:cNvSpPr/>
      </dsp:nvSpPr>
      <dsp:spPr>
        <a:xfrm>
          <a:off x="7030337" y="1719326"/>
          <a:ext cx="261378" cy="305763"/>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b="1" kern="1200">
            <a:solidFill>
              <a:schemeClr val="tx1"/>
            </a:solidFill>
          </a:endParaRPr>
        </a:p>
      </dsp:txBody>
      <dsp:txXfrm>
        <a:off x="7030337" y="1780479"/>
        <a:ext cx="182965" cy="183457"/>
      </dsp:txXfrm>
    </dsp:sp>
    <dsp:sp modelId="{1124316E-A513-4C7F-AFC3-FD02F3872E37}">
      <dsp:nvSpPr>
        <dsp:cNvPr id="0" name=""/>
        <dsp:cNvSpPr/>
      </dsp:nvSpPr>
      <dsp:spPr>
        <a:xfrm>
          <a:off x="7400212" y="27862"/>
          <a:ext cx="1232916" cy="3688690"/>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b="1" u="sng" kern="1200" dirty="0">
              <a:solidFill>
                <a:schemeClr val="tx1"/>
              </a:solidFill>
            </a:rPr>
            <a:t>Comment :</a:t>
          </a:r>
        </a:p>
        <a:p>
          <a:pPr lvl="0" algn="ctr" defTabSz="622300">
            <a:lnSpc>
              <a:spcPct val="90000"/>
            </a:lnSpc>
            <a:spcBef>
              <a:spcPct val="0"/>
            </a:spcBef>
            <a:spcAft>
              <a:spcPct val="35000"/>
            </a:spcAft>
          </a:pPr>
          <a:r>
            <a:rPr lang="fr-FR" sz="1400" b="1" kern="1200" dirty="0"/>
            <a:t>sur un support technique expérimental du champ des architectures en métal.</a:t>
          </a:r>
        </a:p>
        <a:p>
          <a:pPr lvl="0" algn="ctr" defTabSz="622300">
            <a:lnSpc>
              <a:spcPct val="90000"/>
            </a:lnSpc>
            <a:spcBef>
              <a:spcPct val="0"/>
            </a:spcBef>
            <a:spcAft>
              <a:spcPct val="35000"/>
            </a:spcAft>
          </a:pPr>
          <a:endParaRPr lang="fr-FR" sz="1400" b="1" kern="1200" dirty="0"/>
        </a:p>
        <a:p>
          <a:pPr lvl="0" algn="ctr" defTabSz="622300">
            <a:lnSpc>
              <a:spcPct val="90000"/>
            </a:lnSpc>
            <a:spcBef>
              <a:spcPct val="0"/>
            </a:spcBef>
            <a:spcAft>
              <a:spcPct val="35000"/>
            </a:spcAft>
          </a:pPr>
          <a:r>
            <a:rPr lang="fr-FR" sz="1400" b="1" kern="1200" dirty="0"/>
            <a:t>Liste imposée au national</a:t>
          </a:r>
        </a:p>
        <a:p>
          <a:pPr lvl="0" algn="ctr" defTabSz="622300">
            <a:lnSpc>
              <a:spcPct val="90000"/>
            </a:lnSpc>
            <a:spcBef>
              <a:spcPct val="0"/>
            </a:spcBef>
            <a:spcAft>
              <a:spcPct val="35000"/>
            </a:spcAft>
          </a:pPr>
          <a:endParaRPr lang="fr-FR" sz="1400" b="1" kern="1200" dirty="0"/>
        </a:p>
        <a:p>
          <a:pPr lvl="0" algn="ctr" defTabSz="622300">
            <a:lnSpc>
              <a:spcPct val="90000"/>
            </a:lnSpc>
            <a:spcBef>
              <a:spcPct val="0"/>
            </a:spcBef>
            <a:spcAft>
              <a:spcPct val="35000"/>
            </a:spcAft>
          </a:pPr>
          <a:r>
            <a:rPr lang="fr-FR" sz="1400" b="1" kern="1200" dirty="0"/>
            <a:t>Tirage au sort des compétences évaluées</a:t>
          </a:r>
        </a:p>
      </dsp:txBody>
      <dsp:txXfrm>
        <a:off x="7436323" y="63973"/>
        <a:ext cx="1160694" cy="3616468"/>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C6CE23-0281-48E3-8F23-C13186062654}" type="datetimeFigureOut">
              <a:rPr lang="fr-FR" smtClean="0"/>
              <a:t>25/12/2018</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858B2-BE96-4C1C-AE19-6172446B746C}" type="slidenum">
              <a:rPr lang="fr-FR" smtClean="0"/>
              <a:t>‹N°›</a:t>
            </a:fld>
            <a:endParaRPr lang="fr-FR"/>
          </a:p>
        </p:txBody>
      </p:sp>
    </p:spTree>
    <p:extLst>
      <p:ext uri="{BB962C8B-B14F-4D97-AF65-F5344CB8AC3E}">
        <p14:creationId xmlns:p14="http://schemas.microsoft.com/office/powerpoint/2010/main" val="3431249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6</a:t>
            </a:fld>
            <a:endParaRPr lang="fr-FR"/>
          </a:p>
        </p:txBody>
      </p:sp>
    </p:spTree>
    <p:extLst>
      <p:ext uri="{BB962C8B-B14F-4D97-AF65-F5344CB8AC3E}">
        <p14:creationId xmlns:p14="http://schemas.microsoft.com/office/powerpoint/2010/main" val="2310803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FC75B30-F17C-4AD2-B6C1-3022D4465FEF}" type="datetime1">
              <a:rPr lang="fr-FR" smtClean="0"/>
              <a:t>25/12/2018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E0D59C3-3175-4073-91CF-50F255B39163}" type="slidenum">
              <a:rPr lang="fr-FR" smtClean="0"/>
              <a:t>‹N°›</a:t>
            </a:fld>
            <a:endParaRPr lang="fr-FR"/>
          </a:p>
        </p:txBody>
      </p:sp>
    </p:spTree>
    <p:extLst>
      <p:ext uri="{BB962C8B-B14F-4D97-AF65-F5344CB8AC3E}">
        <p14:creationId xmlns:p14="http://schemas.microsoft.com/office/powerpoint/2010/main" val="250765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836712"/>
            <a:ext cx="8229600" cy="763488"/>
          </a:xfrm>
        </p:spPr>
        <p:txBody>
          <a:bodyPr>
            <a:normAutofit/>
          </a:bodyPr>
          <a:lstStyle>
            <a:lvl1pPr marL="0" algn="ctr" defTabSz="914400" rtl="0" eaLnBrk="1" latinLnBrk="0" hangingPunct="1">
              <a:defRPr lang="fr-FR" sz="2800" b="1" kern="1200" dirty="0">
                <a:solidFill>
                  <a:srgbClr val="7030A0"/>
                </a:solidFill>
                <a:latin typeface="+mn-lt"/>
                <a:ea typeface="+mn-ea"/>
                <a:cs typeface="+mn-cs"/>
              </a:defRPr>
            </a:lvl1pPr>
          </a:lstStyle>
          <a:p>
            <a:r>
              <a:rPr lang="fr-FR" dirty="0"/>
              <a:t>Modifiez le style du titre</a:t>
            </a:r>
          </a:p>
        </p:txBody>
      </p:sp>
      <p:sp>
        <p:nvSpPr>
          <p:cNvPr id="3" name="Espace réservé du contenu 2"/>
          <p:cNvSpPr>
            <a:spLocks noGrp="1"/>
          </p:cNvSpPr>
          <p:nvPr>
            <p:ph idx="1"/>
          </p:nvPr>
        </p:nvSpPr>
        <p:spPr>
          <a:xfrm>
            <a:off x="457200" y="1600200"/>
            <a:ext cx="8229600" cy="4756150"/>
          </a:xfrm>
        </p:spPr>
        <p:txBody>
          <a:bodyPr>
            <a:normAutofit/>
          </a:bodyPr>
          <a:lstStyle>
            <a:lvl1pPr>
              <a:defRPr sz="2400" b="1"/>
            </a:lvl1pPr>
            <a:lvl2pPr>
              <a:defRPr sz="2000" b="0"/>
            </a:lvl2pPr>
            <a:lvl3pPr>
              <a:defRPr sz="1800" b="0"/>
            </a:lvl3pPr>
            <a:lvl4pPr>
              <a:defRPr sz="1600" b="0"/>
            </a:lvl4pPr>
            <a:lvl5pPr>
              <a:defRPr sz="1600" b="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CCA02B23-9150-4C57-B4B8-7C3F35FAAB52}" type="datetime1">
              <a:rPr lang="fr-FR" smtClean="0"/>
              <a:t>25/12/2018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E0D59C3-3175-4073-91CF-50F255B39163}" type="slidenum">
              <a:rPr lang="fr-FR" smtClean="0"/>
              <a:t>‹N°›</a:t>
            </a:fld>
            <a:endParaRPr lang="fr-FR"/>
          </a:p>
        </p:txBody>
      </p:sp>
    </p:spTree>
    <p:extLst>
      <p:ext uri="{BB962C8B-B14F-4D97-AF65-F5344CB8AC3E}">
        <p14:creationId xmlns:p14="http://schemas.microsoft.com/office/powerpoint/2010/main" val="112078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iapositive à supprimer">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836712"/>
            <a:ext cx="8229600" cy="763488"/>
          </a:xfrm>
        </p:spPr>
        <p:txBody>
          <a:bodyPr>
            <a:normAutofit/>
          </a:bodyPr>
          <a:lstStyle>
            <a:lvl1pPr marL="0" algn="ctr" defTabSz="914400" rtl="0" eaLnBrk="1" latinLnBrk="0" hangingPunct="1">
              <a:defRPr lang="fr-FR" sz="2800" b="1" kern="1200" dirty="0">
                <a:solidFill>
                  <a:srgbClr val="FF0000"/>
                </a:solidFill>
                <a:latin typeface="+mn-lt"/>
                <a:ea typeface="+mn-ea"/>
                <a:cs typeface="+mn-cs"/>
              </a:defRPr>
            </a:lvl1pPr>
          </a:lstStyle>
          <a:p>
            <a:r>
              <a:rPr lang="fr-FR" dirty="0"/>
              <a:t>Modifiez le style du titre</a:t>
            </a:r>
          </a:p>
        </p:txBody>
      </p:sp>
      <p:sp>
        <p:nvSpPr>
          <p:cNvPr id="3" name="Espace réservé du contenu 2"/>
          <p:cNvSpPr>
            <a:spLocks noGrp="1"/>
          </p:cNvSpPr>
          <p:nvPr>
            <p:ph idx="1"/>
          </p:nvPr>
        </p:nvSpPr>
        <p:spPr>
          <a:xfrm>
            <a:off x="457200" y="1600200"/>
            <a:ext cx="8229600" cy="4756150"/>
          </a:xfrm>
        </p:spPr>
        <p:txBody>
          <a:bodyPr>
            <a:normAutofit/>
          </a:bodyPr>
          <a:lstStyle>
            <a:lvl1pPr>
              <a:defRPr sz="2400" b="1"/>
            </a:lvl1pPr>
            <a:lvl2pPr>
              <a:defRPr sz="2000" b="0"/>
            </a:lvl2pPr>
            <a:lvl3pPr>
              <a:defRPr sz="1800" b="0"/>
            </a:lvl3pPr>
            <a:lvl4pPr>
              <a:defRPr sz="1600" b="0"/>
            </a:lvl4pPr>
            <a:lvl5pPr>
              <a:defRPr sz="1600" b="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CCA02B23-9150-4C57-B4B8-7C3F35FAAB52}" type="datetime1">
              <a:rPr lang="fr-FR" smtClean="0"/>
              <a:t>25/12/2018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E0D59C3-3175-4073-91CF-50F255B39163}" type="slidenum">
              <a:rPr lang="fr-FR" smtClean="0"/>
              <a:t>‹N°›</a:t>
            </a:fld>
            <a:endParaRPr lang="fr-FR"/>
          </a:p>
        </p:txBody>
      </p:sp>
      <p:sp>
        <p:nvSpPr>
          <p:cNvPr id="7" name="Rectangle 6">
            <a:extLst>
              <a:ext uri="{FF2B5EF4-FFF2-40B4-BE49-F238E27FC236}">
                <a16:creationId xmlns:a16="http://schemas.microsoft.com/office/drawing/2014/main" id="{B13250EF-50CF-40D6-A00D-74BE2F49DAD0}"/>
              </a:ext>
            </a:extLst>
          </p:cNvPr>
          <p:cNvSpPr/>
          <p:nvPr userDrawn="1"/>
        </p:nvSpPr>
        <p:spPr>
          <a:xfrm rot="20724246">
            <a:off x="3376736" y="4289720"/>
            <a:ext cx="5286126" cy="1323439"/>
          </a:xfrm>
          <a:prstGeom prst="rect">
            <a:avLst/>
          </a:prstGeom>
          <a:noFill/>
        </p:spPr>
        <p:txBody>
          <a:bodyPr wrap="none" lIns="91440" tIns="45720" rIns="91440" bIns="45720">
            <a:spAutoFit/>
          </a:bodyPr>
          <a:lstStyle/>
          <a:p>
            <a:pPr algn="ctr"/>
            <a:r>
              <a:rPr lang="fr-FR" sz="4000" b="1" cap="none" spc="0" dirty="0">
                <a:ln w="22225">
                  <a:solidFill>
                    <a:schemeClr val="accent2"/>
                  </a:solidFill>
                  <a:prstDash val="solid"/>
                </a:ln>
                <a:solidFill>
                  <a:schemeClr val="accent2">
                    <a:lumMod val="40000"/>
                    <a:lumOff val="60000"/>
                  </a:schemeClr>
                </a:solidFill>
                <a:effectLst/>
              </a:rPr>
              <a:t>Dispositive à remplacer </a:t>
            </a:r>
          </a:p>
          <a:p>
            <a:pPr algn="ctr"/>
            <a:r>
              <a:rPr lang="fr-FR" sz="4000" b="1" cap="none" spc="0" dirty="0">
                <a:ln w="22225">
                  <a:solidFill>
                    <a:schemeClr val="accent2"/>
                  </a:solidFill>
                  <a:prstDash val="solid"/>
                </a:ln>
                <a:solidFill>
                  <a:schemeClr val="accent2">
                    <a:lumMod val="40000"/>
                    <a:lumOff val="60000"/>
                  </a:schemeClr>
                </a:solidFill>
                <a:effectLst/>
              </a:rPr>
              <a:t>puis supprimer</a:t>
            </a:r>
          </a:p>
        </p:txBody>
      </p:sp>
    </p:spTree>
    <p:extLst>
      <p:ext uri="{BB962C8B-B14F-4D97-AF65-F5344CB8AC3E}">
        <p14:creationId xmlns:p14="http://schemas.microsoft.com/office/powerpoint/2010/main" val="3112848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747962"/>
            <a:ext cx="7772400" cy="1362075"/>
          </a:xfrm>
        </p:spPr>
        <p:txBody>
          <a:bodyPr anchor="t">
            <a:normAutofit/>
          </a:bodyPr>
          <a:lstStyle>
            <a:lvl1pPr algn="ctr">
              <a:defRPr sz="3200" b="1" cap="all"/>
            </a:lvl1pPr>
          </a:lstStyle>
          <a:p>
            <a:r>
              <a:rPr lang="fr-FR" dirty="0"/>
              <a:t>Modifiez le style du titre</a:t>
            </a:r>
          </a:p>
        </p:txBody>
      </p:sp>
      <p:sp>
        <p:nvSpPr>
          <p:cNvPr id="3" name="Espace réservé du texte 2"/>
          <p:cNvSpPr>
            <a:spLocks noGrp="1"/>
          </p:cNvSpPr>
          <p:nvPr>
            <p:ph type="body" idx="1"/>
          </p:nvPr>
        </p:nvSpPr>
        <p:spPr>
          <a:xfrm>
            <a:off x="722313" y="4110037"/>
            <a:ext cx="7772400" cy="1500187"/>
          </a:xfrm>
        </p:spPr>
        <p:txBody>
          <a:bodyPr anchor="b"/>
          <a:lstStyle>
            <a:lvl1pPr marL="2155825" indent="-2068513" algn="ctr">
              <a:buNone/>
              <a:tabLst>
                <a:tab pos="2155825" algn="l"/>
              </a:tabLst>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Modifiez les styles du texte du masque</a:t>
            </a:r>
          </a:p>
        </p:txBody>
      </p:sp>
      <p:sp>
        <p:nvSpPr>
          <p:cNvPr id="4" name="Espace réservé de la date 3"/>
          <p:cNvSpPr>
            <a:spLocks noGrp="1"/>
          </p:cNvSpPr>
          <p:nvPr>
            <p:ph type="dt" sz="half" idx="10"/>
          </p:nvPr>
        </p:nvSpPr>
        <p:spPr/>
        <p:txBody>
          <a:bodyPr/>
          <a:lstStyle/>
          <a:p>
            <a:fld id="{12A68BF9-AB4A-4CD9-8171-6D9EC7CF5E4B}" type="datetime1">
              <a:rPr lang="fr-FR" smtClean="0"/>
              <a:t>25/12/2018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E0D59C3-3175-4073-91CF-50F255B39163}" type="slidenum">
              <a:rPr lang="fr-FR" smtClean="0"/>
              <a:t>‹N°›</a:t>
            </a:fld>
            <a:endParaRPr lang="fr-FR"/>
          </a:p>
        </p:txBody>
      </p:sp>
    </p:spTree>
    <p:extLst>
      <p:ext uri="{BB962C8B-B14F-4D97-AF65-F5344CB8AC3E}">
        <p14:creationId xmlns:p14="http://schemas.microsoft.com/office/powerpoint/2010/main" val="25901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25E0CA3-00A7-4876-8CBC-51A5F9BF780A}" type="datetime1">
              <a:rPr lang="fr-FR" smtClean="0"/>
              <a:t>25/12/2018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E0D59C3-3175-4073-91CF-50F255B39163}" type="slidenum">
              <a:rPr lang="fr-FR" smtClean="0"/>
              <a:t>‹N°›</a:t>
            </a:fld>
            <a:endParaRPr lang="fr-FR"/>
          </a:p>
        </p:txBody>
      </p:sp>
    </p:spTree>
    <p:extLst>
      <p:ext uri="{BB962C8B-B14F-4D97-AF65-F5344CB8AC3E}">
        <p14:creationId xmlns:p14="http://schemas.microsoft.com/office/powerpoint/2010/main" val="212617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677E9A1-46DD-4F6F-A2ED-29F14F78B853}" type="datetime1">
              <a:rPr lang="fr-FR" smtClean="0"/>
              <a:t>25/12/2018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E0D59C3-3175-4073-91CF-50F255B39163}" type="slidenum">
              <a:rPr lang="fr-FR" smtClean="0"/>
              <a:t>‹N°›</a:t>
            </a:fld>
            <a:endParaRPr lang="fr-FR"/>
          </a:p>
        </p:txBody>
      </p:sp>
    </p:spTree>
    <p:extLst>
      <p:ext uri="{BB962C8B-B14F-4D97-AF65-F5344CB8AC3E}">
        <p14:creationId xmlns:p14="http://schemas.microsoft.com/office/powerpoint/2010/main" val="460833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A61C576-85C9-40DD-998E-E3188D67EF7D}" type="datetime1">
              <a:rPr lang="fr-FR" smtClean="0"/>
              <a:t>25/12/2018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E0D59C3-3175-4073-91CF-50F255B39163}" type="slidenum">
              <a:rPr lang="fr-FR" smtClean="0"/>
              <a:t>‹N°›</a:t>
            </a:fld>
            <a:endParaRPr lang="fr-FR"/>
          </a:p>
        </p:txBody>
      </p:sp>
    </p:spTree>
    <p:extLst>
      <p:ext uri="{BB962C8B-B14F-4D97-AF65-F5344CB8AC3E}">
        <p14:creationId xmlns:p14="http://schemas.microsoft.com/office/powerpoint/2010/main" val="1183408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Tx/>
              <a:buSzPct val="100000"/>
              <a:buFont typeface="Arial"/>
              <a:buChar char="■"/>
              <a:tabLst/>
              <a:defRPr>
                <a:solidFill>
                  <a:srgbClr val="683086"/>
                </a:solidFill>
              </a:defRPr>
            </a:lvl1pPr>
            <a:lvl2pPr marL="627063" marR="0" indent="-169863" algn="l" defTabSz="457200" rtl="0" eaLnBrk="1" fontAlgn="auto" latinLnBrk="0" hangingPunct="1">
              <a:lnSpc>
                <a:spcPct val="100000"/>
              </a:lnSpc>
              <a:spcBef>
                <a:spcPct val="20000"/>
              </a:spcBef>
              <a:spcAft>
                <a:spcPts val="0"/>
              </a:spcAft>
              <a:buClr>
                <a:srgbClr val="683086"/>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683086"/>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515548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836711"/>
            <a:ext cx="8229600" cy="720081"/>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00ABA-3EB4-4B43-B8F0-063D203A63A6}" type="datetime1">
              <a:rPr lang="fr-FR" smtClean="0"/>
              <a:t>25/12/2018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D59C3-3175-4073-91CF-50F255B39163}" type="slidenum">
              <a:rPr lang="fr-FR" smtClean="0"/>
              <a:t>‹N°›</a:t>
            </a:fld>
            <a:endParaRPr lang="fr-FR"/>
          </a:p>
        </p:txBody>
      </p:sp>
      <p:sp>
        <p:nvSpPr>
          <p:cNvPr id="8" name="Rectangle 3">
            <a:extLst>
              <a:ext uri="{FF2B5EF4-FFF2-40B4-BE49-F238E27FC236}">
                <a16:creationId xmlns:a16="http://schemas.microsoft.com/office/drawing/2014/main" id="{3F55BC80-4E45-4BB9-857D-AB807E63697D}"/>
              </a:ext>
            </a:extLst>
          </p:cNvPr>
          <p:cNvSpPr>
            <a:spLocks noChangeArrowheads="1"/>
          </p:cNvSpPr>
          <p:nvPr userDrawn="1"/>
        </p:nvSpPr>
        <p:spPr bwMode="auto">
          <a:xfrm>
            <a:off x="2436912" y="194099"/>
            <a:ext cx="670708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28600" algn="l"/>
                <a:tab pos="5778500" algn="r"/>
              </a:tabLst>
              <a:defRPr>
                <a:solidFill>
                  <a:schemeClr val="tx1"/>
                </a:solidFill>
                <a:latin typeface="Arial" pitchFamily="34" charset="0"/>
                <a:cs typeface="Arial" pitchFamily="34" charset="0"/>
              </a:defRPr>
            </a:lvl1pPr>
            <a:lvl2pPr fontAlgn="base">
              <a:spcBef>
                <a:spcPct val="0"/>
              </a:spcBef>
              <a:spcAft>
                <a:spcPct val="0"/>
              </a:spcAft>
              <a:tabLst>
                <a:tab pos="228600" algn="l"/>
                <a:tab pos="5778500" algn="r"/>
              </a:tabLst>
              <a:defRPr>
                <a:solidFill>
                  <a:schemeClr val="tx1"/>
                </a:solidFill>
                <a:latin typeface="Arial" pitchFamily="34" charset="0"/>
                <a:cs typeface="Arial" pitchFamily="34" charset="0"/>
              </a:defRPr>
            </a:lvl2pPr>
            <a:lvl3pPr fontAlgn="base">
              <a:spcBef>
                <a:spcPct val="0"/>
              </a:spcBef>
              <a:spcAft>
                <a:spcPct val="0"/>
              </a:spcAft>
              <a:tabLst>
                <a:tab pos="228600" algn="l"/>
                <a:tab pos="5778500" algn="r"/>
              </a:tabLst>
              <a:defRPr>
                <a:solidFill>
                  <a:schemeClr val="tx1"/>
                </a:solidFill>
                <a:latin typeface="Arial" pitchFamily="34" charset="0"/>
                <a:cs typeface="Arial" pitchFamily="34" charset="0"/>
              </a:defRPr>
            </a:lvl3pPr>
            <a:lvl4pPr fontAlgn="base">
              <a:spcBef>
                <a:spcPct val="0"/>
              </a:spcBef>
              <a:spcAft>
                <a:spcPct val="0"/>
              </a:spcAft>
              <a:tabLst>
                <a:tab pos="228600" algn="l"/>
                <a:tab pos="5778500" algn="r"/>
              </a:tabLst>
              <a:defRPr>
                <a:solidFill>
                  <a:schemeClr val="tx1"/>
                </a:solidFill>
                <a:latin typeface="Arial" pitchFamily="34" charset="0"/>
                <a:cs typeface="Arial" pitchFamily="34" charset="0"/>
              </a:defRPr>
            </a:lvl4pPr>
            <a:lvl5pPr fontAlgn="base">
              <a:spcBef>
                <a:spcPct val="0"/>
              </a:spcBef>
              <a:spcAft>
                <a:spcPct val="0"/>
              </a:spcAft>
              <a:tabLst>
                <a:tab pos="228600" algn="l"/>
                <a:tab pos="5778500" algn="r"/>
              </a:tabLst>
              <a:defRPr>
                <a:solidFill>
                  <a:schemeClr val="tx1"/>
                </a:solidFill>
                <a:latin typeface="Arial" pitchFamily="34" charset="0"/>
                <a:cs typeface="Arial" pitchFamily="34" charset="0"/>
              </a:defRPr>
            </a:lvl5pPr>
            <a:lvl6pPr fontAlgn="base">
              <a:spcBef>
                <a:spcPct val="0"/>
              </a:spcBef>
              <a:spcAft>
                <a:spcPct val="0"/>
              </a:spcAft>
              <a:tabLst>
                <a:tab pos="228600" algn="l"/>
                <a:tab pos="5778500" algn="r"/>
              </a:tabLst>
              <a:defRPr>
                <a:solidFill>
                  <a:schemeClr val="tx1"/>
                </a:solidFill>
                <a:latin typeface="Arial" pitchFamily="34" charset="0"/>
                <a:cs typeface="Arial" pitchFamily="34" charset="0"/>
              </a:defRPr>
            </a:lvl6pPr>
            <a:lvl7pPr fontAlgn="base">
              <a:spcBef>
                <a:spcPct val="0"/>
              </a:spcBef>
              <a:spcAft>
                <a:spcPct val="0"/>
              </a:spcAft>
              <a:tabLst>
                <a:tab pos="228600" algn="l"/>
                <a:tab pos="5778500" algn="r"/>
              </a:tabLst>
              <a:defRPr>
                <a:solidFill>
                  <a:schemeClr val="tx1"/>
                </a:solidFill>
                <a:latin typeface="Arial" pitchFamily="34" charset="0"/>
                <a:cs typeface="Arial" pitchFamily="34" charset="0"/>
              </a:defRPr>
            </a:lvl7pPr>
            <a:lvl8pPr fontAlgn="base">
              <a:spcBef>
                <a:spcPct val="0"/>
              </a:spcBef>
              <a:spcAft>
                <a:spcPct val="0"/>
              </a:spcAft>
              <a:tabLst>
                <a:tab pos="228600" algn="l"/>
                <a:tab pos="5778500" algn="r"/>
              </a:tabLst>
              <a:defRPr>
                <a:solidFill>
                  <a:schemeClr val="tx1"/>
                </a:solidFill>
                <a:latin typeface="Arial" pitchFamily="34" charset="0"/>
                <a:cs typeface="Arial" pitchFamily="34" charset="0"/>
              </a:defRPr>
            </a:lvl8pPr>
            <a:lvl9pPr fontAlgn="base">
              <a:spcBef>
                <a:spcPct val="0"/>
              </a:spcBef>
              <a:spcAft>
                <a:spcPct val="0"/>
              </a:spcAft>
              <a:tabLst>
                <a:tab pos="228600" algn="l"/>
                <a:tab pos="5778500" algn="r"/>
              </a:tabLst>
              <a:defRPr>
                <a:solidFill>
                  <a:schemeClr val="tx1"/>
                </a:solidFill>
                <a:latin typeface="Arial" pitchFamily="34" charset="0"/>
                <a:cs typeface="Arial"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tab pos="230400" algn="l"/>
              </a:tabLst>
            </a:pPr>
            <a:r>
              <a:rPr kumimoji="0" lang="fr-FR" altLang="fr-FR" sz="1100" b="1" i="1" u="none" strike="noStrike" cap="none" normalizeH="0" baseline="0" dirty="0">
                <a:ln>
                  <a:noFill/>
                </a:ln>
                <a:solidFill>
                  <a:srgbClr val="8453C6"/>
                </a:solidFill>
                <a:effectLst/>
                <a:latin typeface="Century Gothic" pitchFamily="34" charset="0"/>
                <a:ea typeface="Times New Roman" pitchFamily="18" charset="0"/>
                <a:cs typeface="Times New Roman" pitchFamily="18" charset="0"/>
              </a:rPr>
              <a:t>PNF BTS AMCR			Lycée Raspail</a:t>
            </a:r>
            <a:r>
              <a:rPr kumimoji="0" lang="fr-FR" altLang="fr-FR" sz="1100" b="1" i="1" u="none" strike="noStrike" cap="none" normalizeH="0" dirty="0">
                <a:ln>
                  <a:noFill/>
                </a:ln>
                <a:solidFill>
                  <a:srgbClr val="8453C6"/>
                </a:solidFill>
                <a:effectLst/>
                <a:latin typeface="Century Gothic" pitchFamily="34" charset="0"/>
                <a:ea typeface="Times New Roman" pitchFamily="18" charset="0"/>
                <a:cs typeface="Times New Roman" pitchFamily="18" charset="0"/>
              </a:rPr>
              <a:t>-Paris le 17 décembre 2018</a:t>
            </a:r>
            <a:endParaRPr kumimoji="0" lang="fr-FR" altLang="fr-FR" sz="800" b="0" i="1" u="none" strike="noStrike" cap="none" normalizeH="0" baseline="0" dirty="0">
              <a:ln>
                <a:noFill/>
              </a:ln>
              <a:solidFill>
                <a:schemeClr val="tx1"/>
              </a:solidFill>
              <a:effectLst/>
            </a:endParaRPr>
          </a:p>
        </p:txBody>
      </p:sp>
      <p:cxnSp>
        <p:nvCxnSpPr>
          <p:cNvPr id="9" name="Connecteur droit 8">
            <a:extLst>
              <a:ext uri="{FF2B5EF4-FFF2-40B4-BE49-F238E27FC236}">
                <a16:creationId xmlns:a16="http://schemas.microsoft.com/office/drawing/2014/main" id="{2C30EF9D-ADBD-493F-9838-3707685DDEA7}"/>
              </a:ext>
            </a:extLst>
          </p:cNvPr>
          <p:cNvCxnSpPr>
            <a:cxnSpLocks/>
          </p:cNvCxnSpPr>
          <p:nvPr userDrawn="1"/>
        </p:nvCxnSpPr>
        <p:spPr>
          <a:xfrm flipV="1">
            <a:off x="2436912" y="454217"/>
            <a:ext cx="6486610" cy="2983"/>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73425D0C-560E-4BB4-878D-D079A4F7B36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3742" y="215819"/>
            <a:ext cx="2030869" cy="620893"/>
          </a:xfrm>
          <a:prstGeom prst="rect">
            <a:avLst/>
          </a:prstGeom>
        </p:spPr>
      </p:pic>
    </p:spTree>
    <p:extLst>
      <p:ext uri="{BB962C8B-B14F-4D97-AF65-F5344CB8AC3E}">
        <p14:creationId xmlns:p14="http://schemas.microsoft.com/office/powerpoint/2010/main" val="2440612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3" r:id="rId5"/>
    <p:sldLayoutId id="2147483654" r:id="rId6"/>
    <p:sldLayoutId id="2147483655" r:id="rId7"/>
    <p:sldLayoutId id="2147483657"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ctr" defTabSz="914400" rtl="0" eaLnBrk="1" latinLnBrk="0" hangingPunct="1">
        <a:spcBef>
          <a:spcPct val="0"/>
        </a:spcBef>
        <a:buNone/>
        <a:defRPr kumimoji="0" lang="fr-FR" sz="2800" b="1" i="1" u="none" strike="noStrike" kern="1200" cap="none" normalizeH="0" baseline="0" dirty="0">
          <a:ln>
            <a:noFill/>
          </a:ln>
          <a:solidFill>
            <a:srgbClr val="8453C6"/>
          </a:solidFill>
          <a:effectLst/>
          <a:latin typeface="Century Gothic" pitchFamily="34" charset="0"/>
          <a:ea typeface="+mj-ea"/>
          <a:cs typeface="Times New Roman"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hyperlink" Target="BTS%20AMCR%20v2.xlsx" TargetMode="Externa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ED1DED4-C332-4093-8D24-DC488EB89415}"/>
              </a:ext>
            </a:extLst>
          </p:cNvPr>
          <p:cNvSpPr>
            <a:spLocks noGrp="1"/>
          </p:cNvSpPr>
          <p:nvPr>
            <p:ph type="ctrTitle"/>
          </p:nvPr>
        </p:nvSpPr>
        <p:spPr/>
        <p:txBody>
          <a:bodyPr/>
          <a:lstStyle/>
          <a:p>
            <a:r>
              <a:rPr lang="fr-FR" dirty="0"/>
              <a:t>Présentation de la sous épreuve U61, les travaux pratiques</a:t>
            </a:r>
          </a:p>
        </p:txBody>
      </p:sp>
      <p:sp>
        <p:nvSpPr>
          <p:cNvPr id="6" name="Sous-titre 5">
            <a:extLst>
              <a:ext uri="{FF2B5EF4-FFF2-40B4-BE49-F238E27FC236}">
                <a16:creationId xmlns:a16="http://schemas.microsoft.com/office/drawing/2014/main" id="{212D4207-B0D2-4BC5-B8DC-1699A0567397}"/>
              </a:ext>
            </a:extLst>
          </p:cNvPr>
          <p:cNvSpPr>
            <a:spLocks noGrp="1"/>
          </p:cNvSpPr>
          <p:nvPr>
            <p:ph type="subTitle" idx="1"/>
          </p:nvPr>
        </p:nvSpPr>
        <p:spPr>
          <a:xfrm>
            <a:off x="0" y="3886200"/>
            <a:ext cx="9144000" cy="2470150"/>
          </a:xfrm>
        </p:spPr>
        <p:txBody>
          <a:bodyPr>
            <a:normAutofit/>
          </a:bodyPr>
          <a:lstStyle/>
          <a:p>
            <a:pPr lvl="1" algn="l"/>
            <a:r>
              <a:rPr lang="fr-FR" sz="1800" dirty="0"/>
              <a:t>Daniel GLAISER, IA-IPR STI, académie de Strasbourg</a:t>
            </a:r>
          </a:p>
          <a:p>
            <a:pPr lvl="1" algn="l"/>
            <a:r>
              <a:rPr lang="fr-FR" sz="1800" dirty="0"/>
              <a:t>Christian REICHERT, professeur en BTS AMCR au lycée Stanislas, </a:t>
            </a:r>
            <a:r>
              <a:rPr lang="fr-FR" sz="1800" dirty="0" smtClean="0"/>
              <a:t>Wissembourg</a:t>
            </a:r>
            <a:endParaRPr lang="fr-FR" sz="1800" dirty="0"/>
          </a:p>
          <a:p>
            <a:pPr lvl="1" algn="l"/>
            <a:r>
              <a:rPr lang="fr-FR" sz="1800" dirty="0"/>
              <a:t>Vincent JAUSSAUD, professeur en BTS AMCR au lycée Jean Lurçat, Martigues</a:t>
            </a:r>
          </a:p>
          <a:p>
            <a:pPr lvl="1" algn="l"/>
            <a:r>
              <a:rPr lang="fr-FR" sz="1800" dirty="0"/>
              <a:t>Frédéric HORGUES, professeur en BTS AMCR au lycée Aristide Briand, </a:t>
            </a:r>
            <a:r>
              <a:rPr lang="fr-FR" sz="1800" dirty="0" smtClean="0"/>
              <a:t>Saint Nazaire</a:t>
            </a:r>
            <a:endParaRPr lang="fr-FR" sz="1800" dirty="0"/>
          </a:p>
        </p:txBody>
      </p:sp>
      <p:sp>
        <p:nvSpPr>
          <p:cNvPr id="4" name="Espace réservé du numéro de diapositive 3">
            <a:extLst>
              <a:ext uri="{FF2B5EF4-FFF2-40B4-BE49-F238E27FC236}">
                <a16:creationId xmlns:a16="http://schemas.microsoft.com/office/drawing/2014/main" id="{F99F40DD-E6F1-4997-B807-AF397CF9210F}"/>
              </a:ext>
            </a:extLst>
          </p:cNvPr>
          <p:cNvSpPr>
            <a:spLocks noGrp="1"/>
          </p:cNvSpPr>
          <p:nvPr>
            <p:ph type="sldNum" sz="quarter" idx="12"/>
          </p:nvPr>
        </p:nvSpPr>
        <p:spPr/>
        <p:txBody>
          <a:bodyPr/>
          <a:lstStyle/>
          <a:p>
            <a:fld id="{AE0D59C3-3175-4073-91CF-50F255B39163}" type="slidenum">
              <a:rPr lang="fr-FR" smtClean="0"/>
              <a:t>1</a:t>
            </a:fld>
            <a:endParaRPr lang="fr-FR" dirty="0"/>
          </a:p>
        </p:txBody>
      </p:sp>
    </p:spTree>
    <p:extLst>
      <p:ext uri="{BB962C8B-B14F-4D97-AF65-F5344CB8AC3E}">
        <p14:creationId xmlns:p14="http://schemas.microsoft.com/office/powerpoint/2010/main" val="267093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 name="Titre 1"/>
          <p:cNvSpPr>
            <a:spLocks noGrp="1"/>
          </p:cNvSpPr>
          <p:nvPr>
            <p:ph type="title"/>
          </p:nvPr>
        </p:nvSpPr>
        <p:spPr/>
        <p:txBody>
          <a:bodyPr/>
          <a:lstStyle/>
          <a:p>
            <a:r>
              <a:rPr lang="fr-FR" dirty="0">
                <a:latin typeface="Century Gothic" panose="020B0502020202020204" pitchFamily="34" charset="0"/>
              </a:rPr>
              <a:t>Support expérimental</a:t>
            </a:r>
          </a:p>
        </p:txBody>
      </p:sp>
      <p:graphicFrame>
        <p:nvGraphicFramePr>
          <p:cNvPr id="9" name="Espace réservé du contenu 8"/>
          <p:cNvGraphicFramePr>
            <a:graphicFrameLocks noGrp="1"/>
          </p:cNvGraphicFramePr>
          <p:nvPr>
            <p:ph idx="1"/>
            <p:extLst>
              <p:ext uri="{D42A27DB-BD31-4B8C-83A1-F6EECF244321}">
                <p14:modId xmlns:p14="http://schemas.microsoft.com/office/powerpoint/2010/main" val="2310723662"/>
              </p:ext>
            </p:extLst>
          </p:nvPr>
        </p:nvGraphicFramePr>
        <p:xfrm>
          <a:off x="457200" y="2181135"/>
          <a:ext cx="8229485" cy="3120073"/>
        </p:xfrm>
        <a:graphic>
          <a:graphicData uri="http://schemas.openxmlformats.org/drawingml/2006/table">
            <a:tbl>
              <a:tblPr firstRow="1" firstCol="1" bandRow="1">
                <a:tableStyleId>{5C22544A-7EE6-4342-B048-85BDC9FD1C3A}</a:tableStyleId>
              </a:tblPr>
              <a:tblGrid>
                <a:gridCol w="1627179">
                  <a:extLst>
                    <a:ext uri="{9D8B030D-6E8A-4147-A177-3AD203B41FA5}">
                      <a16:colId xmlns:a16="http://schemas.microsoft.com/office/drawing/2014/main" val="747757933"/>
                    </a:ext>
                  </a:extLst>
                </a:gridCol>
                <a:gridCol w="2602782">
                  <a:extLst>
                    <a:ext uri="{9D8B030D-6E8A-4147-A177-3AD203B41FA5}">
                      <a16:colId xmlns:a16="http://schemas.microsoft.com/office/drawing/2014/main" val="1313657218"/>
                    </a:ext>
                  </a:extLst>
                </a:gridCol>
                <a:gridCol w="1999762">
                  <a:extLst>
                    <a:ext uri="{9D8B030D-6E8A-4147-A177-3AD203B41FA5}">
                      <a16:colId xmlns:a16="http://schemas.microsoft.com/office/drawing/2014/main" val="410908952"/>
                    </a:ext>
                  </a:extLst>
                </a:gridCol>
                <a:gridCol w="1999762">
                  <a:extLst>
                    <a:ext uri="{9D8B030D-6E8A-4147-A177-3AD203B41FA5}">
                      <a16:colId xmlns:a16="http://schemas.microsoft.com/office/drawing/2014/main" val="2639763167"/>
                    </a:ext>
                  </a:extLst>
                </a:gridCol>
              </a:tblGrid>
              <a:tr h="478155">
                <a:tc>
                  <a:txBody>
                    <a:bodyPr/>
                    <a:lstStyle/>
                    <a:p>
                      <a:pPr algn="ctr">
                        <a:lnSpc>
                          <a:spcPct val="107000"/>
                        </a:lnSpc>
                        <a:spcBef>
                          <a:spcPts val="300"/>
                        </a:spcBef>
                        <a:spcAft>
                          <a:spcPts val="300"/>
                        </a:spcAft>
                      </a:pPr>
                      <a:r>
                        <a:rPr lang="fr-FR" sz="1400" spc="5">
                          <a:effectLst/>
                        </a:rPr>
                        <a:t>Situation de CCF</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tc>
                  <a:txBody>
                    <a:bodyPr/>
                    <a:lstStyle/>
                    <a:p>
                      <a:pPr algn="ctr">
                        <a:lnSpc>
                          <a:spcPct val="107000"/>
                        </a:lnSpc>
                        <a:spcBef>
                          <a:spcPts val="300"/>
                        </a:spcBef>
                        <a:spcAft>
                          <a:spcPts val="300"/>
                        </a:spcAft>
                      </a:pPr>
                      <a:r>
                        <a:rPr lang="fr-FR" sz="1400" spc="5" dirty="0">
                          <a:effectLst/>
                        </a:rPr>
                        <a:t>Problématique de la situation d’examen</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tc>
                  <a:txBody>
                    <a:bodyPr/>
                    <a:lstStyle/>
                    <a:p>
                      <a:pPr algn="ctr">
                        <a:lnSpc>
                          <a:spcPct val="107000"/>
                        </a:lnSpc>
                        <a:spcBef>
                          <a:spcPts val="300"/>
                        </a:spcBef>
                        <a:spcAft>
                          <a:spcPts val="300"/>
                        </a:spcAft>
                      </a:pPr>
                      <a:r>
                        <a:rPr lang="fr-FR" sz="1400" spc="5">
                          <a:effectLst/>
                        </a:rPr>
                        <a:t>Période</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tc>
                  <a:txBody>
                    <a:bodyPr/>
                    <a:lstStyle/>
                    <a:p>
                      <a:pPr algn="ctr">
                        <a:lnSpc>
                          <a:spcPct val="107000"/>
                        </a:lnSpc>
                        <a:spcBef>
                          <a:spcPts val="300"/>
                        </a:spcBef>
                        <a:spcAft>
                          <a:spcPts val="300"/>
                        </a:spcAft>
                      </a:pPr>
                      <a:r>
                        <a:rPr lang="fr-FR" sz="1400" spc="5">
                          <a:effectLst/>
                        </a:rPr>
                        <a:t>Compétences obligatoirement évaluées</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extLst>
                  <a:ext uri="{0D108BD9-81ED-4DB2-BD59-A6C34878D82A}">
                    <a16:rowId xmlns:a16="http://schemas.microsoft.com/office/drawing/2014/main" val="3808771481"/>
                  </a:ext>
                </a:extLst>
              </a:tr>
              <a:tr h="0">
                <a:tc>
                  <a:txBody>
                    <a:bodyPr/>
                    <a:lstStyle/>
                    <a:p>
                      <a:pPr algn="ctr">
                        <a:lnSpc>
                          <a:spcPct val="107000"/>
                        </a:lnSpc>
                        <a:spcBef>
                          <a:spcPts val="600"/>
                        </a:spcBef>
                        <a:spcAft>
                          <a:spcPts val="600"/>
                        </a:spcAft>
                      </a:pPr>
                      <a:r>
                        <a:rPr lang="fr-FR" sz="1400" spc="0">
                          <a:effectLst/>
                        </a:rPr>
                        <a:t>Situation N°1</a:t>
                      </a:r>
                      <a:endParaRPr lang="fr-FR" sz="1400" spc="5">
                        <a:effectLst/>
                      </a:endParaRPr>
                    </a:p>
                    <a:p>
                      <a:pPr algn="ctr">
                        <a:lnSpc>
                          <a:spcPct val="107000"/>
                        </a:lnSpc>
                        <a:spcBef>
                          <a:spcPts val="600"/>
                        </a:spcBef>
                        <a:spcAft>
                          <a:spcPts val="600"/>
                        </a:spcAft>
                      </a:pPr>
                      <a:r>
                        <a:rPr lang="fr-FR" sz="1400" spc="0">
                          <a:effectLst/>
                        </a:rPr>
                        <a:t>« Réalisation en sécurité »</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tc>
                  <a:txBody>
                    <a:bodyPr/>
                    <a:lstStyle/>
                    <a:p>
                      <a:pPr algn="ctr">
                        <a:lnSpc>
                          <a:spcPct val="107000"/>
                        </a:lnSpc>
                        <a:spcBef>
                          <a:spcPts val="600"/>
                        </a:spcBef>
                        <a:spcAft>
                          <a:spcPts val="600"/>
                        </a:spcAft>
                      </a:pPr>
                      <a:r>
                        <a:rPr lang="fr-FR" sz="1400" spc="0" dirty="0">
                          <a:effectLst/>
                        </a:rPr>
                        <a:t>Analyse d’une problématique de réalisation ou mise en œuvre en sécurité des ouvrages, à l’atelier, pendant le transport ou la livraison, ou en montage sur chantier</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tc>
                  <a:txBody>
                    <a:bodyPr/>
                    <a:lstStyle/>
                    <a:p>
                      <a:pPr algn="ctr">
                        <a:lnSpc>
                          <a:spcPct val="107000"/>
                        </a:lnSpc>
                        <a:spcBef>
                          <a:spcPts val="600"/>
                        </a:spcBef>
                        <a:spcAft>
                          <a:spcPts val="600"/>
                        </a:spcAft>
                      </a:pPr>
                      <a:r>
                        <a:rPr lang="fr-FR" sz="1400" spc="0">
                          <a:effectLst/>
                        </a:rPr>
                        <a:t>Pendant le second semestre de la première année</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tc>
                  <a:txBody>
                    <a:bodyPr/>
                    <a:lstStyle/>
                    <a:p>
                      <a:pPr algn="ctr">
                        <a:lnSpc>
                          <a:spcPct val="107000"/>
                        </a:lnSpc>
                        <a:spcBef>
                          <a:spcPts val="600"/>
                        </a:spcBef>
                        <a:spcAft>
                          <a:spcPts val="600"/>
                        </a:spcAft>
                      </a:pPr>
                      <a:r>
                        <a:rPr lang="fr-FR" sz="1400" spc="0">
                          <a:effectLst/>
                        </a:rPr>
                        <a:t>3 compétences parmi les 5 du tableau ci-dessous.</a:t>
                      </a:r>
                      <a:endParaRPr lang="fr-FR" sz="1400" spc="5">
                        <a:effectLst/>
                      </a:endParaRPr>
                    </a:p>
                    <a:p>
                      <a:pPr algn="ctr">
                        <a:lnSpc>
                          <a:spcPct val="107000"/>
                        </a:lnSpc>
                        <a:spcBef>
                          <a:spcPts val="600"/>
                        </a:spcBef>
                        <a:spcAft>
                          <a:spcPts val="600"/>
                        </a:spcAft>
                      </a:pPr>
                      <a:r>
                        <a:rPr lang="fr-FR" sz="1400" spc="0">
                          <a:effectLst/>
                        </a:rPr>
                        <a:t>La compétence C13.4 est obligatoirement évaluée.</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extLst>
                  <a:ext uri="{0D108BD9-81ED-4DB2-BD59-A6C34878D82A}">
                    <a16:rowId xmlns:a16="http://schemas.microsoft.com/office/drawing/2014/main" val="3317233783"/>
                  </a:ext>
                </a:extLst>
              </a:tr>
              <a:tr h="0">
                <a:tc>
                  <a:txBody>
                    <a:bodyPr/>
                    <a:lstStyle/>
                    <a:p>
                      <a:pPr algn="ctr">
                        <a:lnSpc>
                          <a:spcPct val="107000"/>
                        </a:lnSpc>
                        <a:spcBef>
                          <a:spcPts val="600"/>
                        </a:spcBef>
                        <a:spcAft>
                          <a:spcPts val="600"/>
                        </a:spcAft>
                      </a:pPr>
                      <a:r>
                        <a:rPr lang="fr-FR" sz="1400" spc="0" dirty="0">
                          <a:effectLst/>
                        </a:rPr>
                        <a:t>Situation N°2</a:t>
                      </a:r>
                      <a:endParaRPr lang="fr-FR" sz="1400" spc="5" dirty="0">
                        <a:effectLst/>
                      </a:endParaRPr>
                    </a:p>
                    <a:p>
                      <a:pPr algn="ctr">
                        <a:lnSpc>
                          <a:spcPct val="107000"/>
                        </a:lnSpc>
                        <a:spcBef>
                          <a:spcPts val="600"/>
                        </a:spcBef>
                        <a:spcAft>
                          <a:spcPts val="600"/>
                        </a:spcAft>
                      </a:pPr>
                      <a:r>
                        <a:rPr lang="fr-FR" sz="1400" spc="0" dirty="0">
                          <a:effectLst/>
                        </a:rPr>
                        <a:t>« Comportement des architectures en métal »</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tc>
                  <a:txBody>
                    <a:bodyPr/>
                    <a:lstStyle/>
                    <a:p>
                      <a:pPr algn="ctr">
                        <a:lnSpc>
                          <a:spcPct val="107000"/>
                        </a:lnSpc>
                        <a:spcBef>
                          <a:spcPts val="600"/>
                        </a:spcBef>
                        <a:spcAft>
                          <a:spcPts val="600"/>
                        </a:spcAft>
                      </a:pPr>
                      <a:r>
                        <a:rPr lang="fr-FR" sz="1400" spc="0" dirty="0">
                          <a:effectLst/>
                        </a:rPr>
                        <a:t>Analyse d’une problématique liée au comportement ou à la performance d’une structure en métal</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tc>
                  <a:txBody>
                    <a:bodyPr/>
                    <a:lstStyle/>
                    <a:p>
                      <a:pPr algn="ctr">
                        <a:lnSpc>
                          <a:spcPct val="107000"/>
                        </a:lnSpc>
                        <a:spcBef>
                          <a:spcPts val="600"/>
                        </a:spcBef>
                        <a:spcAft>
                          <a:spcPts val="600"/>
                        </a:spcAft>
                      </a:pPr>
                      <a:r>
                        <a:rPr lang="fr-FR" sz="1400" spc="0">
                          <a:effectLst/>
                        </a:rPr>
                        <a:t>Pendant le second semestre de la seconde année</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tc>
                  <a:txBody>
                    <a:bodyPr/>
                    <a:lstStyle/>
                    <a:p>
                      <a:pPr algn="ctr">
                        <a:lnSpc>
                          <a:spcPct val="107000"/>
                        </a:lnSpc>
                        <a:spcBef>
                          <a:spcPts val="600"/>
                        </a:spcBef>
                        <a:spcAft>
                          <a:spcPts val="600"/>
                        </a:spcAft>
                      </a:pPr>
                      <a:r>
                        <a:rPr lang="fr-FR" sz="1400" spc="0" dirty="0">
                          <a:effectLst/>
                        </a:rPr>
                        <a:t>1 compétence parmi les 2 du tableau ci-dessous</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61686" marR="61686" marT="0" marB="0" anchor="ctr"/>
                </a:tc>
                <a:extLst>
                  <a:ext uri="{0D108BD9-81ED-4DB2-BD59-A6C34878D82A}">
                    <a16:rowId xmlns:a16="http://schemas.microsoft.com/office/drawing/2014/main" val="1100349500"/>
                  </a:ext>
                </a:extLst>
              </a:tr>
            </a:tbl>
          </a:graphicData>
        </a:graphic>
      </p:graphicFrame>
    </p:spTree>
    <p:extLst>
      <p:ext uri="{BB962C8B-B14F-4D97-AF65-F5344CB8AC3E}">
        <p14:creationId xmlns:p14="http://schemas.microsoft.com/office/powerpoint/2010/main" val="841531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ED1DED4-C332-4093-8D24-DC488EB89415}"/>
              </a:ext>
            </a:extLst>
          </p:cNvPr>
          <p:cNvSpPr>
            <a:spLocks noGrp="1"/>
          </p:cNvSpPr>
          <p:nvPr>
            <p:ph type="ctrTitle"/>
          </p:nvPr>
        </p:nvSpPr>
        <p:spPr/>
        <p:txBody>
          <a:bodyPr/>
          <a:lstStyle/>
          <a:p>
            <a:r>
              <a:rPr lang="fr-FR" dirty="0"/>
              <a:t>Typologie des supports expérimentaux</a:t>
            </a:r>
          </a:p>
        </p:txBody>
      </p:sp>
      <p:sp>
        <p:nvSpPr>
          <p:cNvPr id="6" name="Sous-titre 5">
            <a:extLst>
              <a:ext uri="{FF2B5EF4-FFF2-40B4-BE49-F238E27FC236}">
                <a16:creationId xmlns:a16="http://schemas.microsoft.com/office/drawing/2014/main" id="{212D4207-B0D2-4BC5-B8DC-1699A0567397}"/>
              </a:ext>
            </a:extLst>
          </p:cNvPr>
          <p:cNvSpPr>
            <a:spLocks noGrp="1"/>
          </p:cNvSpPr>
          <p:nvPr>
            <p:ph type="subTitle" idx="1"/>
          </p:nvPr>
        </p:nvSpPr>
        <p:spPr>
          <a:xfrm>
            <a:off x="0" y="3886200"/>
            <a:ext cx="9144000" cy="1752600"/>
          </a:xfrm>
        </p:spPr>
        <p:txBody>
          <a:bodyPr>
            <a:normAutofit/>
          </a:bodyPr>
          <a:lstStyle/>
          <a:p>
            <a:endParaRPr lang="fr-FR" dirty="0"/>
          </a:p>
        </p:txBody>
      </p:sp>
      <p:sp>
        <p:nvSpPr>
          <p:cNvPr id="4" name="Espace réservé du numéro de diapositive 3">
            <a:extLst>
              <a:ext uri="{FF2B5EF4-FFF2-40B4-BE49-F238E27FC236}">
                <a16:creationId xmlns:a16="http://schemas.microsoft.com/office/drawing/2014/main" id="{F99F40DD-E6F1-4997-B807-AF397CF9210F}"/>
              </a:ext>
            </a:extLst>
          </p:cNvPr>
          <p:cNvSpPr>
            <a:spLocks noGrp="1"/>
          </p:cNvSpPr>
          <p:nvPr>
            <p:ph type="sldNum" sz="quarter" idx="12"/>
          </p:nvPr>
        </p:nvSpPr>
        <p:spPr/>
        <p:txBody>
          <a:bodyPr/>
          <a:lstStyle/>
          <a:p>
            <a:fld id="{AE0D59C3-3175-4073-91CF-50F255B39163}" type="slidenum">
              <a:rPr lang="fr-FR" smtClean="0"/>
              <a:t>11</a:t>
            </a:fld>
            <a:endParaRPr lang="fr-FR"/>
          </a:p>
        </p:txBody>
      </p:sp>
    </p:spTree>
    <p:extLst>
      <p:ext uri="{BB962C8B-B14F-4D97-AF65-F5344CB8AC3E}">
        <p14:creationId xmlns:p14="http://schemas.microsoft.com/office/powerpoint/2010/main" val="223802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TP…</a:t>
            </a:r>
          </a:p>
        </p:txBody>
      </p:sp>
      <p:sp>
        <p:nvSpPr>
          <p:cNvPr id="3" name="Espace réservé du contenu 2"/>
          <p:cNvSpPr>
            <a:spLocks noGrp="1"/>
          </p:cNvSpPr>
          <p:nvPr>
            <p:ph idx="1"/>
          </p:nvPr>
        </p:nvSpPr>
        <p:spPr/>
        <p:txBody>
          <a:bodyPr>
            <a:normAutofit fontScale="85000" lnSpcReduction="10000"/>
          </a:bodyPr>
          <a:lstStyle/>
          <a:p>
            <a:pPr algn="just"/>
            <a:r>
              <a:rPr lang="fr-FR" dirty="0"/>
              <a:t>Circonscrire les activités et de rendre explicite l’intérêt des activités.</a:t>
            </a:r>
          </a:p>
          <a:p>
            <a:pPr algn="just"/>
            <a:endParaRPr lang="fr-FR" dirty="0"/>
          </a:p>
          <a:p>
            <a:pPr algn="just"/>
            <a:r>
              <a:rPr lang="fr-FR" dirty="0"/>
              <a:t>Questionnaires associés doivent permettre d’assurer la progressivité de la réalisation de la tâche en réponse à une réelle problématique professionnelle.</a:t>
            </a:r>
          </a:p>
          <a:p>
            <a:pPr algn="just"/>
            <a:endParaRPr lang="fr-FR" dirty="0"/>
          </a:p>
          <a:p>
            <a:pPr algn="just"/>
            <a:r>
              <a:rPr lang="fr-FR" dirty="0"/>
              <a:t>Donner des consignes à l’étudiant, justement pour décrire « l’action qu’il doit réaliser », et non procéder à un relevé souvent naïf du type : « j’ai coupé un profil, j’ai soudé, j’ai percé etc.», sans que ne soient justifiés ni le choix du procédé ni la manière de faire.</a:t>
            </a:r>
          </a:p>
          <a:p>
            <a:pPr algn="just"/>
            <a:endParaRPr lang="fr-FR" dirty="0"/>
          </a:p>
          <a:p>
            <a:pPr algn="just"/>
            <a:r>
              <a:rPr lang="fr-FR" dirty="0"/>
              <a:t>TP doivent permettre de développer une posture réflexive chez l’étudiant, l’intérêt n’étant pas tant le produit final mais les chemins empruntés dans le processus de réalisation.</a:t>
            </a:r>
          </a:p>
        </p:txBody>
      </p:sp>
      <p:sp>
        <p:nvSpPr>
          <p:cNvPr id="10" name="Espace réservé du numéro de diapositive 9"/>
          <p:cNvSpPr>
            <a:spLocks noGrp="1"/>
          </p:cNvSpPr>
          <p:nvPr>
            <p:ph type="sldNum" sz="quarter" idx="12"/>
          </p:nvPr>
        </p:nvSpPr>
        <p:spPr/>
        <p:txBody>
          <a:bodyPr/>
          <a:lstStyle/>
          <a:p>
            <a:fld id="{36022CCB-9A52-40ED-BC4E-0495E8AB7719}" type="slidenum">
              <a:rPr lang="fr-FR" smtClean="0"/>
              <a:t>12</a:t>
            </a:fld>
            <a:endParaRPr lang="fr-FR"/>
          </a:p>
        </p:txBody>
      </p:sp>
    </p:spTree>
    <p:extLst>
      <p:ext uri="{BB962C8B-B14F-4D97-AF65-F5344CB8AC3E}">
        <p14:creationId xmlns:p14="http://schemas.microsoft.com/office/powerpoint/2010/main" val="34435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TP …</a:t>
            </a:r>
          </a:p>
        </p:txBody>
      </p:sp>
      <p:sp>
        <p:nvSpPr>
          <p:cNvPr id="3" name="Espace réservé du contenu 2"/>
          <p:cNvSpPr>
            <a:spLocks noGrp="1"/>
          </p:cNvSpPr>
          <p:nvPr>
            <p:ph idx="1"/>
          </p:nvPr>
        </p:nvSpPr>
        <p:spPr>
          <a:xfrm>
            <a:off x="457200" y="1600200"/>
            <a:ext cx="8363272" cy="4756150"/>
          </a:xfrm>
        </p:spPr>
        <p:txBody>
          <a:bodyPr>
            <a:normAutofit fontScale="92500"/>
          </a:bodyPr>
          <a:lstStyle/>
          <a:p>
            <a:pPr algn="just"/>
            <a:r>
              <a:rPr lang="fr-FR" sz="2400" b="1" dirty="0"/>
              <a:t>La mise en situation professionnelle doit permettre de prendre appui sur des supports qui vise à évaluer l’aptitude des étudiants à mobiliser des savoirs et des savoir-faire pour mener une activité en toute sécurité et exploiter les résultats pour vérifier et valider une partie de projet. </a:t>
            </a:r>
          </a:p>
          <a:p>
            <a:pPr algn="just"/>
            <a:r>
              <a:rPr lang="fr-FR" dirty="0"/>
              <a:t>L</a:t>
            </a:r>
            <a:r>
              <a:rPr lang="fr-FR" sz="2400" b="1" dirty="0"/>
              <a:t>es étudiants doivent pouvoir mener avec méthode une analyse scientifique et technologique et ainsi comprendre les comportements et les phénomènes physiques qui permettront de trouver une solution adaptée à une problématique professionnelle réelle.</a:t>
            </a:r>
          </a:p>
          <a:p>
            <a:pPr algn="just"/>
            <a:r>
              <a:rPr lang="fr-FR" dirty="0"/>
              <a:t>L</a:t>
            </a:r>
            <a:r>
              <a:rPr lang="fr-FR" sz="2400" b="1" dirty="0"/>
              <a:t>es étudiants devront pouvoir apporter des éléments de réponses sur les méthodes et démarches employées, les manipulations effectuées, les résultats obtenus et leur interprétation.</a:t>
            </a:r>
          </a:p>
        </p:txBody>
      </p:sp>
      <p:sp>
        <p:nvSpPr>
          <p:cNvPr id="10" name="Espace réservé du numéro de diapositive 9"/>
          <p:cNvSpPr>
            <a:spLocks noGrp="1"/>
          </p:cNvSpPr>
          <p:nvPr>
            <p:ph type="sldNum" sz="quarter" idx="12"/>
          </p:nvPr>
        </p:nvSpPr>
        <p:spPr/>
        <p:txBody>
          <a:bodyPr/>
          <a:lstStyle/>
          <a:p>
            <a:fld id="{36022CCB-9A52-40ED-BC4E-0495E8AB7719}" type="slidenum">
              <a:rPr lang="fr-FR" smtClean="0"/>
              <a:t>13</a:t>
            </a:fld>
            <a:endParaRPr lang="fr-FR"/>
          </a:p>
        </p:txBody>
      </p:sp>
    </p:spTree>
    <p:extLst>
      <p:ext uri="{BB962C8B-B14F-4D97-AF65-F5344CB8AC3E}">
        <p14:creationId xmlns:p14="http://schemas.microsoft.com/office/powerpoint/2010/main" val="370219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Les TP …</a:t>
            </a:r>
          </a:p>
        </p:txBody>
      </p:sp>
      <p:sp>
        <p:nvSpPr>
          <p:cNvPr id="3" name="Espace réservé du contenu 2"/>
          <p:cNvSpPr>
            <a:spLocks noGrp="1"/>
          </p:cNvSpPr>
          <p:nvPr>
            <p:ph idx="1"/>
          </p:nvPr>
        </p:nvSpPr>
        <p:spPr/>
        <p:txBody>
          <a:bodyPr>
            <a:normAutofit lnSpcReduction="10000"/>
          </a:bodyPr>
          <a:lstStyle/>
          <a:p>
            <a:r>
              <a:rPr lang="fr-FR" dirty="0"/>
              <a:t>Entrée compétence : C13</a:t>
            </a:r>
          </a:p>
          <a:p>
            <a:endParaRPr lang="fr-FR" dirty="0"/>
          </a:p>
          <a:p>
            <a:r>
              <a:rPr lang="fr-FR" dirty="0"/>
              <a:t>TP représentatifs du métier</a:t>
            </a:r>
          </a:p>
          <a:p>
            <a:endParaRPr lang="fr-FR" dirty="0"/>
          </a:p>
          <a:p>
            <a:r>
              <a:rPr lang="fr-FR" dirty="0"/>
              <a:t>Propositions d’activités pédagogiques (en chantier et en laboratoire)</a:t>
            </a:r>
          </a:p>
          <a:p>
            <a:endParaRPr lang="fr-FR" dirty="0"/>
          </a:p>
          <a:p>
            <a:r>
              <a:rPr lang="fr-FR" dirty="0"/>
              <a:t>Intégration dans les TP (ou de TP) du numérique :</a:t>
            </a:r>
          </a:p>
          <a:p>
            <a:pPr lvl="1"/>
            <a:r>
              <a:rPr lang="fr-FR" dirty="0"/>
              <a:t>BIM</a:t>
            </a:r>
          </a:p>
          <a:p>
            <a:pPr lvl="1"/>
            <a:r>
              <a:rPr lang="fr-FR" dirty="0"/>
              <a:t>Réalité virtuelle</a:t>
            </a:r>
          </a:p>
          <a:p>
            <a:pPr lvl="1"/>
            <a:r>
              <a:rPr lang="fr-FR" dirty="0"/>
              <a:t>Prototypage rapide</a:t>
            </a:r>
          </a:p>
          <a:p>
            <a:pPr lvl="1"/>
            <a:r>
              <a:rPr lang="fr-FR" dirty="0"/>
              <a:t>…</a:t>
            </a:r>
          </a:p>
        </p:txBody>
      </p:sp>
      <p:sp>
        <p:nvSpPr>
          <p:cNvPr id="10" name="Espace réservé du numéro de diapositive 9"/>
          <p:cNvSpPr>
            <a:spLocks noGrp="1"/>
          </p:cNvSpPr>
          <p:nvPr>
            <p:ph type="sldNum" sz="quarter" idx="12"/>
          </p:nvPr>
        </p:nvSpPr>
        <p:spPr/>
        <p:txBody>
          <a:bodyPr/>
          <a:lstStyle/>
          <a:p>
            <a:fld id="{36022CCB-9A52-40ED-BC4E-0495E8AB7719}" type="slidenum">
              <a:rPr lang="fr-FR" smtClean="0"/>
              <a:t>14</a:t>
            </a:fld>
            <a:endParaRPr lang="fr-FR"/>
          </a:p>
        </p:txBody>
      </p:sp>
    </p:spTree>
    <p:extLst>
      <p:ext uri="{BB962C8B-B14F-4D97-AF65-F5344CB8AC3E}">
        <p14:creationId xmlns:p14="http://schemas.microsoft.com/office/powerpoint/2010/main" val="305876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Typologie des supports expérimentaux (TP)</a:t>
            </a:r>
          </a:p>
        </p:txBody>
      </p:sp>
      <p:sp>
        <p:nvSpPr>
          <p:cNvPr id="7" name="Espace réservé du contenu 6"/>
          <p:cNvSpPr>
            <a:spLocks noGrp="1"/>
          </p:cNvSpPr>
          <p:nvPr>
            <p:ph idx="1"/>
          </p:nvPr>
        </p:nvSpPr>
        <p:spPr>
          <a:xfrm>
            <a:off x="457200" y="3068960"/>
            <a:ext cx="8229600" cy="4756150"/>
          </a:xfrm>
        </p:spPr>
        <p:txBody>
          <a:bodyPr>
            <a:normAutofit/>
          </a:bodyPr>
          <a:lstStyle/>
          <a:p>
            <a:r>
              <a:rPr lang="fr-FR" dirty="0"/>
              <a:t>Bancs d’essai de structures réelles : </a:t>
            </a:r>
          </a:p>
          <a:p>
            <a:pPr lvl="1"/>
            <a:r>
              <a:rPr lang="fr-FR" dirty="0"/>
              <a:t>Banc d’essai de flexion </a:t>
            </a:r>
          </a:p>
          <a:p>
            <a:pPr lvl="1"/>
            <a:r>
              <a:rPr lang="fr-FR" dirty="0"/>
              <a:t>Banc d’essai de traction </a:t>
            </a:r>
          </a:p>
          <a:p>
            <a:pPr marL="342900" lvl="1" indent="-342900">
              <a:buFont typeface="Arial" panose="020B0604020202020204" pitchFamily="34" charset="0"/>
              <a:buChar char="•"/>
            </a:pPr>
            <a:r>
              <a:rPr lang="fr-FR" sz="2400" b="1" dirty="0"/>
              <a:t>Autres systèmes expérimentaux : </a:t>
            </a:r>
          </a:p>
          <a:p>
            <a:pPr lvl="1"/>
            <a:r>
              <a:rPr lang="fr-FR" dirty="0"/>
              <a:t>Matériels de réalisation, d’assemblage et de montage (topographie…)</a:t>
            </a:r>
          </a:p>
          <a:p>
            <a:pPr lvl="1"/>
            <a:r>
              <a:rPr lang="fr-FR" dirty="0"/>
              <a:t>Matériels d’essais et de contrôle qualité </a:t>
            </a:r>
          </a:p>
          <a:p>
            <a:pPr lvl="1"/>
            <a:r>
              <a:rPr lang="fr-FR" dirty="0"/>
              <a:t>Bancs d’essais spécialisés (étude du flambement, comportement sismique …)</a:t>
            </a:r>
          </a:p>
          <a:p>
            <a:pPr lvl="1"/>
            <a:r>
              <a:rPr lang="fr-FR" dirty="0"/>
              <a:t>Matériels de simulation (réalité virtuelle) et de prototypage</a:t>
            </a:r>
          </a:p>
        </p:txBody>
      </p:sp>
      <p:sp>
        <p:nvSpPr>
          <p:cNvPr id="10" name="Espace réservé du numéro de diapositive 9"/>
          <p:cNvSpPr>
            <a:spLocks noGrp="1"/>
          </p:cNvSpPr>
          <p:nvPr>
            <p:ph type="sldNum" sz="quarter" idx="12"/>
          </p:nvPr>
        </p:nvSpPr>
        <p:spPr/>
        <p:txBody>
          <a:bodyPr/>
          <a:lstStyle/>
          <a:p>
            <a:fld id="{36022CCB-9A52-40ED-BC4E-0495E8AB7719}" type="slidenum">
              <a:rPr lang="fr-FR" smtClean="0"/>
              <a:t>15</a:t>
            </a:fld>
            <a:endParaRPr lang="fr-FR"/>
          </a:p>
        </p:txBody>
      </p:sp>
      <p:graphicFrame>
        <p:nvGraphicFramePr>
          <p:cNvPr id="3" name="Objet 2"/>
          <p:cNvGraphicFramePr>
            <a:graphicFrameLocks noChangeAspect="1"/>
          </p:cNvGraphicFramePr>
          <p:nvPr>
            <p:extLst/>
          </p:nvPr>
        </p:nvGraphicFramePr>
        <p:xfrm>
          <a:off x="44538" y="1988840"/>
          <a:ext cx="9079448" cy="792088"/>
        </p:xfrm>
        <a:graphic>
          <a:graphicData uri="http://schemas.openxmlformats.org/presentationml/2006/ole">
            <mc:AlternateContent xmlns:mc="http://schemas.openxmlformats.org/markup-compatibility/2006">
              <mc:Choice xmlns:v="urn:schemas-microsoft-com:vml" Requires="v">
                <p:oleObj spid="_x0000_s2059" name="Feuille de calcul" r:id="rId3" imgW="22612157" imgH="1971822" progId="Excel.Sheet.12">
                  <p:embed/>
                </p:oleObj>
              </mc:Choice>
              <mc:Fallback>
                <p:oleObj name="Feuille de calcul" r:id="rId3" imgW="22612157" imgH="1971822" progId="Excel.Sheet.12">
                  <p:embed/>
                  <p:pic>
                    <p:nvPicPr>
                      <p:cNvPr id="3" name="Objet 2"/>
                      <p:cNvPicPr/>
                      <p:nvPr/>
                    </p:nvPicPr>
                    <p:blipFill>
                      <a:blip r:embed="rId4"/>
                      <a:stretch>
                        <a:fillRect/>
                      </a:stretch>
                    </p:blipFill>
                    <p:spPr>
                      <a:xfrm>
                        <a:off x="44538" y="1988840"/>
                        <a:ext cx="9079448" cy="792088"/>
                      </a:xfrm>
                      <a:prstGeom prst="rect">
                        <a:avLst/>
                      </a:prstGeom>
                    </p:spPr>
                  </p:pic>
                </p:oleObj>
              </mc:Fallback>
            </mc:AlternateContent>
          </a:graphicData>
        </a:graphic>
      </p:graphicFrame>
      <p:sp>
        <p:nvSpPr>
          <p:cNvPr id="5" name="ZoneTexte 4"/>
          <p:cNvSpPr txBox="1"/>
          <p:nvPr/>
        </p:nvSpPr>
        <p:spPr>
          <a:xfrm>
            <a:off x="8028384" y="1541844"/>
            <a:ext cx="9144000" cy="369332"/>
          </a:xfrm>
          <a:prstGeom prst="rect">
            <a:avLst/>
          </a:prstGeom>
          <a:noFill/>
        </p:spPr>
        <p:txBody>
          <a:bodyPr wrap="square" rtlCol="0">
            <a:spAutoFit/>
          </a:bodyPr>
          <a:lstStyle/>
          <a:p>
            <a:r>
              <a:rPr lang="fr-FR" dirty="0">
                <a:hlinkClick r:id="rId5" action="ppaction://hlinkfile"/>
              </a:rPr>
              <a:t>Listing</a:t>
            </a:r>
            <a:endParaRPr lang="fr-FR" dirty="0"/>
          </a:p>
        </p:txBody>
      </p:sp>
      <p:sp>
        <p:nvSpPr>
          <p:cNvPr id="4" name="ZoneTexte 3">
            <a:extLst>
              <a:ext uri="{FF2B5EF4-FFF2-40B4-BE49-F238E27FC236}">
                <a16:creationId xmlns:a16="http://schemas.microsoft.com/office/drawing/2014/main" id="{548AA604-3BE1-4479-BE62-7488C5CD5099}"/>
              </a:ext>
            </a:extLst>
          </p:cNvPr>
          <p:cNvSpPr txBox="1"/>
          <p:nvPr/>
        </p:nvSpPr>
        <p:spPr>
          <a:xfrm>
            <a:off x="5724128" y="3123268"/>
            <a:ext cx="3355320"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1600" b="1" i="1" dirty="0"/>
              <a:t>Equipements obligatoires : </a:t>
            </a:r>
          </a:p>
          <a:p>
            <a:pPr marL="285750" indent="-285750">
              <a:buFont typeface="Arial" panose="020B0604020202020204" pitchFamily="34" charset="0"/>
              <a:buChar char="•"/>
            </a:pPr>
            <a:r>
              <a:rPr lang="fr-FR" sz="1600" i="1" dirty="0"/>
              <a:t>Bancs d’essais de structures réelles</a:t>
            </a:r>
          </a:p>
          <a:p>
            <a:pPr marL="285750" indent="-285750">
              <a:buFont typeface="Arial" panose="020B0604020202020204" pitchFamily="34" charset="0"/>
              <a:buChar char="•"/>
            </a:pPr>
            <a:r>
              <a:rPr lang="fr-FR" sz="1600" i="1" dirty="0"/>
              <a:t>Bancs d’essais de structures à échelle réduite</a:t>
            </a:r>
          </a:p>
        </p:txBody>
      </p:sp>
    </p:spTree>
    <p:extLst>
      <p:ext uri="{BB962C8B-B14F-4D97-AF65-F5344CB8AC3E}">
        <p14:creationId xmlns:p14="http://schemas.microsoft.com/office/powerpoint/2010/main" val="153073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ED1DED4-C332-4093-8D24-DC488EB89415}"/>
              </a:ext>
            </a:extLst>
          </p:cNvPr>
          <p:cNvSpPr>
            <a:spLocks noGrp="1"/>
          </p:cNvSpPr>
          <p:nvPr>
            <p:ph type="ctrTitle"/>
          </p:nvPr>
        </p:nvSpPr>
        <p:spPr/>
        <p:txBody>
          <a:bodyPr/>
          <a:lstStyle/>
          <a:p>
            <a:r>
              <a:rPr lang="fr-FR" dirty="0"/>
              <a:t>Exemples de sous épreuve U61 (2 situations)</a:t>
            </a:r>
          </a:p>
        </p:txBody>
      </p:sp>
      <p:sp>
        <p:nvSpPr>
          <p:cNvPr id="6" name="Sous-titre 5">
            <a:extLst>
              <a:ext uri="{FF2B5EF4-FFF2-40B4-BE49-F238E27FC236}">
                <a16:creationId xmlns:a16="http://schemas.microsoft.com/office/drawing/2014/main" id="{212D4207-B0D2-4BC5-B8DC-1699A0567397}"/>
              </a:ext>
            </a:extLst>
          </p:cNvPr>
          <p:cNvSpPr>
            <a:spLocks noGrp="1"/>
          </p:cNvSpPr>
          <p:nvPr>
            <p:ph type="subTitle" idx="1"/>
          </p:nvPr>
        </p:nvSpPr>
        <p:spPr>
          <a:xfrm>
            <a:off x="0" y="3886200"/>
            <a:ext cx="9144000" cy="1752600"/>
          </a:xfrm>
        </p:spPr>
        <p:txBody>
          <a:bodyPr>
            <a:normAutofit/>
          </a:bodyPr>
          <a:lstStyle/>
          <a:p>
            <a:r>
              <a:rPr lang="fr-FR" dirty="0"/>
              <a:t>Lycée Jean LUCART de MARTIGUES (13)</a:t>
            </a:r>
          </a:p>
          <a:p>
            <a:r>
              <a:rPr lang="fr-FR" dirty="0"/>
              <a:t>Lycée Stanislas de WISSEMBOURG (67)</a:t>
            </a:r>
          </a:p>
        </p:txBody>
      </p:sp>
      <p:sp>
        <p:nvSpPr>
          <p:cNvPr id="4" name="Espace réservé du numéro de diapositive 3">
            <a:extLst>
              <a:ext uri="{FF2B5EF4-FFF2-40B4-BE49-F238E27FC236}">
                <a16:creationId xmlns:a16="http://schemas.microsoft.com/office/drawing/2014/main" id="{F99F40DD-E6F1-4997-B807-AF397CF9210F}"/>
              </a:ext>
            </a:extLst>
          </p:cNvPr>
          <p:cNvSpPr>
            <a:spLocks noGrp="1"/>
          </p:cNvSpPr>
          <p:nvPr>
            <p:ph type="sldNum" sz="quarter" idx="12"/>
          </p:nvPr>
        </p:nvSpPr>
        <p:spPr/>
        <p:txBody>
          <a:bodyPr/>
          <a:lstStyle/>
          <a:p>
            <a:fld id="{AE0D59C3-3175-4073-91CF-50F255B39163}" type="slidenum">
              <a:rPr lang="fr-FR" smtClean="0"/>
              <a:t>16</a:t>
            </a:fld>
            <a:endParaRPr lang="fr-FR"/>
          </a:p>
        </p:txBody>
      </p:sp>
    </p:spTree>
    <p:extLst>
      <p:ext uri="{BB962C8B-B14F-4D97-AF65-F5344CB8AC3E}">
        <p14:creationId xmlns:p14="http://schemas.microsoft.com/office/powerpoint/2010/main" val="986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 1 : Présentation du support technique</a:t>
            </a:r>
          </a:p>
        </p:txBody>
      </p:sp>
      <p:pic>
        <p:nvPicPr>
          <p:cNvPr id="6" name="Image 5" descr="Abri 4 sujet.JPG"/>
          <p:cNvPicPr/>
          <p:nvPr/>
        </p:nvPicPr>
        <p:blipFill>
          <a:blip r:embed="rId2" cstate="print"/>
          <a:stretch>
            <a:fillRect/>
          </a:stretch>
        </p:blipFill>
        <p:spPr>
          <a:xfrm>
            <a:off x="395536" y="1556792"/>
            <a:ext cx="4305971" cy="2533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descr="3d.PNG"/>
          <p:cNvPicPr/>
          <p:nvPr/>
        </p:nvPicPr>
        <p:blipFill>
          <a:blip r:embed="rId3" cstate="print"/>
          <a:stretch>
            <a:fillRect/>
          </a:stretch>
        </p:blipFill>
        <p:spPr>
          <a:xfrm>
            <a:off x="395536" y="4365105"/>
            <a:ext cx="4392488" cy="1224136"/>
          </a:xfrm>
          <a:prstGeom prst="rect">
            <a:avLst/>
          </a:prstGeom>
        </p:spPr>
      </p:pic>
      <p:sp>
        <p:nvSpPr>
          <p:cNvPr id="8" name="Rectangle 7"/>
          <p:cNvSpPr/>
          <p:nvPr/>
        </p:nvSpPr>
        <p:spPr>
          <a:xfrm>
            <a:off x="5076056" y="1556792"/>
            <a:ext cx="3672408" cy="1477328"/>
          </a:xfrm>
          <a:prstGeom prst="rect">
            <a:avLst/>
          </a:prstGeom>
        </p:spPr>
        <p:txBody>
          <a:bodyPr wrap="square">
            <a:spAutoFit/>
          </a:bodyPr>
          <a:lstStyle/>
          <a:p>
            <a:r>
              <a:rPr lang="fr-FR" b="1" u="sng" dirty="0"/>
              <a:t>Démarche de projet :</a:t>
            </a:r>
          </a:p>
          <a:p>
            <a:r>
              <a:rPr lang="fr-FR" dirty="0"/>
              <a:t>Le support technique principal retenu comme support aux différentes situations d’évaluation est un abri voiture.</a:t>
            </a:r>
          </a:p>
        </p:txBody>
      </p:sp>
      <p:sp>
        <p:nvSpPr>
          <p:cNvPr id="17410" name="Rectangle 2"/>
          <p:cNvSpPr>
            <a:spLocks noChangeArrowheads="1"/>
          </p:cNvSpPr>
          <p:nvPr/>
        </p:nvSpPr>
        <p:spPr bwMode="auto">
          <a:xfrm>
            <a:off x="5076056" y="3317647"/>
            <a:ext cx="3456384" cy="30777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1" u="sng" strike="noStrike" cap="none" normalizeH="0" baseline="0" dirty="0">
                <a:ln>
                  <a:noFill/>
                </a:ln>
                <a:solidFill>
                  <a:schemeClr val="tx1"/>
                </a:solidFill>
                <a:effectLst/>
                <a:latin typeface="Calibri" pitchFamily="34" charset="0"/>
                <a:ea typeface="Calibri" pitchFamily="34" charset="0"/>
                <a:cs typeface="Times New Roman" pitchFamily="18" charset="0"/>
              </a:rPr>
              <a:t>Remarque :</a:t>
            </a:r>
            <a:r>
              <a:rPr kumimoji="0" lang="fr-FR" sz="1600" b="1" i="1" u="none" strike="noStrike" cap="none" normalizeH="0" baseline="0" dirty="0">
                <a:ln>
                  <a:noFill/>
                </a:ln>
                <a:solidFill>
                  <a:schemeClr val="tx1"/>
                </a:solidFill>
                <a:effectLst/>
                <a:latin typeface="Calibri" pitchFamily="34" charset="0"/>
                <a:ea typeface="Calibri" pitchFamily="34" charset="0"/>
                <a:cs typeface="Times New Roman" pitchFamily="18" charset="0"/>
              </a:rPr>
              <a:t> Pour faciliter, l’intégration des élèves de Bac Professionnel en section BTS AMCR, il semble judicieux de maintenir une activité d’atelier, domaine dans lequel ces élèves ont des compétences qui les valorisent et qu’il est important d’exploiter</a:t>
            </a:r>
            <a:r>
              <a:rPr kumimoji="0" lang="fr-F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endParaRPr kumimoji="0" lang="fr-FR"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1" i="1" u="none" strike="noStrike" cap="none" normalizeH="0" baseline="0" dirty="0">
                <a:ln>
                  <a:noFill/>
                </a:ln>
                <a:solidFill>
                  <a:schemeClr val="tx1"/>
                </a:solidFill>
                <a:effectLst/>
                <a:latin typeface="Calibri" pitchFamily="34" charset="0"/>
                <a:ea typeface="Calibri" pitchFamily="34" charset="0"/>
                <a:cs typeface="Times New Roman" pitchFamily="18" charset="0"/>
              </a:rPr>
              <a:t>La réalisation d’une structure réelle  (thème clients, chantier école, …) est souhaitée pour donner sens et concret à la formation théorique</a:t>
            </a:r>
            <a:endParaRPr kumimoji="0" lang="fr-FR"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
        <p:nvSpPr>
          <p:cNvPr id="10" name="Espace réservé du numéro de diapositive 9"/>
          <p:cNvSpPr>
            <a:spLocks noGrp="1"/>
          </p:cNvSpPr>
          <p:nvPr>
            <p:ph type="sldNum" sz="quarter" idx="12"/>
          </p:nvPr>
        </p:nvSpPr>
        <p:spPr/>
        <p:txBody>
          <a:bodyPr/>
          <a:lstStyle/>
          <a:p>
            <a:fld id="{36022CCB-9A52-40ED-BC4E-0495E8AB7719}" type="slidenum">
              <a:rPr lang="fr-FR" smtClean="0"/>
              <a:t>17</a:t>
            </a:fld>
            <a:endParaRPr lang="fr-FR"/>
          </a:p>
        </p:txBody>
      </p:sp>
    </p:spTree>
    <p:extLst>
      <p:ext uri="{BB962C8B-B14F-4D97-AF65-F5344CB8AC3E}">
        <p14:creationId xmlns:p14="http://schemas.microsoft.com/office/powerpoint/2010/main" val="344579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Sujet 0 - 1</a:t>
            </a:r>
          </a:p>
        </p:txBody>
      </p:sp>
      <p:sp>
        <p:nvSpPr>
          <p:cNvPr id="8" name="Espace réservé du numéro de diapositive 7"/>
          <p:cNvSpPr>
            <a:spLocks noGrp="1"/>
          </p:cNvSpPr>
          <p:nvPr>
            <p:ph type="sldNum" sz="quarter" idx="12"/>
          </p:nvPr>
        </p:nvSpPr>
        <p:spPr/>
        <p:txBody>
          <a:bodyPr/>
          <a:lstStyle/>
          <a:p>
            <a:fld id="{36022CCB-9A52-40ED-BC4E-0495E8AB7719}" type="slidenum">
              <a:rPr lang="fr-FR" smtClean="0"/>
              <a:t>18</a:t>
            </a:fld>
            <a:endParaRPr lang="fr-FR"/>
          </a:p>
        </p:txBody>
      </p:sp>
      <p:graphicFrame>
        <p:nvGraphicFramePr>
          <p:cNvPr id="4" name="Tableau 3"/>
          <p:cNvGraphicFramePr>
            <a:graphicFrameLocks noGrp="1"/>
          </p:cNvGraphicFramePr>
          <p:nvPr>
            <p:extLst>
              <p:ext uri="{D42A27DB-BD31-4B8C-83A1-F6EECF244321}">
                <p14:modId xmlns:p14="http://schemas.microsoft.com/office/powerpoint/2010/main" val="3227450997"/>
              </p:ext>
            </p:extLst>
          </p:nvPr>
        </p:nvGraphicFramePr>
        <p:xfrm>
          <a:off x="467544" y="1531366"/>
          <a:ext cx="8280920" cy="3555351"/>
        </p:xfrm>
        <a:graphic>
          <a:graphicData uri="http://schemas.openxmlformats.org/drawingml/2006/table">
            <a:tbl>
              <a:tblPr/>
              <a:tblGrid>
                <a:gridCol w="343116">
                  <a:extLst>
                    <a:ext uri="{9D8B030D-6E8A-4147-A177-3AD203B41FA5}">
                      <a16:colId xmlns:a16="http://schemas.microsoft.com/office/drawing/2014/main" val="20000"/>
                    </a:ext>
                  </a:extLst>
                </a:gridCol>
                <a:gridCol w="953112">
                  <a:extLst>
                    <a:ext uri="{9D8B030D-6E8A-4147-A177-3AD203B41FA5}">
                      <a16:colId xmlns:a16="http://schemas.microsoft.com/office/drawing/2014/main" val="20001"/>
                    </a:ext>
                  </a:extLst>
                </a:gridCol>
                <a:gridCol w="441829">
                  <a:extLst>
                    <a:ext uri="{9D8B030D-6E8A-4147-A177-3AD203B41FA5}">
                      <a16:colId xmlns:a16="http://schemas.microsoft.com/office/drawing/2014/main" val="20002"/>
                    </a:ext>
                  </a:extLst>
                </a:gridCol>
                <a:gridCol w="4814671">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tblGrid>
              <a:tr h="280043">
                <a:tc rowSpan="2" gridSpan="3">
                  <a:txBody>
                    <a:bodyPr/>
                    <a:lstStyle/>
                    <a:p>
                      <a:pPr algn="ctr">
                        <a:lnSpc>
                          <a:spcPct val="115000"/>
                        </a:lnSpc>
                        <a:spcAft>
                          <a:spcPts val="0"/>
                        </a:spcAft>
                      </a:pPr>
                      <a:r>
                        <a:rPr lang="fr-FR" sz="1100" dirty="0">
                          <a:latin typeface="Calibri"/>
                          <a:ea typeface="Calibri"/>
                          <a:cs typeface="Times New Roman"/>
                        </a:rPr>
                        <a:t>Compétence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hMerge="1">
                  <a:txBody>
                    <a:bodyPr/>
                    <a:lstStyle/>
                    <a:p>
                      <a:endParaRPr lang="fr-FR"/>
                    </a:p>
                  </a:txBody>
                  <a:tcPr/>
                </a:tc>
                <a:tc rowSpan="2">
                  <a:txBody>
                    <a:bodyPr/>
                    <a:lstStyle/>
                    <a:p>
                      <a:pPr algn="ctr">
                        <a:lnSpc>
                          <a:spcPct val="115000"/>
                        </a:lnSpc>
                        <a:spcAft>
                          <a:spcPts val="0"/>
                        </a:spcAft>
                      </a:pPr>
                      <a:r>
                        <a:rPr lang="fr-FR" sz="1100" dirty="0">
                          <a:latin typeface="Calibri"/>
                          <a:ea typeface="Calibri"/>
                          <a:cs typeface="Times New Roman"/>
                        </a:rPr>
                        <a:t>Compétence détaillée</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La compétence C13.4 sera obligatoirement évaluée en situation 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1100" dirty="0">
                          <a:latin typeface="Calibri"/>
                          <a:ea typeface="Calibri"/>
                          <a:cs typeface="Times New Roman"/>
                        </a:rPr>
                        <a:t>Évaluation minimale obligatoire des compétences en CCF</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0000"/>
                  </a:ext>
                </a:extLst>
              </a:tr>
              <a:tr h="280043">
                <a:tc gridSpan="3" vMerge="1">
                  <a:txBody>
                    <a:bodyPr/>
                    <a:lstStyle/>
                    <a:p>
                      <a:endParaRPr lang="fr-FR"/>
                    </a:p>
                  </a:txBody>
                  <a:tcPr/>
                </a:tc>
                <a:tc hMerge="1" vMerge="1">
                  <a:txBody>
                    <a:bodyPr/>
                    <a:lstStyle/>
                    <a:p>
                      <a:endParaRPr lang="fr-FR"/>
                    </a:p>
                  </a:txBody>
                  <a:tcPr/>
                </a:tc>
                <a:tc hMerge="1"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Situation 1</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Situation 2</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1/2</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0085">
                <a:tc rowSpan="7">
                  <a:txBody>
                    <a:bodyPr/>
                    <a:lstStyle/>
                    <a:p>
                      <a:pPr algn="ctr">
                        <a:lnSpc>
                          <a:spcPct val="115000"/>
                        </a:lnSpc>
                        <a:spcAft>
                          <a:spcPts val="0"/>
                        </a:spcAft>
                      </a:pPr>
                      <a:r>
                        <a:rPr lang="fr-FR" sz="1100" dirty="0">
                          <a:latin typeface="Calibri"/>
                          <a:ea typeface="Calibri"/>
                          <a:cs typeface="Times New Roman"/>
                        </a:rPr>
                        <a:t>C13</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a:lnSpc>
                          <a:spcPct val="115000"/>
                        </a:lnSpc>
                        <a:spcAft>
                          <a:spcPts val="0"/>
                        </a:spcAft>
                      </a:pPr>
                      <a:r>
                        <a:rPr lang="fr-FR" sz="1100" dirty="0">
                          <a:latin typeface="Calibri"/>
                          <a:ea typeface="Calibri"/>
                          <a:cs typeface="Times New Roman"/>
                        </a:rPr>
                        <a:t>Contrôler et valider, un support, un composant, un ouvrage, un procédé, un prototype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C13.1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réceptionner un ouvrage exécuté, le support d'une structure ou une implantation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Évaluée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C13.2</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Mettre en œuvre, contrôler et valider un ouvrage en cours d'exécution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Non évaluée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C13.3</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Analyser un comportement structurel à partir d’un essai expérimental</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Au choix</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C13.4</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Assurer la sécurité en réalisation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Évaluée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0043">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C13.5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valider un procédé de réalisation en atelier</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Non évaluée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C13.6</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Implanter un ouvrage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Évalué</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C13.7</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valider une solution technique par la réalisation d'un prototype réel ou virtuel</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Au choix</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8"/>
                  </a:ext>
                </a:extLst>
              </a:tr>
            </a:tbl>
          </a:graphicData>
        </a:graphic>
      </p:graphicFrame>
      <p:sp>
        <p:nvSpPr>
          <p:cNvPr id="6" name="Rectangle 5"/>
          <p:cNvSpPr/>
          <p:nvPr/>
        </p:nvSpPr>
        <p:spPr>
          <a:xfrm>
            <a:off x="1331640" y="5541039"/>
            <a:ext cx="6552728" cy="1200329"/>
          </a:xfrm>
          <a:prstGeom prst="rect">
            <a:avLst/>
          </a:prstGeom>
        </p:spPr>
        <p:txBody>
          <a:bodyPr wrap="square">
            <a:spAutoFit/>
          </a:bodyPr>
          <a:lstStyle/>
          <a:p>
            <a:pPr algn="just"/>
            <a:r>
              <a:rPr lang="fr-FR" b="1" u="sng" dirty="0"/>
              <a:t>Objet de l'étude</a:t>
            </a:r>
            <a:r>
              <a:rPr lang="fr-FR" dirty="0"/>
              <a:t> : Dans le cas de la mise en œuvre d'un abri voiture sur le parking du lycée Jean Lurçat, vous êtes chargés de contrôler les accès et les gabarits de passages pour les camions de livraison et de réaliser l'implantation de l'installation de chantier et du bâtiment</a:t>
            </a:r>
          </a:p>
        </p:txBody>
      </p:sp>
      <p:sp>
        <p:nvSpPr>
          <p:cNvPr id="18434" name="Rectangle 2"/>
          <p:cNvSpPr>
            <a:spLocks noChangeArrowheads="1"/>
          </p:cNvSpPr>
          <p:nvPr/>
        </p:nvSpPr>
        <p:spPr bwMode="auto">
          <a:xfrm>
            <a:off x="5039544" y="620688"/>
            <a:ext cx="410445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Situation n°1 : </a:t>
            </a:r>
            <a:r>
              <a:rPr kumimoji="0" lang="fr-FR" sz="2000" b="1" i="0" u="sng" strike="noStrike" cap="none" normalizeH="0" baseline="0" dirty="0">
                <a:ln>
                  <a:noFill/>
                </a:ln>
                <a:solidFill>
                  <a:schemeClr val="tx1"/>
                </a:solidFill>
                <a:effectLst/>
                <a:latin typeface="Calibri" pitchFamily="34" charset="0"/>
                <a:ea typeface="Calibri" pitchFamily="34" charset="0"/>
                <a:cs typeface="Times New Roman" pitchFamily="18" charset="0"/>
              </a:rPr>
              <a:t>Réalisation en sécurité</a:t>
            </a:r>
            <a:r>
              <a:rPr kumimoji="0" lang="fr-F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fr-FR"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751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323528" y="2132856"/>
            <a:ext cx="3672408" cy="1841688"/>
          </a:xfrm>
          <a:prstGeom prst="rect">
            <a:avLst/>
          </a:prstGeom>
          <a:noFill/>
          <a:ln w="9525">
            <a:noFill/>
            <a:miter lim="800000"/>
            <a:headEnd/>
            <a:tailEnd/>
          </a:ln>
        </p:spPr>
      </p:pic>
      <p:pic>
        <p:nvPicPr>
          <p:cNvPr id="5" name="Image 4"/>
          <p:cNvPicPr/>
          <p:nvPr/>
        </p:nvPicPr>
        <p:blipFill>
          <a:blip r:embed="rId3" cstate="print"/>
          <a:srcRect/>
          <a:stretch>
            <a:fillRect/>
          </a:stretch>
        </p:blipFill>
        <p:spPr bwMode="auto">
          <a:xfrm>
            <a:off x="251520" y="4365104"/>
            <a:ext cx="3816424" cy="1728192"/>
          </a:xfrm>
          <a:prstGeom prst="rect">
            <a:avLst/>
          </a:prstGeom>
          <a:noFill/>
          <a:ln w="9525">
            <a:noFill/>
            <a:miter lim="800000"/>
            <a:headEnd/>
            <a:tailEnd/>
          </a:ln>
        </p:spPr>
      </p:pic>
      <p:sp>
        <p:nvSpPr>
          <p:cNvPr id="6" name="ZoneTexte 5"/>
          <p:cNvSpPr txBox="1"/>
          <p:nvPr/>
        </p:nvSpPr>
        <p:spPr>
          <a:xfrm>
            <a:off x="5220072" y="2126322"/>
            <a:ext cx="3024336" cy="369332"/>
          </a:xfrm>
          <a:prstGeom prst="rect">
            <a:avLst/>
          </a:prstGeom>
          <a:noFill/>
        </p:spPr>
        <p:txBody>
          <a:bodyPr wrap="square" rtlCol="0">
            <a:spAutoFit/>
          </a:bodyPr>
          <a:lstStyle/>
          <a:p>
            <a:pPr algn="ctr"/>
            <a:r>
              <a:rPr lang="fr-FR" dirty="0"/>
              <a:t>Plan de situation de l’ouvrage</a:t>
            </a:r>
          </a:p>
        </p:txBody>
      </p:sp>
      <p:sp>
        <p:nvSpPr>
          <p:cNvPr id="7" name="ZoneTexte 6"/>
          <p:cNvSpPr txBox="1"/>
          <p:nvPr/>
        </p:nvSpPr>
        <p:spPr>
          <a:xfrm>
            <a:off x="5220072" y="2915652"/>
            <a:ext cx="3024336" cy="646331"/>
          </a:xfrm>
          <a:prstGeom prst="rect">
            <a:avLst/>
          </a:prstGeom>
          <a:noFill/>
        </p:spPr>
        <p:txBody>
          <a:bodyPr wrap="square" rtlCol="0">
            <a:spAutoFit/>
          </a:bodyPr>
          <a:lstStyle/>
          <a:p>
            <a:pPr algn="ctr"/>
            <a:r>
              <a:rPr lang="fr-FR" dirty="0"/>
              <a:t>Gabarit des utilitaires de l’entreprise</a:t>
            </a:r>
          </a:p>
        </p:txBody>
      </p:sp>
      <p:sp>
        <p:nvSpPr>
          <p:cNvPr id="8" name="Flèche vers le bas 7"/>
          <p:cNvSpPr/>
          <p:nvPr/>
        </p:nvSpPr>
        <p:spPr>
          <a:xfrm>
            <a:off x="6598715" y="3777930"/>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5220072" y="4758020"/>
            <a:ext cx="3168352" cy="369332"/>
          </a:xfrm>
          <a:prstGeom prst="rect">
            <a:avLst/>
          </a:prstGeom>
          <a:noFill/>
        </p:spPr>
        <p:txBody>
          <a:bodyPr wrap="square" rtlCol="0">
            <a:spAutoFit/>
          </a:bodyPr>
          <a:lstStyle/>
          <a:p>
            <a:pPr algn="ctr"/>
            <a:r>
              <a:rPr lang="fr-FR" dirty="0"/>
              <a:t>Vérification des accès chantier</a:t>
            </a:r>
          </a:p>
        </p:txBody>
      </p:sp>
      <p:sp>
        <p:nvSpPr>
          <p:cNvPr id="10" name="ZoneTexte 9"/>
          <p:cNvSpPr txBox="1"/>
          <p:nvPr/>
        </p:nvSpPr>
        <p:spPr>
          <a:xfrm>
            <a:off x="5220072" y="6011996"/>
            <a:ext cx="3096344" cy="369332"/>
          </a:xfrm>
          <a:prstGeom prst="rect">
            <a:avLst/>
          </a:prstGeom>
          <a:noFill/>
        </p:spPr>
        <p:txBody>
          <a:bodyPr wrap="square" rtlCol="0">
            <a:spAutoFit/>
          </a:bodyPr>
          <a:lstStyle/>
          <a:p>
            <a:pPr algn="ctr"/>
            <a:r>
              <a:rPr lang="fr-FR" dirty="0"/>
              <a:t>Implantation de l’ouvrage</a:t>
            </a:r>
          </a:p>
        </p:txBody>
      </p:sp>
      <p:sp>
        <p:nvSpPr>
          <p:cNvPr id="11" name="Titre 1"/>
          <p:cNvSpPr>
            <a:spLocks noGrp="1"/>
          </p:cNvSpPr>
          <p:nvPr>
            <p:ph type="title"/>
          </p:nvPr>
        </p:nvSpPr>
        <p:spPr/>
        <p:txBody>
          <a:bodyPr>
            <a:normAutofit/>
          </a:bodyPr>
          <a:lstStyle/>
          <a:p>
            <a:r>
              <a:rPr lang="fr-FR" sz="2800" dirty="0"/>
              <a:t>Sujet 0 - 1</a:t>
            </a:r>
          </a:p>
        </p:txBody>
      </p:sp>
      <p:sp>
        <p:nvSpPr>
          <p:cNvPr id="13" name="Espace réservé du numéro de diapositive 12"/>
          <p:cNvSpPr>
            <a:spLocks noGrp="1"/>
          </p:cNvSpPr>
          <p:nvPr>
            <p:ph type="sldNum" sz="quarter" idx="12"/>
          </p:nvPr>
        </p:nvSpPr>
        <p:spPr/>
        <p:txBody>
          <a:bodyPr/>
          <a:lstStyle/>
          <a:p>
            <a:fld id="{36022CCB-9A52-40ED-BC4E-0495E8AB7719}" type="slidenum">
              <a:rPr lang="fr-FR" smtClean="0"/>
              <a:t>19</a:t>
            </a:fld>
            <a:endParaRPr lang="fr-FR"/>
          </a:p>
        </p:txBody>
      </p:sp>
      <p:sp>
        <p:nvSpPr>
          <p:cNvPr id="12" name="Plus 11"/>
          <p:cNvSpPr/>
          <p:nvPr/>
        </p:nvSpPr>
        <p:spPr>
          <a:xfrm>
            <a:off x="6598715" y="5344471"/>
            <a:ext cx="432048" cy="43204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63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ED1DED4-C332-4093-8D24-DC488EB89415}"/>
              </a:ext>
            </a:extLst>
          </p:cNvPr>
          <p:cNvSpPr>
            <a:spLocks noGrp="1"/>
          </p:cNvSpPr>
          <p:nvPr>
            <p:ph type="ctrTitle"/>
          </p:nvPr>
        </p:nvSpPr>
        <p:spPr/>
        <p:txBody>
          <a:bodyPr/>
          <a:lstStyle/>
          <a:p>
            <a:r>
              <a:rPr lang="fr-FR" dirty="0"/>
              <a:t>Présentation de la sous épreuve U61, les travaux pratiques</a:t>
            </a:r>
          </a:p>
        </p:txBody>
      </p:sp>
      <p:sp>
        <p:nvSpPr>
          <p:cNvPr id="6" name="Sous-titre 5">
            <a:extLst>
              <a:ext uri="{FF2B5EF4-FFF2-40B4-BE49-F238E27FC236}">
                <a16:creationId xmlns:a16="http://schemas.microsoft.com/office/drawing/2014/main" id="{212D4207-B0D2-4BC5-B8DC-1699A0567397}"/>
              </a:ext>
            </a:extLst>
          </p:cNvPr>
          <p:cNvSpPr>
            <a:spLocks noGrp="1"/>
          </p:cNvSpPr>
          <p:nvPr>
            <p:ph type="subTitle" idx="1"/>
          </p:nvPr>
        </p:nvSpPr>
        <p:spPr>
          <a:xfrm>
            <a:off x="0" y="3886200"/>
            <a:ext cx="9144000" cy="1752600"/>
          </a:xfrm>
        </p:spPr>
        <p:txBody>
          <a:bodyPr>
            <a:normAutofit fontScale="85000" lnSpcReduction="20000"/>
          </a:bodyPr>
          <a:lstStyle/>
          <a:p>
            <a:r>
              <a:rPr lang="fr-FR" dirty="0"/>
              <a:t>Généralités règlementaires</a:t>
            </a:r>
          </a:p>
          <a:p>
            <a:r>
              <a:rPr lang="fr-FR" dirty="0"/>
              <a:t>Listing des TP</a:t>
            </a:r>
          </a:p>
          <a:p>
            <a:r>
              <a:rPr lang="fr-FR" dirty="0"/>
              <a:t>Exemples de sous épreuve U61 (2 situations)</a:t>
            </a:r>
          </a:p>
          <a:p>
            <a:r>
              <a:rPr lang="fr-FR" dirty="0"/>
              <a:t>Démarche d’investigation</a:t>
            </a:r>
          </a:p>
        </p:txBody>
      </p:sp>
      <p:sp>
        <p:nvSpPr>
          <p:cNvPr id="4" name="Espace réservé du numéro de diapositive 3">
            <a:extLst>
              <a:ext uri="{FF2B5EF4-FFF2-40B4-BE49-F238E27FC236}">
                <a16:creationId xmlns:a16="http://schemas.microsoft.com/office/drawing/2014/main" id="{F99F40DD-E6F1-4997-B807-AF397CF9210F}"/>
              </a:ext>
            </a:extLst>
          </p:cNvPr>
          <p:cNvSpPr>
            <a:spLocks noGrp="1"/>
          </p:cNvSpPr>
          <p:nvPr>
            <p:ph type="sldNum" sz="quarter" idx="12"/>
          </p:nvPr>
        </p:nvSpPr>
        <p:spPr/>
        <p:txBody>
          <a:bodyPr/>
          <a:lstStyle/>
          <a:p>
            <a:fld id="{AE0D59C3-3175-4073-91CF-50F255B39163}" type="slidenum">
              <a:rPr lang="fr-FR" smtClean="0"/>
              <a:t>2</a:t>
            </a:fld>
            <a:endParaRPr lang="fr-FR"/>
          </a:p>
        </p:txBody>
      </p:sp>
    </p:spTree>
    <p:extLst>
      <p:ext uri="{BB962C8B-B14F-4D97-AF65-F5344CB8AC3E}">
        <p14:creationId xmlns:p14="http://schemas.microsoft.com/office/powerpoint/2010/main" val="111861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Sujet 0 - 2</a:t>
            </a:r>
          </a:p>
        </p:txBody>
      </p:sp>
      <p:sp>
        <p:nvSpPr>
          <p:cNvPr id="10" name="Espace réservé du numéro de diapositive 9"/>
          <p:cNvSpPr>
            <a:spLocks noGrp="1"/>
          </p:cNvSpPr>
          <p:nvPr>
            <p:ph type="sldNum" sz="quarter" idx="12"/>
          </p:nvPr>
        </p:nvSpPr>
        <p:spPr/>
        <p:txBody>
          <a:bodyPr/>
          <a:lstStyle/>
          <a:p>
            <a:fld id="{36022CCB-9A52-40ED-BC4E-0495E8AB7719}" type="slidenum">
              <a:rPr lang="fr-FR" smtClean="0"/>
              <a:t>20</a:t>
            </a:fld>
            <a:endParaRPr lang="fr-FR"/>
          </a:p>
        </p:txBody>
      </p:sp>
      <p:sp>
        <p:nvSpPr>
          <p:cNvPr id="7" name="Rectangle 6"/>
          <p:cNvSpPr/>
          <p:nvPr/>
        </p:nvSpPr>
        <p:spPr>
          <a:xfrm>
            <a:off x="1475656" y="5373216"/>
            <a:ext cx="6192688" cy="1200329"/>
          </a:xfrm>
          <a:prstGeom prst="rect">
            <a:avLst/>
          </a:prstGeom>
        </p:spPr>
        <p:txBody>
          <a:bodyPr wrap="square">
            <a:spAutoFit/>
          </a:bodyPr>
          <a:lstStyle/>
          <a:p>
            <a:pPr algn="just"/>
            <a:r>
              <a:rPr lang="fr-FR" b="1" u="sng" dirty="0"/>
              <a:t>Objet de l'étude </a:t>
            </a:r>
            <a:r>
              <a:rPr lang="fr-FR" dirty="0"/>
              <a:t>: Dans le cas de la mise en œuvre d'un abri voiture sur le parking du lycée Jean Lurçat, vous êtes chargé de contrôler les massifs en béton réalisés par le maçon et d'adapter les poteaux de l'abri voiture réalisé en atelier.</a:t>
            </a:r>
          </a:p>
        </p:txBody>
      </p:sp>
      <p:graphicFrame>
        <p:nvGraphicFramePr>
          <p:cNvPr id="8" name="Tableau 7"/>
          <p:cNvGraphicFramePr>
            <a:graphicFrameLocks noGrp="1"/>
          </p:cNvGraphicFramePr>
          <p:nvPr>
            <p:extLst>
              <p:ext uri="{D42A27DB-BD31-4B8C-83A1-F6EECF244321}">
                <p14:modId xmlns:p14="http://schemas.microsoft.com/office/powerpoint/2010/main" val="2119144506"/>
              </p:ext>
            </p:extLst>
          </p:nvPr>
        </p:nvGraphicFramePr>
        <p:xfrm>
          <a:off x="468000" y="1530000"/>
          <a:ext cx="8280920" cy="3449822"/>
        </p:xfrm>
        <a:graphic>
          <a:graphicData uri="http://schemas.openxmlformats.org/drawingml/2006/table">
            <a:tbl>
              <a:tblPr/>
              <a:tblGrid>
                <a:gridCol w="343116">
                  <a:extLst>
                    <a:ext uri="{9D8B030D-6E8A-4147-A177-3AD203B41FA5}">
                      <a16:colId xmlns:a16="http://schemas.microsoft.com/office/drawing/2014/main" val="20000"/>
                    </a:ext>
                  </a:extLst>
                </a:gridCol>
                <a:gridCol w="953112">
                  <a:extLst>
                    <a:ext uri="{9D8B030D-6E8A-4147-A177-3AD203B41FA5}">
                      <a16:colId xmlns:a16="http://schemas.microsoft.com/office/drawing/2014/main" val="20001"/>
                    </a:ext>
                  </a:extLst>
                </a:gridCol>
                <a:gridCol w="441829">
                  <a:extLst>
                    <a:ext uri="{9D8B030D-6E8A-4147-A177-3AD203B41FA5}">
                      <a16:colId xmlns:a16="http://schemas.microsoft.com/office/drawing/2014/main" val="20002"/>
                    </a:ext>
                  </a:extLst>
                </a:gridCol>
                <a:gridCol w="4814671">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tblGrid>
              <a:tr h="280043">
                <a:tc rowSpan="2" gridSpan="3">
                  <a:txBody>
                    <a:bodyPr/>
                    <a:lstStyle/>
                    <a:p>
                      <a:pPr algn="ctr">
                        <a:lnSpc>
                          <a:spcPct val="115000"/>
                        </a:lnSpc>
                        <a:spcAft>
                          <a:spcPts val="0"/>
                        </a:spcAft>
                      </a:pPr>
                      <a:r>
                        <a:rPr lang="fr-FR" sz="1100" dirty="0">
                          <a:latin typeface="Calibri"/>
                          <a:ea typeface="Calibri"/>
                          <a:cs typeface="Times New Roman"/>
                        </a:rPr>
                        <a:t>Compétence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hMerge="1">
                  <a:txBody>
                    <a:bodyPr/>
                    <a:lstStyle/>
                    <a:p>
                      <a:endParaRPr lang="fr-FR"/>
                    </a:p>
                  </a:txBody>
                  <a:tcPr/>
                </a:tc>
                <a:tc rowSpan="2">
                  <a:txBody>
                    <a:bodyPr/>
                    <a:lstStyle/>
                    <a:p>
                      <a:pPr algn="ctr">
                        <a:lnSpc>
                          <a:spcPct val="115000"/>
                        </a:lnSpc>
                        <a:spcAft>
                          <a:spcPts val="0"/>
                        </a:spcAft>
                      </a:pPr>
                      <a:r>
                        <a:rPr lang="fr-FR" sz="1100" dirty="0">
                          <a:latin typeface="Calibri"/>
                          <a:ea typeface="Calibri"/>
                          <a:cs typeface="Times New Roman"/>
                        </a:rPr>
                        <a:t>Compétence détaillée</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La compétence C13.4 sera obligatoirement évaluée en situation 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1100" dirty="0">
                          <a:latin typeface="Calibri"/>
                          <a:ea typeface="Calibri"/>
                          <a:cs typeface="Times New Roman"/>
                        </a:rPr>
                        <a:t>Évaluation minimale obligatoire des compétences en CCF</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0000"/>
                  </a:ext>
                </a:extLst>
              </a:tr>
              <a:tr h="280043">
                <a:tc gridSpan="3" vMerge="1">
                  <a:txBody>
                    <a:bodyPr/>
                    <a:lstStyle/>
                    <a:p>
                      <a:endParaRPr lang="fr-FR"/>
                    </a:p>
                  </a:txBody>
                  <a:tcPr/>
                </a:tc>
                <a:tc hMerge="1" vMerge="1">
                  <a:txBody>
                    <a:bodyPr/>
                    <a:lstStyle/>
                    <a:p>
                      <a:endParaRPr lang="fr-FR"/>
                    </a:p>
                  </a:txBody>
                  <a:tcPr/>
                </a:tc>
                <a:tc hMerge="1"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Situation 1</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Situation 2</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1/2</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0085">
                <a:tc rowSpan="7">
                  <a:txBody>
                    <a:bodyPr/>
                    <a:lstStyle/>
                    <a:p>
                      <a:pPr algn="ctr">
                        <a:lnSpc>
                          <a:spcPct val="115000"/>
                        </a:lnSpc>
                        <a:spcAft>
                          <a:spcPts val="0"/>
                        </a:spcAft>
                      </a:pPr>
                      <a:r>
                        <a:rPr lang="fr-FR" sz="1100" dirty="0">
                          <a:latin typeface="Calibri"/>
                          <a:ea typeface="Calibri"/>
                          <a:cs typeface="Times New Roman"/>
                        </a:rPr>
                        <a:t>C13</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a:lnSpc>
                          <a:spcPct val="115000"/>
                        </a:lnSpc>
                        <a:spcAft>
                          <a:spcPts val="0"/>
                        </a:spcAft>
                      </a:pPr>
                      <a:r>
                        <a:rPr lang="fr-FR" sz="1100" dirty="0">
                          <a:latin typeface="Calibri"/>
                          <a:ea typeface="Calibri"/>
                          <a:cs typeface="Times New Roman"/>
                        </a:rPr>
                        <a:t>Contrôler et valider, un support, un composant, un ouvrage, un procédé, un prototype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C13.1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réceptionner un ouvrage exécuté, le support d'une structure ou une implantation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Évaluée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C13.2</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Mettre en œuvre, contrôler et valider un ouvrage en cours d'exécution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Non évaluée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C13.3</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Analyser un comportement structurel à partir d’un essai expérimental</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Au choix</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C13.4</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Assurer la sécurité en réalisation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Évaluée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0043">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C13.5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valider un procédé de réalisation en atelier</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Evaluée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C13.6</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Implanter un ouvrage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Non</a:t>
                      </a:r>
                      <a:r>
                        <a:rPr lang="fr-FR" sz="1100" baseline="0" dirty="0">
                          <a:latin typeface="Calibri"/>
                          <a:ea typeface="Calibri"/>
                          <a:cs typeface="Times New Roman"/>
                        </a:rPr>
                        <a:t> é</a:t>
                      </a:r>
                      <a:r>
                        <a:rPr lang="fr-FR" sz="1100" dirty="0">
                          <a:latin typeface="Calibri"/>
                          <a:ea typeface="Calibri"/>
                          <a:cs typeface="Times New Roman"/>
                        </a:rPr>
                        <a:t>valué</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C13.7</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dirty="0">
                          <a:latin typeface="Calibri"/>
                          <a:ea typeface="Calibri"/>
                          <a:cs typeface="Times New Roman"/>
                        </a:rPr>
                        <a:t>Contrôler et valider une solution technique par la réalisation d'un prototype réel ou virtuel</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Au choix</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8"/>
                  </a:ext>
                </a:extLst>
              </a:tr>
            </a:tbl>
          </a:graphicData>
        </a:graphic>
      </p:graphicFrame>
      <p:sp>
        <p:nvSpPr>
          <p:cNvPr id="11" name="Rectangle 2"/>
          <p:cNvSpPr>
            <a:spLocks noChangeArrowheads="1"/>
          </p:cNvSpPr>
          <p:nvPr/>
        </p:nvSpPr>
        <p:spPr bwMode="auto">
          <a:xfrm>
            <a:off x="5039544" y="596587"/>
            <a:ext cx="410445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Situation n°1 : </a:t>
            </a:r>
            <a:r>
              <a:rPr kumimoji="0" lang="fr-FR" sz="2000" b="1" i="0" u="sng" strike="noStrike" cap="none" normalizeH="0" baseline="0" dirty="0">
                <a:ln>
                  <a:noFill/>
                </a:ln>
                <a:solidFill>
                  <a:schemeClr val="tx1"/>
                </a:solidFill>
                <a:effectLst/>
                <a:latin typeface="Calibri" pitchFamily="34" charset="0"/>
                <a:ea typeface="Calibri" pitchFamily="34" charset="0"/>
                <a:cs typeface="Times New Roman" pitchFamily="18" charset="0"/>
              </a:rPr>
              <a:t>Réalisation en sécurité</a:t>
            </a:r>
            <a:r>
              <a:rPr kumimoji="0" lang="fr-F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fr-FR"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57208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1296920" y="1551337"/>
            <a:ext cx="1990725" cy="1933575"/>
          </a:xfrm>
          <a:prstGeom prst="rect">
            <a:avLst/>
          </a:prstGeom>
          <a:noFill/>
          <a:ln w="9525">
            <a:noFill/>
            <a:miter lim="800000"/>
            <a:headEnd/>
            <a:tailEnd/>
          </a:ln>
        </p:spPr>
      </p:pic>
      <p:sp>
        <p:nvSpPr>
          <p:cNvPr id="5" name="ZoneTexte 4"/>
          <p:cNvSpPr txBox="1"/>
          <p:nvPr/>
        </p:nvSpPr>
        <p:spPr>
          <a:xfrm>
            <a:off x="5148064" y="1846565"/>
            <a:ext cx="3168352" cy="369332"/>
          </a:xfrm>
          <a:prstGeom prst="rect">
            <a:avLst/>
          </a:prstGeom>
          <a:noFill/>
        </p:spPr>
        <p:txBody>
          <a:bodyPr wrap="square" rtlCol="0">
            <a:spAutoFit/>
          </a:bodyPr>
          <a:lstStyle/>
          <a:p>
            <a:pPr algn="ctr"/>
            <a:r>
              <a:rPr lang="fr-FR" dirty="0"/>
              <a:t>Implantation de l’ouvrage</a:t>
            </a:r>
          </a:p>
        </p:txBody>
      </p:sp>
      <p:sp>
        <p:nvSpPr>
          <p:cNvPr id="6" name="Flèche vers le bas 5"/>
          <p:cNvSpPr/>
          <p:nvPr/>
        </p:nvSpPr>
        <p:spPr>
          <a:xfrm>
            <a:off x="6588224" y="2422629"/>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5220072" y="3358733"/>
            <a:ext cx="3168352" cy="646331"/>
          </a:xfrm>
          <a:prstGeom prst="rect">
            <a:avLst/>
          </a:prstGeom>
          <a:noFill/>
        </p:spPr>
        <p:txBody>
          <a:bodyPr wrap="square" rtlCol="0">
            <a:spAutoFit/>
          </a:bodyPr>
          <a:lstStyle/>
          <a:p>
            <a:pPr algn="ctr"/>
            <a:r>
              <a:rPr lang="fr-FR" dirty="0"/>
              <a:t>Levé Altimétrique des massifs de fondations</a:t>
            </a:r>
          </a:p>
        </p:txBody>
      </p:sp>
      <p:sp>
        <p:nvSpPr>
          <p:cNvPr id="8" name="Flèche vers le bas 7"/>
          <p:cNvSpPr/>
          <p:nvPr/>
        </p:nvSpPr>
        <p:spPr>
          <a:xfrm>
            <a:off x="6588224" y="4366845"/>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5004048" y="5518973"/>
            <a:ext cx="3528392" cy="646331"/>
          </a:xfrm>
          <a:prstGeom prst="rect">
            <a:avLst/>
          </a:prstGeom>
          <a:noFill/>
        </p:spPr>
        <p:txBody>
          <a:bodyPr wrap="square" rtlCol="0">
            <a:spAutoFit/>
          </a:bodyPr>
          <a:lstStyle/>
          <a:p>
            <a:pPr algn="ctr"/>
            <a:r>
              <a:rPr lang="fr-FR" dirty="0"/>
              <a:t>Trouver une solution pour adapter l’ouvrage </a:t>
            </a:r>
          </a:p>
        </p:txBody>
      </p:sp>
      <p:pic>
        <p:nvPicPr>
          <p:cNvPr id="20483" name="Picture 3" descr="https://s1.qwant.com/thumbr/0x0/2/3/4a2b5dee94c1062203afe23befb7276f6f74990cc3bfee70630419103091b3/DSC00224.JPG?u=http%3A%2F%2Fimg.over-blog.com%2F500x375%2F4%2F55%2F34%2F08%2FDSC00224.JPG&amp;q=0&amp;b=1&amp;p=0&amp;a=1"/>
          <p:cNvPicPr>
            <a:picLocks noChangeAspect="1" noChangeArrowheads="1"/>
          </p:cNvPicPr>
          <p:nvPr/>
        </p:nvPicPr>
        <p:blipFill>
          <a:blip r:embed="rId3" cstate="print"/>
          <a:srcRect/>
          <a:stretch>
            <a:fillRect/>
          </a:stretch>
        </p:blipFill>
        <p:spPr bwMode="auto">
          <a:xfrm>
            <a:off x="1331640" y="3674052"/>
            <a:ext cx="1944216" cy="1458162"/>
          </a:xfrm>
          <a:prstGeom prst="rect">
            <a:avLst/>
          </a:prstGeom>
          <a:noFill/>
        </p:spPr>
      </p:pic>
      <p:pic>
        <p:nvPicPr>
          <p:cNvPr id="20484" name="Picture 4"/>
          <p:cNvPicPr>
            <a:picLocks noChangeAspect="1" noChangeArrowheads="1"/>
          </p:cNvPicPr>
          <p:nvPr/>
        </p:nvPicPr>
        <p:blipFill>
          <a:blip r:embed="rId4" cstate="print"/>
          <a:srcRect/>
          <a:stretch>
            <a:fillRect/>
          </a:stretch>
        </p:blipFill>
        <p:spPr bwMode="auto">
          <a:xfrm>
            <a:off x="1115616" y="5369625"/>
            <a:ext cx="2376264" cy="1252513"/>
          </a:xfrm>
          <a:prstGeom prst="rect">
            <a:avLst/>
          </a:prstGeom>
          <a:noFill/>
          <a:ln w="9525">
            <a:noFill/>
            <a:miter lim="800000"/>
            <a:headEnd/>
            <a:tailEnd/>
          </a:ln>
        </p:spPr>
      </p:pic>
      <p:sp>
        <p:nvSpPr>
          <p:cNvPr id="13" name="Titre 1"/>
          <p:cNvSpPr>
            <a:spLocks noGrp="1"/>
          </p:cNvSpPr>
          <p:nvPr>
            <p:ph type="title"/>
          </p:nvPr>
        </p:nvSpPr>
        <p:spPr/>
        <p:txBody>
          <a:bodyPr>
            <a:normAutofit/>
          </a:bodyPr>
          <a:lstStyle/>
          <a:p>
            <a:r>
              <a:rPr lang="fr-FR" sz="2800" dirty="0"/>
              <a:t>Sujet 0 - 2</a:t>
            </a:r>
          </a:p>
        </p:txBody>
      </p:sp>
      <p:sp>
        <p:nvSpPr>
          <p:cNvPr id="14" name="Espace réservé du numéro de diapositive 13"/>
          <p:cNvSpPr>
            <a:spLocks noGrp="1"/>
          </p:cNvSpPr>
          <p:nvPr>
            <p:ph type="sldNum" sz="quarter" idx="12"/>
          </p:nvPr>
        </p:nvSpPr>
        <p:spPr/>
        <p:txBody>
          <a:bodyPr/>
          <a:lstStyle/>
          <a:p>
            <a:fld id="{36022CCB-9A52-40ED-BC4E-0495E8AB7719}" type="slidenum">
              <a:rPr lang="fr-FR" smtClean="0"/>
              <a:t>21</a:t>
            </a:fld>
            <a:endParaRPr lang="fr-FR"/>
          </a:p>
        </p:txBody>
      </p:sp>
    </p:spTree>
    <p:extLst>
      <p:ext uri="{BB962C8B-B14F-4D97-AF65-F5344CB8AC3E}">
        <p14:creationId xmlns:p14="http://schemas.microsoft.com/office/powerpoint/2010/main" val="1909284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Sujet 0 - 3</a:t>
            </a:r>
          </a:p>
        </p:txBody>
      </p:sp>
      <p:sp>
        <p:nvSpPr>
          <p:cNvPr id="12" name="Espace réservé du numéro de diapositive 11"/>
          <p:cNvSpPr>
            <a:spLocks noGrp="1"/>
          </p:cNvSpPr>
          <p:nvPr>
            <p:ph type="sldNum" sz="quarter" idx="12"/>
          </p:nvPr>
        </p:nvSpPr>
        <p:spPr/>
        <p:txBody>
          <a:bodyPr/>
          <a:lstStyle/>
          <a:p>
            <a:fld id="{36022CCB-9A52-40ED-BC4E-0495E8AB7719}" type="slidenum">
              <a:rPr lang="fr-FR" smtClean="0"/>
              <a:t>22</a:t>
            </a:fld>
            <a:endParaRPr lang="fr-FR"/>
          </a:p>
        </p:txBody>
      </p:sp>
      <p:sp>
        <p:nvSpPr>
          <p:cNvPr id="9" name="Rectangle 8"/>
          <p:cNvSpPr/>
          <p:nvPr/>
        </p:nvSpPr>
        <p:spPr>
          <a:xfrm>
            <a:off x="1188080" y="5336442"/>
            <a:ext cx="6840760" cy="1200329"/>
          </a:xfrm>
          <a:prstGeom prst="rect">
            <a:avLst/>
          </a:prstGeom>
        </p:spPr>
        <p:txBody>
          <a:bodyPr wrap="square">
            <a:spAutoFit/>
          </a:bodyPr>
          <a:lstStyle/>
          <a:p>
            <a:pPr algn="just"/>
            <a:r>
              <a:rPr lang="fr-FR" b="1" u="sng" dirty="0"/>
              <a:t>Objet de l'étude </a:t>
            </a:r>
            <a:r>
              <a:rPr lang="fr-FR" dirty="0"/>
              <a:t>: Dans le cas de la mise en œuvre d'un abri voiture sur le parking du lycée Jean Lurçat, vous êtes chargé de contrôler les accès et les gabarits de passe des camions de livraison et d’adapter la livraison au contrainte des camions de livraison</a:t>
            </a:r>
          </a:p>
        </p:txBody>
      </p:sp>
      <p:graphicFrame>
        <p:nvGraphicFramePr>
          <p:cNvPr id="8" name="Tableau 7"/>
          <p:cNvGraphicFramePr>
            <a:graphicFrameLocks noGrp="1"/>
          </p:cNvGraphicFramePr>
          <p:nvPr>
            <p:extLst>
              <p:ext uri="{D42A27DB-BD31-4B8C-83A1-F6EECF244321}">
                <p14:modId xmlns:p14="http://schemas.microsoft.com/office/powerpoint/2010/main" val="3155295546"/>
              </p:ext>
            </p:extLst>
          </p:nvPr>
        </p:nvGraphicFramePr>
        <p:xfrm>
          <a:off x="468000" y="1530000"/>
          <a:ext cx="8280920" cy="3449822"/>
        </p:xfrm>
        <a:graphic>
          <a:graphicData uri="http://schemas.openxmlformats.org/drawingml/2006/table">
            <a:tbl>
              <a:tblPr/>
              <a:tblGrid>
                <a:gridCol w="343116">
                  <a:extLst>
                    <a:ext uri="{9D8B030D-6E8A-4147-A177-3AD203B41FA5}">
                      <a16:colId xmlns:a16="http://schemas.microsoft.com/office/drawing/2014/main" val="20000"/>
                    </a:ext>
                  </a:extLst>
                </a:gridCol>
                <a:gridCol w="953112">
                  <a:extLst>
                    <a:ext uri="{9D8B030D-6E8A-4147-A177-3AD203B41FA5}">
                      <a16:colId xmlns:a16="http://schemas.microsoft.com/office/drawing/2014/main" val="20001"/>
                    </a:ext>
                  </a:extLst>
                </a:gridCol>
                <a:gridCol w="441829">
                  <a:extLst>
                    <a:ext uri="{9D8B030D-6E8A-4147-A177-3AD203B41FA5}">
                      <a16:colId xmlns:a16="http://schemas.microsoft.com/office/drawing/2014/main" val="20002"/>
                    </a:ext>
                  </a:extLst>
                </a:gridCol>
                <a:gridCol w="4814671">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tblGrid>
              <a:tr h="280043">
                <a:tc rowSpan="2" gridSpan="3">
                  <a:txBody>
                    <a:bodyPr/>
                    <a:lstStyle/>
                    <a:p>
                      <a:pPr algn="ctr">
                        <a:lnSpc>
                          <a:spcPct val="115000"/>
                        </a:lnSpc>
                        <a:spcAft>
                          <a:spcPts val="0"/>
                        </a:spcAft>
                      </a:pPr>
                      <a:r>
                        <a:rPr lang="fr-FR" sz="1100" dirty="0">
                          <a:latin typeface="Calibri"/>
                          <a:ea typeface="Calibri"/>
                          <a:cs typeface="Times New Roman"/>
                        </a:rPr>
                        <a:t>Compétence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hMerge="1">
                  <a:txBody>
                    <a:bodyPr/>
                    <a:lstStyle/>
                    <a:p>
                      <a:endParaRPr lang="fr-FR"/>
                    </a:p>
                  </a:txBody>
                  <a:tcPr/>
                </a:tc>
                <a:tc rowSpan="2">
                  <a:txBody>
                    <a:bodyPr/>
                    <a:lstStyle/>
                    <a:p>
                      <a:pPr algn="ctr">
                        <a:lnSpc>
                          <a:spcPct val="115000"/>
                        </a:lnSpc>
                        <a:spcAft>
                          <a:spcPts val="0"/>
                        </a:spcAft>
                      </a:pPr>
                      <a:r>
                        <a:rPr lang="fr-FR" sz="1100" dirty="0">
                          <a:latin typeface="Calibri"/>
                          <a:ea typeface="Calibri"/>
                          <a:cs typeface="Times New Roman"/>
                        </a:rPr>
                        <a:t>Compétence détaillée</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La compétence C13.4 sera obligatoirement évaluée en situation 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1100" dirty="0">
                          <a:latin typeface="Calibri"/>
                          <a:ea typeface="Calibri"/>
                          <a:cs typeface="Times New Roman"/>
                        </a:rPr>
                        <a:t>Évaluation minimale obligatoire des compétences en CCF</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0000"/>
                  </a:ext>
                </a:extLst>
              </a:tr>
              <a:tr h="280043">
                <a:tc gridSpan="3" vMerge="1">
                  <a:txBody>
                    <a:bodyPr/>
                    <a:lstStyle/>
                    <a:p>
                      <a:endParaRPr lang="fr-FR"/>
                    </a:p>
                  </a:txBody>
                  <a:tcPr/>
                </a:tc>
                <a:tc hMerge="1" vMerge="1">
                  <a:txBody>
                    <a:bodyPr/>
                    <a:lstStyle/>
                    <a:p>
                      <a:endParaRPr lang="fr-FR"/>
                    </a:p>
                  </a:txBody>
                  <a:tcPr/>
                </a:tc>
                <a:tc hMerge="1"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Situation 1</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Situation 2</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1/2</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0085">
                <a:tc rowSpan="7">
                  <a:txBody>
                    <a:bodyPr/>
                    <a:lstStyle/>
                    <a:p>
                      <a:pPr algn="ctr">
                        <a:lnSpc>
                          <a:spcPct val="115000"/>
                        </a:lnSpc>
                        <a:spcAft>
                          <a:spcPts val="0"/>
                        </a:spcAft>
                      </a:pPr>
                      <a:r>
                        <a:rPr lang="fr-FR" sz="1100" dirty="0">
                          <a:latin typeface="Calibri"/>
                          <a:ea typeface="Calibri"/>
                          <a:cs typeface="Times New Roman"/>
                        </a:rPr>
                        <a:t>C13</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a:lnSpc>
                          <a:spcPct val="115000"/>
                        </a:lnSpc>
                        <a:spcAft>
                          <a:spcPts val="0"/>
                        </a:spcAft>
                      </a:pPr>
                      <a:r>
                        <a:rPr lang="fr-FR" sz="1100" dirty="0">
                          <a:latin typeface="Calibri"/>
                          <a:ea typeface="Calibri"/>
                          <a:cs typeface="Times New Roman"/>
                        </a:rPr>
                        <a:t>Contrôler et valider, un support, un composant, un ouvrage, un procédé, un prototype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C13.1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réceptionner un ouvrage exécuté, le support d'une structure ou une implantation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Non</a:t>
                      </a:r>
                      <a:r>
                        <a:rPr lang="fr-FR" sz="1100" baseline="0" dirty="0">
                          <a:latin typeface="Calibri"/>
                          <a:ea typeface="Calibri"/>
                          <a:cs typeface="Times New Roman"/>
                        </a:rPr>
                        <a:t> é</a:t>
                      </a:r>
                      <a:r>
                        <a:rPr lang="fr-FR" sz="1100" dirty="0">
                          <a:latin typeface="Calibri"/>
                          <a:ea typeface="Calibri"/>
                          <a:cs typeface="Times New Roman"/>
                        </a:rPr>
                        <a:t>valuée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C13.2</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Mettre en œuvre, contrôler et valider un ouvrage en cours d'exécution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Evaluée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C13.3</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Analyser un comportement structurel à partir d’un essai expérimental</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Au choix</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C13.4</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Assurer la sécurité en réalisation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Évaluée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0043">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C13.5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valider un procédé de réalisation en atelier</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Evaluée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C13.6</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Implanter un ouvrage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Non</a:t>
                      </a:r>
                      <a:r>
                        <a:rPr lang="fr-FR" sz="1100" baseline="0" dirty="0">
                          <a:latin typeface="Calibri"/>
                          <a:ea typeface="Calibri"/>
                          <a:cs typeface="Times New Roman"/>
                        </a:rPr>
                        <a:t> é</a:t>
                      </a:r>
                      <a:r>
                        <a:rPr lang="fr-FR" sz="1100" dirty="0">
                          <a:latin typeface="Calibri"/>
                          <a:ea typeface="Calibri"/>
                          <a:cs typeface="Times New Roman"/>
                        </a:rPr>
                        <a:t>valué</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C13.7</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dirty="0">
                          <a:latin typeface="Calibri"/>
                          <a:ea typeface="Calibri"/>
                          <a:cs typeface="Times New Roman"/>
                        </a:rPr>
                        <a:t>Contrôler et valider une solution technique par la réalisation d'un prototype réel ou virtuel</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Au choix</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8"/>
                  </a:ext>
                </a:extLst>
              </a:tr>
            </a:tbl>
          </a:graphicData>
        </a:graphic>
      </p:graphicFrame>
      <p:sp>
        <p:nvSpPr>
          <p:cNvPr id="7" name="Rectangle 2"/>
          <p:cNvSpPr>
            <a:spLocks noChangeArrowheads="1"/>
          </p:cNvSpPr>
          <p:nvPr/>
        </p:nvSpPr>
        <p:spPr bwMode="auto">
          <a:xfrm>
            <a:off x="5039544" y="596587"/>
            <a:ext cx="410445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Situation n°1 : </a:t>
            </a:r>
            <a:r>
              <a:rPr kumimoji="0" lang="fr-FR" sz="2000" b="1" i="0" u="sng" strike="noStrike" cap="none" normalizeH="0" baseline="0" dirty="0">
                <a:ln>
                  <a:noFill/>
                </a:ln>
                <a:solidFill>
                  <a:schemeClr val="tx1"/>
                </a:solidFill>
                <a:effectLst/>
                <a:latin typeface="Calibri" pitchFamily="34" charset="0"/>
                <a:ea typeface="Calibri" pitchFamily="34" charset="0"/>
                <a:cs typeface="Times New Roman" pitchFamily="18" charset="0"/>
              </a:rPr>
              <a:t>Réalisation en sécurité</a:t>
            </a:r>
            <a:r>
              <a:rPr kumimoji="0" lang="fr-F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fr-FR"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0535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p:cNvPicPr/>
          <p:nvPr/>
        </p:nvPicPr>
        <p:blipFill>
          <a:blip r:embed="rId2" cstate="print"/>
          <a:srcRect/>
          <a:stretch>
            <a:fillRect/>
          </a:stretch>
        </p:blipFill>
        <p:spPr bwMode="auto">
          <a:xfrm>
            <a:off x="390488" y="1734858"/>
            <a:ext cx="4469544" cy="2126190"/>
          </a:xfrm>
          <a:prstGeom prst="rect">
            <a:avLst/>
          </a:prstGeom>
          <a:noFill/>
          <a:ln w="9525">
            <a:noFill/>
            <a:miter lim="800000"/>
            <a:headEnd/>
            <a:tailEnd/>
          </a:ln>
        </p:spPr>
      </p:pic>
      <p:sp>
        <p:nvSpPr>
          <p:cNvPr id="6" name="ZoneTexte 5"/>
          <p:cNvSpPr txBox="1"/>
          <p:nvPr/>
        </p:nvSpPr>
        <p:spPr>
          <a:xfrm>
            <a:off x="5292080" y="1916832"/>
            <a:ext cx="3024336" cy="369332"/>
          </a:xfrm>
          <a:prstGeom prst="rect">
            <a:avLst/>
          </a:prstGeom>
          <a:noFill/>
        </p:spPr>
        <p:txBody>
          <a:bodyPr wrap="square" rtlCol="0">
            <a:spAutoFit/>
          </a:bodyPr>
          <a:lstStyle/>
          <a:p>
            <a:pPr algn="ctr"/>
            <a:r>
              <a:rPr lang="fr-FR" dirty="0"/>
              <a:t>Plan de situation de l’ouvrage</a:t>
            </a:r>
          </a:p>
        </p:txBody>
      </p:sp>
      <p:sp>
        <p:nvSpPr>
          <p:cNvPr id="7" name="ZoneTexte 6"/>
          <p:cNvSpPr txBox="1"/>
          <p:nvPr/>
        </p:nvSpPr>
        <p:spPr>
          <a:xfrm>
            <a:off x="4716016" y="3491716"/>
            <a:ext cx="3960440" cy="369332"/>
          </a:xfrm>
          <a:prstGeom prst="rect">
            <a:avLst/>
          </a:prstGeom>
          <a:noFill/>
        </p:spPr>
        <p:txBody>
          <a:bodyPr wrap="square" rtlCol="0">
            <a:spAutoFit/>
          </a:bodyPr>
          <a:lstStyle/>
          <a:p>
            <a:pPr algn="ctr"/>
            <a:r>
              <a:rPr lang="fr-FR" dirty="0"/>
              <a:t>Gabarit des utilitaires de l’entreprise</a:t>
            </a:r>
          </a:p>
        </p:txBody>
      </p:sp>
      <p:sp>
        <p:nvSpPr>
          <p:cNvPr id="8" name="Flèche vers le bas 7"/>
          <p:cNvSpPr/>
          <p:nvPr/>
        </p:nvSpPr>
        <p:spPr>
          <a:xfrm>
            <a:off x="6516216" y="4225734"/>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4716016" y="5229200"/>
            <a:ext cx="4176464" cy="369332"/>
          </a:xfrm>
          <a:prstGeom prst="rect">
            <a:avLst/>
          </a:prstGeom>
          <a:noFill/>
        </p:spPr>
        <p:txBody>
          <a:bodyPr wrap="square" rtlCol="0">
            <a:spAutoFit/>
          </a:bodyPr>
          <a:lstStyle/>
          <a:p>
            <a:pPr algn="ctr"/>
            <a:r>
              <a:rPr lang="fr-FR" dirty="0"/>
              <a:t>Adapter l’ouvrage aux camions de livraison</a:t>
            </a:r>
          </a:p>
        </p:txBody>
      </p:sp>
      <p:sp>
        <p:nvSpPr>
          <p:cNvPr id="23554" name="AutoShape 2" descr="Résultat de recherche d'images pour &quot;eclissage poutre&quot;"/>
          <p:cNvSpPr>
            <a:spLocks noChangeAspect="1" noChangeArrowheads="1"/>
          </p:cNvSpPr>
          <p:nvPr/>
        </p:nvSpPr>
        <p:spPr bwMode="auto">
          <a:xfrm>
            <a:off x="155575" y="-661988"/>
            <a:ext cx="2143125" cy="138112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3556" name="AutoShape 4" descr="Résultat de recherche d'images pour &quot;eclissage poutre&quot;"/>
          <p:cNvSpPr>
            <a:spLocks noChangeAspect="1" noChangeArrowheads="1"/>
          </p:cNvSpPr>
          <p:nvPr/>
        </p:nvSpPr>
        <p:spPr bwMode="auto">
          <a:xfrm>
            <a:off x="155575" y="-661988"/>
            <a:ext cx="2143125" cy="1381126"/>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3558" name="Picture 6" descr="Résultat de recherche d'images pour &quot;eclissage poutre&quot;"/>
          <p:cNvPicPr>
            <a:picLocks noChangeAspect="1" noChangeArrowheads="1"/>
          </p:cNvPicPr>
          <p:nvPr/>
        </p:nvPicPr>
        <p:blipFill>
          <a:blip r:embed="rId3" cstate="print"/>
          <a:srcRect/>
          <a:stretch>
            <a:fillRect/>
          </a:stretch>
        </p:blipFill>
        <p:spPr bwMode="auto">
          <a:xfrm>
            <a:off x="308845" y="4217406"/>
            <a:ext cx="2143125" cy="1381126"/>
          </a:xfrm>
          <a:prstGeom prst="rect">
            <a:avLst/>
          </a:prstGeom>
          <a:noFill/>
        </p:spPr>
      </p:pic>
      <p:pic>
        <p:nvPicPr>
          <p:cNvPr id="23559" name="Picture 7"/>
          <p:cNvPicPr>
            <a:picLocks noChangeAspect="1" noChangeArrowheads="1"/>
          </p:cNvPicPr>
          <p:nvPr/>
        </p:nvPicPr>
        <p:blipFill>
          <a:blip r:embed="rId4" cstate="print"/>
          <a:srcRect/>
          <a:stretch>
            <a:fillRect/>
          </a:stretch>
        </p:blipFill>
        <p:spPr bwMode="auto">
          <a:xfrm>
            <a:off x="3059832" y="5229200"/>
            <a:ext cx="1227994" cy="1440160"/>
          </a:xfrm>
          <a:prstGeom prst="rect">
            <a:avLst/>
          </a:prstGeom>
          <a:noFill/>
          <a:ln w="9525">
            <a:noFill/>
            <a:miter lim="800000"/>
            <a:headEnd/>
            <a:tailEnd/>
          </a:ln>
        </p:spPr>
      </p:pic>
      <p:sp>
        <p:nvSpPr>
          <p:cNvPr id="13" name="Titre 1"/>
          <p:cNvSpPr>
            <a:spLocks noGrp="1"/>
          </p:cNvSpPr>
          <p:nvPr>
            <p:ph type="title"/>
          </p:nvPr>
        </p:nvSpPr>
        <p:spPr/>
        <p:txBody>
          <a:bodyPr>
            <a:normAutofit/>
          </a:bodyPr>
          <a:lstStyle/>
          <a:p>
            <a:r>
              <a:rPr lang="fr-FR" sz="2800" dirty="0"/>
              <a:t>Sujet 0 - 3</a:t>
            </a:r>
          </a:p>
        </p:txBody>
      </p:sp>
      <p:sp>
        <p:nvSpPr>
          <p:cNvPr id="16" name="Espace réservé du numéro de diapositive 15"/>
          <p:cNvSpPr>
            <a:spLocks noGrp="1"/>
          </p:cNvSpPr>
          <p:nvPr>
            <p:ph type="sldNum" sz="quarter" idx="12"/>
          </p:nvPr>
        </p:nvSpPr>
        <p:spPr/>
        <p:txBody>
          <a:bodyPr/>
          <a:lstStyle/>
          <a:p>
            <a:fld id="{36022CCB-9A52-40ED-BC4E-0495E8AB7719}" type="slidenum">
              <a:rPr lang="fr-FR" smtClean="0"/>
              <a:t>23</a:t>
            </a:fld>
            <a:endParaRPr lang="fr-FR"/>
          </a:p>
        </p:txBody>
      </p:sp>
      <p:sp>
        <p:nvSpPr>
          <p:cNvPr id="15" name="Flèche vers le bas 14"/>
          <p:cNvSpPr/>
          <p:nvPr/>
        </p:nvSpPr>
        <p:spPr>
          <a:xfrm>
            <a:off x="6552220" y="2538192"/>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283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Sujet 0 - 4</a:t>
            </a:r>
          </a:p>
        </p:txBody>
      </p:sp>
      <p:sp>
        <p:nvSpPr>
          <p:cNvPr id="11" name="Espace réservé du numéro de diapositive 10"/>
          <p:cNvSpPr>
            <a:spLocks noGrp="1"/>
          </p:cNvSpPr>
          <p:nvPr>
            <p:ph type="sldNum" sz="quarter" idx="12"/>
          </p:nvPr>
        </p:nvSpPr>
        <p:spPr/>
        <p:txBody>
          <a:bodyPr/>
          <a:lstStyle/>
          <a:p>
            <a:fld id="{36022CCB-9A52-40ED-BC4E-0495E8AB7719}" type="slidenum">
              <a:rPr lang="fr-FR" smtClean="0"/>
              <a:t>24</a:t>
            </a:fld>
            <a:endParaRPr lang="fr-FR"/>
          </a:p>
        </p:txBody>
      </p:sp>
      <p:sp>
        <p:nvSpPr>
          <p:cNvPr id="7" name="Rectangle 6"/>
          <p:cNvSpPr/>
          <p:nvPr/>
        </p:nvSpPr>
        <p:spPr>
          <a:xfrm>
            <a:off x="1475656" y="5412412"/>
            <a:ext cx="6192688" cy="923330"/>
          </a:xfrm>
          <a:prstGeom prst="rect">
            <a:avLst/>
          </a:prstGeom>
        </p:spPr>
        <p:txBody>
          <a:bodyPr wrap="square">
            <a:spAutoFit/>
          </a:bodyPr>
          <a:lstStyle/>
          <a:p>
            <a:pPr algn="just"/>
            <a:r>
              <a:rPr lang="fr-FR" b="1" u="sng" dirty="0"/>
              <a:t>Objet de l'étude </a:t>
            </a:r>
            <a:r>
              <a:rPr lang="fr-FR" dirty="0"/>
              <a:t>: Le maitre d’ouvrage a constaté un désordre sur l’auvent de l’atelier. Vous êtes chargé de constater et de corriger cette malfaçon.</a:t>
            </a:r>
          </a:p>
        </p:txBody>
      </p:sp>
      <p:graphicFrame>
        <p:nvGraphicFramePr>
          <p:cNvPr id="8" name="Tableau 7"/>
          <p:cNvGraphicFramePr>
            <a:graphicFrameLocks noGrp="1"/>
          </p:cNvGraphicFramePr>
          <p:nvPr>
            <p:extLst>
              <p:ext uri="{D42A27DB-BD31-4B8C-83A1-F6EECF244321}">
                <p14:modId xmlns:p14="http://schemas.microsoft.com/office/powerpoint/2010/main" val="4284081804"/>
              </p:ext>
            </p:extLst>
          </p:nvPr>
        </p:nvGraphicFramePr>
        <p:xfrm>
          <a:off x="468000" y="1530000"/>
          <a:ext cx="8280920" cy="3555351"/>
        </p:xfrm>
        <a:graphic>
          <a:graphicData uri="http://schemas.openxmlformats.org/drawingml/2006/table">
            <a:tbl>
              <a:tblPr/>
              <a:tblGrid>
                <a:gridCol w="343116">
                  <a:extLst>
                    <a:ext uri="{9D8B030D-6E8A-4147-A177-3AD203B41FA5}">
                      <a16:colId xmlns:a16="http://schemas.microsoft.com/office/drawing/2014/main" val="20000"/>
                    </a:ext>
                  </a:extLst>
                </a:gridCol>
                <a:gridCol w="953112">
                  <a:extLst>
                    <a:ext uri="{9D8B030D-6E8A-4147-A177-3AD203B41FA5}">
                      <a16:colId xmlns:a16="http://schemas.microsoft.com/office/drawing/2014/main" val="20001"/>
                    </a:ext>
                  </a:extLst>
                </a:gridCol>
                <a:gridCol w="441829">
                  <a:extLst>
                    <a:ext uri="{9D8B030D-6E8A-4147-A177-3AD203B41FA5}">
                      <a16:colId xmlns:a16="http://schemas.microsoft.com/office/drawing/2014/main" val="20002"/>
                    </a:ext>
                  </a:extLst>
                </a:gridCol>
                <a:gridCol w="4814671">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tblGrid>
              <a:tr h="280043">
                <a:tc rowSpan="2" gridSpan="3">
                  <a:txBody>
                    <a:bodyPr/>
                    <a:lstStyle/>
                    <a:p>
                      <a:pPr algn="ctr">
                        <a:lnSpc>
                          <a:spcPct val="115000"/>
                        </a:lnSpc>
                        <a:spcAft>
                          <a:spcPts val="0"/>
                        </a:spcAft>
                      </a:pPr>
                      <a:r>
                        <a:rPr lang="fr-FR" sz="1100" dirty="0">
                          <a:latin typeface="Calibri"/>
                          <a:ea typeface="Calibri"/>
                          <a:cs typeface="Times New Roman"/>
                        </a:rPr>
                        <a:t>Compétence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hMerge="1">
                  <a:txBody>
                    <a:bodyPr/>
                    <a:lstStyle/>
                    <a:p>
                      <a:endParaRPr lang="fr-FR"/>
                    </a:p>
                  </a:txBody>
                  <a:tcPr/>
                </a:tc>
                <a:tc rowSpan="2">
                  <a:txBody>
                    <a:bodyPr/>
                    <a:lstStyle/>
                    <a:p>
                      <a:pPr algn="ctr">
                        <a:lnSpc>
                          <a:spcPct val="115000"/>
                        </a:lnSpc>
                        <a:spcAft>
                          <a:spcPts val="0"/>
                        </a:spcAft>
                      </a:pPr>
                      <a:r>
                        <a:rPr lang="fr-FR" sz="1100" dirty="0">
                          <a:latin typeface="Calibri"/>
                          <a:ea typeface="Calibri"/>
                          <a:cs typeface="Times New Roman"/>
                        </a:rPr>
                        <a:t>Compétence détaillée</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La compétence C13.4 sera obligatoirement évaluée en situation 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1100" dirty="0">
                          <a:latin typeface="Calibri"/>
                          <a:ea typeface="Calibri"/>
                          <a:cs typeface="Times New Roman"/>
                        </a:rPr>
                        <a:t>Évaluation minimale obligatoire des compétences en CCF</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0000"/>
                  </a:ext>
                </a:extLst>
              </a:tr>
              <a:tr h="280043">
                <a:tc gridSpan="3" vMerge="1">
                  <a:txBody>
                    <a:bodyPr/>
                    <a:lstStyle/>
                    <a:p>
                      <a:endParaRPr lang="fr-FR"/>
                    </a:p>
                  </a:txBody>
                  <a:tcPr/>
                </a:tc>
                <a:tc hMerge="1" vMerge="1">
                  <a:txBody>
                    <a:bodyPr/>
                    <a:lstStyle/>
                    <a:p>
                      <a:endParaRPr lang="fr-FR"/>
                    </a:p>
                  </a:txBody>
                  <a:tcPr/>
                </a:tc>
                <a:tc hMerge="1"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Situation 1</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Situation 2</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1/2</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0085">
                <a:tc rowSpan="7">
                  <a:txBody>
                    <a:bodyPr/>
                    <a:lstStyle/>
                    <a:p>
                      <a:pPr algn="ctr">
                        <a:lnSpc>
                          <a:spcPct val="115000"/>
                        </a:lnSpc>
                        <a:spcAft>
                          <a:spcPts val="0"/>
                        </a:spcAft>
                      </a:pPr>
                      <a:r>
                        <a:rPr lang="fr-FR" sz="1100" dirty="0">
                          <a:latin typeface="Calibri"/>
                          <a:ea typeface="Calibri"/>
                          <a:cs typeface="Times New Roman"/>
                        </a:rPr>
                        <a:t>C13</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a:lnSpc>
                          <a:spcPct val="115000"/>
                        </a:lnSpc>
                        <a:spcAft>
                          <a:spcPts val="0"/>
                        </a:spcAft>
                      </a:pPr>
                      <a:r>
                        <a:rPr lang="fr-FR" sz="1100" dirty="0">
                          <a:latin typeface="Calibri"/>
                          <a:ea typeface="Calibri"/>
                          <a:cs typeface="Times New Roman"/>
                        </a:rPr>
                        <a:t>Contrôler et valider, un support, un composant, un ouvrage, un procédé, un prototype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C13.1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réceptionner un ouvrage exécuté, le support d'une structure ou une implantation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200" dirty="0">
                          <a:latin typeface="+mn-lt"/>
                          <a:ea typeface="Calibri"/>
                          <a:cs typeface="Times New Roman"/>
                        </a:rPr>
                        <a:t>Évaluée</a:t>
                      </a:r>
                      <a:endParaRPr lang="fr-FR" sz="1400" dirty="0">
                        <a:latin typeface="+mn-lt"/>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C13.2</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Mettre en œuvre, contrôler et valider un ouvrage en cours d'exécution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100" dirty="0">
                          <a:latin typeface="+mn-lt"/>
                          <a:ea typeface="Calibri"/>
                          <a:cs typeface="Times New Roman"/>
                        </a:rPr>
                        <a:t>Évaluée</a:t>
                      </a:r>
                      <a:endParaRPr lang="fr-FR" sz="1200" dirty="0">
                        <a:latin typeface="+mn-lt"/>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C13.3</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Analyser un comportement structurel à partir d’un essai expérimental</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Calibri"/>
                          <a:ea typeface="Calibri"/>
                          <a:cs typeface="Times New Roman"/>
                        </a:rPr>
                        <a:t>Au choix</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C13.4</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Assurer la sécurité en réalisation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Évaluée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0043">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C13.5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valider un procédé de réalisation en atelier</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Non évaluée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C13.6</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Implanter un ouvrage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Non</a:t>
                      </a:r>
                      <a:r>
                        <a:rPr lang="fr-FR" sz="1100" baseline="0" dirty="0">
                          <a:latin typeface="Calibri"/>
                          <a:ea typeface="Calibri"/>
                          <a:cs typeface="Times New Roman"/>
                        </a:rPr>
                        <a:t> é</a:t>
                      </a:r>
                      <a:r>
                        <a:rPr lang="fr-FR" sz="1100" dirty="0">
                          <a:latin typeface="Calibri"/>
                          <a:ea typeface="Calibri"/>
                          <a:cs typeface="Times New Roman"/>
                        </a:rPr>
                        <a:t>valué</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C13.7</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dirty="0">
                          <a:latin typeface="Calibri"/>
                          <a:ea typeface="Calibri"/>
                          <a:cs typeface="Times New Roman"/>
                        </a:rPr>
                        <a:t>Contrôler et valider une solution technique par la réalisation d'un prototype réel ou virtuel</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Au choix</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8"/>
                  </a:ext>
                </a:extLst>
              </a:tr>
            </a:tbl>
          </a:graphicData>
        </a:graphic>
      </p:graphicFrame>
      <p:sp>
        <p:nvSpPr>
          <p:cNvPr id="9" name="Rectangle 2"/>
          <p:cNvSpPr>
            <a:spLocks noChangeArrowheads="1"/>
          </p:cNvSpPr>
          <p:nvPr/>
        </p:nvSpPr>
        <p:spPr bwMode="auto">
          <a:xfrm>
            <a:off x="5039544" y="596587"/>
            <a:ext cx="410445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Situation n°1 : </a:t>
            </a:r>
            <a:r>
              <a:rPr kumimoji="0" lang="fr-FR" sz="2000" b="1" i="0" u="sng" strike="noStrike" cap="none" normalizeH="0" baseline="0" dirty="0">
                <a:ln>
                  <a:noFill/>
                </a:ln>
                <a:solidFill>
                  <a:schemeClr val="tx1"/>
                </a:solidFill>
                <a:effectLst/>
                <a:latin typeface="Calibri" pitchFamily="34" charset="0"/>
                <a:ea typeface="Calibri" pitchFamily="34" charset="0"/>
                <a:cs typeface="Times New Roman" pitchFamily="18" charset="0"/>
              </a:rPr>
              <a:t>Réalisation en sécurité</a:t>
            </a:r>
            <a:r>
              <a:rPr kumimoji="0" lang="fr-F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fr-FR"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5338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descr="Echafaudage Roulant Comabi Junior 200 Hauteur de travail 3.80 m"/>
          <p:cNvPicPr/>
          <p:nvPr/>
        </p:nvPicPr>
        <p:blipFill>
          <a:blip r:embed="rId2" cstate="print"/>
          <a:srcRect/>
          <a:stretch>
            <a:fillRect/>
          </a:stretch>
        </p:blipFill>
        <p:spPr bwMode="auto">
          <a:xfrm>
            <a:off x="994701" y="1030618"/>
            <a:ext cx="1819275" cy="1819275"/>
          </a:xfrm>
          <a:prstGeom prst="rect">
            <a:avLst/>
          </a:prstGeom>
          <a:noFill/>
          <a:ln w="9525">
            <a:noFill/>
            <a:miter lim="800000"/>
            <a:headEnd/>
            <a:tailEnd/>
          </a:ln>
        </p:spPr>
      </p:pic>
      <p:pic>
        <p:nvPicPr>
          <p:cNvPr id="5" name="Image 4" descr="attache jaune 2.jpg"/>
          <p:cNvPicPr/>
          <p:nvPr/>
        </p:nvPicPr>
        <p:blipFill>
          <a:blip r:embed="rId3" cstate="print"/>
          <a:stretch>
            <a:fillRect/>
          </a:stretch>
        </p:blipFill>
        <p:spPr>
          <a:xfrm>
            <a:off x="1185900" y="2982652"/>
            <a:ext cx="1371600" cy="1828800"/>
          </a:xfrm>
          <a:prstGeom prst="rect">
            <a:avLst/>
          </a:prstGeom>
        </p:spPr>
      </p:pic>
      <p:pic>
        <p:nvPicPr>
          <p:cNvPr id="25602" name="Picture 2" descr="Résultat de recherche d'images pour &quot;platine d'about charpente métallique&quot;"/>
          <p:cNvPicPr>
            <a:picLocks noChangeAspect="1" noChangeArrowheads="1"/>
          </p:cNvPicPr>
          <p:nvPr/>
        </p:nvPicPr>
        <p:blipFill>
          <a:blip r:embed="rId4" cstate="print"/>
          <a:srcRect/>
          <a:stretch>
            <a:fillRect/>
          </a:stretch>
        </p:blipFill>
        <p:spPr bwMode="auto">
          <a:xfrm>
            <a:off x="971600" y="5151508"/>
            <a:ext cx="1800200" cy="1567826"/>
          </a:xfrm>
          <a:prstGeom prst="rect">
            <a:avLst/>
          </a:prstGeom>
          <a:noFill/>
        </p:spPr>
      </p:pic>
      <p:sp>
        <p:nvSpPr>
          <p:cNvPr id="7" name="ZoneTexte 6"/>
          <p:cNvSpPr txBox="1"/>
          <p:nvPr/>
        </p:nvSpPr>
        <p:spPr>
          <a:xfrm>
            <a:off x="5004048" y="1552139"/>
            <a:ext cx="3456384" cy="646331"/>
          </a:xfrm>
          <a:prstGeom prst="rect">
            <a:avLst/>
          </a:prstGeom>
          <a:noFill/>
        </p:spPr>
        <p:txBody>
          <a:bodyPr wrap="square" rtlCol="0">
            <a:spAutoFit/>
          </a:bodyPr>
          <a:lstStyle/>
          <a:p>
            <a:pPr algn="ctr"/>
            <a:r>
              <a:rPr lang="fr-FR" dirty="0"/>
              <a:t>Montage échafaudage</a:t>
            </a:r>
          </a:p>
          <a:p>
            <a:pPr algn="ctr"/>
            <a:r>
              <a:rPr lang="fr-FR" dirty="0"/>
              <a:t>Travail en hauteur</a:t>
            </a:r>
          </a:p>
        </p:txBody>
      </p:sp>
      <p:sp>
        <p:nvSpPr>
          <p:cNvPr id="8" name="ZoneTexte 7"/>
          <p:cNvSpPr txBox="1"/>
          <p:nvPr/>
        </p:nvSpPr>
        <p:spPr>
          <a:xfrm>
            <a:off x="5417852" y="3533847"/>
            <a:ext cx="2736304" cy="646331"/>
          </a:xfrm>
          <a:prstGeom prst="rect">
            <a:avLst/>
          </a:prstGeom>
          <a:noFill/>
        </p:spPr>
        <p:txBody>
          <a:bodyPr wrap="square" rtlCol="0">
            <a:spAutoFit/>
          </a:bodyPr>
          <a:lstStyle/>
          <a:p>
            <a:pPr algn="ctr"/>
            <a:r>
              <a:rPr lang="fr-FR" dirty="0"/>
              <a:t>Levé de la platine et identification du désordre</a:t>
            </a:r>
          </a:p>
        </p:txBody>
      </p:sp>
      <p:sp>
        <p:nvSpPr>
          <p:cNvPr id="9" name="ZoneTexte 8"/>
          <p:cNvSpPr txBox="1"/>
          <p:nvPr/>
        </p:nvSpPr>
        <p:spPr>
          <a:xfrm>
            <a:off x="5309840" y="5597626"/>
            <a:ext cx="2952328" cy="646331"/>
          </a:xfrm>
          <a:prstGeom prst="rect">
            <a:avLst/>
          </a:prstGeom>
          <a:noFill/>
        </p:spPr>
        <p:txBody>
          <a:bodyPr wrap="square" rtlCol="0">
            <a:spAutoFit/>
          </a:bodyPr>
          <a:lstStyle/>
          <a:p>
            <a:pPr algn="ctr"/>
            <a:r>
              <a:rPr lang="fr-FR" dirty="0"/>
              <a:t>Correction et réalisation de la nouvelle platine</a:t>
            </a:r>
          </a:p>
        </p:txBody>
      </p:sp>
      <p:sp>
        <p:nvSpPr>
          <p:cNvPr id="10" name="Flèche vers le bas 9"/>
          <p:cNvSpPr/>
          <p:nvPr/>
        </p:nvSpPr>
        <p:spPr>
          <a:xfrm>
            <a:off x="6552220" y="2489408"/>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e bas 10"/>
          <p:cNvSpPr/>
          <p:nvPr/>
        </p:nvSpPr>
        <p:spPr>
          <a:xfrm>
            <a:off x="6552220" y="4576545"/>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itre 1"/>
          <p:cNvSpPr>
            <a:spLocks noGrp="1"/>
          </p:cNvSpPr>
          <p:nvPr>
            <p:ph type="title"/>
          </p:nvPr>
        </p:nvSpPr>
        <p:spPr/>
        <p:txBody>
          <a:bodyPr>
            <a:normAutofit/>
          </a:bodyPr>
          <a:lstStyle/>
          <a:p>
            <a:r>
              <a:rPr lang="fr-FR" sz="2800" dirty="0"/>
              <a:t>Sujet 0 - 4</a:t>
            </a:r>
          </a:p>
        </p:txBody>
      </p:sp>
      <p:sp>
        <p:nvSpPr>
          <p:cNvPr id="13" name="Espace réservé du numéro de diapositive 12"/>
          <p:cNvSpPr>
            <a:spLocks noGrp="1"/>
          </p:cNvSpPr>
          <p:nvPr>
            <p:ph type="sldNum" sz="quarter" idx="12"/>
          </p:nvPr>
        </p:nvSpPr>
        <p:spPr/>
        <p:txBody>
          <a:bodyPr/>
          <a:lstStyle/>
          <a:p>
            <a:fld id="{36022CCB-9A52-40ED-BC4E-0495E8AB7719}" type="slidenum">
              <a:rPr lang="fr-FR" smtClean="0"/>
              <a:t>25</a:t>
            </a:fld>
            <a:endParaRPr lang="fr-FR"/>
          </a:p>
        </p:txBody>
      </p:sp>
    </p:spTree>
    <p:extLst>
      <p:ext uri="{BB962C8B-B14F-4D97-AF65-F5344CB8AC3E}">
        <p14:creationId xmlns:p14="http://schemas.microsoft.com/office/powerpoint/2010/main" val="70245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1403648" y="5180999"/>
            <a:ext cx="6408712" cy="1200329"/>
          </a:xfrm>
          <a:prstGeom prst="rect">
            <a:avLst/>
          </a:prstGeom>
        </p:spPr>
        <p:txBody>
          <a:bodyPr wrap="square">
            <a:spAutoFit/>
          </a:bodyPr>
          <a:lstStyle/>
          <a:p>
            <a:pPr algn="just"/>
            <a:r>
              <a:rPr lang="fr-FR" b="1" u="sng" dirty="0"/>
              <a:t>Objet de l'étude </a:t>
            </a:r>
            <a:r>
              <a:rPr lang="fr-FR" dirty="0"/>
              <a:t>: Vous êtes technicien supérieur dans un bureau de contrôle. Votre directeur vous demande de tester une solution d’assemblage d’une cornière 40 x 40 x 4 et si besoin d’apporter les modifications nécessaire</a:t>
            </a:r>
          </a:p>
        </p:txBody>
      </p:sp>
      <p:sp>
        <p:nvSpPr>
          <p:cNvPr id="2" name="Titre 1"/>
          <p:cNvSpPr>
            <a:spLocks noGrp="1"/>
          </p:cNvSpPr>
          <p:nvPr>
            <p:ph type="title"/>
          </p:nvPr>
        </p:nvSpPr>
        <p:spPr/>
        <p:txBody>
          <a:bodyPr/>
          <a:lstStyle/>
          <a:p>
            <a:r>
              <a:rPr lang="fr-FR" dirty="0"/>
              <a:t>Sujet 0-5</a:t>
            </a:r>
          </a:p>
        </p:txBody>
      </p:sp>
      <p:sp>
        <p:nvSpPr>
          <p:cNvPr id="8" name="Espace réservé du numéro de diapositive 7"/>
          <p:cNvSpPr>
            <a:spLocks noGrp="1"/>
          </p:cNvSpPr>
          <p:nvPr>
            <p:ph type="sldNum" sz="quarter" idx="12"/>
          </p:nvPr>
        </p:nvSpPr>
        <p:spPr/>
        <p:txBody>
          <a:bodyPr/>
          <a:lstStyle/>
          <a:p>
            <a:fld id="{36022CCB-9A52-40ED-BC4E-0495E8AB7719}" type="slidenum">
              <a:rPr lang="fr-FR" smtClean="0"/>
              <a:t>26</a:t>
            </a:fld>
            <a:endParaRPr lang="fr-FR"/>
          </a:p>
        </p:txBody>
      </p:sp>
      <p:graphicFrame>
        <p:nvGraphicFramePr>
          <p:cNvPr id="11" name="Tableau 10"/>
          <p:cNvGraphicFramePr>
            <a:graphicFrameLocks noGrp="1"/>
          </p:cNvGraphicFramePr>
          <p:nvPr>
            <p:extLst>
              <p:ext uri="{D42A27DB-BD31-4B8C-83A1-F6EECF244321}">
                <p14:modId xmlns:p14="http://schemas.microsoft.com/office/powerpoint/2010/main" val="2134366537"/>
              </p:ext>
            </p:extLst>
          </p:nvPr>
        </p:nvGraphicFramePr>
        <p:xfrm>
          <a:off x="468000" y="1530000"/>
          <a:ext cx="8280920" cy="3449822"/>
        </p:xfrm>
        <a:graphic>
          <a:graphicData uri="http://schemas.openxmlformats.org/drawingml/2006/table">
            <a:tbl>
              <a:tblPr/>
              <a:tblGrid>
                <a:gridCol w="343116">
                  <a:extLst>
                    <a:ext uri="{9D8B030D-6E8A-4147-A177-3AD203B41FA5}">
                      <a16:colId xmlns:a16="http://schemas.microsoft.com/office/drawing/2014/main" val="20000"/>
                    </a:ext>
                  </a:extLst>
                </a:gridCol>
                <a:gridCol w="953112">
                  <a:extLst>
                    <a:ext uri="{9D8B030D-6E8A-4147-A177-3AD203B41FA5}">
                      <a16:colId xmlns:a16="http://schemas.microsoft.com/office/drawing/2014/main" val="20001"/>
                    </a:ext>
                  </a:extLst>
                </a:gridCol>
                <a:gridCol w="441829">
                  <a:extLst>
                    <a:ext uri="{9D8B030D-6E8A-4147-A177-3AD203B41FA5}">
                      <a16:colId xmlns:a16="http://schemas.microsoft.com/office/drawing/2014/main" val="20002"/>
                    </a:ext>
                  </a:extLst>
                </a:gridCol>
                <a:gridCol w="4814671">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tblGrid>
              <a:tr h="280043">
                <a:tc rowSpan="2" gridSpan="3">
                  <a:txBody>
                    <a:bodyPr/>
                    <a:lstStyle/>
                    <a:p>
                      <a:pPr algn="ctr">
                        <a:lnSpc>
                          <a:spcPct val="115000"/>
                        </a:lnSpc>
                        <a:spcAft>
                          <a:spcPts val="0"/>
                        </a:spcAft>
                      </a:pPr>
                      <a:r>
                        <a:rPr lang="fr-FR" sz="1100" dirty="0">
                          <a:latin typeface="Calibri"/>
                          <a:ea typeface="Calibri"/>
                          <a:cs typeface="Times New Roman"/>
                        </a:rPr>
                        <a:t>Compétence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hMerge="1">
                  <a:txBody>
                    <a:bodyPr/>
                    <a:lstStyle/>
                    <a:p>
                      <a:endParaRPr lang="fr-FR"/>
                    </a:p>
                  </a:txBody>
                  <a:tcPr/>
                </a:tc>
                <a:tc rowSpan="2">
                  <a:txBody>
                    <a:bodyPr/>
                    <a:lstStyle/>
                    <a:p>
                      <a:pPr algn="ctr">
                        <a:lnSpc>
                          <a:spcPct val="115000"/>
                        </a:lnSpc>
                        <a:spcAft>
                          <a:spcPts val="0"/>
                        </a:spcAft>
                      </a:pPr>
                      <a:r>
                        <a:rPr lang="fr-FR" sz="1100" dirty="0">
                          <a:latin typeface="Calibri"/>
                          <a:ea typeface="Calibri"/>
                          <a:cs typeface="Times New Roman"/>
                        </a:rPr>
                        <a:t>Compétence détaillée</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La compétence C13.4 sera obligatoirement évaluée en situation 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1100" dirty="0">
                          <a:latin typeface="Calibri"/>
                          <a:ea typeface="Calibri"/>
                          <a:cs typeface="Times New Roman"/>
                        </a:rPr>
                        <a:t>Évaluation minimale obligatoire des compétences en CCF</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0000"/>
                  </a:ext>
                </a:extLst>
              </a:tr>
              <a:tr h="280043">
                <a:tc gridSpan="3" vMerge="1">
                  <a:txBody>
                    <a:bodyPr/>
                    <a:lstStyle/>
                    <a:p>
                      <a:endParaRPr lang="fr-FR"/>
                    </a:p>
                  </a:txBody>
                  <a:tcPr/>
                </a:tc>
                <a:tc hMerge="1" vMerge="1">
                  <a:txBody>
                    <a:bodyPr/>
                    <a:lstStyle/>
                    <a:p>
                      <a:endParaRPr lang="fr-FR"/>
                    </a:p>
                  </a:txBody>
                  <a:tcPr/>
                </a:tc>
                <a:tc hMerge="1"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Situation 1</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Situation 2</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1/2</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0085">
                <a:tc rowSpan="7">
                  <a:txBody>
                    <a:bodyPr/>
                    <a:lstStyle/>
                    <a:p>
                      <a:pPr algn="ctr">
                        <a:lnSpc>
                          <a:spcPct val="115000"/>
                        </a:lnSpc>
                        <a:spcAft>
                          <a:spcPts val="0"/>
                        </a:spcAft>
                      </a:pPr>
                      <a:r>
                        <a:rPr lang="fr-FR" sz="1100" dirty="0">
                          <a:latin typeface="Calibri"/>
                          <a:ea typeface="Calibri"/>
                          <a:cs typeface="Times New Roman"/>
                        </a:rPr>
                        <a:t>C13</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a:lnSpc>
                          <a:spcPct val="115000"/>
                        </a:lnSpc>
                        <a:spcAft>
                          <a:spcPts val="0"/>
                        </a:spcAft>
                      </a:pPr>
                      <a:r>
                        <a:rPr lang="fr-FR" sz="1100" dirty="0">
                          <a:latin typeface="Calibri"/>
                          <a:ea typeface="Calibri"/>
                          <a:cs typeface="Times New Roman"/>
                        </a:rPr>
                        <a:t>Contrôler et valider, un support, un composant, un ouvrage, un procédé, un prototype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C13.1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réceptionner un ouvrage exécuté, le support d'une structure ou une implantation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100" dirty="0">
                          <a:latin typeface="+mn-lt"/>
                          <a:ea typeface="Calibri"/>
                          <a:cs typeface="Times New Roman"/>
                        </a:rPr>
                        <a:t>Au choix</a:t>
                      </a: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C13.2</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Mettre en œuvre, contrôler et valider un ouvrage en cours d'exécution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100" dirty="0">
                          <a:latin typeface="+mn-lt"/>
                          <a:ea typeface="Calibri"/>
                          <a:cs typeface="Times New Roman"/>
                        </a:rPr>
                        <a:t>Au choix</a:t>
                      </a: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C13.3</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Analyser un comportement structurel à partir d’un essai expérimental</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mn-lt"/>
                          <a:ea typeface="Calibri"/>
                          <a:cs typeface="Times New Roman"/>
                        </a:rPr>
                        <a:t>Évaluée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extLst>
                  <a:ext uri="{0D108BD9-81ED-4DB2-BD59-A6C34878D82A}">
                    <a16:rowId xmlns:a16="http://schemas.microsoft.com/office/drawing/2014/main" val="10004"/>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C13.4</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Assurer la sécurité en réalisation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100" dirty="0">
                          <a:latin typeface="+mn-lt"/>
                          <a:ea typeface="Calibri"/>
                          <a:cs typeface="Times New Roman"/>
                        </a:rPr>
                        <a:t>Au choix</a:t>
                      </a: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0043">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C13.5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valider un procédé de réalisation en atelier</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100" dirty="0">
                          <a:latin typeface="+mn-lt"/>
                          <a:ea typeface="Calibri"/>
                          <a:cs typeface="Times New Roman"/>
                        </a:rPr>
                        <a:t>Au choix</a:t>
                      </a: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C13.6</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Implanter un ouvrage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100" dirty="0">
                          <a:latin typeface="+mn-lt"/>
                          <a:ea typeface="Calibri"/>
                          <a:cs typeface="Times New Roman"/>
                        </a:rPr>
                        <a:t>Au choix</a:t>
                      </a: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C13.7</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dirty="0">
                          <a:latin typeface="Calibri"/>
                          <a:ea typeface="Calibri"/>
                          <a:cs typeface="Times New Roman"/>
                        </a:rPr>
                        <a:t>Contrôler et valider une solution technique par la réalisation d'un prototype réel ou virtuel</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Non évaluée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extLst>
                  <a:ext uri="{0D108BD9-81ED-4DB2-BD59-A6C34878D82A}">
                    <a16:rowId xmlns:a16="http://schemas.microsoft.com/office/drawing/2014/main" val="10008"/>
                  </a:ext>
                </a:extLst>
              </a:tr>
            </a:tbl>
          </a:graphicData>
        </a:graphic>
      </p:graphicFrame>
      <p:sp>
        <p:nvSpPr>
          <p:cNvPr id="9" name="Rectangle 2"/>
          <p:cNvSpPr>
            <a:spLocks noChangeArrowheads="1"/>
          </p:cNvSpPr>
          <p:nvPr/>
        </p:nvSpPr>
        <p:spPr bwMode="auto">
          <a:xfrm>
            <a:off x="5220072" y="404664"/>
            <a:ext cx="392392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Situation n°2 : </a:t>
            </a:r>
            <a:r>
              <a:rPr lang="fr-FR" sz="2000" b="1" u="sng" dirty="0">
                <a:latin typeface="Calibri" pitchFamily="34" charset="0"/>
                <a:ea typeface="Calibri" pitchFamily="34" charset="0"/>
                <a:cs typeface="Times New Roman" pitchFamily="18" charset="0"/>
              </a:rPr>
              <a:t>Comportement des architectures</a:t>
            </a:r>
            <a:endParaRPr kumimoji="0" lang="fr-FR"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18718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oneTexte 3"/>
          <p:cNvSpPr txBox="1"/>
          <p:nvPr/>
        </p:nvSpPr>
        <p:spPr>
          <a:xfrm>
            <a:off x="685555" y="1545279"/>
            <a:ext cx="273630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fr-FR" dirty="0"/>
              <a:t>Image modélisation Robot</a:t>
            </a:r>
          </a:p>
        </p:txBody>
      </p:sp>
      <p:pic>
        <p:nvPicPr>
          <p:cNvPr id="5" name="Image 4"/>
          <p:cNvPicPr/>
          <p:nvPr/>
        </p:nvPicPr>
        <p:blipFill>
          <a:blip r:embed="rId2" cstate="print"/>
          <a:srcRect/>
          <a:stretch>
            <a:fillRect/>
          </a:stretch>
        </p:blipFill>
        <p:spPr bwMode="auto">
          <a:xfrm>
            <a:off x="683567" y="2118485"/>
            <a:ext cx="2593075" cy="1238507"/>
          </a:xfrm>
          <a:prstGeom prst="rect">
            <a:avLst/>
          </a:prstGeom>
          <a:noFill/>
          <a:ln w="9525">
            <a:noFill/>
            <a:miter lim="800000"/>
            <a:headEnd/>
            <a:tailEnd/>
          </a:ln>
        </p:spPr>
      </p:pic>
      <p:pic>
        <p:nvPicPr>
          <p:cNvPr id="6" name="Image 5"/>
          <p:cNvPicPr/>
          <p:nvPr/>
        </p:nvPicPr>
        <p:blipFill>
          <a:blip r:embed="rId3" cstate="print"/>
          <a:srcRect/>
          <a:stretch>
            <a:fillRect/>
          </a:stretch>
        </p:blipFill>
        <p:spPr bwMode="auto">
          <a:xfrm>
            <a:off x="688122" y="3429001"/>
            <a:ext cx="2593075" cy="1449452"/>
          </a:xfrm>
          <a:prstGeom prst="rect">
            <a:avLst/>
          </a:prstGeom>
          <a:noFill/>
          <a:ln w="9525">
            <a:noFill/>
            <a:miter lim="800000"/>
            <a:headEnd/>
            <a:tailEnd/>
          </a:ln>
        </p:spPr>
      </p:pic>
      <p:sp>
        <p:nvSpPr>
          <p:cNvPr id="8" name="ZoneTexte 7"/>
          <p:cNvSpPr txBox="1"/>
          <p:nvPr/>
        </p:nvSpPr>
        <p:spPr>
          <a:xfrm>
            <a:off x="5004048" y="1403484"/>
            <a:ext cx="3528392" cy="369332"/>
          </a:xfrm>
          <a:prstGeom prst="rect">
            <a:avLst/>
          </a:prstGeom>
          <a:noFill/>
        </p:spPr>
        <p:txBody>
          <a:bodyPr wrap="square" rtlCol="0">
            <a:spAutoFit/>
          </a:bodyPr>
          <a:lstStyle/>
          <a:p>
            <a:pPr algn="ctr"/>
            <a:r>
              <a:rPr lang="fr-FR" dirty="0"/>
              <a:t>Exploitation du fichier Robot</a:t>
            </a:r>
          </a:p>
        </p:txBody>
      </p:sp>
      <p:sp>
        <p:nvSpPr>
          <p:cNvPr id="9" name="ZoneTexte 8"/>
          <p:cNvSpPr txBox="1"/>
          <p:nvPr/>
        </p:nvSpPr>
        <p:spPr>
          <a:xfrm>
            <a:off x="5076056" y="2483604"/>
            <a:ext cx="3384376" cy="369332"/>
          </a:xfrm>
          <a:prstGeom prst="rect">
            <a:avLst/>
          </a:prstGeom>
          <a:noFill/>
        </p:spPr>
        <p:txBody>
          <a:bodyPr wrap="square" rtlCol="0">
            <a:spAutoFit/>
          </a:bodyPr>
          <a:lstStyle/>
          <a:p>
            <a:pPr algn="ctr"/>
            <a:r>
              <a:rPr lang="fr-FR" dirty="0"/>
              <a:t>Réalisation de l’essai de traction</a:t>
            </a:r>
          </a:p>
        </p:txBody>
      </p:sp>
      <p:sp>
        <p:nvSpPr>
          <p:cNvPr id="10" name="ZoneTexte 9"/>
          <p:cNvSpPr txBox="1"/>
          <p:nvPr/>
        </p:nvSpPr>
        <p:spPr>
          <a:xfrm>
            <a:off x="4644008" y="3707740"/>
            <a:ext cx="4176464" cy="369332"/>
          </a:xfrm>
          <a:prstGeom prst="rect">
            <a:avLst/>
          </a:prstGeom>
          <a:noFill/>
        </p:spPr>
        <p:txBody>
          <a:bodyPr wrap="square" rtlCol="0">
            <a:spAutoFit/>
          </a:bodyPr>
          <a:lstStyle/>
          <a:p>
            <a:pPr algn="ctr"/>
            <a:r>
              <a:rPr lang="fr-FR" dirty="0"/>
              <a:t>Interprétation de l’essai et correction</a:t>
            </a:r>
          </a:p>
        </p:txBody>
      </p:sp>
      <p:sp>
        <p:nvSpPr>
          <p:cNvPr id="11" name="ZoneTexte 10"/>
          <p:cNvSpPr txBox="1"/>
          <p:nvPr/>
        </p:nvSpPr>
        <p:spPr>
          <a:xfrm>
            <a:off x="4572000" y="5013176"/>
            <a:ext cx="4320480" cy="369332"/>
          </a:xfrm>
          <a:prstGeom prst="rect">
            <a:avLst/>
          </a:prstGeom>
          <a:noFill/>
        </p:spPr>
        <p:txBody>
          <a:bodyPr wrap="square" rtlCol="0">
            <a:spAutoFit/>
          </a:bodyPr>
          <a:lstStyle/>
          <a:p>
            <a:pPr algn="ctr"/>
            <a:r>
              <a:rPr lang="fr-FR" dirty="0"/>
              <a:t>Réalisation de la nouvelle cornière + essai</a:t>
            </a:r>
          </a:p>
        </p:txBody>
      </p:sp>
      <p:pic>
        <p:nvPicPr>
          <p:cNvPr id="27651" name="Picture 3"/>
          <p:cNvPicPr>
            <a:picLocks noChangeAspect="1" noChangeArrowheads="1"/>
          </p:cNvPicPr>
          <p:nvPr/>
        </p:nvPicPr>
        <p:blipFill>
          <a:blip r:embed="rId4" cstate="print"/>
          <a:srcRect/>
          <a:stretch>
            <a:fillRect/>
          </a:stretch>
        </p:blipFill>
        <p:spPr bwMode="auto">
          <a:xfrm>
            <a:off x="688122" y="5083246"/>
            <a:ext cx="2593075" cy="1408584"/>
          </a:xfrm>
          <a:prstGeom prst="rect">
            <a:avLst/>
          </a:prstGeom>
          <a:noFill/>
          <a:ln w="9525">
            <a:noFill/>
            <a:miter lim="800000"/>
            <a:headEnd/>
            <a:tailEnd/>
          </a:ln>
        </p:spPr>
      </p:pic>
      <p:sp>
        <p:nvSpPr>
          <p:cNvPr id="13" name="ZoneTexte 12"/>
          <p:cNvSpPr txBox="1"/>
          <p:nvPr/>
        </p:nvSpPr>
        <p:spPr>
          <a:xfrm>
            <a:off x="5580112" y="6309320"/>
            <a:ext cx="2376264" cy="369332"/>
          </a:xfrm>
          <a:prstGeom prst="rect">
            <a:avLst/>
          </a:prstGeom>
          <a:noFill/>
        </p:spPr>
        <p:txBody>
          <a:bodyPr wrap="square" rtlCol="0">
            <a:spAutoFit/>
          </a:bodyPr>
          <a:lstStyle/>
          <a:p>
            <a:pPr algn="ctr"/>
            <a:r>
              <a:rPr lang="fr-FR" dirty="0"/>
              <a:t>Validation du résultat</a:t>
            </a:r>
          </a:p>
        </p:txBody>
      </p:sp>
      <p:sp>
        <p:nvSpPr>
          <p:cNvPr id="14" name="Flèche vers le bas 13"/>
          <p:cNvSpPr/>
          <p:nvPr/>
        </p:nvSpPr>
        <p:spPr>
          <a:xfrm>
            <a:off x="6588224" y="1835532"/>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vers le bas 14"/>
          <p:cNvSpPr/>
          <p:nvPr/>
        </p:nvSpPr>
        <p:spPr>
          <a:xfrm>
            <a:off x="6588224" y="5507940"/>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e bas 15"/>
          <p:cNvSpPr/>
          <p:nvPr/>
        </p:nvSpPr>
        <p:spPr>
          <a:xfrm>
            <a:off x="6588224" y="4221088"/>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vers le bas 16"/>
          <p:cNvSpPr/>
          <p:nvPr/>
        </p:nvSpPr>
        <p:spPr>
          <a:xfrm>
            <a:off x="6588224" y="2915652"/>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Sujet 0-5</a:t>
            </a:r>
          </a:p>
        </p:txBody>
      </p:sp>
    </p:spTree>
    <p:extLst>
      <p:ext uri="{BB962C8B-B14F-4D97-AF65-F5344CB8AC3E}">
        <p14:creationId xmlns:p14="http://schemas.microsoft.com/office/powerpoint/2010/main" val="2741643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403648" y="5161701"/>
            <a:ext cx="640871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b="1" i="0" u="sng" strike="noStrike" cap="none" normalizeH="0" baseline="0" dirty="0">
                <a:ln>
                  <a:noFill/>
                </a:ln>
                <a:solidFill>
                  <a:schemeClr val="tx1"/>
                </a:solidFill>
                <a:effectLst/>
                <a:latin typeface="Calibri" pitchFamily="34" charset="0"/>
                <a:ea typeface="Calibri" pitchFamily="34" charset="0"/>
                <a:cs typeface="Times New Roman" pitchFamily="18" charset="0"/>
              </a:rPr>
              <a:t>Objet de l'étude </a:t>
            </a:r>
            <a:r>
              <a:rPr kumimoji="0" lang="fr-FR"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Etudiant en BTS Architectures en Métal – Conception et Réalisation, vous serez chargé d’étudier et de réaliser un nœud d’assemblage particulier à partir de la maquette IFC de l’abri partiel ainsi que du cahier des charges donné</a:t>
            </a:r>
            <a:r>
              <a:rPr kumimoji="0" lang="fr-FR"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
        <p:nvSpPr>
          <p:cNvPr id="2" name="Titre 1"/>
          <p:cNvSpPr>
            <a:spLocks noGrp="1"/>
          </p:cNvSpPr>
          <p:nvPr>
            <p:ph type="title"/>
          </p:nvPr>
        </p:nvSpPr>
        <p:spPr/>
        <p:txBody>
          <a:bodyPr/>
          <a:lstStyle/>
          <a:p>
            <a:r>
              <a:rPr lang="fr-FR" dirty="0"/>
              <a:t>Sujet 0-6</a:t>
            </a:r>
          </a:p>
        </p:txBody>
      </p:sp>
      <p:sp>
        <p:nvSpPr>
          <p:cNvPr id="3" name="Espace réservé du contenu 2"/>
          <p:cNvSpPr>
            <a:spLocks noGrp="1"/>
          </p:cNvSpPr>
          <p:nvPr>
            <p:ph idx="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6022CCB-9A52-40ED-BC4E-0495E8AB7719}" type="slidenum">
              <a:rPr lang="fr-FR" smtClean="0"/>
              <a:t>28</a:t>
            </a:fld>
            <a:endParaRPr lang="fr-FR"/>
          </a:p>
        </p:txBody>
      </p:sp>
      <p:graphicFrame>
        <p:nvGraphicFramePr>
          <p:cNvPr id="12" name="Tableau 11"/>
          <p:cNvGraphicFramePr>
            <a:graphicFrameLocks noGrp="1"/>
          </p:cNvGraphicFramePr>
          <p:nvPr>
            <p:extLst>
              <p:ext uri="{D42A27DB-BD31-4B8C-83A1-F6EECF244321}">
                <p14:modId xmlns:p14="http://schemas.microsoft.com/office/powerpoint/2010/main" val="3574150515"/>
              </p:ext>
            </p:extLst>
          </p:nvPr>
        </p:nvGraphicFramePr>
        <p:xfrm>
          <a:off x="468000" y="1530000"/>
          <a:ext cx="8280920" cy="3449822"/>
        </p:xfrm>
        <a:graphic>
          <a:graphicData uri="http://schemas.openxmlformats.org/drawingml/2006/table">
            <a:tbl>
              <a:tblPr/>
              <a:tblGrid>
                <a:gridCol w="343116">
                  <a:extLst>
                    <a:ext uri="{9D8B030D-6E8A-4147-A177-3AD203B41FA5}">
                      <a16:colId xmlns:a16="http://schemas.microsoft.com/office/drawing/2014/main" val="20000"/>
                    </a:ext>
                  </a:extLst>
                </a:gridCol>
                <a:gridCol w="953112">
                  <a:extLst>
                    <a:ext uri="{9D8B030D-6E8A-4147-A177-3AD203B41FA5}">
                      <a16:colId xmlns:a16="http://schemas.microsoft.com/office/drawing/2014/main" val="20001"/>
                    </a:ext>
                  </a:extLst>
                </a:gridCol>
                <a:gridCol w="441829">
                  <a:extLst>
                    <a:ext uri="{9D8B030D-6E8A-4147-A177-3AD203B41FA5}">
                      <a16:colId xmlns:a16="http://schemas.microsoft.com/office/drawing/2014/main" val="20002"/>
                    </a:ext>
                  </a:extLst>
                </a:gridCol>
                <a:gridCol w="4814671">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tblGrid>
              <a:tr h="280043">
                <a:tc rowSpan="2" gridSpan="3">
                  <a:txBody>
                    <a:bodyPr/>
                    <a:lstStyle/>
                    <a:p>
                      <a:pPr algn="ctr">
                        <a:lnSpc>
                          <a:spcPct val="115000"/>
                        </a:lnSpc>
                        <a:spcAft>
                          <a:spcPts val="0"/>
                        </a:spcAft>
                      </a:pPr>
                      <a:r>
                        <a:rPr lang="fr-FR" sz="1100" dirty="0">
                          <a:latin typeface="Calibri"/>
                          <a:ea typeface="Calibri"/>
                          <a:cs typeface="Times New Roman"/>
                        </a:rPr>
                        <a:t>Compétence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hMerge="1">
                  <a:txBody>
                    <a:bodyPr/>
                    <a:lstStyle/>
                    <a:p>
                      <a:endParaRPr lang="fr-FR"/>
                    </a:p>
                  </a:txBody>
                  <a:tcPr/>
                </a:tc>
                <a:tc rowSpan="2">
                  <a:txBody>
                    <a:bodyPr/>
                    <a:lstStyle/>
                    <a:p>
                      <a:pPr algn="ctr">
                        <a:lnSpc>
                          <a:spcPct val="115000"/>
                        </a:lnSpc>
                        <a:spcAft>
                          <a:spcPts val="0"/>
                        </a:spcAft>
                      </a:pPr>
                      <a:r>
                        <a:rPr lang="fr-FR" sz="1100" dirty="0">
                          <a:latin typeface="Calibri"/>
                          <a:ea typeface="Calibri"/>
                          <a:cs typeface="Times New Roman"/>
                        </a:rPr>
                        <a:t>Compétence détaillée</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La compétence C13.4 sera obligatoirement évaluée en situation 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1100" dirty="0">
                          <a:latin typeface="Calibri"/>
                          <a:ea typeface="Calibri"/>
                          <a:cs typeface="Times New Roman"/>
                        </a:rPr>
                        <a:t>Évaluation minimale obligatoire des compétences en CCF</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0000"/>
                  </a:ext>
                </a:extLst>
              </a:tr>
              <a:tr h="280043">
                <a:tc gridSpan="3" vMerge="1">
                  <a:txBody>
                    <a:bodyPr/>
                    <a:lstStyle/>
                    <a:p>
                      <a:endParaRPr lang="fr-FR"/>
                    </a:p>
                  </a:txBody>
                  <a:tcPr/>
                </a:tc>
                <a:tc hMerge="1" vMerge="1">
                  <a:txBody>
                    <a:bodyPr/>
                    <a:lstStyle/>
                    <a:p>
                      <a:endParaRPr lang="fr-FR"/>
                    </a:p>
                  </a:txBody>
                  <a:tcPr/>
                </a:tc>
                <a:tc hMerge="1"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Situation 1</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Situation 2</a:t>
                      </a:r>
                      <a:endParaRPr lang="fr-FR" sz="1200" dirty="0">
                        <a:latin typeface="Calibri"/>
                        <a:ea typeface="Calibri"/>
                        <a:cs typeface="Times New Roman"/>
                      </a:endParaRPr>
                    </a:p>
                    <a:p>
                      <a:pPr algn="ctr">
                        <a:lnSpc>
                          <a:spcPct val="115000"/>
                        </a:lnSpc>
                        <a:spcAft>
                          <a:spcPts val="0"/>
                        </a:spcAft>
                      </a:pPr>
                      <a:r>
                        <a:rPr lang="fr-FR" sz="1100" dirty="0">
                          <a:latin typeface="Calibri"/>
                          <a:ea typeface="Calibri"/>
                          <a:cs typeface="Times New Roman"/>
                        </a:rPr>
                        <a:t>1/2</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0085">
                <a:tc rowSpan="7">
                  <a:txBody>
                    <a:bodyPr/>
                    <a:lstStyle/>
                    <a:p>
                      <a:pPr algn="ctr">
                        <a:lnSpc>
                          <a:spcPct val="115000"/>
                        </a:lnSpc>
                        <a:spcAft>
                          <a:spcPts val="0"/>
                        </a:spcAft>
                      </a:pPr>
                      <a:r>
                        <a:rPr lang="fr-FR" sz="1100" dirty="0">
                          <a:latin typeface="Calibri"/>
                          <a:ea typeface="Calibri"/>
                          <a:cs typeface="Times New Roman"/>
                        </a:rPr>
                        <a:t>C13</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a:lnSpc>
                          <a:spcPct val="115000"/>
                        </a:lnSpc>
                        <a:spcAft>
                          <a:spcPts val="0"/>
                        </a:spcAft>
                      </a:pPr>
                      <a:r>
                        <a:rPr lang="fr-FR" sz="1100" dirty="0">
                          <a:latin typeface="Calibri"/>
                          <a:ea typeface="Calibri"/>
                          <a:cs typeface="Times New Roman"/>
                        </a:rPr>
                        <a:t>Contrôler et valider, un support, un composant, un ouvrage, un procédé, un prototype</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Calibri"/>
                          <a:ea typeface="Calibri"/>
                          <a:cs typeface="Times New Roman"/>
                        </a:rPr>
                        <a:t>C13.1</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réceptionner un ouvrage exécuté, le support d'une structure ou une implantation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100" dirty="0">
                          <a:latin typeface="+mn-lt"/>
                          <a:ea typeface="Calibri"/>
                          <a:cs typeface="Times New Roman"/>
                        </a:rPr>
                        <a:t>Au choix</a:t>
                      </a: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C13.2</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Mettre en œuvre, contrôler et valider un ouvrage en cours d'exécution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100" dirty="0">
                          <a:latin typeface="+mn-lt"/>
                          <a:ea typeface="Calibri"/>
                          <a:cs typeface="Times New Roman"/>
                        </a:rPr>
                        <a:t>Au choix</a:t>
                      </a: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C13.3</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Analyser un comportement structurel à partir d’un essai expérimental</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200" dirty="0">
                          <a:latin typeface="+mn-lt"/>
                          <a:ea typeface="Calibri"/>
                          <a:cs typeface="Times New Roman"/>
                        </a:rPr>
                        <a:t>Non évaluée</a:t>
                      </a:r>
                      <a:endParaRPr lang="fr-FR" sz="1400" dirty="0">
                        <a:latin typeface="+mn-lt"/>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extLst>
                  <a:ext uri="{0D108BD9-81ED-4DB2-BD59-A6C34878D82A}">
                    <a16:rowId xmlns:a16="http://schemas.microsoft.com/office/drawing/2014/main" val="10004"/>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C13.4</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Assurer la sécurité en réalisation</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100" dirty="0">
                          <a:latin typeface="+mn-lt"/>
                          <a:ea typeface="Calibri"/>
                          <a:cs typeface="Times New Roman"/>
                        </a:rPr>
                        <a:t>Au choix</a:t>
                      </a: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0043">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dirty="0">
                          <a:latin typeface="Calibri"/>
                          <a:ea typeface="Calibri"/>
                          <a:cs typeface="Times New Roman"/>
                        </a:rPr>
                        <a:t>C13.5</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Contrôler et valider un procédé de réalisation en atelier</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100" dirty="0">
                          <a:latin typeface="+mn-lt"/>
                          <a:ea typeface="Calibri"/>
                          <a:cs typeface="Times New Roman"/>
                        </a:rPr>
                        <a:t>Au choix</a:t>
                      </a: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C13.6</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Calibri"/>
                          <a:ea typeface="Calibri"/>
                          <a:cs typeface="Times New Roman"/>
                        </a:rPr>
                        <a:t>Implanter un ouvrage</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100" dirty="0">
                          <a:latin typeface="+mn-lt"/>
                          <a:ea typeface="Calibri"/>
                          <a:cs typeface="Times New Roman"/>
                        </a:rPr>
                        <a:t>Au choix</a:t>
                      </a: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1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100">
                          <a:latin typeface="Calibri"/>
                          <a:ea typeface="Calibri"/>
                          <a:cs typeface="Times New Roman"/>
                        </a:rPr>
                        <a:t>C13.7</a:t>
                      </a:r>
                      <a:endParaRPr lang="fr-FR" sz="12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dirty="0">
                          <a:latin typeface="Calibri"/>
                          <a:ea typeface="Calibri"/>
                          <a:cs typeface="Times New Roman"/>
                        </a:rPr>
                        <a:t>Contrôler et valider une solution technique par la réalisation d'un prototype réel ou virtuel</a:t>
                      </a:r>
                      <a:endParaRPr lang="fr-FR" sz="12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200" dirty="0">
                          <a:latin typeface="+mn-lt"/>
                          <a:ea typeface="Calibri"/>
                          <a:cs typeface="Times New Roman"/>
                        </a:rPr>
                        <a:t>Évaluée</a:t>
                      </a:r>
                      <a:endParaRPr lang="fr-FR" sz="1400" dirty="0">
                        <a:latin typeface="+mn-lt"/>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extLst>
                  <a:ext uri="{0D108BD9-81ED-4DB2-BD59-A6C34878D82A}">
                    <a16:rowId xmlns:a16="http://schemas.microsoft.com/office/drawing/2014/main" val="10008"/>
                  </a:ext>
                </a:extLst>
              </a:tr>
            </a:tbl>
          </a:graphicData>
        </a:graphic>
      </p:graphicFrame>
      <p:sp>
        <p:nvSpPr>
          <p:cNvPr id="8" name="Rectangle 2"/>
          <p:cNvSpPr>
            <a:spLocks noChangeArrowheads="1"/>
          </p:cNvSpPr>
          <p:nvPr/>
        </p:nvSpPr>
        <p:spPr bwMode="auto">
          <a:xfrm>
            <a:off x="5220072" y="442699"/>
            <a:ext cx="392392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Situation n°2 : </a:t>
            </a:r>
            <a:r>
              <a:rPr lang="fr-FR" sz="2000" b="1" u="sng" dirty="0">
                <a:latin typeface="Calibri" pitchFamily="34" charset="0"/>
                <a:ea typeface="Calibri" pitchFamily="34" charset="0"/>
                <a:cs typeface="Times New Roman" pitchFamily="18" charset="0"/>
              </a:rPr>
              <a:t>Comportement des architectures</a:t>
            </a:r>
            <a:endParaRPr kumimoji="0" lang="fr-FR"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42668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C:\Users\vincent\Documents\2017-2018\EDUSCOL\production auteurs 2018\frederic sudarini\Recherche de solutions et impression 3D\Images significatives\Détail sujet.JPG"/>
          <p:cNvPicPr>
            <a:picLocks noChangeAspect="1" noChangeArrowheads="1"/>
          </p:cNvPicPr>
          <p:nvPr/>
        </p:nvPicPr>
        <p:blipFill>
          <a:blip r:embed="rId2" cstate="print"/>
          <a:srcRect/>
          <a:stretch>
            <a:fillRect/>
          </a:stretch>
        </p:blipFill>
        <p:spPr bwMode="auto">
          <a:xfrm>
            <a:off x="1356300" y="1608342"/>
            <a:ext cx="1775598" cy="1602918"/>
          </a:xfrm>
          <a:prstGeom prst="rect">
            <a:avLst/>
          </a:prstGeom>
          <a:noFill/>
        </p:spPr>
      </p:pic>
      <p:sp>
        <p:nvSpPr>
          <p:cNvPr id="5" name="ZoneTexte 4"/>
          <p:cNvSpPr txBox="1"/>
          <p:nvPr/>
        </p:nvSpPr>
        <p:spPr>
          <a:xfrm>
            <a:off x="863550" y="1096581"/>
            <a:ext cx="273630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fr-FR" dirty="0"/>
              <a:t>Image modélisation Robot</a:t>
            </a:r>
          </a:p>
        </p:txBody>
      </p:sp>
      <p:sp>
        <p:nvSpPr>
          <p:cNvPr id="6" name="ZoneTexte 5"/>
          <p:cNvSpPr txBox="1"/>
          <p:nvPr/>
        </p:nvSpPr>
        <p:spPr>
          <a:xfrm>
            <a:off x="5364088" y="1486525"/>
            <a:ext cx="2880320" cy="646331"/>
          </a:xfrm>
          <a:prstGeom prst="rect">
            <a:avLst/>
          </a:prstGeom>
          <a:noFill/>
        </p:spPr>
        <p:txBody>
          <a:bodyPr wrap="square" rtlCol="0">
            <a:spAutoFit/>
          </a:bodyPr>
          <a:lstStyle/>
          <a:p>
            <a:pPr algn="ctr"/>
            <a:r>
              <a:rPr lang="fr-FR" dirty="0"/>
              <a:t>Nœud d’assemblage à étudier</a:t>
            </a:r>
          </a:p>
        </p:txBody>
      </p:sp>
      <p:pic>
        <p:nvPicPr>
          <p:cNvPr id="7" name="Image 6"/>
          <p:cNvPicPr/>
          <p:nvPr/>
        </p:nvPicPr>
        <p:blipFill rotWithShape="1">
          <a:blip r:embed="rId3" cstate="print">
            <a:extLst>
              <a:ext uri="{28A0092B-C50C-407E-A947-70E740481C1C}">
                <a14:useLocalDpi xmlns:a14="http://schemas.microsoft.com/office/drawing/2010/main" val="0"/>
              </a:ext>
            </a:extLst>
          </a:blip>
          <a:srcRect l="10747" b="9741"/>
          <a:stretch/>
        </p:blipFill>
        <p:spPr bwMode="auto">
          <a:xfrm>
            <a:off x="770929" y="3320117"/>
            <a:ext cx="2828925" cy="1608892"/>
          </a:xfrm>
          <a:prstGeom prst="rect">
            <a:avLst/>
          </a:prstGeom>
          <a:ln>
            <a:noFill/>
          </a:ln>
          <a:extLst>
            <a:ext uri="{53640926-AAD7-44D8-BBD7-CCE9431645EC}">
              <a14:shadowObscured xmlns:a14="http://schemas.microsoft.com/office/drawing/2010/main"/>
            </a:ext>
          </a:extLst>
        </p:spPr>
      </p:pic>
      <p:pic>
        <p:nvPicPr>
          <p:cNvPr id="29699" name="Picture 3" descr="C:\Users\vincent\Documents\2017-2018\EDUSCOL\production auteurs 2018\frederic sudarini\Recherche de solutions et impression 3D\Images significatives\Solution Boulonnée.JPG"/>
          <p:cNvPicPr>
            <a:picLocks noChangeAspect="1" noChangeArrowheads="1"/>
          </p:cNvPicPr>
          <p:nvPr/>
        </p:nvPicPr>
        <p:blipFill>
          <a:blip r:embed="rId4" cstate="print"/>
          <a:srcRect/>
          <a:stretch>
            <a:fillRect/>
          </a:stretch>
        </p:blipFill>
        <p:spPr bwMode="auto">
          <a:xfrm>
            <a:off x="1356300" y="4949457"/>
            <a:ext cx="1750804" cy="1699469"/>
          </a:xfrm>
          <a:prstGeom prst="rect">
            <a:avLst/>
          </a:prstGeom>
          <a:noFill/>
        </p:spPr>
      </p:pic>
      <p:sp>
        <p:nvSpPr>
          <p:cNvPr id="9" name="ZoneTexte 8"/>
          <p:cNvSpPr txBox="1"/>
          <p:nvPr/>
        </p:nvSpPr>
        <p:spPr>
          <a:xfrm>
            <a:off x="5148064" y="3502749"/>
            <a:ext cx="3168352" cy="646331"/>
          </a:xfrm>
          <a:prstGeom prst="rect">
            <a:avLst/>
          </a:prstGeom>
          <a:noFill/>
        </p:spPr>
        <p:txBody>
          <a:bodyPr wrap="square" rtlCol="0">
            <a:spAutoFit/>
          </a:bodyPr>
          <a:lstStyle/>
          <a:p>
            <a:pPr algn="ctr"/>
            <a:r>
              <a:rPr lang="fr-FR" dirty="0"/>
              <a:t>Impression des prototype à l’imprimante 3D</a:t>
            </a:r>
          </a:p>
        </p:txBody>
      </p:sp>
      <p:sp>
        <p:nvSpPr>
          <p:cNvPr id="10" name="ZoneTexte 9"/>
          <p:cNvSpPr txBox="1"/>
          <p:nvPr/>
        </p:nvSpPr>
        <p:spPr>
          <a:xfrm>
            <a:off x="5256076" y="5576421"/>
            <a:ext cx="2952328" cy="646331"/>
          </a:xfrm>
          <a:prstGeom prst="rect">
            <a:avLst/>
          </a:prstGeom>
          <a:noFill/>
        </p:spPr>
        <p:txBody>
          <a:bodyPr wrap="square" rtlCol="0">
            <a:spAutoFit/>
          </a:bodyPr>
          <a:lstStyle/>
          <a:p>
            <a:pPr algn="ctr"/>
            <a:r>
              <a:rPr lang="fr-FR" dirty="0"/>
              <a:t>Réalisation de l’assemblage en atelier</a:t>
            </a:r>
          </a:p>
        </p:txBody>
      </p:sp>
      <p:sp>
        <p:nvSpPr>
          <p:cNvPr id="11" name="Flèche vers le bas 10"/>
          <p:cNvSpPr/>
          <p:nvPr/>
        </p:nvSpPr>
        <p:spPr>
          <a:xfrm>
            <a:off x="6552220" y="2385755"/>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e bas 11"/>
          <p:cNvSpPr/>
          <p:nvPr/>
        </p:nvSpPr>
        <p:spPr>
          <a:xfrm>
            <a:off x="6552220" y="4438853"/>
            <a:ext cx="36004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Sujet 0-6</a:t>
            </a:r>
          </a:p>
        </p:txBody>
      </p:sp>
      <p:sp>
        <p:nvSpPr>
          <p:cNvPr id="14" name="Espace réservé du numéro de diapositive 13"/>
          <p:cNvSpPr>
            <a:spLocks noGrp="1"/>
          </p:cNvSpPr>
          <p:nvPr>
            <p:ph type="sldNum" sz="quarter" idx="12"/>
          </p:nvPr>
        </p:nvSpPr>
        <p:spPr/>
        <p:txBody>
          <a:bodyPr/>
          <a:lstStyle/>
          <a:p>
            <a:fld id="{36022CCB-9A52-40ED-BC4E-0495E8AB7719}" type="slidenum">
              <a:rPr lang="fr-FR" smtClean="0"/>
              <a:t>29</a:t>
            </a:fld>
            <a:endParaRPr lang="fr-FR" dirty="0"/>
          </a:p>
        </p:txBody>
      </p:sp>
    </p:spTree>
    <p:extLst>
      <p:ext uri="{BB962C8B-B14F-4D97-AF65-F5344CB8AC3E}">
        <p14:creationId xmlns:p14="http://schemas.microsoft.com/office/powerpoint/2010/main" val="311951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ED1DED4-C332-4093-8D24-DC488EB89415}"/>
              </a:ext>
            </a:extLst>
          </p:cNvPr>
          <p:cNvSpPr>
            <a:spLocks noGrp="1"/>
          </p:cNvSpPr>
          <p:nvPr>
            <p:ph type="ctrTitle"/>
          </p:nvPr>
        </p:nvSpPr>
        <p:spPr/>
        <p:txBody>
          <a:bodyPr/>
          <a:lstStyle/>
          <a:p>
            <a:r>
              <a:rPr lang="fr-FR" dirty="0"/>
              <a:t>Généralités règlementaires</a:t>
            </a:r>
          </a:p>
        </p:txBody>
      </p:sp>
      <p:sp>
        <p:nvSpPr>
          <p:cNvPr id="4" name="Espace réservé du numéro de diapositive 3">
            <a:extLst>
              <a:ext uri="{FF2B5EF4-FFF2-40B4-BE49-F238E27FC236}">
                <a16:creationId xmlns:a16="http://schemas.microsoft.com/office/drawing/2014/main" id="{F99F40DD-E6F1-4997-B807-AF397CF9210F}"/>
              </a:ext>
            </a:extLst>
          </p:cNvPr>
          <p:cNvSpPr>
            <a:spLocks noGrp="1"/>
          </p:cNvSpPr>
          <p:nvPr>
            <p:ph type="sldNum" sz="quarter" idx="12"/>
          </p:nvPr>
        </p:nvSpPr>
        <p:spPr/>
        <p:txBody>
          <a:bodyPr/>
          <a:lstStyle/>
          <a:p>
            <a:fld id="{AE0D59C3-3175-4073-91CF-50F255B39163}" type="slidenum">
              <a:rPr lang="fr-FR" smtClean="0"/>
              <a:t>3</a:t>
            </a:fld>
            <a:endParaRPr lang="fr-FR"/>
          </a:p>
        </p:txBody>
      </p:sp>
      <p:sp>
        <p:nvSpPr>
          <p:cNvPr id="2" name="Sous-titre 1"/>
          <p:cNvSpPr>
            <a:spLocks noGrp="1"/>
          </p:cNvSpPr>
          <p:nvPr>
            <p:ph type="subTitle" idx="1"/>
          </p:nvPr>
        </p:nvSpPr>
        <p:spPr/>
        <p:txBody>
          <a:bodyPr/>
          <a:lstStyle/>
          <a:p>
            <a:endParaRPr lang="fr-FR"/>
          </a:p>
        </p:txBody>
      </p:sp>
    </p:spTree>
    <p:extLst>
      <p:ext uri="{BB962C8B-B14F-4D97-AF65-F5344CB8AC3E}">
        <p14:creationId xmlns:p14="http://schemas.microsoft.com/office/powerpoint/2010/main" val="196403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dirty="0"/>
              <a:t> 		</a:t>
            </a:r>
            <a:br>
              <a:rPr dirty="0"/>
            </a:br>
            <a:r>
              <a:rPr dirty="0"/>
              <a:t>   </a:t>
            </a:r>
            <a:r>
              <a:rPr lang="fr-FR" dirty="0"/>
              <a:t>Exemple 2 :</a:t>
            </a:r>
            <a:br>
              <a:rPr lang="fr-FR" dirty="0"/>
            </a:br>
            <a:r>
              <a:rPr lang="fr-FR" dirty="0"/>
              <a:t>A) Problématique</a:t>
            </a:r>
            <a:endParaRPr lang="fr-FR" dirty="0">
              <a:solidFill>
                <a:srgbClr val="0000FF"/>
              </a:solidFill>
              <a:latin typeface="Comic Sans MS" pitchFamily="66" charset="0"/>
            </a:endParaRPr>
          </a:p>
        </p:txBody>
      </p:sp>
      <p:sp>
        <p:nvSpPr>
          <p:cNvPr id="3" name="Espace réservé du contenu 2">
            <a:extLst>
              <a:ext uri="{FF2B5EF4-FFF2-40B4-BE49-F238E27FC236}">
                <a16:creationId xmlns:a16="http://schemas.microsoft.com/office/drawing/2014/main" id="{A0FF99E3-87E5-4E2B-ADE9-4A78AA49A21B}"/>
              </a:ext>
            </a:extLst>
          </p:cNvPr>
          <p:cNvSpPr>
            <a:spLocks noGrp="1"/>
          </p:cNvSpPr>
          <p:nvPr>
            <p:ph idx="1"/>
          </p:nvPr>
        </p:nvSpPr>
        <p:spPr/>
        <p:txBody>
          <a:bodyPr/>
          <a:lstStyle/>
          <a:p>
            <a:pPr>
              <a:buNone/>
            </a:pPr>
            <a:r>
              <a:rPr lang="fr-FR" dirty="0"/>
              <a:t> </a:t>
            </a:r>
          </a:p>
        </p:txBody>
      </p:sp>
      <p:sp>
        <p:nvSpPr>
          <p:cNvPr id="4" name="Espace réservé du numéro de diapositive 3">
            <a:extLst>
              <a:ext uri="{FF2B5EF4-FFF2-40B4-BE49-F238E27FC236}">
                <a16:creationId xmlns:a16="http://schemas.microsoft.com/office/drawing/2014/main" id="{E1173923-C991-4803-A7E8-9539C5E31F02}"/>
              </a:ext>
            </a:extLst>
          </p:cNvPr>
          <p:cNvSpPr>
            <a:spLocks noGrp="1"/>
          </p:cNvSpPr>
          <p:nvPr>
            <p:ph type="sldNum" sz="quarter" idx="12"/>
          </p:nvPr>
        </p:nvSpPr>
        <p:spPr/>
        <p:txBody>
          <a:bodyPr/>
          <a:lstStyle/>
          <a:p>
            <a:fld id="{AE0D59C3-3175-4073-91CF-50F255B39163}" type="slidenum">
              <a:rPr lang="fr-FR" smtClean="0"/>
              <a:pPr/>
              <a:t>30</a:t>
            </a:fld>
            <a:endParaRPr lang="fr-FR" dirty="0"/>
          </a:p>
        </p:txBody>
      </p:sp>
      <p:pic>
        <p:nvPicPr>
          <p:cNvPr id="1026" name="Picture 2"/>
          <p:cNvPicPr>
            <a:picLocks noChangeAspect="1" noChangeArrowheads="1"/>
          </p:cNvPicPr>
          <p:nvPr/>
        </p:nvPicPr>
        <p:blipFill>
          <a:blip r:embed="rId2"/>
          <a:srcRect/>
          <a:stretch>
            <a:fillRect/>
          </a:stretch>
        </p:blipFill>
        <p:spPr bwMode="auto">
          <a:xfrm>
            <a:off x="2360744" y="1833426"/>
            <a:ext cx="6783256" cy="5286412"/>
          </a:xfrm>
          <a:prstGeom prst="rect">
            <a:avLst/>
          </a:prstGeom>
          <a:noFill/>
        </p:spPr>
      </p:pic>
      <p:sp>
        <p:nvSpPr>
          <p:cNvPr id="8" name="Rectangle à coins arrondis 7"/>
          <p:cNvSpPr/>
          <p:nvPr/>
        </p:nvSpPr>
        <p:spPr>
          <a:xfrm rot="19691372">
            <a:off x="4379974" y="4142507"/>
            <a:ext cx="2608435" cy="285752"/>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0" y="1833426"/>
            <a:ext cx="3428992" cy="1323439"/>
          </a:xfrm>
          <a:prstGeom prst="rect">
            <a:avLst/>
          </a:prstGeom>
          <a:noFill/>
          <a:ln w="22225">
            <a:solidFill>
              <a:srgbClr val="FF0000"/>
            </a:solidFill>
          </a:ln>
        </p:spPr>
        <p:txBody>
          <a:bodyPr wrap="square" rtlCol="0">
            <a:spAutoFit/>
          </a:bodyPr>
          <a:lstStyle/>
          <a:p>
            <a:r>
              <a:rPr lang="fr-FR" sz="2000" dirty="0"/>
              <a:t>Etude d’une panne de toiture :</a:t>
            </a:r>
            <a:br>
              <a:rPr lang="fr-FR" sz="2000" dirty="0"/>
            </a:br>
            <a:r>
              <a:rPr lang="fr-FR" sz="2000" dirty="0"/>
              <a:t>- isostatique par poutre sur</a:t>
            </a:r>
            <a:br>
              <a:rPr lang="fr-FR" sz="2000" dirty="0"/>
            </a:br>
            <a:r>
              <a:rPr lang="fr-FR" sz="2000" dirty="0"/>
              <a:t>  2 appuis</a:t>
            </a:r>
            <a:br>
              <a:rPr lang="fr-FR" sz="2000" dirty="0"/>
            </a:br>
            <a:r>
              <a:rPr lang="fr-FR" sz="2000" dirty="0"/>
              <a:t>- sur  3 appuis</a:t>
            </a:r>
          </a:p>
        </p:txBody>
      </p:sp>
      <p:cxnSp>
        <p:nvCxnSpPr>
          <p:cNvPr id="11" name="Connecteur droit avec flèche 10"/>
          <p:cNvCxnSpPr>
            <a:stCxn id="9" idx="3"/>
          </p:cNvCxnSpPr>
          <p:nvPr/>
        </p:nvCxnSpPr>
        <p:spPr>
          <a:xfrm>
            <a:off x="3428992" y="2649034"/>
            <a:ext cx="2357454" cy="13989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2"/>
          <p:cNvSpPr>
            <a:spLocks noChangeArrowheads="1"/>
          </p:cNvSpPr>
          <p:nvPr/>
        </p:nvSpPr>
        <p:spPr bwMode="auto">
          <a:xfrm>
            <a:off x="5220072" y="442699"/>
            <a:ext cx="392392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Situation n°2 : </a:t>
            </a:r>
            <a:r>
              <a:rPr lang="fr-FR" sz="2000" b="1" u="sng" dirty="0">
                <a:latin typeface="Calibri" pitchFamily="34" charset="0"/>
                <a:ea typeface="Calibri" pitchFamily="34" charset="0"/>
                <a:cs typeface="Times New Roman" pitchFamily="18" charset="0"/>
              </a:rPr>
              <a:t>Comportement des architectures</a:t>
            </a:r>
            <a:endParaRPr kumimoji="0" lang="fr-FR"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400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B) 1</a:t>
            </a:r>
            <a:r>
              <a:rPr lang="fr-FR" baseline="30000" dirty="0"/>
              <a:t>er</a:t>
            </a:r>
            <a:r>
              <a:rPr lang="fr-FR" dirty="0"/>
              <a:t> modèle : la panne isostatique</a:t>
            </a:r>
          </a:p>
        </p:txBody>
      </p:sp>
      <p:sp>
        <p:nvSpPr>
          <p:cNvPr id="4" name="Espace réservé du numéro de diapositive 3">
            <a:extLst>
              <a:ext uri="{FF2B5EF4-FFF2-40B4-BE49-F238E27FC236}">
                <a16:creationId xmlns:a16="http://schemas.microsoft.com/office/drawing/2014/main" id="{23F8597E-E7B4-44E3-9211-FBAB14E1332D}"/>
              </a:ext>
            </a:extLst>
          </p:cNvPr>
          <p:cNvSpPr>
            <a:spLocks noGrp="1"/>
          </p:cNvSpPr>
          <p:nvPr>
            <p:ph type="sldNum" sz="quarter" idx="12"/>
          </p:nvPr>
        </p:nvSpPr>
        <p:spPr/>
        <p:txBody>
          <a:bodyPr/>
          <a:lstStyle/>
          <a:p>
            <a:fld id="{AE0D59C3-3175-4073-91CF-50F255B39163}" type="slidenum">
              <a:rPr lang="fr-FR" smtClean="0"/>
              <a:pPr/>
              <a:t>31</a:t>
            </a:fld>
            <a:endParaRPr lang="fr-FR" dirty="0"/>
          </a:p>
        </p:txBody>
      </p:sp>
      <p:sp>
        <p:nvSpPr>
          <p:cNvPr id="8" name="ZoneTexte 7"/>
          <p:cNvSpPr txBox="1"/>
          <p:nvPr/>
        </p:nvSpPr>
        <p:spPr>
          <a:xfrm>
            <a:off x="714348" y="1714488"/>
            <a:ext cx="8286808" cy="738664"/>
          </a:xfrm>
          <a:prstGeom prst="rect">
            <a:avLst/>
          </a:prstGeom>
          <a:noFill/>
        </p:spPr>
        <p:txBody>
          <a:bodyPr wrap="square" rtlCol="0">
            <a:spAutoFit/>
          </a:bodyPr>
          <a:lstStyle/>
          <a:p>
            <a:r>
              <a:rPr lang="fr-FR" sz="2400" dirty="0">
                <a:solidFill>
                  <a:srgbClr val="008000"/>
                </a:solidFill>
              </a:rPr>
              <a:t>● modèle M1 : pannes en tronçons isostatiques: </a:t>
            </a:r>
            <a:r>
              <a:rPr lang="fr-FR" dirty="0"/>
              <a:t/>
            </a:r>
            <a:br>
              <a:rPr lang="fr-FR" dirty="0"/>
            </a:br>
            <a:endParaRPr lang="fr-FR" dirty="0"/>
          </a:p>
        </p:txBody>
      </p:sp>
      <p:pic>
        <p:nvPicPr>
          <p:cNvPr id="2051" name="Picture 3" descr="2 poutres séparées"/>
          <p:cNvPicPr>
            <a:picLocks noChangeAspect="1" noChangeArrowheads="1"/>
          </p:cNvPicPr>
          <p:nvPr/>
        </p:nvPicPr>
        <p:blipFill>
          <a:blip r:embed="rId2"/>
          <a:srcRect/>
          <a:stretch>
            <a:fillRect/>
          </a:stretch>
        </p:blipFill>
        <p:spPr bwMode="auto">
          <a:xfrm>
            <a:off x="214250" y="1571612"/>
            <a:ext cx="8929750" cy="4682646"/>
          </a:xfrm>
          <a:prstGeom prst="rect">
            <a:avLst/>
          </a:prstGeom>
          <a:noFill/>
        </p:spPr>
      </p:pic>
    </p:spTree>
    <p:extLst>
      <p:ext uri="{BB962C8B-B14F-4D97-AF65-F5344CB8AC3E}">
        <p14:creationId xmlns:p14="http://schemas.microsoft.com/office/powerpoint/2010/main" val="2428407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D22590C-223A-4530-96F3-4DECC34A0DFF}"/>
              </a:ext>
            </a:extLst>
          </p:cNvPr>
          <p:cNvSpPr>
            <a:spLocks noGrp="1"/>
          </p:cNvSpPr>
          <p:nvPr>
            <p:ph type="title"/>
          </p:nvPr>
        </p:nvSpPr>
        <p:spPr/>
        <p:txBody>
          <a:bodyPr>
            <a:normAutofit/>
          </a:bodyPr>
          <a:lstStyle/>
          <a:p>
            <a:r>
              <a:rPr lang="fr-FR" dirty="0"/>
              <a:t>B1) Adaptation du banc de mesure</a:t>
            </a:r>
          </a:p>
        </p:txBody>
      </p:sp>
      <p:sp>
        <p:nvSpPr>
          <p:cNvPr id="4" name="Espace réservé du numéro de diapositive 3">
            <a:extLst>
              <a:ext uri="{FF2B5EF4-FFF2-40B4-BE49-F238E27FC236}">
                <a16:creationId xmlns:a16="http://schemas.microsoft.com/office/drawing/2014/main" id="{0E53BB27-0560-453D-B457-F0B47FCD5802}"/>
              </a:ext>
            </a:extLst>
          </p:cNvPr>
          <p:cNvSpPr>
            <a:spLocks noGrp="1"/>
          </p:cNvSpPr>
          <p:nvPr>
            <p:ph type="sldNum" sz="quarter" idx="12"/>
          </p:nvPr>
        </p:nvSpPr>
        <p:spPr/>
        <p:txBody>
          <a:bodyPr/>
          <a:lstStyle/>
          <a:p>
            <a:fld id="{AE0D59C3-3175-4073-91CF-50F255B39163}" type="slidenum">
              <a:rPr lang="fr-FR" smtClean="0"/>
              <a:pPr/>
              <a:t>32</a:t>
            </a:fld>
            <a:endParaRPr lang="fr-FR" dirty="0"/>
          </a:p>
        </p:txBody>
      </p:sp>
      <p:pic>
        <p:nvPicPr>
          <p:cNvPr id="1026" name="Picture 2"/>
          <p:cNvPicPr>
            <a:picLocks noChangeAspect="1" noChangeArrowheads="1"/>
          </p:cNvPicPr>
          <p:nvPr/>
        </p:nvPicPr>
        <p:blipFill>
          <a:blip r:embed="rId2"/>
          <a:srcRect/>
          <a:stretch>
            <a:fillRect/>
          </a:stretch>
        </p:blipFill>
        <p:spPr bwMode="auto">
          <a:xfrm>
            <a:off x="428596" y="2128296"/>
            <a:ext cx="8397566" cy="4699015"/>
          </a:xfrm>
          <a:prstGeom prst="rect">
            <a:avLst/>
          </a:prstGeom>
          <a:noFill/>
        </p:spPr>
      </p:pic>
      <p:sp>
        <p:nvSpPr>
          <p:cNvPr id="7" name="ZoneTexte 6"/>
          <p:cNvSpPr txBox="1"/>
          <p:nvPr/>
        </p:nvSpPr>
        <p:spPr>
          <a:xfrm>
            <a:off x="785786" y="1556792"/>
            <a:ext cx="7858180" cy="400110"/>
          </a:xfrm>
          <a:prstGeom prst="rect">
            <a:avLst/>
          </a:prstGeom>
          <a:noFill/>
        </p:spPr>
        <p:txBody>
          <a:bodyPr wrap="square" rtlCol="0">
            <a:spAutoFit/>
          </a:bodyPr>
          <a:lstStyle/>
          <a:p>
            <a:r>
              <a:rPr lang="fr-FR" sz="2000" b="1" dirty="0">
                <a:solidFill>
                  <a:srgbClr val="FF0000"/>
                </a:solidFill>
                <a:latin typeface="Comic Sans MS" pitchFamily="66" charset="0"/>
              </a:rPr>
              <a:t>● configuration du banc pour le modéliser la panne isostatique</a:t>
            </a:r>
          </a:p>
        </p:txBody>
      </p:sp>
      <p:sp useBgFill="1">
        <p:nvSpPr>
          <p:cNvPr id="8" name="ZoneTexte 7"/>
          <p:cNvSpPr txBox="1"/>
          <p:nvPr/>
        </p:nvSpPr>
        <p:spPr>
          <a:xfrm>
            <a:off x="2285984" y="6486014"/>
            <a:ext cx="5072098" cy="369332"/>
          </a:xfrm>
          <a:prstGeom prst="rect">
            <a:avLst/>
          </a:prstGeom>
          <a:ln w="25400">
            <a:solidFill>
              <a:srgbClr val="FF0000"/>
            </a:solidFill>
          </a:ln>
        </p:spPr>
        <p:txBody>
          <a:bodyPr wrap="square" rtlCol="0">
            <a:spAutoFit/>
          </a:bodyPr>
          <a:lstStyle/>
          <a:p>
            <a:r>
              <a:rPr lang="fr-FR" dirty="0"/>
              <a:t>Affichage des charges appliquées (75 et 120 </a:t>
            </a:r>
            <a:r>
              <a:rPr lang="fr-FR" dirty="0" err="1"/>
              <a:t>daN</a:t>
            </a:r>
            <a:r>
              <a:rPr lang="fr-FR" dirty="0"/>
              <a:t>)</a:t>
            </a:r>
          </a:p>
        </p:txBody>
      </p:sp>
      <p:cxnSp>
        <p:nvCxnSpPr>
          <p:cNvPr id="10" name="Connecteur droit avec flèche 9"/>
          <p:cNvCxnSpPr/>
          <p:nvPr/>
        </p:nvCxnSpPr>
        <p:spPr>
          <a:xfrm rot="10800000">
            <a:off x="3071802" y="5414444"/>
            <a:ext cx="1357322" cy="107157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4429124" y="5343006"/>
            <a:ext cx="1785950" cy="114300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685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E0D59C3-3175-4073-91CF-50F255B39163}" type="slidenum">
              <a:rPr lang="fr-FR" smtClean="0"/>
              <a:pPr/>
              <a:t>33</a:t>
            </a:fld>
            <a:endParaRPr lang="fr-FR" dirty="0"/>
          </a:p>
        </p:txBody>
      </p:sp>
      <p:sp>
        <p:nvSpPr>
          <p:cNvPr id="6" name="ZoneTexte 5"/>
          <p:cNvSpPr txBox="1"/>
          <p:nvPr/>
        </p:nvSpPr>
        <p:spPr>
          <a:xfrm>
            <a:off x="2571736" y="1102309"/>
            <a:ext cx="5786478" cy="461665"/>
          </a:xfrm>
          <a:prstGeom prst="rect">
            <a:avLst/>
          </a:prstGeom>
          <a:noFill/>
        </p:spPr>
        <p:txBody>
          <a:bodyPr wrap="square" rtlCol="0">
            <a:spAutoFit/>
          </a:bodyPr>
          <a:lstStyle/>
          <a:p>
            <a:r>
              <a:rPr lang="fr-FR" sz="2400" dirty="0">
                <a:solidFill>
                  <a:srgbClr val="FF0000"/>
                </a:solidFill>
                <a:latin typeface="Comic Sans MS" pitchFamily="66" charset="0"/>
              </a:rPr>
              <a:t>● Attendu (+ photo du banc monté)</a:t>
            </a:r>
          </a:p>
        </p:txBody>
      </p:sp>
      <p:pic>
        <p:nvPicPr>
          <p:cNvPr id="3075" name="Picture 3"/>
          <p:cNvPicPr>
            <a:picLocks noChangeAspect="1" noChangeArrowheads="1"/>
          </p:cNvPicPr>
          <p:nvPr/>
        </p:nvPicPr>
        <p:blipFill>
          <a:blip r:embed="rId2"/>
          <a:srcRect/>
          <a:stretch>
            <a:fillRect/>
          </a:stretch>
        </p:blipFill>
        <p:spPr bwMode="auto">
          <a:xfrm>
            <a:off x="285720" y="1745251"/>
            <a:ext cx="8691589" cy="4852101"/>
          </a:xfrm>
          <a:prstGeom prst="rect">
            <a:avLst/>
          </a:prstGeom>
          <a:noFill/>
          <a:ln w="9525">
            <a:noFill/>
            <a:miter lim="800000"/>
            <a:headEnd/>
            <a:tailEnd/>
          </a:ln>
          <a:effectLst/>
        </p:spPr>
      </p:pic>
    </p:spTree>
    <p:extLst>
      <p:ext uri="{BB962C8B-B14F-4D97-AF65-F5344CB8AC3E}">
        <p14:creationId xmlns:p14="http://schemas.microsoft.com/office/powerpoint/2010/main" val="1396129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B2) mesure des déplacements</a:t>
            </a:r>
          </a:p>
        </p:txBody>
      </p:sp>
      <p:sp>
        <p:nvSpPr>
          <p:cNvPr id="4" name="Espace réservé du numéro de diapositive 3"/>
          <p:cNvSpPr>
            <a:spLocks noGrp="1"/>
          </p:cNvSpPr>
          <p:nvPr>
            <p:ph type="sldNum" sz="quarter" idx="12"/>
          </p:nvPr>
        </p:nvSpPr>
        <p:spPr/>
        <p:txBody>
          <a:bodyPr/>
          <a:lstStyle/>
          <a:p>
            <a:fld id="{AE0D59C3-3175-4073-91CF-50F255B39163}" type="slidenum">
              <a:rPr lang="fr-FR" smtClean="0"/>
              <a:pPr/>
              <a:t>34</a:t>
            </a:fld>
            <a:endParaRPr lang="fr-FR" dirty="0"/>
          </a:p>
        </p:txBody>
      </p:sp>
      <p:sp>
        <p:nvSpPr>
          <p:cNvPr id="6" name="ZoneTexte 5"/>
          <p:cNvSpPr txBox="1"/>
          <p:nvPr/>
        </p:nvSpPr>
        <p:spPr>
          <a:xfrm>
            <a:off x="1785918" y="571480"/>
            <a:ext cx="8429684" cy="369332"/>
          </a:xfrm>
          <a:prstGeom prst="rect">
            <a:avLst/>
          </a:prstGeom>
          <a:noFill/>
        </p:spPr>
        <p:txBody>
          <a:bodyPr wrap="square" rtlCol="0">
            <a:spAutoFit/>
          </a:bodyPr>
          <a:lstStyle/>
          <a:p>
            <a:r>
              <a:rPr lang="fr-FR" dirty="0"/>
              <a:t>	</a:t>
            </a:r>
            <a:endParaRPr lang="fr-FR" sz="2400" b="1" i="1" dirty="0">
              <a:solidFill>
                <a:srgbClr val="0000FF"/>
              </a:solidFill>
              <a:latin typeface="Comic Sans MS" pitchFamily="66" charset="0"/>
              <a:cs typeface="Times New Roman" pitchFamily="18" charset="0"/>
            </a:endParaRPr>
          </a:p>
        </p:txBody>
      </p:sp>
      <p:pic>
        <p:nvPicPr>
          <p:cNvPr id="7" name="Picture 2"/>
          <p:cNvPicPr>
            <a:picLocks noChangeAspect="1" noChangeArrowheads="1"/>
          </p:cNvPicPr>
          <p:nvPr/>
        </p:nvPicPr>
        <p:blipFill>
          <a:blip r:embed="rId2"/>
          <a:srcRect/>
          <a:stretch>
            <a:fillRect/>
          </a:stretch>
        </p:blipFill>
        <p:spPr bwMode="auto">
          <a:xfrm>
            <a:off x="428596" y="2042353"/>
            <a:ext cx="8397566" cy="4699015"/>
          </a:xfrm>
          <a:prstGeom prst="rect">
            <a:avLst/>
          </a:prstGeom>
          <a:noFill/>
        </p:spPr>
      </p:pic>
      <p:sp>
        <p:nvSpPr>
          <p:cNvPr id="8" name="ZoneTexte 7"/>
          <p:cNvSpPr txBox="1"/>
          <p:nvPr/>
        </p:nvSpPr>
        <p:spPr>
          <a:xfrm>
            <a:off x="3357554" y="1613725"/>
            <a:ext cx="5000660" cy="400110"/>
          </a:xfrm>
          <a:prstGeom prst="rect">
            <a:avLst/>
          </a:prstGeom>
          <a:noFill/>
          <a:ln w="15875">
            <a:solidFill>
              <a:srgbClr val="008000"/>
            </a:solidFill>
          </a:ln>
        </p:spPr>
        <p:txBody>
          <a:bodyPr wrap="square" rtlCol="0">
            <a:spAutoFit/>
          </a:bodyPr>
          <a:lstStyle/>
          <a:p>
            <a:r>
              <a:rPr lang="fr-FR" sz="2000" dirty="0">
                <a:solidFill>
                  <a:srgbClr val="008000"/>
                </a:solidFill>
                <a:latin typeface="Comic Sans MS" pitchFamily="66" charset="0"/>
              </a:rPr>
              <a:t>On relève les comparateurs suivants</a:t>
            </a:r>
          </a:p>
        </p:txBody>
      </p:sp>
      <p:cxnSp>
        <p:nvCxnSpPr>
          <p:cNvPr id="10" name="Connecteur droit avec flèche 9"/>
          <p:cNvCxnSpPr>
            <a:stCxn id="7" idx="0"/>
          </p:cNvCxnSpPr>
          <p:nvPr/>
        </p:nvCxnSpPr>
        <p:spPr>
          <a:xfrm rot="16200000" flipH="1" flipV="1">
            <a:off x="2670864" y="2514729"/>
            <a:ext cx="2428892" cy="14841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rot="16200000" flipH="1">
            <a:off x="4143372" y="2613857"/>
            <a:ext cx="2428892" cy="12858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60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E0D59C3-3175-4073-91CF-50F255B39163}" type="slidenum">
              <a:rPr lang="fr-FR" smtClean="0"/>
              <a:pPr/>
              <a:t>35</a:t>
            </a:fld>
            <a:endParaRPr lang="fr-FR" dirty="0"/>
          </a:p>
        </p:txBody>
      </p:sp>
      <p:sp>
        <p:nvSpPr>
          <p:cNvPr id="6" name="ZoneTexte 5"/>
          <p:cNvSpPr txBox="1"/>
          <p:nvPr/>
        </p:nvSpPr>
        <p:spPr>
          <a:xfrm>
            <a:off x="3071802" y="765695"/>
            <a:ext cx="5786478" cy="461665"/>
          </a:xfrm>
          <a:prstGeom prst="rect">
            <a:avLst/>
          </a:prstGeom>
          <a:noFill/>
        </p:spPr>
        <p:txBody>
          <a:bodyPr wrap="square" rtlCol="0">
            <a:spAutoFit/>
          </a:bodyPr>
          <a:lstStyle/>
          <a:p>
            <a:r>
              <a:rPr lang="fr-FR" sz="2400" dirty="0">
                <a:solidFill>
                  <a:srgbClr val="FF0000"/>
                </a:solidFill>
                <a:latin typeface="Comic Sans MS" pitchFamily="66" charset="0"/>
              </a:rPr>
              <a:t>● Attendu</a:t>
            </a:r>
          </a:p>
        </p:txBody>
      </p:sp>
      <p:pic>
        <p:nvPicPr>
          <p:cNvPr id="4098" name="Picture 2"/>
          <p:cNvPicPr>
            <a:picLocks noChangeAspect="1" noChangeArrowheads="1"/>
          </p:cNvPicPr>
          <p:nvPr/>
        </p:nvPicPr>
        <p:blipFill>
          <a:blip r:embed="rId2"/>
          <a:srcRect/>
          <a:stretch>
            <a:fillRect/>
          </a:stretch>
        </p:blipFill>
        <p:spPr bwMode="auto">
          <a:xfrm>
            <a:off x="1071538" y="1765827"/>
            <a:ext cx="5654828" cy="1791122"/>
          </a:xfrm>
          <a:prstGeom prst="rect">
            <a:avLst/>
          </a:prstGeom>
          <a:noFill/>
        </p:spPr>
      </p:pic>
      <p:sp>
        <p:nvSpPr>
          <p:cNvPr id="7" name="ZoneTexte 6"/>
          <p:cNvSpPr txBox="1"/>
          <p:nvPr/>
        </p:nvSpPr>
        <p:spPr>
          <a:xfrm>
            <a:off x="500034" y="1194323"/>
            <a:ext cx="8286808" cy="461665"/>
          </a:xfrm>
          <a:prstGeom prst="rect">
            <a:avLst/>
          </a:prstGeom>
          <a:noFill/>
        </p:spPr>
        <p:txBody>
          <a:bodyPr wrap="square" rtlCol="0">
            <a:spAutoFit/>
          </a:bodyPr>
          <a:lstStyle/>
          <a:p>
            <a:r>
              <a:rPr lang="fr-FR" sz="2400" dirty="0"/>
              <a:t>Analyse des déplacements par logiciel de structure</a:t>
            </a:r>
          </a:p>
        </p:txBody>
      </p:sp>
      <p:pic>
        <p:nvPicPr>
          <p:cNvPr id="4099" name="Picture 3"/>
          <p:cNvPicPr>
            <a:picLocks noChangeAspect="1" noChangeArrowheads="1"/>
          </p:cNvPicPr>
          <p:nvPr/>
        </p:nvPicPr>
        <p:blipFill>
          <a:blip r:embed="rId3"/>
          <a:srcRect/>
          <a:stretch>
            <a:fillRect/>
          </a:stretch>
        </p:blipFill>
        <p:spPr bwMode="auto">
          <a:xfrm>
            <a:off x="1071538" y="3543743"/>
            <a:ext cx="5643602" cy="2249383"/>
          </a:xfrm>
          <a:prstGeom prst="rect">
            <a:avLst/>
          </a:prstGeom>
          <a:noFill/>
        </p:spPr>
      </p:pic>
      <p:sp>
        <p:nvSpPr>
          <p:cNvPr id="9" name="ZoneTexte 8"/>
          <p:cNvSpPr txBox="1"/>
          <p:nvPr/>
        </p:nvSpPr>
        <p:spPr>
          <a:xfrm>
            <a:off x="428596" y="5766355"/>
            <a:ext cx="8286808" cy="830997"/>
          </a:xfrm>
          <a:prstGeom prst="rect">
            <a:avLst/>
          </a:prstGeom>
          <a:noFill/>
        </p:spPr>
        <p:txBody>
          <a:bodyPr wrap="square" rtlCol="0">
            <a:spAutoFit/>
          </a:bodyPr>
          <a:lstStyle/>
          <a:p>
            <a:r>
              <a:rPr lang="fr-FR" sz="2400" dirty="0"/>
              <a:t>Mesure des déplacements réels sur maquette </a:t>
            </a:r>
            <a:br>
              <a:rPr lang="fr-FR" sz="2400" dirty="0"/>
            </a:br>
            <a:r>
              <a:rPr lang="fr-FR" sz="2400" dirty="0">
                <a:solidFill>
                  <a:srgbClr val="008000"/>
                </a:solidFill>
              </a:rPr>
              <a:t>METTRE ICI LES PHOTOS DES COMPARATEURS</a:t>
            </a:r>
          </a:p>
        </p:txBody>
      </p:sp>
      <p:sp>
        <p:nvSpPr>
          <p:cNvPr id="8" name="ZoneTexte 7"/>
          <p:cNvSpPr txBox="1"/>
          <p:nvPr/>
        </p:nvSpPr>
        <p:spPr>
          <a:xfrm>
            <a:off x="6929454" y="2123017"/>
            <a:ext cx="1928826" cy="923330"/>
          </a:xfrm>
          <a:prstGeom prst="rect">
            <a:avLst/>
          </a:prstGeom>
          <a:noFill/>
        </p:spPr>
        <p:txBody>
          <a:bodyPr wrap="square" rtlCol="0">
            <a:spAutoFit/>
          </a:bodyPr>
          <a:lstStyle/>
          <a:p>
            <a:r>
              <a:rPr lang="fr-FR" dirty="0"/>
              <a:t>Déplacement théorique max</a:t>
            </a:r>
            <a:br>
              <a:rPr lang="fr-FR" dirty="0"/>
            </a:br>
            <a:r>
              <a:rPr lang="fr-FR" dirty="0"/>
              <a:t>6.51 mm</a:t>
            </a:r>
          </a:p>
        </p:txBody>
      </p:sp>
      <p:sp>
        <p:nvSpPr>
          <p:cNvPr id="11" name="ZoneTexte 10"/>
          <p:cNvSpPr txBox="1"/>
          <p:nvPr/>
        </p:nvSpPr>
        <p:spPr>
          <a:xfrm>
            <a:off x="6929454" y="4194719"/>
            <a:ext cx="1928826" cy="923330"/>
          </a:xfrm>
          <a:prstGeom prst="rect">
            <a:avLst/>
          </a:prstGeom>
          <a:noFill/>
        </p:spPr>
        <p:txBody>
          <a:bodyPr wrap="square" rtlCol="0">
            <a:spAutoFit/>
          </a:bodyPr>
          <a:lstStyle/>
          <a:p>
            <a:r>
              <a:rPr lang="fr-FR" dirty="0"/>
              <a:t>Déplacement théorique max</a:t>
            </a:r>
            <a:br>
              <a:rPr lang="fr-FR" dirty="0"/>
            </a:br>
            <a:r>
              <a:rPr lang="fr-FR" dirty="0"/>
              <a:t>10.41 mm</a:t>
            </a:r>
          </a:p>
        </p:txBody>
      </p:sp>
    </p:spTree>
    <p:extLst>
      <p:ext uri="{BB962C8B-B14F-4D97-AF65-F5344CB8AC3E}">
        <p14:creationId xmlns:p14="http://schemas.microsoft.com/office/powerpoint/2010/main" val="1242193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B3) mesure des réactions d’appuis</a:t>
            </a:r>
          </a:p>
        </p:txBody>
      </p:sp>
      <p:sp>
        <p:nvSpPr>
          <p:cNvPr id="4" name="Espace réservé du numéro de diapositive 3"/>
          <p:cNvSpPr>
            <a:spLocks noGrp="1"/>
          </p:cNvSpPr>
          <p:nvPr>
            <p:ph type="sldNum" sz="quarter" idx="12"/>
          </p:nvPr>
        </p:nvSpPr>
        <p:spPr/>
        <p:txBody>
          <a:bodyPr/>
          <a:lstStyle/>
          <a:p>
            <a:fld id="{AE0D59C3-3175-4073-91CF-50F255B39163}" type="slidenum">
              <a:rPr lang="fr-FR" smtClean="0"/>
              <a:pPr/>
              <a:t>36</a:t>
            </a:fld>
            <a:endParaRPr lang="fr-FR"/>
          </a:p>
        </p:txBody>
      </p:sp>
      <p:pic>
        <p:nvPicPr>
          <p:cNvPr id="7" name="Picture 2"/>
          <p:cNvPicPr>
            <a:picLocks noChangeAspect="1" noChangeArrowheads="1"/>
          </p:cNvPicPr>
          <p:nvPr/>
        </p:nvPicPr>
        <p:blipFill>
          <a:blip r:embed="rId2"/>
          <a:srcRect/>
          <a:stretch>
            <a:fillRect/>
          </a:stretch>
        </p:blipFill>
        <p:spPr bwMode="auto">
          <a:xfrm>
            <a:off x="571472" y="2080237"/>
            <a:ext cx="8072494" cy="4517115"/>
          </a:xfrm>
          <a:prstGeom prst="rect">
            <a:avLst/>
          </a:prstGeom>
          <a:noFill/>
        </p:spPr>
      </p:pic>
      <p:sp>
        <p:nvSpPr>
          <p:cNvPr id="8" name="ZoneTexte 7"/>
          <p:cNvSpPr txBox="1"/>
          <p:nvPr/>
        </p:nvSpPr>
        <p:spPr>
          <a:xfrm>
            <a:off x="3857620" y="1651609"/>
            <a:ext cx="3857652" cy="369332"/>
          </a:xfrm>
          <a:prstGeom prst="rect">
            <a:avLst/>
          </a:prstGeom>
          <a:noFill/>
          <a:ln w="25400">
            <a:solidFill>
              <a:srgbClr val="008000"/>
            </a:solidFill>
          </a:ln>
        </p:spPr>
        <p:txBody>
          <a:bodyPr wrap="square" rtlCol="0">
            <a:spAutoFit/>
          </a:bodyPr>
          <a:lstStyle/>
          <a:p>
            <a:r>
              <a:rPr lang="fr-FR" b="1" dirty="0">
                <a:solidFill>
                  <a:srgbClr val="008000"/>
                </a:solidFill>
              </a:rPr>
              <a:t>● Réactions d’appuis à lire ici</a:t>
            </a:r>
          </a:p>
        </p:txBody>
      </p:sp>
      <p:cxnSp>
        <p:nvCxnSpPr>
          <p:cNvPr id="10" name="Connecteur droit avec flèche 9"/>
          <p:cNvCxnSpPr/>
          <p:nvPr/>
        </p:nvCxnSpPr>
        <p:spPr>
          <a:xfrm rot="10800000" flipV="1">
            <a:off x="1714480" y="2008799"/>
            <a:ext cx="3214710" cy="23574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rot="5400000">
            <a:off x="3500430" y="3151807"/>
            <a:ext cx="2571768" cy="2857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4929190" y="2008799"/>
            <a:ext cx="2643206" cy="25717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45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E0D59C3-3175-4073-91CF-50F255B39163}" type="slidenum">
              <a:rPr lang="fr-FR" smtClean="0"/>
              <a:pPr/>
              <a:t>37</a:t>
            </a:fld>
            <a:endParaRPr lang="fr-FR"/>
          </a:p>
        </p:txBody>
      </p:sp>
      <p:sp>
        <p:nvSpPr>
          <p:cNvPr id="5" name="ZoneTexte 4"/>
          <p:cNvSpPr txBox="1"/>
          <p:nvPr/>
        </p:nvSpPr>
        <p:spPr>
          <a:xfrm>
            <a:off x="2714612" y="642918"/>
            <a:ext cx="5786478" cy="461665"/>
          </a:xfrm>
          <a:prstGeom prst="rect">
            <a:avLst/>
          </a:prstGeom>
          <a:noFill/>
        </p:spPr>
        <p:txBody>
          <a:bodyPr wrap="square" rtlCol="0">
            <a:spAutoFit/>
          </a:bodyPr>
          <a:lstStyle/>
          <a:p>
            <a:r>
              <a:rPr lang="fr-FR" sz="2400" dirty="0">
                <a:solidFill>
                  <a:srgbClr val="FF0000"/>
                </a:solidFill>
                <a:latin typeface="Comic Sans MS" pitchFamily="66" charset="0"/>
              </a:rPr>
              <a:t>● Attendu</a:t>
            </a:r>
          </a:p>
        </p:txBody>
      </p:sp>
      <p:sp>
        <p:nvSpPr>
          <p:cNvPr id="6" name="ZoneTexte 5"/>
          <p:cNvSpPr txBox="1"/>
          <p:nvPr/>
        </p:nvSpPr>
        <p:spPr>
          <a:xfrm>
            <a:off x="500034" y="1357298"/>
            <a:ext cx="8358246" cy="1938992"/>
          </a:xfrm>
          <a:prstGeom prst="rect">
            <a:avLst/>
          </a:prstGeom>
          <a:noFill/>
        </p:spPr>
        <p:txBody>
          <a:bodyPr wrap="square" rtlCol="0">
            <a:spAutoFit/>
          </a:bodyPr>
          <a:lstStyle/>
          <a:p>
            <a:r>
              <a:rPr lang="fr-FR" sz="2400" dirty="0"/>
              <a:t>Les poutres sont des poutres sur deux appuis, donc les réactions d'appuis seront : </a:t>
            </a:r>
            <a:br>
              <a:rPr lang="fr-FR" sz="2400" dirty="0"/>
            </a:br>
            <a:r>
              <a:rPr lang="fr-FR" sz="2400" dirty="0"/>
              <a:t>Poutre de gauche : YA=YB=75/2 = 37.5 KN</a:t>
            </a:r>
            <a:br>
              <a:rPr lang="fr-FR" sz="2400" dirty="0"/>
            </a:br>
            <a:r>
              <a:rPr lang="fr-FR" sz="2400" dirty="0"/>
              <a:t>Poutre de droite : YB=YC=120/2 = 60 KN</a:t>
            </a:r>
            <a:br>
              <a:rPr lang="fr-FR" sz="2400" dirty="0"/>
            </a:br>
            <a:endParaRPr lang="fr-FR" sz="2400" dirty="0"/>
          </a:p>
        </p:txBody>
      </p:sp>
      <p:sp>
        <p:nvSpPr>
          <p:cNvPr id="8" name="ZoneTexte 7"/>
          <p:cNvSpPr txBox="1"/>
          <p:nvPr/>
        </p:nvSpPr>
        <p:spPr>
          <a:xfrm>
            <a:off x="571472" y="3071810"/>
            <a:ext cx="8215370" cy="830997"/>
          </a:xfrm>
          <a:prstGeom prst="rect">
            <a:avLst/>
          </a:prstGeom>
          <a:noFill/>
        </p:spPr>
        <p:txBody>
          <a:bodyPr wrap="square" rtlCol="0">
            <a:spAutoFit/>
          </a:bodyPr>
          <a:lstStyle/>
          <a:p>
            <a:r>
              <a:rPr lang="fr-FR" dirty="0"/>
              <a:t> </a:t>
            </a:r>
            <a:r>
              <a:rPr lang="fr-FR" sz="2400" dirty="0">
                <a:solidFill>
                  <a:srgbClr val="008000"/>
                </a:solidFill>
              </a:rPr>
              <a:t>+ PHOTOS DES PESONS INDIQUANT LES REACTIONS SUR</a:t>
            </a:r>
            <a:br>
              <a:rPr lang="fr-FR" sz="2400" dirty="0">
                <a:solidFill>
                  <a:srgbClr val="008000"/>
                </a:solidFill>
              </a:rPr>
            </a:br>
            <a:r>
              <a:rPr lang="fr-FR" sz="2400" dirty="0">
                <a:solidFill>
                  <a:srgbClr val="008000"/>
                </a:solidFill>
              </a:rPr>
              <a:t>    CHAQUE APPUI</a:t>
            </a:r>
          </a:p>
        </p:txBody>
      </p:sp>
      <p:pic>
        <p:nvPicPr>
          <p:cNvPr id="32769" name="Picture 1" descr="L1190830 (2)"/>
          <p:cNvPicPr>
            <a:picLocks noChangeAspect="1" noChangeArrowheads="1"/>
          </p:cNvPicPr>
          <p:nvPr/>
        </p:nvPicPr>
        <p:blipFill>
          <a:blip r:embed="rId2" cstate="print"/>
          <a:srcRect/>
          <a:stretch>
            <a:fillRect/>
          </a:stretch>
        </p:blipFill>
        <p:spPr bwMode="auto">
          <a:xfrm>
            <a:off x="3714744" y="3714752"/>
            <a:ext cx="2170113" cy="2890837"/>
          </a:xfrm>
          <a:prstGeom prst="rect">
            <a:avLst/>
          </a:prstGeom>
          <a:noFill/>
        </p:spPr>
      </p:pic>
    </p:spTree>
    <p:extLst>
      <p:ext uri="{BB962C8B-B14F-4D97-AF65-F5344CB8AC3E}">
        <p14:creationId xmlns:p14="http://schemas.microsoft.com/office/powerpoint/2010/main" val="1563808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 2</a:t>
            </a:r>
            <a:r>
              <a:rPr lang="fr-FR" baseline="30000" dirty="0"/>
              <a:t>ème</a:t>
            </a:r>
            <a:r>
              <a:rPr lang="fr-FR" dirty="0"/>
              <a:t>  modèle : poutre continue</a:t>
            </a:r>
          </a:p>
        </p:txBody>
      </p:sp>
      <p:sp>
        <p:nvSpPr>
          <p:cNvPr id="4" name="Espace réservé du numéro de diapositive 3"/>
          <p:cNvSpPr>
            <a:spLocks noGrp="1"/>
          </p:cNvSpPr>
          <p:nvPr>
            <p:ph type="sldNum" sz="quarter" idx="12"/>
          </p:nvPr>
        </p:nvSpPr>
        <p:spPr/>
        <p:txBody>
          <a:bodyPr/>
          <a:lstStyle/>
          <a:p>
            <a:fld id="{AE0D59C3-3175-4073-91CF-50F255B39163}" type="slidenum">
              <a:rPr lang="fr-FR" smtClean="0"/>
              <a:pPr/>
              <a:t>38</a:t>
            </a:fld>
            <a:endParaRPr lang="fr-FR" dirty="0"/>
          </a:p>
        </p:txBody>
      </p:sp>
      <p:sp>
        <p:nvSpPr>
          <p:cNvPr id="6" name="Rectangle 5"/>
          <p:cNvSpPr/>
          <p:nvPr/>
        </p:nvSpPr>
        <p:spPr>
          <a:xfrm>
            <a:off x="428596" y="1285860"/>
            <a:ext cx="8858312" cy="830997"/>
          </a:xfrm>
          <a:prstGeom prst="rect">
            <a:avLst/>
          </a:prstGeom>
        </p:spPr>
        <p:txBody>
          <a:bodyPr wrap="square">
            <a:spAutoFit/>
          </a:bodyPr>
          <a:lstStyle/>
          <a:p>
            <a:r>
              <a:rPr lang="fr-FR" sz="2400" dirty="0">
                <a:solidFill>
                  <a:srgbClr val="008000"/>
                </a:solidFill>
              </a:rPr>
              <a:t>● modèle M2 : poutre continue sur plusieurs appuis, dans ce cas 3</a:t>
            </a:r>
            <a:br>
              <a:rPr lang="fr-FR" sz="2400" dirty="0">
                <a:solidFill>
                  <a:srgbClr val="008000"/>
                </a:solidFill>
              </a:rPr>
            </a:br>
            <a:r>
              <a:rPr lang="fr-FR" sz="2400" dirty="0">
                <a:solidFill>
                  <a:srgbClr val="008000"/>
                </a:solidFill>
              </a:rPr>
              <a:t>   appuis: </a:t>
            </a:r>
          </a:p>
        </p:txBody>
      </p:sp>
      <p:pic>
        <p:nvPicPr>
          <p:cNvPr id="5122" name="Picture 2" descr="1 poutre réunies"/>
          <p:cNvPicPr>
            <a:picLocks noChangeAspect="1" noChangeArrowheads="1"/>
          </p:cNvPicPr>
          <p:nvPr/>
        </p:nvPicPr>
        <p:blipFill>
          <a:blip r:embed="rId2"/>
          <a:srcRect/>
          <a:stretch>
            <a:fillRect/>
          </a:stretch>
        </p:blipFill>
        <p:spPr bwMode="auto">
          <a:xfrm>
            <a:off x="357158" y="2000240"/>
            <a:ext cx="9578386" cy="4286255"/>
          </a:xfrm>
          <a:prstGeom prst="rect">
            <a:avLst/>
          </a:prstGeom>
          <a:noFill/>
        </p:spPr>
      </p:pic>
    </p:spTree>
    <p:extLst>
      <p:ext uri="{BB962C8B-B14F-4D97-AF65-F5344CB8AC3E}">
        <p14:creationId xmlns:p14="http://schemas.microsoft.com/office/powerpoint/2010/main" val="138925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D22590C-223A-4530-96F3-4DECC34A0DFF}"/>
              </a:ext>
            </a:extLst>
          </p:cNvPr>
          <p:cNvSpPr>
            <a:spLocks noGrp="1"/>
          </p:cNvSpPr>
          <p:nvPr>
            <p:ph type="title"/>
          </p:nvPr>
        </p:nvSpPr>
        <p:spPr/>
        <p:txBody>
          <a:bodyPr>
            <a:normAutofit/>
          </a:bodyPr>
          <a:lstStyle/>
          <a:p>
            <a:r>
              <a:rPr lang="fr-FR" dirty="0"/>
              <a:t>C1) Adaptation du banc de mesure</a:t>
            </a:r>
          </a:p>
        </p:txBody>
      </p:sp>
      <p:sp>
        <p:nvSpPr>
          <p:cNvPr id="4" name="Espace réservé du numéro de diapositive 3"/>
          <p:cNvSpPr>
            <a:spLocks noGrp="1"/>
          </p:cNvSpPr>
          <p:nvPr>
            <p:ph type="sldNum" sz="quarter" idx="12"/>
          </p:nvPr>
        </p:nvSpPr>
        <p:spPr/>
        <p:txBody>
          <a:bodyPr/>
          <a:lstStyle/>
          <a:p>
            <a:fld id="{AE0D59C3-3175-4073-91CF-50F255B39163}" type="slidenum">
              <a:rPr lang="fr-FR" smtClean="0"/>
              <a:pPr/>
              <a:t>39</a:t>
            </a:fld>
            <a:endParaRPr lang="fr-FR" dirty="0"/>
          </a:p>
        </p:txBody>
      </p:sp>
      <p:pic>
        <p:nvPicPr>
          <p:cNvPr id="2050" name="Picture 2"/>
          <p:cNvPicPr>
            <a:picLocks noChangeAspect="1" noChangeArrowheads="1"/>
          </p:cNvPicPr>
          <p:nvPr/>
        </p:nvPicPr>
        <p:blipFill>
          <a:blip r:embed="rId2"/>
          <a:srcRect/>
          <a:stretch>
            <a:fillRect/>
          </a:stretch>
        </p:blipFill>
        <p:spPr bwMode="auto">
          <a:xfrm>
            <a:off x="500034" y="2312068"/>
            <a:ext cx="8001056" cy="4285284"/>
          </a:xfrm>
          <a:prstGeom prst="rect">
            <a:avLst/>
          </a:prstGeom>
          <a:noFill/>
        </p:spPr>
      </p:pic>
      <p:sp>
        <p:nvSpPr>
          <p:cNvPr id="6" name="ZoneTexte 5"/>
          <p:cNvSpPr txBox="1"/>
          <p:nvPr/>
        </p:nvSpPr>
        <p:spPr>
          <a:xfrm>
            <a:off x="2000232" y="1597688"/>
            <a:ext cx="6858048" cy="369332"/>
          </a:xfrm>
          <a:prstGeom prst="rect">
            <a:avLst/>
          </a:prstGeom>
          <a:noFill/>
        </p:spPr>
        <p:txBody>
          <a:bodyPr wrap="square" rtlCol="0">
            <a:spAutoFit/>
          </a:bodyPr>
          <a:lstStyle/>
          <a:p>
            <a:r>
              <a:rPr lang="fr-FR" b="1" dirty="0">
                <a:solidFill>
                  <a:srgbClr val="008000"/>
                </a:solidFill>
                <a:latin typeface="Comic Sans MS" pitchFamily="66" charset="0"/>
              </a:rPr>
              <a:t>Ce peson solidarise les deux tronçons = poutre continue</a:t>
            </a:r>
          </a:p>
        </p:txBody>
      </p:sp>
      <p:cxnSp>
        <p:nvCxnSpPr>
          <p:cNvPr id="9" name="Connecteur droit avec flèche 8"/>
          <p:cNvCxnSpPr/>
          <p:nvPr/>
        </p:nvCxnSpPr>
        <p:spPr>
          <a:xfrm rot="5400000">
            <a:off x="3893339" y="2633539"/>
            <a:ext cx="1785950" cy="42862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249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Titre 5"/>
          <p:cNvSpPr>
            <a:spLocks noGrp="1"/>
          </p:cNvSpPr>
          <p:nvPr>
            <p:ph type="title"/>
          </p:nvPr>
        </p:nvSpPr>
        <p:spPr/>
        <p:txBody>
          <a:bodyPr>
            <a:normAutofit/>
          </a:bodyPr>
          <a:lstStyle/>
          <a:p>
            <a:r>
              <a:rPr lang="fr-FR" dirty="0">
                <a:solidFill>
                  <a:srgbClr val="8453C6"/>
                </a:solidFill>
                <a:latin typeface="Century Gothic" pitchFamily="34" charset="0"/>
                <a:cs typeface="Times New Roman" pitchFamily="18" charset="0"/>
              </a:rPr>
              <a:t>E6 : Conduite de projet</a:t>
            </a:r>
            <a:endParaRPr lang="fr-FR" dirty="0"/>
          </a:p>
        </p:txBody>
      </p:sp>
      <p:graphicFrame>
        <p:nvGraphicFramePr>
          <p:cNvPr id="3" name="Objet 2"/>
          <p:cNvGraphicFramePr>
            <a:graphicFrameLocks noChangeAspect="1"/>
          </p:cNvGraphicFramePr>
          <p:nvPr>
            <p:extLst>
              <p:ext uri="{D42A27DB-BD31-4B8C-83A1-F6EECF244321}">
                <p14:modId xmlns:p14="http://schemas.microsoft.com/office/powerpoint/2010/main" val="3823787890"/>
              </p:ext>
            </p:extLst>
          </p:nvPr>
        </p:nvGraphicFramePr>
        <p:xfrm>
          <a:off x="2411760" y="1396999"/>
          <a:ext cx="4352379" cy="5632401"/>
        </p:xfrm>
        <a:graphic>
          <a:graphicData uri="http://schemas.openxmlformats.org/presentationml/2006/ole">
            <mc:AlternateContent xmlns:mc="http://schemas.openxmlformats.org/markup-compatibility/2006">
              <mc:Choice xmlns:v="urn:schemas-microsoft-com:vml" Requires="v">
                <p:oleObj spid="_x0000_s1035" name="Document" r:id="rId3" imgW="6555032" imgH="8240201" progId="Word.Document.12">
                  <p:embed/>
                </p:oleObj>
              </mc:Choice>
              <mc:Fallback>
                <p:oleObj name="Document" r:id="rId3" imgW="6555032" imgH="8240201" progId="Word.Document.12">
                  <p:embed/>
                  <p:pic>
                    <p:nvPicPr>
                      <p:cNvPr id="3" name="Objet 2"/>
                      <p:cNvPicPr/>
                      <p:nvPr/>
                    </p:nvPicPr>
                    <p:blipFill>
                      <a:blip r:embed="rId4"/>
                      <a:stretch>
                        <a:fillRect/>
                      </a:stretch>
                    </p:blipFill>
                    <p:spPr>
                      <a:xfrm>
                        <a:off x="2411760" y="1396999"/>
                        <a:ext cx="4352379" cy="5632401"/>
                      </a:xfrm>
                      <a:prstGeom prst="rect">
                        <a:avLst/>
                      </a:prstGeom>
                      <a:noFill/>
                    </p:spPr>
                  </p:pic>
                </p:oleObj>
              </mc:Fallback>
            </mc:AlternateContent>
          </a:graphicData>
        </a:graphic>
      </p:graphicFrame>
      <p:pic>
        <p:nvPicPr>
          <p:cNvPr id="11" name="Image 10"/>
          <p:cNvPicPr>
            <a:picLocks noChangeAspect="1"/>
          </p:cNvPicPr>
          <p:nvPr/>
        </p:nvPicPr>
        <p:blipFill rotWithShape="1">
          <a:blip r:embed="rId5"/>
          <a:srcRect l="5487" t="60336" r="28416" b="17024"/>
          <a:stretch/>
        </p:blipFill>
        <p:spPr>
          <a:xfrm>
            <a:off x="235999" y="3429000"/>
            <a:ext cx="8599994" cy="1656184"/>
          </a:xfrm>
          <a:prstGeom prst="rect">
            <a:avLst/>
          </a:prstGeom>
          <a:ln w="38100">
            <a:solidFill>
              <a:srgbClr val="FF0000"/>
            </a:solidFill>
          </a:ln>
        </p:spPr>
      </p:pic>
      <p:sp>
        <p:nvSpPr>
          <p:cNvPr id="5" name="Rectangle à coins arrondis 4"/>
          <p:cNvSpPr/>
          <p:nvPr/>
        </p:nvSpPr>
        <p:spPr>
          <a:xfrm>
            <a:off x="2411760" y="5589240"/>
            <a:ext cx="4248472" cy="8725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4175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D22590C-223A-4530-96F3-4DECC34A0DFF}"/>
              </a:ext>
            </a:extLst>
          </p:cNvPr>
          <p:cNvSpPr>
            <a:spLocks noGrp="1"/>
          </p:cNvSpPr>
          <p:nvPr>
            <p:ph type="title"/>
          </p:nvPr>
        </p:nvSpPr>
        <p:spPr/>
        <p:txBody>
          <a:bodyPr>
            <a:normAutofit/>
          </a:bodyPr>
          <a:lstStyle/>
          <a:p>
            <a:r>
              <a:rPr lang="fr-FR" dirty="0"/>
              <a:t>C2) Analyse des déplacements (attendu)</a:t>
            </a:r>
          </a:p>
        </p:txBody>
      </p:sp>
      <p:sp>
        <p:nvSpPr>
          <p:cNvPr id="4" name="Espace réservé du numéro de diapositive 3"/>
          <p:cNvSpPr>
            <a:spLocks noGrp="1"/>
          </p:cNvSpPr>
          <p:nvPr>
            <p:ph type="sldNum" sz="quarter" idx="12"/>
          </p:nvPr>
        </p:nvSpPr>
        <p:spPr/>
        <p:txBody>
          <a:bodyPr/>
          <a:lstStyle/>
          <a:p>
            <a:fld id="{AE0D59C3-3175-4073-91CF-50F255B39163}" type="slidenum">
              <a:rPr lang="fr-FR" smtClean="0"/>
              <a:pPr/>
              <a:t>40</a:t>
            </a:fld>
            <a:endParaRPr lang="fr-FR" dirty="0"/>
          </a:p>
        </p:txBody>
      </p:sp>
      <p:pic>
        <p:nvPicPr>
          <p:cNvPr id="6" name="Picture 1"/>
          <p:cNvPicPr>
            <a:picLocks noChangeAspect="1" noChangeArrowheads="1"/>
          </p:cNvPicPr>
          <p:nvPr/>
        </p:nvPicPr>
        <p:blipFill>
          <a:blip r:embed="rId2"/>
          <a:srcRect/>
          <a:stretch>
            <a:fillRect/>
          </a:stretch>
        </p:blipFill>
        <p:spPr bwMode="auto">
          <a:xfrm>
            <a:off x="857224" y="1909273"/>
            <a:ext cx="7575258" cy="3643338"/>
          </a:xfrm>
          <a:prstGeom prst="rect">
            <a:avLst/>
          </a:prstGeom>
          <a:noFill/>
        </p:spPr>
      </p:pic>
      <p:sp>
        <p:nvSpPr>
          <p:cNvPr id="8" name="ZoneTexte 7"/>
          <p:cNvSpPr txBox="1"/>
          <p:nvPr/>
        </p:nvSpPr>
        <p:spPr>
          <a:xfrm>
            <a:off x="857224" y="5838363"/>
            <a:ext cx="7643866" cy="830997"/>
          </a:xfrm>
          <a:prstGeom prst="rect">
            <a:avLst/>
          </a:prstGeom>
          <a:noFill/>
        </p:spPr>
        <p:txBody>
          <a:bodyPr wrap="square" rtlCol="0">
            <a:spAutoFit/>
          </a:bodyPr>
          <a:lstStyle/>
          <a:p>
            <a:r>
              <a:rPr lang="fr-FR" sz="2400" dirty="0">
                <a:solidFill>
                  <a:srgbClr val="FF0000"/>
                </a:solidFill>
                <a:latin typeface="Comic Sans MS" pitchFamily="66" charset="0"/>
              </a:rPr>
              <a:t>Mettre une photo des comparateurs indiquant chacune des flèches ci-dessus. </a:t>
            </a:r>
          </a:p>
        </p:txBody>
      </p:sp>
    </p:spTree>
    <p:extLst>
      <p:ext uri="{BB962C8B-B14F-4D97-AF65-F5344CB8AC3E}">
        <p14:creationId xmlns:p14="http://schemas.microsoft.com/office/powerpoint/2010/main" val="244887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
            <a:extLst>
              <a:ext uri="{FF2B5EF4-FFF2-40B4-BE49-F238E27FC236}">
                <a16:creationId xmlns:a16="http://schemas.microsoft.com/office/drawing/2014/main" id="{4D22590C-223A-4530-96F3-4DECC34A0DFF}"/>
              </a:ext>
            </a:extLst>
          </p:cNvPr>
          <p:cNvSpPr>
            <a:spLocks noGrp="1"/>
          </p:cNvSpPr>
          <p:nvPr>
            <p:ph type="title"/>
          </p:nvPr>
        </p:nvSpPr>
        <p:spPr/>
        <p:txBody>
          <a:bodyPr>
            <a:normAutofit/>
          </a:bodyPr>
          <a:lstStyle/>
          <a:p>
            <a:r>
              <a:rPr lang="fr-FR" dirty="0"/>
              <a:t>C3) Analyse des réactions d’appuis</a:t>
            </a:r>
          </a:p>
        </p:txBody>
      </p:sp>
      <p:sp>
        <p:nvSpPr>
          <p:cNvPr id="4" name="Espace réservé du numéro de diapositive 3"/>
          <p:cNvSpPr>
            <a:spLocks noGrp="1"/>
          </p:cNvSpPr>
          <p:nvPr>
            <p:ph type="sldNum" sz="quarter" idx="12"/>
          </p:nvPr>
        </p:nvSpPr>
        <p:spPr/>
        <p:txBody>
          <a:bodyPr/>
          <a:lstStyle/>
          <a:p>
            <a:fld id="{AE0D59C3-3175-4073-91CF-50F255B39163}" type="slidenum">
              <a:rPr lang="fr-FR" smtClean="0"/>
              <a:pPr/>
              <a:t>41</a:t>
            </a:fld>
            <a:endParaRPr lang="fr-FR" dirty="0"/>
          </a:p>
        </p:txBody>
      </p:sp>
      <p:pic>
        <p:nvPicPr>
          <p:cNvPr id="5" name="Picture 2"/>
          <p:cNvPicPr>
            <a:picLocks noChangeAspect="1" noChangeArrowheads="1"/>
          </p:cNvPicPr>
          <p:nvPr/>
        </p:nvPicPr>
        <p:blipFill>
          <a:blip r:embed="rId2"/>
          <a:srcRect/>
          <a:stretch>
            <a:fillRect/>
          </a:stretch>
        </p:blipFill>
        <p:spPr bwMode="auto">
          <a:xfrm>
            <a:off x="571472" y="2364753"/>
            <a:ext cx="8001056" cy="4285284"/>
          </a:xfrm>
          <a:prstGeom prst="rect">
            <a:avLst/>
          </a:prstGeom>
          <a:noFill/>
        </p:spPr>
      </p:pic>
      <p:pic>
        <p:nvPicPr>
          <p:cNvPr id="6" name="Picture 2"/>
          <p:cNvPicPr>
            <a:picLocks noChangeAspect="1" noChangeArrowheads="1"/>
          </p:cNvPicPr>
          <p:nvPr/>
        </p:nvPicPr>
        <p:blipFill>
          <a:blip r:embed="rId2"/>
          <a:srcRect/>
          <a:stretch>
            <a:fillRect/>
          </a:stretch>
        </p:blipFill>
        <p:spPr bwMode="auto">
          <a:xfrm>
            <a:off x="571472" y="2436191"/>
            <a:ext cx="8001056" cy="4285284"/>
          </a:xfrm>
          <a:prstGeom prst="rect">
            <a:avLst/>
          </a:prstGeom>
          <a:noFill/>
        </p:spPr>
      </p:pic>
      <p:sp>
        <p:nvSpPr>
          <p:cNvPr id="7" name="ZoneTexte 6"/>
          <p:cNvSpPr txBox="1"/>
          <p:nvPr/>
        </p:nvSpPr>
        <p:spPr>
          <a:xfrm>
            <a:off x="2786050" y="1578935"/>
            <a:ext cx="3643338" cy="369332"/>
          </a:xfrm>
          <a:prstGeom prst="rect">
            <a:avLst/>
          </a:prstGeom>
          <a:noFill/>
        </p:spPr>
        <p:txBody>
          <a:bodyPr wrap="square" rtlCol="0">
            <a:spAutoFit/>
          </a:bodyPr>
          <a:lstStyle/>
          <a:p>
            <a:r>
              <a:rPr lang="fr-FR" b="1" dirty="0">
                <a:solidFill>
                  <a:srgbClr val="008000"/>
                </a:solidFill>
                <a:latin typeface="Comic Sans MS" pitchFamily="66" charset="0"/>
              </a:rPr>
              <a:t>Lecture des réactions d’appui</a:t>
            </a:r>
          </a:p>
        </p:txBody>
      </p:sp>
      <p:cxnSp>
        <p:nvCxnSpPr>
          <p:cNvPr id="10" name="Connecteur droit avec flèche 9"/>
          <p:cNvCxnSpPr/>
          <p:nvPr/>
        </p:nvCxnSpPr>
        <p:spPr>
          <a:xfrm rot="10800000" flipV="1">
            <a:off x="1500166" y="1936125"/>
            <a:ext cx="2857520" cy="27860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16200000" flipH="1">
            <a:off x="3178959" y="3114852"/>
            <a:ext cx="2428892" cy="714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4357686" y="1936125"/>
            <a:ext cx="3143272" cy="27146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88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E0D59C3-3175-4073-91CF-50F255B39163}" type="slidenum">
              <a:rPr lang="fr-FR" smtClean="0"/>
              <a:pPr/>
              <a:t>42</a:t>
            </a:fld>
            <a:endParaRPr lang="fr-FR"/>
          </a:p>
        </p:txBody>
      </p:sp>
      <p:sp>
        <p:nvSpPr>
          <p:cNvPr id="5" name="ZoneTexte 4"/>
          <p:cNvSpPr txBox="1"/>
          <p:nvPr/>
        </p:nvSpPr>
        <p:spPr>
          <a:xfrm>
            <a:off x="2786018" y="642918"/>
            <a:ext cx="6357982" cy="461665"/>
          </a:xfrm>
          <a:prstGeom prst="rect">
            <a:avLst/>
          </a:prstGeom>
          <a:noFill/>
        </p:spPr>
        <p:txBody>
          <a:bodyPr wrap="square" rtlCol="0">
            <a:spAutoFit/>
          </a:bodyPr>
          <a:lstStyle/>
          <a:p>
            <a:r>
              <a:rPr lang="fr-FR" sz="2400" b="1" i="1" dirty="0">
                <a:solidFill>
                  <a:srgbClr val="FF0000"/>
                </a:solidFill>
                <a:latin typeface="Times New Roman" pitchFamily="18" charset="0"/>
                <a:cs typeface="Times New Roman" pitchFamily="18" charset="0"/>
              </a:rPr>
              <a:t>● </a:t>
            </a:r>
            <a:r>
              <a:rPr lang="fr-FR" sz="2400" dirty="0">
                <a:solidFill>
                  <a:srgbClr val="FF0000"/>
                </a:solidFill>
                <a:latin typeface="Times New Roman" pitchFamily="18" charset="0"/>
                <a:cs typeface="Times New Roman" pitchFamily="18" charset="0"/>
              </a:rPr>
              <a:t>Attendu</a:t>
            </a:r>
          </a:p>
        </p:txBody>
      </p:sp>
      <p:pic>
        <p:nvPicPr>
          <p:cNvPr id="15361" name="Picture 1"/>
          <p:cNvPicPr>
            <a:picLocks noChangeAspect="1" noChangeArrowheads="1"/>
          </p:cNvPicPr>
          <p:nvPr/>
        </p:nvPicPr>
        <p:blipFill>
          <a:blip r:embed="rId2"/>
          <a:srcRect/>
          <a:stretch>
            <a:fillRect/>
          </a:stretch>
        </p:blipFill>
        <p:spPr bwMode="auto">
          <a:xfrm>
            <a:off x="4000496" y="1285860"/>
            <a:ext cx="4357718" cy="2420723"/>
          </a:xfrm>
          <a:prstGeom prst="rect">
            <a:avLst/>
          </a:prstGeom>
          <a:noFill/>
        </p:spPr>
      </p:pic>
      <p:sp>
        <p:nvSpPr>
          <p:cNvPr id="10" name="ZoneTexte 9"/>
          <p:cNvSpPr txBox="1"/>
          <p:nvPr/>
        </p:nvSpPr>
        <p:spPr>
          <a:xfrm>
            <a:off x="785786" y="1643050"/>
            <a:ext cx="5000660" cy="1200329"/>
          </a:xfrm>
          <a:prstGeom prst="rect">
            <a:avLst/>
          </a:prstGeom>
          <a:noFill/>
        </p:spPr>
        <p:txBody>
          <a:bodyPr wrap="square" rtlCol="0">
            <a:spAutoFit/>
          </a:bodyPr>
          <a:lstStyle/>
          <a:p>
            <a:r>
              <a:rPr lang="fr-FR" b="1" dirty="0">
                <a:solidFill>
                  <a:srgbClr val="008000"/>
                </a:solidFill>
                <a:latin typeface="Times New Roman" pitchFamily="18" charset="0"/>
                <a:cs typeface="Times New Roman" pitchFamily="18" charset="0"/>
              </a:rPr>
              <a:t>Tableau des réactions d’appuis</a:t>
            </a:r>
            <a:br>
              <a:rPr lang="fr-FR" b="1" dirty="0">
                <a:solidFill>
                  <a:srgbClr val="008000"/>
                </a:solidFill>
                <a:latin typeface="Times New Roman" pitchFamily="18" charset="0"/>
                <a:cs typeface="Times New Roman" pitchFamily="18" charset="0"/>
              </a:rPr>
            </a:br>
            <a:r>
              <a:rPr lang="fr-FR" b="1" dirty="0">
                <a:solidFill>
                  <a:srgbClr val="008000"/>
                </a:solidFill>
                <a:latin typeface="Times New Roman" pitchFamily="18" charset="0"/>
                <a:cs typeface="Times New Roman" pitchFamily="18" charset="0"/>
              </a:rPr>
              <a:t>en provenance d’un logiciel</a:t>
            </a:r>
            <a:br>
              <a:rPr lang="fr-FR" b="1" dirty="0">
                <a:solidFill>
                  <a:srgbClr val="008000"/>
                </a:solidFill>
                <a:latin typeface="Times New Roman" pitchFamily="18" charset="0"/>
                <a:cs typeface="Times New Roman" pitchFamily="18" charset="0"/>
              </a:rPr>
            </a:br>
            <a:r>
              <a:rPr lang="fr-FR" b="1" dirty="0">
                <a:solidFill>
                  <a:srgbClr val="008000"/>
                </a:solidFill>
                <a:latin typeface="Times New Roman" pitchFamily="18" charset="0"/>
                <a:cs typeface="Times New Roman" pitchFamily="18" charset="0"/>
              </a:rPr>
              <a:t>de structure</a:t>
            </a:r>
            <a:br>
              <a:rPr lang="fr-FR" b="1" dirty="0">
                <a:solidFill>
                  <a:srgbClr val="008000"/>
                </a:solidFill>
                <a:latin typeface="Times New Roman" pitchFamily="18" charset="0"/>
                <a:cs typeface="Times New Roman" pitchFamily="18" charset="0"/>
              </a:rPr>
            </a:br>
            <a:r>
              <a:rPr lang="fr-FR" b="1" dirty="0">
                <a:solidFill>
                  <a:srgbClr val="008000"/>
                </a:solidFill>
                <a:latin typeface="Times New Roman" pitchFamily="18" charset="0"/>
                <a:cs typeface="Times New Roman" pitchFamily="18" charset="0"/>
              </a:rPr>
              <a:t>(la poutre est hyperstatique)</a:t>
            </a:r>
          </a:p>
        </p:txBody>
      </p:sp>
      <p:sp>
        <p:nvSpPr>
          <p:cNvPr id="11" name="ZoneTexte 10"/>
          <p:cNvSpPr txBox="1"/>
          <p:nvPr/>
        </p:nvSpPr>
        <p:spPr>
          <a:xfrm>
            <a:off x="857224" y="4714884"/>
            <a:ext cx="5000660" cy="400110"/>
          </a:xfrm>
          <a:prstGeom prst="rect">
            <a:avLst/>
          </a:prstGeom>
          <a:noFill/>
        </p:spPr>
        <p:txBody>
          <a:bodyPr wrap="square" rtlCol="0">
            <a:spAutoFit/>
          </a:bodyPr>
          <a:lstStyle/>
          <a:p>
            <a:r>
              <a:rPr lang="fr-FR" sz="2000" b="1" i="1" dirty="0">
                <a:solidFill>
                  <a:srgbClr val="008000"/>
                </a:solidFill>
              </a:rPr>
              <a:t>Photo des réactions d’appui</a:t>
            </a:r>
          </a:p>
        </p:txBody>
      </p:sp>
      <p:pic>
        <p:nvPicPr>
          <p:cNvPr id="15362" name="Picture 2" descr="L1190830 (2)"/>
          <p:cNvPicPr>
            <a:picLocks noChangeAspect="1" noChangeArrowheads="1"/>
          </p:cNvPicPr>
          <p:nvPr/>
        </p:nvPicPr>
        <p:blipFill>
          <a:blip r:embed="rId3" cstate="print"/>
          <a:srcRect/>
          <a:stretch>
            <a:fillRect/>
          </a:stretch>
        </p:blipFill>
        <p:spPr bwMode="auto">
          <a:xfrm>
            <a:off x="4643438" y="3786190"/>
            <a:ext cx="2170113" cy="2890837"/>
          </a:xfrm>
          <a:prstGeom prst="rect">
            <a:avLst/>
          </a:prstGeom>
          <a:noFill/>
        </p:spPr>
      </p:pic>
    </p:spTree>
    <p:extLst>
      <p:ext uri="{BB962C8B-B14F-4D97-AF65-F5344CB8AC3E}">
        <p14:creationId xmlns:p14="http://schemas.microsoft.com/office/powerpoint/2010/main" val="990680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4">
            <a:extLst>
              <a:ext uri="{FF2B5EF4-FFF2-40B4-BE49-F238E27FC236}">
                <a16:creationId xmlns:a16="http://schemas.microsoft.com/office/drawing/2014/main" id="{4D22590C-223A-4530-96F3-4DECC34A0DFF}"/>
              </a:ext>
            </a:extLst>
          </p:cNvPr>
          <p:cNvSpPr>
            <a:spLocks noGrp="1"/>
          </p:cNvSpPr>
          <p:nvPr>
            <p:ph type="title"/>
          </p:nvPr>
        </p:nvSpPr>
        <p:spPr/>
        <p:txBody>
          <a:bodyPr>
            <a:normAutofit/>
          </a:bodyPr>
          <a:lstStyle/>
          <a:p>
            <a:r>
              <a:rPr lang="fr-FR" dirty="0"/>
              <a:t>C4) Analyse du moment sur APPUI</a:t>
            </a:r>
          </a:p>
        </p:txBody>
      </p:sp>
      <p:sp>
        <p:nvSpPr>
          <p:cNvPr id="4" name="Espace réservé du numéro de diapositive 3"/>
          <p:cNvSpPr>
            <a:spLocks noGrp="1"/>
          </p:cNvSpPr>
          <p:nvPr>
            <p:ph type="sldNum" sz="quarter" idx="12"/>
          </p:nvPr>
        </p:nvSpPr>
        <p:spPr/>
        <p:txBody>
          <a:bodyPr/>
          <a:lstStyle/>
          <a:p>
            <a:fld id="{AE0D59C3-3175-4073-91CF-50F255B39163}" type="slidenum">
              <a:rPr lang="fr-FR" smtClean="0"/>
              <a:pPr/>
              <a:t>43</a:t>
            </a:fld>
            <a:endParaRPr lang="fr-FR"/>
          </a:p>
        </p:txBody>
      </p:sp>
      <p:pic>
        <p:nvPicPr>
          <p:cNvPr id="5" name="Picture 2"/>
          <p:cNvPicPr>
            <a:picLocks noChangeAspect="1" noChangeArrowheads="1"/>
          </p:cNvPicPr>
          <p:nvPr/>
        </p:nvPicPr>
        <p:blipFill>
          <a:blip r:embed="rId2"/>
          <a:srcRect/>
          <a:stretch>
            <a:fillRect/>
          </a:stretch>
        </p:blipFill>
        <p:spPr bwMode="auto">
          <a:xfrm>
            <a:off x="500034" y="2143116"/>
            <a:ext cx="8001056" cy="4285284"/>
          </a:xfrm>
          <a:prstGeom prst="rect">
            <a:avLst/>
          </a:prstGeom>
          <a:noFill/>
        </p:spPr>
      </p:pic>
      <p:cxnSp>
        <p:nvCxnSpPr>
          <p:cNvPr id="7" name="Connecteur droit avec flèche 6"/>
          <p:cNvCxnSpPr/>
          <p:nvPr/>
        </p:nvCxnSpPr>
        <p:spPr>
          <a:xfrm rot="5400000">
            <a:off x="5035553" y="3893347"/>
            <a:ext cx="357984" cy="794"/>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useBgFill="1">
        <p:nvSpPr>
          <p:cNvPr id="11" name="ZoneTexte 10"/>
          <p:cNvSpPr txBox="1"/>
          <p:nvPr/>
        </p:nvSpPr>
        <p:spPr>
          <a:xfrm>
            <a:off x="5357818" y="3714752"/>
            <a:ext cx="357190" cy="369332"/>
          </a:xfrm>
          <a:prstGeom prst="rect">
            <a:avLst/>
          </a:prstGeom>
          <a:ln w="25400">
            <a:solidFill>
              <a:srgbClr val="FF0000"/>
            </a:solidFill>
          </a:ln>
        </p:spPr>
        <p:txBody>
          <a:bodyPr wrap="square" rtlCol="0">
            <a:spAutoFit/>
          </a:bodyPr>
          <a:lstStyle/>
          <a:p>
            <a:r>
              <a:rPr lang="fr-FR" dirty="0"/>
              <a:t>e</a:t>
            </a:r>
          </a:p>
        </p:txBody>
      </p:sp>
      <p:sp>
        <p:nvSpPr>
          <p:cNvPr id="12" name="ZoneTexte 11"/>
          <p:cNvSpPr txBox="1"/>
          <p:nvPr/>
        </p:nvSpPr>
        <p:spPr>
          <a:xfrm>
            <a:off x="2643174" y="1500174"/>
            <a:ext cx="4357718" cy="369332"/>
          </a:xfrm>
          <a:prstGeom prst="rect">
            <a:avLst/>
          </a:prstGeom>
          <a:noFill/>
        </p:spPr>
        <p:txBody>
          <a:bodyPr wrap="square" rtlCol="0">
            <a:spAutoFit/>
          </a:bodyPr>
          <a:lstStyle/>
          <a:p>
            <a:r>
              <a:rPr lang="fr-FR" b="1" dirty="0">
                <a:solidFill>
                  <a:srgbClr val="008000"/>
                </a:solidFill>
                <a:latin typeface="Comic Sans MS" pitchFamily="66" charset="0"/>
              </a:rPr>
              <a:t>Lecture de l’effort F de ce peson</a:t>
            </a:r>
          </a:p>
        </p:txBody>
      </p:sp>
      <p:cxnSp>
        <p:nvCxnSpPr>
          <p:cNvPr id="14" name="Connecteur droit avec flèche 13"/>
          <p:cNvCxnSpPr/>
          <p:nvPr/>
        </p:nvCxnSpPr>
        <p:spPr>
          <a:xfrm rot="5400000">
            <a:off x="3750463" y="2678901"/>
            <a:ext cx="1714512" cy="714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828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E0D59C3-3175-4073-91CF-50F255B39163}" type="slidenum">
              <a:rPr lang="fr-FR" smtClean="0"/>
              <a:pPr/>
              <a:t>44</a:t>
            </a:fld>
            <a:endParaRPr lang="fr-FR"/>
          </a:p>
        </p:txBody>
      </p:sp>
      <p:pic>
        <p:nvPicPr>
          <p:cNvPr id="13313" name="Picture 1"/>
          <p:cNvPicPr>
            <a:picLocks noChangeAspect="1" noChangeArrowheads="1"/>
          </p:cNvPicPr>
          <p:nvPr/>
        </p:nvPicPr>
        <p:blipFill>
          <a:blip r:embed="rId2"/>
          <a:srcRect/>
          <a:stretch>
            <a:fillRect/>
          </a:stretch>
        </p:blipFill>
        <p:spPr bwMode="auto">
          <a:xfrm>
            <a:off x="714348" y="2071678"/>
            <a:ext cx="8155383" cy="3643338"/>
          </a:xfrm>
          <a:prstGeom prst="rect">
            <a:avLst/>
          </a:prstGeom>
          <a:noFill/>
        </p:spPr>
      </p:pic>
      <p:sp>
        <p:nvSpPr>
          <p:cNvPr id="8" name="ZoneTexte 7"/>
          <p:cNvSpPr txBox="1"/>
          <p:nvPr/>
        </p:nvSpPr>
        <p:spPr>
          <a:xfrm>
            <a:off x="2786018" y="642918"/>
            <a:ext cx="6357982" cy="461665"/>
          </a:xfrm>
          <a:prstGeom prst="rect">
            <a:avLst/>
          </a:prstGeom>
          <a:noFill/>
        </p:spPr>
        <p:txBody>
          <a:bodyPr wrap="square" rtlCol="0">
            <a:spAutoFit/>
          </a:bodyPr>
          <a:lstStyle/>
          <a:p>
            <a:r>
              <a:rPr lang="fr-FR" sz="2400" b="1" i="1" dirty="0">
                <a:solidFill>
                  <a:srgbClr val="FF0000"/>
                </a:solidFill>
                <a:latin typeface="Times New Roman" pitchFamily="18" charset="0"/>
                <a:cs typeface="Times New Roman" pitchFamily="18" charset="0"/>
              </a:rPr>
              <a:t>● </a:t>
            </a:r>
            <a:r>
              <a:rPr lang="fr-FR" sz="2400" dirty="0">
                <a:solidFill>
                  <a:srgbClr val="FF0000"/>
                </a:solidFill>
                <a:latin typeface="Times New Roman" pitchFamily="18" charset="0"/>
                <a:cs typeface="Times New Roman" pitchFamily="18" charset="0"/>
              </a:rPr>
              <a:t>Attendu</a:t>
            </a:r>
          </a:p>
        </p:txBody>
      </p:sp>
      <p:sp>
        <p:nvSpPr>
          <p:cNvPr id="10" name="ZoneTexte 9"/>
          <p:cNvSpPr txBox="1"/>
          <p:nvPr/>
        </p:nvSpPr>
        <p:spPr>
          <a:xfrm>
            <a:off x="4214810" y="2643182"/>
            <a:ext cx="285752" cy="461665"/>
          </a:xfrm>
          <a:prstGeom prst="rect">
            <a:avLst/>
          </a:prstGeom>
          <a:noFill/>
        </p:spPr>
        <p:txBody>
          <a:bodyPr wrap="square" rtlCol="0">
            <a:spAutoFit/>
          </a:bodyPr>
          <a:lstStyle/>
          <a:p>
            <a:r>
              <a:rPr lang="fr-FR" sz="2400" dirty="0"/>
              <a:t>B</a:t>
            </a:r>
          </a:p>
        </p:txBody>
      </p:sp>
      <p:sp>
        <p:nvSpPr>
          <p:cNvPr id="11" name="ZoneTexte 10"/>
          <p:cNvSpPr txBox="1"/>
          <p:nvPr/>
        </p:nvSpPr>
        <p:spPr>
          <a:xfrm>
            <a:off x="1428728" y="1357298"/>
            <a:ext cx="6858048" cy="369332"/>
          </a:xfrm>
          <a:prstGeom prst="rect">
            <a:avLst/>
          </a:prstGeom>
          <a:noFill/>
        </p:spPr>
        <p:txBody>
          <a:bodyPr wrap="square" rtlCol="0">
            <a:spAutoFit/>
          </a:bodyPr>
          <a:lstStyle/>
          <a:p>
            <a:r>
              <a:rPr lang="fr-FR" b="1" i="1" dirty="0">
                <a:solidFill>
                  <a:srgbClr val="008000"/>
                </a:solidFill>
                <a:latin typeface="Times New Roman" pitchFamily="18" charset="0"/>
                <a:cs typeface="Times New Roman" pitchFamily="18" charset="0"/>
              </a:rPr>
              <a:t>●</a:t>
            </a:r>
            <a:r>
              <a:rPr lang="fr-FR" b="1" i="1" dirty="0">
                <a:solidFill>
                  <a:srgbClr val="FF0000"/>
                </a:solidFill>
                <a:latin typeface="Times New Roman" pitchFamily="18" charset="0"/>
                <a:cs typeface="Times New Roman" pitchFamily="18" charset="0"/>
              </a:rPr>
              <a:t> </a:t>
            </a:r>
            <a:r>
              <a:rPr lang="fr-FR" b="1" i="1" dirty="0">
                <a:solidFill>
                  <a:srgbClr val="008000"/>
                </a:solidFill>
                <a:latin typeface="Comic Sans MS" pitchFamily="66" charset="0"/>
                <a:cs typeface="Times New Roman" pitchFamily="18" charset="0"/>
              </a:rPr>
              <a:t>détermination du moment sur appui par logiciel</a:t>
            </a:r>
            <a:endParaRPr lang="fr-FR" b="1" dirty="0">
              <a:solidFill>
                <a:srgbClr val="008000"/>
              </a:solidFill>
              <a:latin typeface="Comic Sans MS" pitchFamily="66" charset="0"/>
            </a:endParaRPr>
          </a:p>
        </p:txBody>
      </p:sp>
    </p:spTree>
    <p:extLst>
      <p:ext uri="{BB962C8B-B14F-4D97-AF65-F5344CB8AC3E}">
        <p14:creationId xmlns:p14="http://schemas.microsoft.com/office/powerpoint/2010/main" val="344065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E0D59C3-3175-4073-91CF-50F255B39163}" type="slidenum">
              <a:rPr lang="fr-FR" smtClean="0"/>
              <a:pPr/>
              <a:t>45</a:t>
            </a:fld>
            <a:endParaRPr lang="fr-FR"/>
          </a:p>
        </p:txBody>
      </p:sp>
      <p:sp>
        <p:nvSpPr>
          <p:cNvPr id="5" name="ZoneTexte 4"/>
          <p:cNvSpPr txBox="1"/>
          <p:nvPr/>
        </p:nvSpPr>
        <p:spPr>
          <a:xfrm>
            <a:off x="1500166" y="1000108"/>
            <a:ext cx="6858048" cy="369332"/>
          </a:xfrm>
          <a:prstGeom prst="rect">
            <a:avLst/>
          </a:prstGeom>
          <a:noFill/>
        </p:spPr>
        <p:txBody>
          <a:bodyPr wrap="square" rtlCol="0">
            <a:spAutoFit/>
          </a:bodyPr>
          <a:lstStyle/>
          <a:p>
            <a:r>
              <a:rPr lang="fr-FR" b="1" i="1" dirty="0">
                <a:solidFill>
                  <a:srgbClr val="008000"/>
                </a:solidFill>
                <a:latin typeface="Times New Roman" pitchFamily="18" charset="0"/>
                <a:cs typeface="Times New Roman" pitchFamily="18" charset="0"/>
              </a:rPr>
              <a:t>●</a:t>
            </a:r>
            <a:r>
              <a:rPr lang="fr-FR" b="1" i="1" dirty="0">
                <a:solidFill>
                  <a:srgbClr val="FF0000"/>
                </a:solidFill>
                <a:latin typeface="Times New Roman" pitchFamily="18" charset="0"/>
                <a:cs typeface="Times New Roman" pitchFamily="18" charset="0"/>
              </a:rPr>
              <a:t> </a:t>
            </a:r>
            <a:r>
              <a:rPr lang="fr-FR" b="1" i="1" dirty="0">
                <a:solidFill>
                  <a:srgbClr val="008000"/>
                </a:solidFill>
                <a:latin typeface="Comic Sans MS" pitchFamily="66" charset="0"/>
                <a:cs typeface="Times New Roman" pitchFamily="18" charset="0"/>
              </a:rPr>
              <a:t>lecture du peson de l’appui central</a:t>
            </a:r>
            <a:endParaRPr lang="fr-FR" b="1" dirty="0">
              <a:solidFill>
                <a:srgbClr val="008000"/>
              </a:solidFill>
              <a:latin typeface="Comic Sans MS" pitchFamily="66" charset="0"/>
            </a:endParaRPr>
          </a:p>
        </p:txBody>
      </p:sp>
      <p:pic>
        <p:nvPicPr>
          <p:cNvPr id="3074" name="Picture 2" descr="C:\TeklaStructuresModels\A_LABO\PHOTO PESON\L1170547 (2).jpg"/>
          <p:cNvPicPr>
            <a:picLocks noChangeAspect="1" noChangeArrowheads="1"/>
          </p:cNvPicPr>
          <p:nvPr/>
        </p:nvPicPr>
        <p:blipFill>
          <a:blip r:embed="rId2"/>
          <a:srcRect/>
          <a:stretch>
            <a:fillRect/>
          </a:stretch>
        </p:blipFill>
        <p:spPr bwMode="auto">
          <a:xfrm>
            <a:off x="1142976" y="1643050"/>
            <a:ext cx="6572296" cy="4929222"/>
          </a:xfrm>
          <a:prstGeom prst="rect">
            <a:avLst/>
          </a:prstGeom>
          <a:noFill/>
        </p:spPr>
      </p:pic>
    </p:spTree>
    <p:extLst>
      <p:ext uri="{BB962C8B-B14F-4D97-AF65-F5344CB8AC3E}">
        <p14:creationId xmlns:p14="http://schemas.microsoft.com/office/powerpoint/2010/main" val="113710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E0D59C3-3175-4073-91CF-50F255B39163}" type="slidenum">
              <a:rPr lang="fr-FR" smtClean="0"/>
              <a:pPr/>
              <a:t>46</a:t>
            </a:fld>
            <a:endParaRPr lang="fr-FR"/>
          </a:p>
        </p:txBody>
      </p:sp>
      <p:sp>
        <p:nvSpPr>
          <p:cNvPr id="5" name="ZoneTexte 4"/>
          <p:cNvSpPr txBox="1"/>
          <p:nvPr/>
        </p:nvSpPr>
        <p:spPr>
          <a:xfrm>
            <a:off x="1500166" y="1000108"/>
            <a:ext cx="6858048" cy="369332"/>
          </a:xfrm>
          <a:prstGeom prst="rect">
            <a:avLst/>
          </a:prstGeom>
          <a:noFill/>
        </p:spPr>
        <p:txBody>
          <a:bodyPr wrap="square" rtlCol="0">
            <a:spAutoFit/>
          </a:bodyPr>
          <a:lstStyle/>
          <a:p>
            <a:r>
              <a:rPr lang="fr-FR" b="1" i="1" dirty="0">
                <a:solidFill>
                  <a:srgbClr val="008000"/>
                </a:solidFill>
                <a:latin typeface="Times New Roman" pitchFamily="18" charset="0"/>
                <a:cs typeface="Times New Roman" pitchFamily="18" charset="0"/>
              </a:rPr>
              <a:t>●</a:t>
            </a:r>
            <a:r>
              <a:rPr lang="fr-FR" b="1" i="1" dirty="0">
                <a:solidFill>
                  <a:srgbClr val="FF0000"/>
                </a:solidFill>
                <a:latin typeface="Times New Roman" pitchFamily="18" charset="0"/>
                <a:cs typeface="Times New Roman" pitchFamily="18" charset="0"/>
              </a:rPr>
              <a:t> </a:t>
            </a:r>
            <a:r>
              <a:rPr lang="fr-FR" b="1" i="1" dirty="0">
                <a:solidFill>
                  <a:srgbClr val="008000"/>
                </a:solidFill>
                <a:latin typeface="Comic Sans MS" pitchFamily="66" charset="0"/>
                <a:cs typeface="Times New Roman" pitchFamily="18" charset="0"/>
              </a:rPr>
              <a:t>calcul du moment sur appui </a:t>
            </a:r>
            <a:endParaRPr lang="fr-FR" b="1" dirty="0">
              <a:solidFill>
                <a:srgbClr val="008000"/>
              </a:solidFill>
              <a:latin typeface="Comic Sans MS" pitchFamily="66" charset="0"/>
            </a:endParaRPr>
          </a:p>
        </p:txBody>
      </p:sp>
      <p:pic>
        <p:nvPicPr>
          <p:cNvPr id="4098" name="Picture 2"/>
          <p:cNvPicPr>
            <a:picLocks noChangeAspect="1" noChangeArrowheads="1"/>
          </p:cNvPicPr>
          <p:nvPr/>
        </p:nvPicPr>
        <p:blipFill>
          <a:blip r:embed="rId2"/>
          <a:srcRect/>
          <a:stretch>
            <a:fillRect/>
          </a:stretch>
        </p:blipFill>
        <p:spPr bwMode="auto">
          <a:xfrm>
            <a:off x="676416" y="1928802"/>
            <a:ext cx="5265247" cy="2324113"/>
          </a:xfrm>
          <a:prstGeom prst="rect">
            <a:avLst/>
          </a:prstGeom>
          <a:noFill/>
          <a:ln w="9525">
            <a:noFill/>
            <a:miter lim="800000"/>
            <a:headEnd/>
            <a:tailEnd/>
          </a:ln>
          <a:effectLst/>
        </p:spPr>
      </p:pic>
      <p:sp>
        <p:nvSpPr>
          <p:cNvPr id="7" name="ZoneTexte 6"/>
          <p:cNvSpPr txBox="1"/>
          <p:nvPr/>
        </p:nvSpPr>
        <p:spPr>
          <a:xfrm>
            <a:off x="1000100" y="4786322"/>
            <a:ext cx="6429420" cy="523220"/>
          </a:xfrm>
          <a:prstGeom prst="rect">
            <a:avLst/>
          </a:prstGeom>
          <a:noFill/>
        </p:spPr>
        <p:txBody>
          <a:bodyPr wrap="square" rtlCol="0">
            <a:spAutoFit/>
          </a:bodyPr>
          <a:lstStyle/>
          <a:p>
            <a:r>
              <a:rPr lang="fr-FR" sz="2800" b="1" i="1" dirty="0" err="1">
                <a:solidFill>
                  <a:srgbClr val="008000"/>
                </a:solidFill>
                <a:latin typeface="Comic Sans MS" pitchFamily="66" charset="0"/>
              </a:rPr>
              <a:t>Mappui</a:t>
            </a:r>
            <a:r>
              <a:rPr lang="fr-FR" sz="2800" b="1" i="1" dirty="0">
                <a:solidFill>
                  <a:srgbClr val="008000"/>
                </a:solidFill>
                <a:latin typeface="Comic Sans MS" pitchFamily="66" charset="0"/>
              </a:rPr>
              <a:t>  = F*e</a:t>
            </a:r>
          </a:p>
        </p:txBody>
      </p:sp>
      <p:sp>
        <p:nvSpPr>
          <p:cNvPr id="8" name="ZoneTexte 7"/>
          <p:cNvSpPr txBox="1"/>
          <p:nvPr/>
        </p:nvSpPr>
        <p:spPr>
          <a:xfrm>
            <a:off x="1643042" y="5643578"/>
            <a:ext cx="6858048" cy="369332"/>
          </a:xfrm>
          <a:prstGeom prst="rect">
            <a:avLst/>
          </a:prstGeom>
          <a:noFill/>
        </p:spPr>
        <p:txBody>
          <a:bodyPr wrap="square" rtlCol="0">
            <a:spAutoFit/>
          </a:bodyPr>
          <a:lstStyle/>
          <a:p>
            <a:r>
              <a:rPr lang="fr-FR" b="1" i="1" dirty="0">
                <a:solidFill>
                  <a:srgbClr val="008000"/>
                </a:solidFill>
                <a:latin typeface="Times New Roman" pitchFamily="18" charset="0"/>
                <a:cs typeface="Times New Roman" pitchFamily="18" charset="0"/>
              </a:rPr>
              <a:t>●</a:t>
            </a:r>
            <a:r>
              <a:rPr lang="fr-FR" b="1" i="1" dirty="0">
                <a:solidFill>
                  <a:srgbClr val="FF0000"/>
                </a:solidFill>
                <a:latin typeface="Times New Roman" pitchFamily="18" charset="0"/>
                <a:cs typeface="Times New Roman" pitchFamily="18" charset="0"/>
              </a:rPr>
              <a:t> </a:t>
            </a:r>
            <a:r>
              <a:rPr lang="fr-FR" b="1" i="1" dirty="0">
                <a:solidFill>
                  <a:srgbClr val="008000"/>
                </a:solidFill>
                <a:latin typeface="Comic Sans MS" pitchFamily="66" charset="0"/>
                <a:cs typeface="Times New Roman" pitchFamily="18" charset="0"/>
              </a:rPr>
              <a:t>comparaison avec le logiciel + analyse des dispersions</a:t>
            </a:r>
            <a:endParaRPr lang="fr-FR" b="1" dirty="0">
              <a:solidFill>
                <a:srgbClr val="008000"/>
              </a:solidFill>
              <a:latin typeface="Comic Sans MS" pitchFamily="66" charset="0"/>
            </a:endParaRPr>
          </a:p>
        </p:txBody>
      </p:sp>
      <p:cxnSp>
        <p:nvCxnSpPr>
          <p:cNvPr id="10" name="Connecteur droit avec flèche 9"/>
          <p:cNvCxnSpPr/>
          <p:nvPr/>
        </p:nvCxnSpPr>
        <p:spPr>
          <a:xfrm rot="10800000">
            <a:off x="500034" y="2786058"/>
            <a:ext cx="928694" cy="158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3500430" y="2786058"/>
            <a:ext cx="92869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Flèche courbée vers le bas 13"/>
          <p:cNvSpPr/>
          <p:nvPr/>
        </p:nvSpPr>
        <p:spPr>
          <a:xfrm>
            <a:off x="2000232" y="1785926"/>
            <a:ext cx="1214446" cy="500066"/>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useBgFill="1">
        <p:nvSpPr>
          <p:cNvPr id="15" name="ZoneTexte 14"/>
          <p:cNvSpPr txBox="1"/>
          <p:nvPr/>
        </p:nvSpPr>
        <p:spPr>
          <a:xfrm>
            <a:off x="3000364" y="1428736"/>
            <a:ext cx="1214446" cy="461665"/>
          </a:xfrm>
          <a:prstGeom prst="rect">
            <a:avLst/>
          </a:prstGeom>
        </p:spPr>
        <p:txBody>
          <a:bodyPr wrap="square" rtlCol="0">
            <a:spAutoFit/>
          </a:bodyPr>
          <a:lstStyle/>
          <a:p>
            <a:r>
              <a:rPr lang="fr-FR" sz="2400" dirty="0" err="1">
                <a:solidFill>
                  <a:srgbClr val="FF0000"/>
                </a:solidFill>
                <a:latin typeface="Comic Sans MS" pitchFamily="66" charset="0"/>
              </a:rPr>
              <a:t>Mappui</a:t>
            </a:r>
            <a:endParaRPr lang="fr-FR" sz="2400" dirty="0">
              <a:solidFill>
                <a:srgbClr val="FF0000"/>
              </a:solidFill>
              <a:latin typeface="Comic Sans MS" pitchFamily="66" charset="0"/>
            </a:endParaRPr>
          </a:p>
        </p:txBody>
      </p:sp>
      <p:sp>
        <p:nvSpPr>
          <p:cNvPr id="16" name="ZoneTexte 15"/>
          <p:cNvSpPr txBox="1"/>
          <p:nvPr/>
        </p:nvSpPr>
        <p:spPr>
          <a:xfrm>
            <a:off x="714348" y="2214554"/>
            <a:ext cx="500066" cy="646331"/>
          </a:xfrm>
          <a:prstGeom prst="rect">
            <a:avLst/>
          </a:prstGeom>
          <a:noFill/>
        </p:spPr>
        <p:txBody>
          <a:bodyPr wrap="square" rtlCol="0">
            <a:spAutoFit/>
          </a:bodyPr>
          <a:lstStyle/>
          <a:p>
            <a:r>
              <a:rPr lang="fr-FR" sz="3600" dirty="0">
                <a:solidFill>
                  <a:srgbClr val="FF0000"/>
                </a:solidFill>
              </a:rPr>
              <a:t>F</a:t>
            </a:r>
          </a:p>
        </p:txBody>
      </p:sp>
      <p:sp>
        <p:nvSpPr>
          <p:cNvPr id="17" name="ZoneTexte 16"/>
          <p:cNvSpPr txBox="1"/>
          <p:nvPr/>
        </p:nvSpPr>
        <p:spPr>
          <a:xfrm>
            <a:off x="3786182" y="2214554"/>
            <a:ext cx="500066" cy="646331"/>
          </a:xfrm>
          <a:prstGeom prst="rect">
            <a:avLst/>
          </a:prstGeom>
          <a:noFill/>
        </p:spPr>
        <p:txBody>
          <a:bodyPr wrap="square" rtlCol="0">
            <a:spAutoFit/>
          </a:bodyPr>
          <a:lstStyle/>
          <a:p>
            <a:r>
              <a:rPr lang="fr-FR" sz="3600" dirty="0">
                <a:solidFill>
                  <a:srgbClr val="FF0000"/>
                </a:solidFill>
              </a:rPr>
              <a:t>F</a:t>
            </a:r>
          </a:p>
        </p:txBody>
      </p:sp>
    </p:spTree>
    <p:extLst>
      <p:ext uri="{BB962C8B-B14F-4D97-AF65-F5344CB8AC3E}">
        <p14:creationId xmlns:p14="http://schemas.microsoft.com/office/powerpoint/2010/main" val="87639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D) évolution vers la mesure de contraintes par </a:t>
            </a:r>
            <a:r>
              <a:rPr lang="fr-FR" dirty="0" err="1"/>
              <a:t>Arduino</a:t>
            </a:r>
            <a:r>
              <a:rPr lang="fr-FR" dirty="0"/>
              <a:t/>
            </a:r>
            <a:br>
              <a:rPr lang="fr-FR" dirty="0"/>
            </a:br>
            <a:endParaRPr lang="fr-FR" dirty="0"/>
          </a:p>
        </p:txBody>
      </p:sp>
      <p:sp>
        <p:nvSpPr>
          <p:cNvPr id="4" name="Espace réservé du numéro de diapositive 3"/>
          <p:cNvSpPr>
            <a:spLocks noGrp="1"/>
          </p:cNvSpPr>
          <p:nvPr>
            <p:ph type="sldNum" sz="quarter" idx="12"/>
          </p:nvPr>
        </p:nvSpPr>
        <p:spPr/>
        <p:txBody>
          <a:bodyPr/>
          <a:lstStyle/>
          <a:p>
            <a:fld id="{AE0D59C3-3175-4073-91CF-50F255B39163}" type="slidenum">
              <a:rPr lang="fr-FR" smtClean="0"/>
              <a:pPr/>
              <a:t>47</a:t>
            </a:fld>
            <a:endParaRPr lang="fr-FR"/>
          </a:p>
        </p:txBody>
      </p:sp>
      <p:sp>
        <p:nvSpPr>
          <p:cNvPr id="7" name="ZoneTexte 6"/>
          <p:cNvSpPr txBox="1"/>
          <p:nvPr/>
        </p:nvSpPr>
        <p:spPr>
          <a:xfrm>
            <a:off x="1214414" y="1500174"/>
            <a:ext cx="7643866" cy="461665"/>
          </a:xfrm>
          <a:prstGeom prst="rect">
            <a:avLst/>
          </a:prstGeom>
          <a:noFill/>
        </p:spPr>
        <p:txBody>
          <a:bodyPr wrap="square" rtlCol="0">
            <a:spAutoFit/>
          </a:bodyPr>
          <a:lstStyle/>
          <a:p>
            <a:r>
              <a:rPr lang="fr-FR" sz="2400" dirty="0">
                <a:solidFill>
                  <a:srgbClr val="0000FF"/>
                </a:solidFill>
              </a:rPr>
              <a:t>● Étape 1  : achat d’une carte d’acquisition (environ 20€)</a:t>
            </a:r>
          </a:p>
        </p:txBody>
      </p:sp>
      <p:pic>
        <p:nvPicPr>
          <p:cNvPr id="8" name="Image 7" descr="C:\TeklaStructuresModels\A_LABO\PRESENTATION DU BANC PNF\image arduino et DAQ\arduino 3.jpg"/>
          <p:cNvPicPr/>
          <p:nvPr/>
        </p:nvPicPr>
        <p:blipFill>
          <a:blip r:embed="rId2"/>
          <a:srcRect/>
          <a:stretch>
            <a:fillRect/>
          </a:stretch>
        </p:blipFill>
        <p:spPr bwMode="auto">
          <a:xfrm>
            <a:off x="785786" y="2000240"/>
            <a:ext cx="4611944" cy="1727669"/>
          </a:xfrm>
          <a:prstGeom prst="rect">
            <a:avLst/>
          </a:prstGeom>
          <a:noFill/>
          <a:ln w="9525">
            <a:noFill/>
            <a:miter lim="800000"/>
            <a:headEnd/>
            <a:tailEnd/>
          </a:ln>
        </p:spPr>
      </p:pic>
      <p:pic>
        <p:nvPicPr>
          <p:cNvPr id="9" name="Image 8" descr="C:\TeklaStructuresModels\A_LABO\PRESENTATION DU BANC PNF\image arduino et DAQ\arduino 5.jpg"/>
          <p:cNvPicPr/>
          <p:nvPr/>
        </p:nvPicPr>
        <p:blipFill>
          <a:blip r:embed="rId3"/>
          <a:srcRect/>
          <a:stretch>
            <a:fillRect/>
          </a:stretch>
        </p:blipFill>
        <p:spPr bwMode="auto">
          <a:xfrm>
            <a:off x="5786446" y="1857364"/>
            <a:ext cx="2155284" cy="1904649"/>
          </a:xfrm>
          <a:prstGeom prst="rect">
            <a:avLst/>
          </a:prstGeom>
          <a:noFill/>
          <a:ln w="9525">
            <a:noFill/>
            <a:miter lim="800000"/>
            <a:headEnd/>
            <a:tailEnd/>
          </a:ln>
        </p:spPr>
      </p:pic>
      <p:sp>
        <p:nvSpPr>
          <p:cNvPr id="10" name="ZoneTexte 9"/>
          <p:cNvSpPr txBox="1"/>
          <p:nvPr/>
        </p:nvSpPr>
        <p:spPr>
          <a:xfrm>
            <a:off x="1285852" y="3714752"/>
            <a:ext cx="6000792" cy="461665"/>
          </a:xfrm>
          <a:prstGeom prst="rect">
            <a:avLst/>
          </a:prstGeom>
          <a:noFill/>
        </p:spPr>
        <p:txBody>
          <a:bodyPr wrap="square" rtlCol="0">
            <a:spAutoFit/>
          </a:bodyPr>
          <a:lstStyle/>
          <a:p>
            <a:r>
              <a:rPr lang="fr-FR" sz="2400" dirty="0">
                <a:solidFill>
                  <a:srgbClr val="0000FF"/>
                </a:solidFill>
              </a:rPr>
              <a:t>● Étape 2  : achat d’un </a:t>
            </a:r>
            <a:r>
              <a:rPr lang="fr-FR" sz="2400" dirty="0" err="1">
                <a:solidFill>
                  <a:srgbClr val="0000FF"/>
                </a:solidFill>
              </a:rPr>
              <a:t>arduino</a:t>
            </a:r>
            <a:r>
              <a:rPr lang="fr-FR" sz="2400" dirty="0">
                <a:solidFill>
                  <a:srgbClr val="0000FF"/>
                </a:solidFill>
              </a:rPr>
              <a:t> (environ 35€) </a:t>
            </a:r>
          </a:p>
        </p:txBody>
      </p:sp>
      <p:pic>
        <p:nvPicPr>
          <p:cNvPr id="11" name="Image 10" descr="C:\TeklaStructuresModels\A_LABO\PRESENTATION DU BANC PNF\image arduino et DAQ\arduino 1.jpg"/>
          <p:cNvPicPr/>
          <p:nvPr/>
        </p:nvPicPr>
        <p:blipFill>
          <a:blip r:embed="rId4"/>
          <a:srcRect/>
          <a:stretch>
            <a:fillRect/>
          </a:stretch>
        </p:blipFill>
        <p:spPr bwMode="auto">
          <a:xfrm>
            <a:off x="2285984" y="4143380"/>
            <a:ext cx="3714776" cy="2460813"/>
          </a:xfrm>
          <a:prstGeom prst="rect">
            <a:avLst/>
          </a:prstGeom>
          <a:noFill/>
          <a:ln w="9525">
            <a:noFill/>
            <a:miter lim="800000"/>
            <a:headEnd/>
            <a:tailEnd/>
          </a:ln>
        </p:spPr>
      </p:pic>
    </p:spTree>
    <p:extLst>
      <p:ext uri="{BB962C8B-B14F-4D97-AF65-F5344CB8AC3E}">
        <p14:creationId xmlns:p14="http://schemas.microsoft.com/office/powerpoint/2010/main" val="70454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E0D59C3-3175-4073-91CF-50F255B39163}" type="slidenum">
              <a:rPr lang="fr-FR" smtClean="0"/>
              <a:pPr/>
              <a:t>48</a:t>
            </a:fld>
            <a:endParaRPr lang="fr-FR"/>
          </a:p>
        </p:txBody>
      </p:sp>
      <p:sp>
        <p:nvSpPr>
          <p:cNvPr id="5" name="ZoneTexte 4"/>
          <p:cNvSpPr txBox="1"/>
          <p:nvPr/>
        </p:nvSpPr>
        <p:spPr>
          <a:xfrm>
            <a:off x="1214414" y="1500174"/>
            <a:ext cx="7072362" cy="461665"/>
          </a:xfrm>
          <a:prstGeom prst="rect">
            <a:avLst/>
          </a:prstGeom>
          <a:noFill/>
        </p:spPr>
        <p:txBody>
          <a:bodyPr wrap="square" rtlCol="0">
            <a:spAutoFit/>
          </a:bodyPr>
          <a:lstStyle/>
          <a:p>
            <a:r>
              <a:rPr lang="fr-FR" sz="2400" dirty="0">
                <a:solidFill>
                  <a:srgbClr val="0000FF"/>
                </a:solidFill>
              </a:rPr>
              <a:t>● Étape 3  : achat de jauges  (environ 10€ pièce)</a:t>
            </a:r>
          </a:p>
        </p:txBody>
      </p:sp>
      <p:sp>
        <p:nvSpPr>
          <p:cNvPr id="6" name="ZoneTexte 5"/>
          <p:cNvSpPr txBox="1"/>
          <p:nvPr/>
        </p:nvSpPr>
        <p:spPr>
          <a:xfrm>
            <a:off x="1214414" y="2214554"/>
            <a:ext cx="7072362" cy="461665"/>
          </a:xfrm>
          <a:prstGeom prst="rect">
            <a:avLst/>
          </a:prstGeom>
          <a:noFill/>
        </p:spPr>
        <p:txBody>
          <a:bodyPr wrap="square" rtlCol="0">
            <a:spAutoFit/>
          </a:bodyPr>
          <a:lstStyle/>
          <a:p>
            <a:r>
              <a:rPr lang="fr-FR" sz="2400" dirty="0">
                <a:solidFill>
                  <a:srgbClr val="0000FF"/>
                </a:solidFill>
              </a:rPr>
              <a:t>● Étape 4  : écriture d’une interface pour </a:t>
            </a:r>
            <a:r>
              <a:rPr lang="fr-FR" sz="2400" dirty="0" err="1">
                <a:solidFill>
                  <a:srgbClr val="0000FF"/>
                </a:solidFill>
              </a:rPr>
              <a:t>Labview</a:t>
            </a:r>
            <a:endParaRPr lang="fr-FR" sz="2400" dirty="0">
              <a:solidFill>
                <a:srgbClr val="0000FF"/>
              </a:solidFill>
            </a:endParaRPr>
          </a:p>
        </p:txBody>
      </p:sp>
      <p:pic>
        <p:nvPicPr>
          <p:cNvPr id="7" name="Image 6" descr="C:\TeklaStructuresModels\A_LABO\PRESENTATION DU BANC PNF\image arduino et DAQ\arduino 4.jpg"/>
          <p:cNvPicPr/>
          <p:nvPr/>
        </p:nvPicPr>
        <p:blipFill>
          <a:blip r:embed="rId2"/>
          <a:srcRect/>
          <a:stretch>
            <a:fillRect/>
          </a:stretch>
        </p:blipFill>
        <p:spPr bwMode="auto">
          <a:xfrm>
            <a:off x="428596" y="2786058"/>
            <a:ext cx="8572560" cy="3523228"/>
          </a:xfrm>
          <a:prstGeom prst="rect">
            <a:avLst/>
          </a:prstGeom>
          <a:noFill/>
          <a:ln w="9525">
            <a:noFill/>
            <a:miter lim="800000"/>
            <a:headEnd/>
            <a:tailEnd/>
          </a:ln>
        </p:spPr>
      </p:pic>
    </p:spTree>
    <p:extLst>
      <p:ext uri="{BB962C8B-B14F-4D97-AF65-F5344CB8AC3E}">
        <p14:creationId xmlns:p14="http://schemas.microsoft.com/office/powerpoint/2010/main" val="3843951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ED1DED4-C332-4093-8D24-DC488EB89415}"/>
              </a:ext>
            </a:extLst>
          </p:cNvPr>
          <p:cNvSpPr>
            <a:spLocks noGrp="1"/>
          </p:cNvSpPr>
          <p:nvPr>
            <p:ph type="ctrTitle"/>
          </p:nvPr>
        </p:nvSpPr>
        <p:spPr/>
        <p:txBody>
          <a:bodyPr/>
          <a:lstStyle/>
          <a:p>
            <a:r>
              <a:rPr lang="fr-FR" dirty="0"/>
              <a:t>Les TP dans une démarche d'investigation</a:t>
            </a:r>
            <a:br>
              <a:rPr lang="fr-FR" dirty="0"/>
            </a:br>
            <a:endParaRPr lang="fr-FR" dirty="0"/>
          </a:p>
        </p:txBody>
      </p:sp>
      <p:sp>
        <p:nvSpPr>
          <p:cNvPr id="6" name="Sous-titre 5">
            <a:extLst>
              <a:ext uri="{FF2B5EF4-FFF2-40B4-BE49-F238E27FC236}">
                <a16:creationId xmlns:a16="http://schemas.microsoft.com/office/drawing/2014/main" id="{212D4207-B0D2-4BC5-B8DC-1699A0567397}"/>
              </a:ext>
            </a:extLst>
          </p:cNvPr>
          <p:cNvSpPr>
            <a:spLocks noGrp="1"/>
          </p:cNvSpPr>
          <p:nvPr>
            <p:ph type="subTitle" idx="1"/>
          </p:nvPr>
        </p:nvSpPr>
        <p:spPr>
          <a:xfrm>
            <a:off x="0" y="3886200"/>
            <a:ext cx="9144000" cy="1752600"/>
          </a:xfrm>
        </p:spPr>
        <p:txBody>
          <a:bodyPr>
            <a:normAutofit/>
          </a:bodyPr>
          <a:lstStyle/>
          <a:p>
            <a:r>
              <a:rPr lang="fr-FR" dirty="0"/>
              <a:t>Exemple de pratique en BTS </a:t>
            </a:r>
            <a:r>
              <a:rPr lang="fr-FR" dirty="0" smtClean="0"/>
              <a:t>SCBH</a:t>
            </a:r>
          </a:p>
          <a:p>
            <a:endParaRPr lang="fr-FR" dirty="0"/>
          </a:p>
          <a:p>
            <a:pPr marL="0" lvl="1"/>
            <a:r>
              <a:rPr lang="fr-FR" sz="1800" dirty="0"/>
              <a:t>Frédéric HORGUES, professeur en BTS AMCR au lycée Aristide Briand, Saint Nazaire</a:t>
            </a:r>
          </a:p>
          <a:p>
            <a:endParaRPr lang="fr-FR" dirty="0"/>
          </a:p>
        </p:txBody>
      </p:sp>
      <p:sp>
        <p:nvSpPr>
          <p:cNvPr id="4" name="Espace réservé du numéro de diapositive 3">
            <a:extLst>
              <a:ext uri="{FF2B5EF4-FFF2-40B4-BE49-F238E27FC236}">
                <a16:creationId xmlns:a16="http://schemas.microsoft.com/office/drawing/2014/main" id="{F99F40DD-E6F1-4997-B807-AF397CF9210F}"/>
              </a:ext>
            </a:extLst>
          </p:cNvPr>
          <p:cNvSpPr>
            <a:spLocks noGrp="1"/>
          </p:cNvSpPr>
          <p:nvPr>
            <p:ph type="sldNum" sz="quarter" idx="12"/>
          </p:nvPr>
        </p:nvSpPr>
        <p:spPr/>
        <p:txBody>
          <a:bodyPr/>
          <a:lstStyle/>
          <a:p>
            <a:fld id="{AE0D59C3-3175-4073-91CF-50F255B39163}" type="slidenum">
              <a:rPr lang="fr-FR" smtClean="0"/>
              <a:t>49</a:t>
            </a:fld>
            <a:endParaRPr lang="fr-FR"/>
          </a:p>
        </p:txBody>
      </p:sp>
    </p:spTree>
    <p:extLst>
      <p:ext uri="{BB962C8B-B14F-4D97-AF65-F5344CB8AC3E}">
        <p14:creationId xmlns:p14="http://schemas.microsoft.com/office/powerpoint/2010/main" val="16489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Titre 5"/>
          <p:cNvSpPr>
            <a:spLocks noGrp="1"/>
          </p:cNvSpPr>
          <p:nvPr>
            <p:ph type="title"/>
          </p:nvPr>
        </p:nvSpPr>
        <p:spPr/>
        <p:txBody>
          <a:bodyPr>
            <a:normAutofit fontScale="90000"/>
          </a:bodyPr>
          <a:lstStyle/>
          <a:p>
            <a:r>
              <a:rPr lang="fr-FR" dirty="0">
                <a:solidFill>
                  <a:srgbClr val="8453C6"/>
                </a:solidFill>
                <a:latin typeface="Century Gothic" pitchFamily="34" charset="0"/>
                <a:cs typeface="Times New Roman" pitchFamily="18" charset="0"/>
              </a:rPr>
              <a:t>Unité 61 : «Vérification et validation d'une partie du projet»</a:t>
            </a:r>
          </a:p>
        </p:txBody>
      </p:sp>
      <p:graphicFrame>
        <p:nvGraphicFramePr>
          <p:cNvPr id="12" name="Diagramme 11"/>
          <p:cNvGraphicFramePr/>
          <p:nvPr>
            <p:extLst>
              <p:ext uri="{D42A27DB-BD31-4B8C-83A1-F6EECF244321}">
                <p14:modId xmlns:p14="http://schemas.microsoft.com/office/powerpoint/2010/main" val="3737887455"/>
              </p:ext>
            </p:extLst>
          </p:nvPr>
        </p:nvGraphicFramePr>
        <p:xfrm>
          <a:off x="215516" y="1979712"/>
          <a:ext cx="8712968" cy="4643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804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graphicEl>
                                              <a:dgm id="{9657F08E-D806-4BB1-8917-68E63410E2B5}"/>
                                            </p:graphicEl>
                                          </p:spTgt>
                                        </p:tgtEl>
                                        <p:attrNameLst>
                                          <p:attrName>style.visibility</p:attrName>
                                        </p:attrNameLst>
                                      </p:cBhvr>
                                      <p:to>
                                        <p:strVal val="visible"/>
                                      </p:to>
                                    </p:set>
                                    <p:animEffect transition="in" filter="barn(inVertical)">
                                      <p:cBhvr>
                                        <p:cTn id="7" dur="500"/>
                                        <p:tgtEl>
                                          <p:spTgt spid="12">
                                            <p:graphicEl>
                                              <a:dgm id="{9657F08E-D806-4BB1-8917-68E63410E2B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graphicEl>
                                              <a:dgm id="{4DA37D19-2D0B-486E-956D-97EF0FF05687}"/>
                                            </p:graphicEl>
                                          </p:spTgt>
                                        </p:tgtEl>
                                        <p:attrNameLst>
                                          <p:attrName>style.visibility</p:attrName>
                                        </p:attrNameLst>
                                      </p:cBhvr>
                                      <p:to>
                                        <p:strVal val="visible"/>
                                      </p:to>
                                    </p:set>
                                    <p:animEffect transition="in" filter="barn(inVertical)">
                                      <p:cBhvr>
                                        <p:cTn id="12" dur="500"/>
                                        <p:tgtEl>
                                          <p:spTgt spid="12">
                                            <p:graphicEl>
                                              <a:dgm id="{4DA37D19-2D0B-486E-956D-97EF0FF0568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graphicEl>
                                              <a:dgm id="{003A7CD4-388E-481D-A9AC-9C13BFD8BCFC}"/>
                                            </p:graphicEl>
                                          </p:spTgt>
                                        </p:tgtEl>
                                        <p:attrNameLst>
                                          <p:attrName>style.visibility</p:attrName>
                                        </p:attrNameLst>
                                      </p:cBhvr>
                                      <p:to>
                                        <p:strVal val="visible"/>
                                      </p:to>
                                    </p:set>
                                    <p:animEffect transition="in" filter="barn(inVertical)">
                                      <p:cBhvr>
                                        <p:cTn id="17" dur="500"/>
                                        <p:tgtEl>
                                          <p:spTgt spid="12">
                                            <p:graphicEl>
                                              <a:dgm id="{003A7CD4-388E-481D-A9AC-9C13BFD8BCF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graphicEl>
                                              <a:dgm id="{6A93E1E6-12B7-4842-8822-03E12CADADC6}"/>
                                            </p:graphicEl>
                                          </p:spTgt>
                                        </p:tgtEl>
                                        <p:attrNameLst>
                                          <p:attrName>style.visibility</p:attrName>
                                        </p:attrNameLst>
                                      </p:cBhvr>
                                      <p:to>
                                        <p:strVal val="visible"/>
                                      </p:to>
                                    </p:set>
                                    <p:animEffect transition="in" filter="barn(inVertical)">
                                      <p:cBhvr>
                                        <p:cTn id="22" dur="500"/>
                                        <p:tgtEl>
                                          <p:spTgt spid="12">
                                            <p:graphicEl>
                                              <a:dgm id="{6A93E1E6-12B7-4842-8822-03E12CADADC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latin typeface="Century Gothic" panose="020B0502020202020204" pitchFamily="34" charset="0"/>
              </a:rPr>
              <a:t>Etape 1 : Les </a:t>
            </a:r>
            <a:r>
              <a:rPr lang="fr-FR" dirty="0">
                <a:latin typeface="Century Gothic" panose="020B0502020202020204" pitchFamily="34" charset="0"/>
                <a:cs typeface="Calibri"/>
              </a:rPr>
              <a:t>étudiants proposent un questionnement</a:t>
            </a:r>
            <a:endParaRPr lang="fr-FR" dirty="0">
              <a:latin typeface="Century Gothic" panose="020B0502020202020204" pitchFamily="34" charset="0"/>
            </a:endParaRPr>
          </a:p>
        </p:txBody>
      </p:sp>
      <p:sp>
        <p:nvSpPr>
          <p:cNvPr id="3" name="Espace réservé du contenu 7">
            <a:extLst>
              <a:ext uri="{FF2B5EF4-FFF2-40B4-BE49-F238E27FC236}">
                <a16:creationId xmlns:a16="http://schemas.microsoft.com/office/drawing/2014/main" id="{64C03D2F-1BA7-4CFF-89FC-AD43D700917C}"/>
              </a:ext>
            </a:extLst>
          </p:cNvPr>
          <p:cNvSpPr txBox="1">
            <a:spLocks/>
          </p:cNvSpPr>
          <p:nvPr/>
        </p:nvSpPr>
        <p:spPr>
          <a:xfrm>
            <a:off x="458386" y="1539122"/>
            <a:ext cx="8238494" cy="4756150"/>
          </a:xfrm>
          <a:prstGeom prst="rect">
            <a:avLst/>
          </a:prstGeom>
        </p:spPr>
        <p:txBody>
          <a:bodyPr vert="horz" lIns="91440" tIns="45720" rIns="91440" bIns="45720" rtlCol="0" anchor="t">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b="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b="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fr-FR" dirty="0"/>
              <a:t> Règles du jeu</a:t>
            </a:r>
            <a:r>
              <a:rPr lang="fr-FR" dirty="0">
                <a:cs typeface="Calibri"/>
              </a:rPr>
              <a:t> :</a:t>
            </a:r>
          </a:p>
          <a:p>
            <a:pPr lvl="1">
              <a:buFont typeface="Wingdings" panose="05000000000000000000" pitchFamily="2" charset="2"/>
              <a:buChar char="q"/>
            </a:pPr>
            <a:r>
              <a:rPr lang="fr-FR" b="1" dirty="0"/>
              <a:t>Un</a:t>
            </a:r>
            <a:r>
              <a:rPr lang="fr-FR" b="1" dirty="0">
                <a:cs typeface="Calibri"/>
              </a:rPr>
              <a:t> questionnement qui puisse faire le lien avec U52</a:t>
            </a:r>
          </a:p>
          <a:p>
            <a:pPr lvl="1">
              <a:buFont typeface="Wingdings" panose="05000000000000000000" pitchFamily="2" charset="2"/>
              <a:buChar char="q"/>
            </a:pPr>
            <a:r>
              <a:rPr lang="fr-FR" b="1" dirty="0">
                <a:cs typeface="Calibri"/>
              </a:rPr>
              <a:t>Un questionnement que nous sommes amenés à rencontrer dans nos entreprises</a:t>
            </a:r>
          </a:p>
          <a:p>
            <a:pPr lvl="1">
              <a:buFont typeface="Wingdings" panose="05000000000000000000" pitchFamily="2" charset="2"/>
              <a:buChar char="q"/>
            </a:pPr>
            <a:r>
              <a:rPr lang="fr-FR" b="1" dirty="0">
                <a:cs typeface="Calibri"/>
              </a:rPr>
              <a:t>Un questionnement qui pourrait être utile à toute la promotion d’étudiants</a:t>
            </a:r>
          </a:p>
          <a:p>
            <a:pPr lvl="1">
              <a:buFont typeface="Wingdings" panose="05000000000000000000" pitchFamily="2" charset="2"/>
              <a:buChar char="q"/>
            </a:pPr>
            <a:r>
              <a:rPr lang="fr-FR" b="1" dirty="0">
                <a:cs typeface="Calibri"/>
              </a:rPr>
              <a:t>Des expériences réalisables avec le parc machines du centre de formation</a:t>
            </a:r>
          </a:p>
          <a:p>
            <a:pPr lvl="1">
              <a:buFont typeface="Wingdings" panose="05000000000000000000" pitchFamily="2" charset="2"/>
              <a:buChar char="q"/>
            </a:pPr>
            <a:endParaRPr lang="fr-FR" b="1" dirty="0">
              <a:cs typeface="Calibri"/>
            </a:endParaRPr>
          </a:p>
          <a:p>
            <a:pPr marL="171450" indent="-171450">
              <a:buFont typeface="Wingdings" panose="05000000000000000000" pitchFamily="2" charset="2"/>
              <a:buChar char="q"/>
            </a:pPr>
            <a:r>
              <a:rPr lang="fr-FR" dirty="0">
                <a:cs typeface="Calibri"/>
              </a:rPr>
              <a:t> Exemples</a:t>
            </a:r>
          </a:p>
          <a:p>
            <a:pPr lvl="1">
              <a:buFont typeface="Wingdings" panose="05000000000000000000" pitchFamily="2" charset="2"/>
              <a:buChar char="q"/>
            </a:pPr>
            <a:r>
              <a:rPr lang="fr-FR" b="1" dirty="0">
                <a:cs typeface="Calibri"/>
              </a:rPr>
              <a:t>On voudrait comparer la résistance d’une solive assemblée sur tasseau, ou par queue d'aronde, ou par queue d'aronde métallique</a:t>
            </a:r>
          </a:p>
          <a:p>
            <a:pPr lvl="1">
              <a:buFont typeface="Wingdings" panose="05000000000000000000" pitchFamily="2" charset="2"/>
              <a:buChar char="q"/>
            </a:pPr>
            <a:r>
              <a:rPr lang="fr-FR" b="1" dirty="0">
                <a:cs typeface="Calibri"/>
              </a:rPr>
              <a:t>On voudrait comparer les vis "standards" et les vis SFS</a:t>
            </a:r>
          </a:p>
          <a:p>
            <a:pPr lvl="1">
              <a:buFont typeface="Wingdings" panose="05000000000000000000" pitchFamily="2" charset="2"/>
              <a:buChar char="q"/>
            </a:pPr>
            <a:r>
              <a:rPr lang="fr-FR" b="1" dirty="0">
                <a:cs typeface="Calibri"/>
              </a:rPr>
              <a:t>On voudrait savoir quel est le plus résistant de deux systèmes de poutres treillis</a:t>
            </a:r>
          </a:p>
          <a:p>
            <a:pPr lvl="1">
              <a:buFont typeface="Wingdings" panose="05000000000000000000" pitchFamily="2" charset="2"/>
              <a:buChar char="q"/>
            </a:pPr>
            <a:r>
              <a:rPr lang="fr-FR" b="1" dirty="0">
                <a:cs typeface="Calibri"/>
              </a:rPr>
              <a:t>Etc...</a:t>
            </a:r>
          </a:p>
          <a:p>
            <a:endParaRPr lang="fr-FR" b="1" dirty="0">
              <a:cs typeface="Calibri"/>
            </a:endParaRPr>
          </a:p>
          <a:p>
            <a:pPr lvl="1">
              <a:buFont typeface="Wingdings" panose="05000000000000000000" pitchFamily="2" charset="2"/>
              <a:buChar char="q"/>
            </a:pPr>
            <a:endParaRPr lang="fr-FR" b="1" dirty="0">
              <a:cs typeface="Calibri"/>
            </a:endParaRPr>
          </a:p>
          <a:p>
            <a:pPr marL="457200" lvl="1" indent="0">
              <a:buNone/>
            </a:pPr>
            <a:endParaRPr lang="fr-FR" b="1" dirty="0">
              <a:cs typeface="Calibri"/>
            </a:endParaRPr>
          </a:p>
        </p:txBody>
      </p:sp>
    </p:spTree>
    <p:extLst>
      <p:ext uri="{BB962C8B-B14F-4D97-AF65-F5344CB8AC3E}">
        <p14:creationId xmlns:p14="http://schemas.microsoft.com/office/powerpoint/2010/main" val="78438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a:latin typeface="Century Gothic" panose="020B0502020202020204" pitchFamily="34" charset="0"/>
              </a:rPr>
              <a:t>Etape 2 : L'équipe pédagogique recadre les questionnements</a:t>
            </a:r>
          </a:p>
        </p:txBody>
      </p:sp>
      <p:sp>
        <p:nvSpPr>
          <p:cNvPr id="3" name="Espace réservé du contenu 7">
            <a:extLst>
              <a:ext uri="{FF2B5EF4-FFF2-40B4-BE49-F238E27FC236}">
                <a16:creationId xmlns:a16="http://schemas.microsoft.com/office/drawing/2014/main" id="{64C03D2F-1BA7-4CFF-89FC-AD43D700917C}"/>
              </a:ext>
            </a:extLst>
          </p:cNvPr>
          <p:cNvSpPr txBox="1">
            <a:spLocks/>
          </p:cNvSpPr>
          <p:nvPr/>
        </p:nvSpPr>
        <p:spPr>
          <a:xfrm>
            <a:off x="458386" y="2108399"/>
            <a:ext cx="8238494" cy="2123248"/>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b="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b="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fr-FR" dirty="0"/>
              <a:t> Sujet </a:t>
            </a:r>
            <a:r>
              <a:rPr lang="fr-FR" dirty="0">
                <a:cs typeface="Calibri"/>
              </a:rPr>
              <a:t>trop large / trop restreint</a:t>
            </a:r>
          </a:p>
          <a:p>
            <a:pPr marL="171450" indent="-171450">
              <a:buFont typeface="Wingdings" panose="05000000000000000000" pitchFamily="2" charset="2"/>
              <a:buChar char="q"/>
            </a:pPr>
            <a:r>
              <a:rPr lang="fr-FR" dirty="0">
                <a:cs typeface="Calibri"/>
              </a:rPr>
              <a:t> Problématique peu pertinente</a:t>
            </a:r>
            <a:endParaRPr lang="fr-FR" dirty="0"/>
          </a:p>
          <a:p>
            <a:pPr marL="171450" indent="-171450">
              <a:buFont typeface="Wingdings" panose="05000000000000000000" pitchFamily="2" charset="2"/>
              <a:buChar char="q"/>
            </a:pPr>
            <a:r>
              <a:rPr lang="fr-FR" dirty="0">
                <a:cs typeface="Calibri"/>
              </a:rPr>
              <a:t>Moyens d'investigation incompatibles avec les ressources du lycée</a:t>
            </a:r>
            <a:endParaRPr lang="fr-FR" b="1" dirty="0">
              <a:cs typeface="Calibri"/>
            </a:endParaRPr>
          </a:p>
          <a:p>
            <a:pPr marL="171450" indent="-171450">
              <a:buFont typeface="Wingdings" panose="05000000000000000000" pitchFamily="2" charset="2"/>
              <a:buChar char="q"/>
            </a:pPr>
            <a:r>
              <a:rPr lang="fr-FR" dirty="0">
                <a:cs typeface="Calibri"/>
              </a:rPr>
              <a:t>Etc...</a:t>
            </a:r>
          </a:p>
          <a:p>
            <a:pPr marL="171450" indent="-171450">
              <a:buFont typeface="Wingdings" panose="05000000000000000000" pitchFamily="2" charset="2"/>
              <a:buChar char="q"/>
            </a:pPr>
            <a:endParaRPr lang="fr-FR" dirty="0">
              <a:cs typeface="Calibri"/>
            </a:endParaRPr>
          </a:p>
        </p:txBody>
      </p:sp>
      <p:sp>
        <p:nvSpPr>
          <p:cNvPr id="5" name="Titre 1">
            <a:extLst>
              <a:ext uri="{FF2B5EF4-FFF2-40B4-BE49-F238E27FC236}">
                <a16:creationId xmlns:a16="http://schemas.microsoft.com/office/drawing/2014/main" id="{7FC03562-42EC-4E5E-9AF6-867B16A945D4}"/>
              </a:ext>
            </a:extLst>
          </p:cNvPr>
          <p:cNvSpPr txBox="1">
            <a:spLocks/>
          </p:cNvSpPr>
          <p:nvPr/>
        </p:nvSpPr>
        <p:spPr>
          <a:xfrm>
            <a:off x="396121" y="4378085"/>
            <a:ext cx="8229600" cy="763488"/>
          </a:xfrm>
          <a:prstGeom prst="rect">
            <a:avLst/>
          </a:prstGeom>
        </p:spPr>
        <p:txBody>
          <a:bodyPr vert="horz" lIns="91440" tIns="45720" rIns="91440" bIns="45720" rtlCol="0" anchor="ctr">
            <a:noAutofit/>
          </a:bodyPr>
          <a:lstStyle>
            <a:lvl1pPr marL="0" algn="ctr" defTabSz="914400" rtl="0" eaLnBrk="1" latinLnBrk="0" hangingPunct="1">
              <a:spcBef>
                <a:spcPct val="0"/>
              </a:spcBef>
              <a:buNone/>
              <a:defRPr kumimoji="0" lang="fr-FR" sz="2800" b="1" i="1" u="none" strike="noStrike" kern="1200" cap="none" normalizeH="0" baseline="0" dirty="0">
                <a:ln>
                  <a:noFill/>
                </a:ln>
                <a:solidFill>
                  <a:srgbClr val="7030A0"/>
                </a:solidFill>
                <a:effectLst/>
                <a:latin typeface="+mn-lt"/>
                <a:ea typeface="+mn-ea"/>
                <a:cs typeface="+mn-cs"/>
              </a:defRPr>
            </a:lvl1pPr>
          </a:lstStyle>
          <a:p>
            <a:r>
              <a:rPr lang="fr-FR" dirty="0">
                <a:latin typeface="Century Gothic" panose="020B0502020202020204" pitchFamily="34" charset="0"/>
              </a:rPr>
              <a:t>Etape 3 : La problématique est formulée définitivement</a:t>
            </a:r>
          </a:p>
        </p:txBody>
      </p:sp>
    </p:spTree>
    <p:extLst>
      <p:ext uri="{BB962C8B-B14F-4D97-AF65-F5344CB8AC3E}">
        <p14:creationId xmlns:p14="http://schemas.microsoft.com/office/powerpoint/2010/main" val="2944011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latin typeface="Century Gothic" panose="020B0502020202020204" pitchFamily="34" charset="0"/>
              </a:rPr>
              <a:t>Etape 4 : Le protocole d'investigation est défini</a:t>
            </a:r>
            <a:endParaRPr lang="fr-FR" dirty="0">
              <a:latin typeface="Century Gothic" panose="020B0502020202020204" pitchFamily="34" charset="0"/>
              <a:cs typeface="Calibri"/>
            </a:endParaRPr>
          </a:p>
        </p:txBody>
      </p:sp>
      <p:sp>
        <p:nvSpPr>
          <p:cNvPr id="3" name="Espace réservé du contenu 7">
            <a:extLst>
              <a:ext uri="{FF2B5EF4-FFF2-40B4-BE49-F238E27FC236}">
                <a16:creationId xmlns:a16="http://schemas.microsoft.com/office/drawing/2014/main" id="{64C03D2F-1BA7-4CFF-89FC-AD43D700917C}"/>
              </a:ext>
            </a:extLst>
          </p:cNvPr>
          <p:cNvSpPr txBox="1">
            <a:spLocks/>
          </p:cNvSpPr>
          <p:nvPr/>
        </p:nvSpPr>
        <p:spPr>
          <a:xfrm>
            <a:off x="458386" y="1779286"/>
            <a:ext cx="8238494" cy="212324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b="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b="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fr-FR" dirty="0"/>
              <a:t> Quels essais ?</a:t>
            </a:r>
          </a:p>
          <a:p>
            <a:pPr marL="171450" indent="-171450">
              <a:buFont typeface="Wingdings" panose="05000000000000000000" pitchFamily="2" charset="2"/>
              <a:buChar char="q"/>
            </a:pPr>
            <a:r>
              <a:rPr lang="fr-FR" dirty="0"/>
              <a:t> Quelles éprouvettes ?</a:t>
            </a:r>
            <a:endParaRPr lang="fr-FR" dirty="0">
              <a:cs typeface="Calibri"/>
            </a:endParaRPr>
          </a:p>
          <a:p>
            <a:pPr marL="171450" indent="-171450">
              <a:buFont typeface="Wingdings" panose="05000000000000000000" pitchFamily="2" charset="2"/>
              <a:buChar char="q"/>
            </a:pPr>
            <a:r>
              <a:rPr lang="fr-FR" dirty="0"/>
              <a:t> Quelles mesures ?</a:t>
            </a:r>
            <a:endParaRPr lang="fr-FR" dirty="0">
              <a:cs typeface="Calibri"/>
            </a:endParaRPr>
          </a:p>
          <a:p>
            <a:pPr marL="171450" indent="-171450">
              <a:buFont typeface="Wingdings" panose="05000000000000000000" pitchFamily="2" charset="2"/>
              <a:buChar char="q"/>
            </a:pPr>
            <a:r>
              <a:rPr lang="fr-FR" dirty="0"/>
              <a:t> Quel échantillonnage ?</a:t>
            </a:r>
            <a:endParaRPr lang="fr-FR" dirty="0">
              <a:cs typeface="Calibri"/>
            </a:endParaRPr>
          </a:p>
        </p:txBody>
      </p:sp>
      <p:sp>
        <p:nvSpPr>
          <p:cNvPr id="5" name="Titre 1">
            <a:extLst>
              <a:ext uri="{FF2B5EF4-FFF2-40B4-BE49-F238E27FC236}">
                <a16:creationId xmlns:a16="http://schemas.microsoft.com/office/drawing/2014/main" id="{7FC03562-42EC-4E5E-9AF6-867B16A945D4}"/>
              </a:ext>
            </a:extLst>
          </p:cNvPr>
          <p:cNvSpPr txBox="1">
            <a:spLocks/>
          </p:cNvSpPr>
          <p:nvPr/>
        </p:nvSpPr>
        <p:spPr>
          <a:xfrm>
            <a:off x="422806" y="3524170"/>
            <a:ext cx="8211811" cy="665644"/>
          </a:xfrm>
          <a:prstGeom prst="rect">
            <a:avLst/>
          </a:prstGeom>
        </p:spPr>
        <p:txBody>
          <a:bodyPr vert="horz" lIns="91440" tIns="45720" rIns="91440" bIns="45720" rtlCol="0" anchor="ctr">
            <a:normAutofit fontScale="97500"/>
          </a:bodyPr>
          <a:lstStyle>
            <a:lvl1pPr marL="0" algn="ctr" defTabSz="914400" rtl="0" eaLnBrk="1" latinLnBrk="0" hangingPunct="1">
              <a:spcBef>
                <a:spcPct val="0"/>
              </a:spcBef>
              <a:buNone/>
              <a:defRPr kumimoji="0" lang="fr-FR" sz="2800" b="1" i="1" u="none" strike="noStrike" kern="1200" cap="none" normalizeH="0" baseline="0" dirty="0">
                <a:ln>
                  <a:noFill/>
                </a:ln>
                <a:solidFill>
                  <a:srgbClr val="7030A0"/>
                </a:solidFill>
                <a:effectLst/>
                <a:latin typeface="+mn-lt"/>
                <a:ea typeface="+mn-ea"/>
                <a:cs typeface="+mn-cs"/>
              </a:defRPr>
            </a:lvl1pPr>
          </a:lstStyle>
          <a:p>
            <a:r>
              <a:rPr lang="fr-FR" dirty="0">
                <a:latin typeface="Century Gothic" panose="020B0502020202020204" pitchFamily="34" charset="0"/>
              </a:rPr>
              <a:t>Etape 5 : Les investigations sont conduites</a:t>
            </a:r>
            <a:endParaRPr lang="fr-FR" dirty="0">
              <a:latin typeface="Century Gothic" panose="020B0502020202020204" pitchFamily="34" charset="0"/>
              <a:cs typeface="Calibri"/>
            </a:endParaRPr>
          </a:p>
        </p:txBody>
      </p:sp>
      <p:sp>
        <p:nvSpPr>
          <p:cNvPr id="7" name="Espace réservé du contenu 7">
            <a:extLst>
              <a:ext uri="{FF2B5EF4-FFF2-40B4-BE49-F238E27FC236}">
                <a16:creationId xmlns:a16="http://schemas.microsoft.com/office/drawing/2014/main" id="{155E4445-0DDB-4571-A9AD-2FE80422C1C0}"/>
              </a:ext>
            </a:extLst>
          </p:cNvPr>
          <p:cNvSpPr txBox="1">
            <a:spLocks/>
          </p:cNvSpPr>
          <p:nvPr/>
        </p:nvSpPr>
        <p:spPr>
          <a:xfrm>
            <a:off x="422806" y="4100866"/>
            <a:ext cx="8229600" cy="1313809"/>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b="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b="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fr-FR" dirty="0"/>
              <a:t> Fabrication des éprouvettes</a:t>
            </a:r>
          </a:p>
          <a:p>
            <a:pPr marL="171450" indent="-171450">
              <a:buFont typeface="Wingdings" panose="05000000000000000000" pitchFamily="2" charset="2"/>
              <a:buChar char="q"/>
            </a:pPr>
            <a:r>
              <a:rPr lang="fr-FR" dirty="0">
                <a:cs typeface="Calibri"/>
              </a:rPr>
              <a:t> Conduite des essais, prise de mesures</a:t>
            </a:r>
          </a:p>
          <a:p>
            <a:pPr marL="171450" indent="-171450">
              <a:buFont typeface="Wingdings" panose="05000000000000000000" pitchFamily="2" charset="2"/>
              <a:buChar char="q"/>
            </a:pPr>
            <a:r>
              <a:rPr lang="fr-FR" dirty="0"/>
              <a:t> Reportage photographique</a:t>
            </a:r>
            <a:endParaRPr lang="fr-FR" dirty="0">
              <a:cs typeface="Calibri"/>
            </a:endParaRPr>
          </a:p>
        </p:txBody>
      </p:sp>
      <p:sp>
        <p:nvSpPr>
          <p:cNvPr id="8" name="Titre 1">
            <a:extLst>
              <a:ext uri="{FF2B5EF4-FFF2-40B4-BE49-F238E27FC236}">
                <a16:creationId xmlns:a16="http://schemas.microsoft.com/office/drawing/2014/main" id="{CCB33385-45F7-403D-89A2-6C501945D2CE}"/>
              </a:ext>
            </a:extLst>
          </p:cNvPr>
          <p:cNvSpPr txBox="1">
            <a:spLocks/>
          </p:cNvSpPr>
          <p:nvPr/>
        </p:nvSpPr>
        <p:spPr>
          <a:xfrm>
            <a:off x="218222" y="5169734"/>
            <a:ext cx="8211811" cy="665644"/>
          </a:xfrm>
          <a:prstGeom prst="rect">
            <a:avLst/>
          </a:prstGeom>
        </p:spPr>
        <p:txBody>
          <a:bodyPr vert="horz" lIns="91440" tIns="45720" rIns="91440" bIns="45720" rtlCol="0" anchor="ctr">
            <a:normAutofit fontScale="97500"/>
          </a:bodyPr>
          <a:lstStyle>
            <a:lvl1pPr marL="0" algn="ctr" defTabSz="914400" rtl="0" eaLnBrk="1" latinLnBrk="0" hangingPunct="1">
              <a:spcBef>
                <a:spcPct val="0"/>
              </a:spcBef>
              <a:buNone/>
              <a:defRPr kumimoji="0" lang="fr-FR" sz="2800" b="1" i="1" u="none" strike="noStrike" kern="1200" cap="none" normalizeH="0" baseline="0" dirty="0">
                <a:ln>
                  <a:noFill/>
                </a:ln>
                <a:solidFill>
                  <a:srgbClr val="7030A0"/>
                </a:solidFill>
                <a:effectLst/>
                <a:latin typeface="+mn-lt"/>
                <a:ea typeface="+mn-ea"/>
                <a:cs typeface="+mn-cs"/>
              </a:defRPr>
            </a:lvl1pPr>
          </a:lstStyle>
          <a:p>
            <a:r>
              <a:rPr lang="fr-FR" sz="2700" dirty="0">
                <a:latin typeface="Century Gothic" panose="020B0502020202020204" pitchFamily="34" charset="0"/>
              </a:rPr>
              <a:t>Etape 6 : Les résultats sont interprétés</a:t>
            </a:r>
          </a:p>
        </p:txBody>
      </p:sp>
      <p:sp>
        <p:nvSpPr>
          <p:cNvPr id="11" name="Titre 1">
            <a:extLst>
              <a:ext uri="{FF2B5EF4-FFF2-40B4-BE49-F238E27FC236}">
                <a16:creationId xmlns:a16="http://schemas.microsoft.com/office/drawing/2014/main" id="{B8DD6AA4-5022-432C-8DC5-4D77F0599ECB}"/>
              </a:ext>
            </a:extLst>
          </p:cNvPr>
          <p:cNvSpPr txBox="1">
            <a:spLocks/>
          </p:cNvSpPr>
          <p:nvPr/>
        </p:nvSpPr>
        <p:spPr>
          <a:xfrm>
            <a:off x="218222" y="5756800"/>
            <a:ext cx="8211811" cy="665644"/>
          </a:xfrm>
          <a:prstGeom prst="rect">
            <a:avLst/>
          </a:prstGeom>
        </p:spPr>
        <p:txBody>
          <a:bodyPr vert="horz" lIns="91440" tIns="45720" rIns="91440" bIns="45720" rtlCol="0" anchor="ctr">
            <a:normAutofit fontScale="97500"/>
          </a:bodyPr>
          <a:lstStyle>
            <a:lvl1pPr marL="0" algn="ctr" defTabSz="914400" rtl="0" eaLnBrk="1" latinLnBrk="0" hangingPunct="1">
              <a:spcBef>
                <a:spcPct val="0"/>
              </a:spcBef>
              <a:buNone/>
              <a:defRPr kumimoji="0" lang="fr-FR" sz="2800" b="1" i="1" u="none" strike="noStrike" kern="1200" cap="none" normalizeH="0" baseline="0" dirty="0">
                <a:ln>
                  <a:noFill/>
                </a:ln>
                <a:solidFill>
                  <a:srgbClr val="7030A0"/>
                </a:solidFill>
                <a:effectLst/>
                <a:latin typeface="+mn-lt"/>
                <a:ea typeface="+mn-ea"/>
                <a:cs typeface="+mn-cs"/>
              </a:defRPr>
            </a:lvl1pPr>
          </a:lstStyle>
          <a:p>
            <a:r>
              <a:rPr lang="fr-FR" sz="2700" dirty="0">
                <a:latin typeface="Century Gothic" panose="020B0502020202020204" pitchFamily="34" charset="0"/>
              </a:rPr>
              <a:t>Etape 7 : Un rapport est rédigé</a:t>
            </a:r>
          </a:p>
        </p:txBody>
      </p:sp>
    </p:spTree>
    <p:extLst>
      <p:ext uri="{BB962C8B-B14F-4D97-AF65-F5344CB8AC3E}">
        <p14:creationId xmlns:p14="http://schemas.microsoft.com/office/powerpoint/2010/main" val="157334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9" descr="Une image contenant capture d’écran&#10;&#10;Description générée avec un niveau de confiance très élevé">
            <a:extLst>
              <a:ext uri="{FF2B5EF4-FFF2-40B4-BE49-F238E27FC236}">
                <a16:creationId xmlns:a16="http://schemas.microsoft.com/office/drawing/2014/main" id="{3A29BF0A-E6BB-4192-8752-A291F4559842}"/>
              </a:ext>
            </a:extLst>
          </p:cNvPr>
          <p:cNvPicPr>
            <a:picLocks noChangeAspect="1"/>
          </p:cNvPicPr>
          <p:nvPr/>
        </p:nvPicPr>
        <p:blipFill>
          <a:blip r:embed="rId2"/>
          <a:stretch>
            <a:fillRect/>
          </a:stretch>
        </p:blipFill>
        <p:spPr>
          <a:xfrm>
            <a:off x="4549034" y="1371914"/>
            <a:ext cx="4301047" cy="5486086"/>
          </a:xfrm>
          <a:prstGeom prst="rect">
            <a:avLst/>
          </a:prstGeom>
        </p:spPr>
      </p:pic>
      <p:sp>
        <p:nvSpPr>
          <p:cNvPr id="2" name="Titre 1"/>
          <p:cNvSpPr>
            <a:spLocks noGrp="1"/>
          </p:cNvSpPr>
          <p:nvPr>
            <p:ph type="title"/>
          </p:nvPr>
        </p:nvSpPr>
        <p:spPr/>
        <p:txBody>
          <a:bodyPr>
            <a:normAutofit/>
          </a:bodyPr>
          <a:lstStyle/>
          <a:p>
            <a:r>
              <a:rPr lang="fr-FR" dirty="0">
                <a:latin typeface="Century Gothic" panose="020B0502020202020204" pitchFamily="34" charset="0"/>
              </a:rPr>
              <a:t>Etape 8 : Synthèse "Poster"</a:t>
            </a:r>
            <a:endParaRPr lang="fr-FR" dirty="0">
              <a:latin typeface="Century Gothic" panose="020B0502020202020204" pitchFamily="34" charset="0"/>
              <a:cs typeface="Calibri"/>
            </a:endParaRPr>
          </a:p>
        </p:txBody>
      </p:sp>
      <p:pic>
        <p:nvPicPr>
          <p:cNvPr id="4" name="Image 3" descr="Une image contenant capture d’écran&#10;&#10;Description générée avec un niveau de confiance très élevé">
            <a:extLst>
              <a:ext uri="{FF2B5EF4-FFF2-40B4-BE49-F238E27FC236}">
                <a16:creationId xmlns:a16="http://schemas.microsoft.com/office/drawing/2014/main" id="{8D6354E8-91C9-43A9-9F85-98986D310FD9}"/>
              </a:ext>
            </a:extLst>
          </p:cNvPr>
          <p:cNvPicPr>
            <a:picLocks noChangeAspect="1"/>
          </p:cNvPicPr>
          <p:nvPr/>
        </p:nvPicPr>
        <p:blipFill>
          <a:blip r:embed="rId3"/>
          <a:stretch>
            <a:fillRect/>
          </a:stretch>
        </p:blipFill>
        <p:spPr>
          <a:xfrm>
            <a:off x="703132" y="1565087"/>
            <a:ext cx="3599971" cy="5099740"/>
          </a:xfrm>
          <a:prstGeom prst="rect">
            <a:avLst/>
          </a:prstGeom>
        </p:spPr>
      </p:pic>
    </p:spTree>
    <p:extLst>
      <p:ext uri="{BB962C8B-B14F-4D97-AF65-F5344CB8AC3E}">
        <p14:creationId xmlns:p14="http://schemas.microsoft.com/office/powerpoint/2010/main" val="429178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ED1DED4-C332-4093-8D24-DC488EB89415}"/>
              </a:ext>
            </a:extLst>
          </p:cNvPr>
          <p:cNvSpPr>
            <a:spLocks noGrp="1"/>
          </p:cNvSpPr>
          <p:nvPr>
            <p:ph type="ctrTitle"/>
          </p:nvPr>
        </p:nvSpPr>
        <p:spPr/>
        <p:txBody>
          <a:bodyPr/>
          <a:lstStyle/>
          <a:p>
            <a:r>
              <a:rPr lang="fr-FR" dirty="0"/>
              <a:t>Présentation de la sous épreuve U61, les travaux pratiques</a:t>
            </a:r>
          </a:p>
        </p:txBody>
      </p:sp>
      <p:sp>
        <p:nvSpPr>
          <p:cNvPr id="6" name="Sous-titre 5">
            <a:extLst>
              <a:ext uri="{FF2B5EF4-FFF2-40B4-BE49-F238E27FC236}">
                <a16:creationId xmlns:a16="http://schemas.microsoft.com/office/drawing/2014/main" id="{212D4207-B0D2-4BC5-B8DC-1699A0567397}"/>
              </a:ext>
            </a:extLst>
          </p:cNvPr>
          <p:cNvSpPr>
            <a:spLocks noGrp="1"/>
          </p:cNvSpPr>
          <p:nvPr>
            <p:ph type="subTitle" idx="1"/>
          </p:nvPr>
        </p:nvSpPr>
        <p:spPr>
          <a:xfrm>
            <a:off x="0" y="3886200"/>
            <a:ext cx="9144000" cy="2470150"/>
          </a:xfrm>
        </p:spPr>
        <p:txBody>
          <a:bodyPr>
            <a:normAutofit/>
          </a:bodyPr>
          <a:lstStyle/>
          <a:p>
            <a:pPr lvl="1" algn="l"/>
            <a:r>
              <a:rPr lang="fr-FR" sz="1800" dirty="0"/>
              <a:t>Daniel GLAISER, IA-IPR STI, académie de Strasbourg</a:t>
            </a:r>
          </a:p>
          <a:p>
            <a:pPr lvl="1" algn="l"/>
            <a:r>
              <a:rPr lang="fr-FR" sz="1800" dirty="0"/>
              <a:t>Christian REICHERT, professeur en BTS AMCR au lycée Stanislas, </a:t>
            </a:r>
            <a:r>
              <a:rPr lang="fr-FR" sz="1800" dirty="0" smtClean="0"/>
              <a:t>Wissembourg</a:t>
            </a:r>
            <a:endParaRPr lang="fr-FR" sz="1800" dirty="0"/>
          </a:p>
          <a:p>
            <a:pPr lvl="1" algn="l"/>
            <a:r>
              <a:rPr lang="fr-FR" sz="1800" dirty="0"/>
              <a:t>Vincent JAUSSAUD, professeur en BTS AMCR au lycée Jean Lurçat, Martigues</a:t>
            </a:r>
          </a:p>
          <a:p>
            <a:pPr lvl="1" algn="l"/>
            <a:r>
              <a:rPr lang="fr-FR" sz="1800" dirty="0"/>
              <a:t>Frédéric HORGUES, professeur en BTS AMCR au lycée Aristide Briand, </a:t>
            </a:r>
            <a:r>
              <a:rPr lang="fr-FR" sz="1800" dirty="0" smtClean="0"/>
              <a:t>Saint Nazaire</a:t>
            </a:r>
            <a:endParaRPr lang="fr-FR" sz="1800" dirty="0"/>
          </a:p>
        </p:txBody>
      </p:sp>
      <p:sp>
        <p:nvSpPr>
          <p:cNvPr id="4" name="Espace réservé du numéro de diapositive 3">
            <a:extLst>
              <a:ext uri="{FF2B5EF4-FFF2-40B4-BE49-F238E27FC236}">
                <a16:creationId xmlns:a16="http://schemas.microsoft.com/office/drawing/2014/main" id="{F99F40DD-E6F1-4997-B807-AF397CF9210F}"/>
              </a:ext>
            </a:extLst>
          </p:cNvPr>
          <p:cNvSpPr>
            <a:spLocks noGrp="1"/>
          </p:cNvSpPr>
          <p:nvPr>
            <p:ph type="sldNum" sz="quarter" idx="12"/>
          </p:nvPr>
        </p:nvSpPr>
        <p:spPr/>
        <p:txBody>
          <a:bodyPr/>
          <a:lstStyle/>
          <a:p>
            <a:fld id="{AE0D59C3-3175-4073-91CF-50F255B39163}" type="slidenum">
              <a:rPr lang="fr-FR" smtClean="0"/>
              <a:t>54</a:t>
            </a:fld>
            <a:endParaRPr lang="fr-FR" dirty="0"/>
          </a:p>
        </p:txBody>
      </p:sp>
    </p:spTree>
    <p:extLst>
      <p:ext uri="{BB962C8B-B14F-4D97-AF65-F5344CB8AC3E}">
        <p14:creationId xmlns:p14="http://schemas.microsoft.com/office/powerpoint/2010/main" val="260555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p:cNvSpPr>
            <a:spLocks noGrp="1"/>
          </p:cNvSpPr>
          <p:nvPr>
            <p:ph type="title"/>
          </p:nvPr>
        </p:nvSpPr>
        <p:spPr/>
        <p:txBody>
          <a:bodyPr>
            <a:normAutofit fontScale="90000"/>
          </a:bodyPr>
          <a:lstStyle/>
          <a:p>
            <a:r>
              <a:rPr lang="fr-FR" dirty="0"/>
              <a:t>Unité 61 : «Vérification et validation d'une partie du projet»</a:t>
            </a:r>
          </a:p>
        </p:txBody>
      </p:sp>
      <p:sp>
        <p:nvSpPr>
          <p:cNvPr id="8" name="Espace réservé du numéro de diapositive 4"/>
          <p:cNvSpPr>
            <a:spLocks noGrp="1"/>
          </p:cNvSpPr>
          <p:nvPr>
            <p:ph type="sldNum" sz="quarter" idx="12"/>
          </p:nvPr>
        </p:nvSpPr>
        <p:spPr/>
        <p:txBody>
          <a:bodyPr/>
          <a:lstStyle/>
          <a:p>
            <a:fld id="{C6B7B3CB-E3BA-F74C-AB76-86EFC5843CD6}" type="slidenum">
              <a:rPr lang="fr-FR" smtClean="0"/>
              <a:pPr/>
              <a:t>6</a:t>
            </a:fld>
            <a:endParaRPr lang="fr-FR" dirty="0"/>
          </a:p>
        </p:txBody>
      </p:sp>
      <p:graphicFrame>
        <p:nvGraphicFramePr>
          <p:cNvPr id="6" name="Diagramme 5"/>
          <p:cNvGraphicFramePr/>
          <p:nvPr>
            <p:extLst>
              <p:ext uri="{D42A27DB-BD31-4B8C-83A1-F6EECF244321}">
                <p14:modId xmlns:p14="http://schemas.microsoft.com/office/powerpoint/2010/main" val="4267540574"/>
              </p:ext>
            </p:extLst>
          </p:nvPr>
        </p:nvGraphicFramePr>
        <p:xfrm>
          <a:off x="251520" y="1844824"/>
          <a:ext cx="8640960"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98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3"/>
          <p:cNvSpPr>
            <a:spLocks noChangeArrowheads="1"/>
          </p:cNvSpPr>
          <p:nvPr/>
        </p:nvSpPr>
        <p:spPr bwMode="auto">
          <a:xfrm>
            <a:off x="1907704" y="195590"/>
            <a:ext cx="712879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28600" algn="l"/>
                <a:tab pos="5778500" algn="r"/>
              </a:tabLst>
              <a:defRPr>
                <a:solidFill>
                  <a:schemeClr val="tx1"/>
                </a:solidFill>
                <a:latin typeface="Arial" pitchFamily="34" charset="0"/>
                <a:cs typeface="Arial" pitchFamily="34" charset="0"/>
              </a:defRPr>
            </a:lvl1pPr>
            <a:lvl2pPr fontAlgn="base">
              <a:spcBef>
                <a:spcPct val="0"/>
              </a:spcBef>
              <a:spcAft>
                <a:spcPct val="0"/>
              </a:spcAft>
              <a:tabLst>
                <a:tab pos="228600" algn="l"/>
                <a:tab pos="5778500" algn="r"/>
              </a:tabLst>
              <a:defRPr>
                <a:solidFill>
                  <a:schemeClr val="tx1"/>
                </a:solidFill>
                <a:latin typeface="Arial" pitchFamily="34" charset="0"/>
                <a:cs typeface="Arial" pitchFamily="34" charset="0"/>
              </a:defRPr>
            </a:lvl2pPr>
            <a:lvl3pPr fontAlgn="base">
              <a:spcBef>
                <a:spcPct val="0"/>
              </a:spcBef>
              <a:spcAft>
                <a:spcPct val="0"/>
              </a:spcAft>
              <a:tabLst>
                <a:tab pos="228600" algn="l"/>
                <a:tab pos="5778500" algn="r"/>
              </a:tabLst>
              <a:defRPr>
                <a:solidFill>
                  <a:schemeClr val="tx1"/>
                </a:solidFill>
                <a:latin typeface="Arial" pitchFamily="34" charset="0"/>
                <a:cs typeface="Arial" pitchFamily="34" charset="0"/>
              </a:defRPr>
            </a:lvl3pPr>
            <a:lvl4pPr fontAlgn="base">
              <a:spcBef>
                <a:spcPct val="0"/>
              </a:spcBef>
              <a:spcAft>
                <a:spcPct val="0"/>
              </a:spcAft>
              <a:tabLst>
                <a:tab pos="228600" algn="l"/>
                <a:tab pos="5778500" algn="r"/>
              </a:tabLst>
              <a:defRPr>
                <a:solidFill>
                  <a:schemeClr val="tx1"/>
                </a:solidFill>
                <a:latin typeface="Arial" pitchFamily="34" charset="0"/>
                <a:cs typeface="Arial" pitchFamily="34" charset="0"/>
              </a:defRPr>
            </a:lvl4pPr>
            <a:lvl5pPr fontAlgn="base">
              <a:spcBef>
                <a:spcPct val="0"/>
              </a:spcBef>
              <a:spcAft>
                <a:spcPct val="0"/>
              </a:spcAft>
              <a:tabLst>
                <a:tab pos="228600" algn="l"/>
                <a:tab pos="5778500" algn="r"/>
              </a:tabLst>
              <a:defRPr>
                <a:solidFill>
                  <a:schemeClr val="tx1"/>
                </a:solidFill>
                <a:latin typeface="Arial" pitchFamily="34" charset="0"/>
                <a:cs typeface="Arial" pitchFamily="34" charset="0"/>
              </a:defRPr>
            </a:lvl5pPr>
            <a:lvl6pPr fontAlgn="base">
              <a:spcBef>
                <a:spcPct val="0"/>
              </a:spcBef>
              <a:spcAft>
                <a:spcPct val="0"/>
              </a:spcAft>
              <a:tabLst>
                <a:tab pos="228600" algn="l"/>
                <a:tab pos="5778500" algn="r"/>
              </a:tabLst>
              <a:defRPr>
                <a:solidFill>
                  <a:schemeClr val="tx1"/>
                </a:solidFill>
                <a:latin typeface="Arial" pitchFamily="34" charset="0"/>
                <a:cs typeface="Arial" pitchFamily="34" charset="0"/>
              </a:defRPr>
            </a:lvl6pPr>
            <a:lvl7pPr fontAlgn="base">
              <a:spcBef>
                <a:spcPct val="0"/>
              </a:spcBef>
              <a:spcAft>
                <a:spcPct val="0"/>
              </a:spcAft>
              <a:tabLst>
                <a:tab pos="228600" algn="l"/>
                <a:tab pos="5778500" algn="r"/>
              </a:tabLst>
              <a:defRPr>
                <a:solidFill>
                  <a:schemeClr val="tx1"/>
                </a:solidFill>
                <a:latin typeface="Arial" pitchFamily="34" charset="0"/>
                <a:cs typeface="Arial" pitchFamily="34" charset="0"/>
              </a:defRPr>
            </a:lvl7pPr>
            <a:lvl8pPr fontAlgn="base">
              <a:spcBef>
                <a:spcPct val="0"/>
              </a:spcBef>
              <a:spcAft>
                <a:spcPct val="0"/>
              </a:spcAft>
              <a:tabLst>
                <a:tab pos="228600" algn="l"/>
                <a:tab pos="5778500" algn="r"/>
              </a:tabLst>
              <a:defRPr>
                <a:solidFill>
                  <a:schemeClr val="tx1"/>
                </a:solidFill>
                <a:latin typeface="Arial" pitchFamily="34" charset="0"/>
                <a:cs typeface="Arial" pitchFamily="34" charset="0"/>
              </a:defRPr>
            </a:lvl8pPr>
            <a:lvl9pPr fontAlgn="base">
              <a:spcBef>
                <a:spcPct val="0"/>
              </a:spcBef>
              <a:spcAft>
                <a:spcPct val="0"/>
              </a:spcAft>
              <a:tabLst>
                <a:tab pos="228600" algn="l"/>
                <a:tab pos="5778500" algn="r"/>
              </a:tabLst>
              <a:defRPr>
                <a:solidFill>
                  <a:schemeClr val="tx1"/>
                </a:solidFill>
                <a:latin typeface="Arial" pitchFamily="34" charset="0"/>
                <a:cs typeface="Arial" pitchFamily="34" charset="0"/>
              </a:defRPr>
            </a:lvl9pPr>
          </a:lstStyle>
          <a:p>
            <a:pPr lvl="0">
              <a:tabLst>
                <a:tab pos="230400" algn="l"/>
              </a:tabLst>
            </a:pPr>
            <a:r>
              <a:rPr lang="fr-FR" altLang="fr-FR" sz="1100" b="1" i="1" dirty="0">
                <a:solidFill>
                  <a:srgbClr val="8453C6"/>
                </a:solidFill>
                <a:latin typeface="Century Gothic" pitchFamily="34" charset="0"/>
                <a:ea typeface="Times New Roman" pitchFamily="18" charset="0"/>
                <a:cs typeface="Times New Roman" pitchFamily="18" charset="0"/>
              </a:rPr>
              <a:t>PNF BTS AMCR				Lycée RASPAIL, Paris le 17/12/2018</a:t>
            </a:r>
            <a:endParaRPr lang="fr-FR" altLang="fr-FR" sz="800" i="1" dirty="0"/>
          </a:p>
        </p:txBody>
      </p:sp>
      <p:cxnSp>
        <p:nvCxnSpPr>
          <p:cNvPr id="3" name="Connecteur droit 2"/>
          <p:cNvCxnSpPr/>
          <p:nvPr/>
        </p:nvCxnSpPr>
        <p:spPr>
          <a:xfrm>
            <a:off x="1938746" y="454217"/>
            <a:ext cx="6984776"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re 5"/>
          <p:cNvSpPr>
            <a:spLocks noGrp="1"/>
          </p:cNvSpPr>
          <p:nvPr>
            <p:ph type="title"/>
          </p:nvPr>
        </p:nvSpPr>
        <p:spPr/>
        <p:txBody>
          <a:bodyPr>
            <a:noAutofit/>
          </a:bodyPr>
          <a:lstStyle/>
          <a:p>
            <a:r>
              <a:rPr lang="fr-FR" dirty="0">
                <a:solidFill>
                  <a:srgbClr val="8453C6"/>
                </a:solidFill>
                <a:latin typeface="Century Gothic" pitchFamily="34" charset="0"/>
                <a:cs typeface="Times New Roman" pitchFamily="18" charset="0"/>
              </a:rPr>
              <a:t>Compétences à valider</a:t>
            </a:r>
            <a:endParaRPr lang="fr-FR" dirty="0"/>
          </a:p>
        </p:txBody>
      </p:sp>
      <p:sp>
        <p:nvSpPr>
          <p:cNvPr id="2" name="Espace réservé du contenu 1"/>
          <p:cNvSpPr>
            <a:spLocks noGrp="1"/>
          </p:cNvSpPr>
          <p:nvPr>
            <p:ph idx="1"/>
          </p:nvPr>
        </p:nvSpPr>
        <p:spPr/>
        <p:txBody>
          <a:bodyPr/>
          <a:lstStyle/>
          <a:p>
            <a:endParaRPr lang="fr-FR"/>
          </a:p>
        </p:txBody>
      </p:sp>
      <p:graphicFrame>
        <p:nvGraphicFramePr>
          <p:cNvPr id="8" name="Tableau 7"/>
          <p:cNvGraphicFramePr>
            <a:graphicFrameLocks noGrp="1"/>
          </p:cNvGraphicFramePr>
          <p:nvPr>
            <p:extLst>
              <p:ext uri="{D42A27DB-BD31-4B8C-83A1-F6EECF244321}">
                <p14:modId xmlns:p14="http://schemas.microsoft.com/office/powerpoint/2010/main" val="3207321241"/>
              </p:ext>
            </p:extLst>
          </p:nvPr>
        </p:nvGraphicFramePr>
        <p:xfrm>
          <a:off x="119818" y="2276872"/>
          <a:ext cx="8904363" cy="3065528"/>
        </p:xfrm>
        <a:graphic>
          <a:graphicData uri="http://schemas.openxmlformats.org/drawingml/2006/table">
            <a:tbl>
              <a:tblPr firstRow="1" firstCol="1" bandRow="1">
                <a:tableStyleId>{5C22544A-7EE6-4342-B048-85BDC9FD1C3A}</a:tableStyleId>
              </a:tblPr>
              <a:tblGrid>
                <a:gridCol w="467544">
                  <a:extLst>
                    <a:ext uri="{9D8B030D-6E8A-4147-A177-3AD203B41FA5}">
                      <a16:colId xmlns:a16="http://schemas.microsoft.com/office/drawing/2014/main" val="807521812"/>
                    </a:ext>
                  </a:extLst>
                </a:gridCol>
                <a:gridCol w="1512168">
                  <a:extLst>
                    <a:ext uri="{9D8B030D-6E8A-4147-A177-3AD203B41FA5}">
                      <a16:colId xmlns:a16="http://schemas.microsoft.com/office/drawing/2014/main" val="1380629487"/>
                    </a:ext>
                  </a:extLst>
                </a:gridCol>
                <a:gridCol w="628442">
                  <a:extLst>
                    <a:ext uri="{9D8B030D-6E8A-4147-A177-3AD203B41FA5}">
                      <a16:colId xmlns:a16="http://schemas.microsoft.com/office/drawing/2014/main" val="2003090685"/>
                    </a:ext>
                  </a:extLst>
                </a:gridCol>
                <a:gridCol w="4268102">
                  <a:extLst>
                    <a:ext uri="{9D8B030D-6E8A-4147-A177-3AD203B41FA5}">
                      <a16:colId xmlns:a16="http://schemas.microsoft.com/office/drawing/2014/main" val="2657161171"/>
                    </a:ext>
                  </a:extLst>
                </a:gridCol>
                <a:gridCol w="2028107">
                  <a:extLst>
                    <a:ext uri="{9D8B030D-6E8A-4147-A177-3AD203B41FA5}">
                      <a16:colId xmlns:a16="http://schemas.microsoft.com/office/drawing/2014/main" val="593700088"/>
                    </a:ext>
                  </a:extLst>
                </a:gridCol>
              </a:tblGrid>
              <a:tr h="208040">
                <a:tc gridSpan="5">
                  <a:txBody>
                    <a:bodyPr/>
                    <a:lstStyle/>
                    <a:p>
                      <a:pPr algn="ctr">
                        <a:lnSpc>
                          <a:spcPct val="107000"/>
                        </a:lnSpc>
                        <a:spcBef>
                          <a:spcPts val="600"/>
                        </a:spcBef>
                        <a:spcAft>
                          <a:spcPts val="600"/>
                        </a:spcAft>
                      </a:pPr>
                      <a:r>
                        <a:rPr lang="fr-FR" sz="2000" spc="0" dirty="0">
                          <a:effectLst/>
                        </a:rPr>
                        <a:t>Bloc de compétences « Vérification et validation d’une partie du projet »</a:t>
                      </a:r>
                      <a:endParaRPr lang="fr-FR" sz="20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314064735"/>
                  </a:ext>
                </a:extLst>
              </a:tr>
              <a:tr h="219070">
                <a:tc gridSpan="3">
                  <a:txBody>
                    <a:bodyPr/>
                    <a:lstStyle/>
                    <a:p>
                      <a:pPr algn="ctr">
                        <a:lnSpc>
                          <a:spcPct val="107000"/>
                        </a:lnSpc>
                        <a:spcBef>
                          <a:spcPts val="600"/>
                        </a:spcBef>
                        <a:spcAft>
                          <a:spcPts val="600"/>
                        </a:spcAft>
                      </a:pPr>
                      <a:r>
                        <a:rPr lang="fr-FR" sz="1400" spc="0">
                          <a:effectLst/>
                        </a:rPr>
                        <a:t>Compétence</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hMerge="1">
                  <a:txBody>
                    <a:bodyPr/>
                    <a:lstStyle/>
                    <a:p>
                      <a:endParaRPr lang="fr-FR"/>
                    </a:p>
                  </a:txBody>
                  <a:tcPr/>
                </a:tc>
                <a:tc hMerge="1">
                  <a:txBody>
                    <a:bodyPr/>
                    <a:lstStyle/>
                    <a:p>
                      <a:endParaRPr lang="fr-FR"/>
                    </a:p>
                  </a:txBody>
                  <a:tcPr/>
                </a:tc>
                <a:tc>
                  <a:txBody>
                    <a:bodyPr/>
                    <a:lstStyle/>
                    <a:p>
                      <a:pPr algn="ctr">
                        <a:lnSpc>
                          <a:spcPct val="107000"/>
                        </a:lnSpc>
                        <a:spcBef>
                          <a:spcPts val="600"/>
                        </a:spcBef>
                        <a:spcAft>
                          <a:spcPts val="600"/>
                        </a:spcAft>
                      </a:pPr>
                      <a:r>
                        <a:rPr lang="fr-FR" sz="1400" spc="0">
                          <a:effectLst/>
                        </a:rPr>
                        <a:t>Compétence détaillée</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Bef>
                          <a:spcPts val="600"/>
                        </a:spcBef>
                        <a:spcAft>
                          <a:spcPts val="600"/>
                        </a:spcAft>
                      </a:pPr>
                      <a:r>
                        <a:rPr lang="fr-FR" sz="1400" spc="0" dirty="0">
                          <a:effectLst/>
                        </a:rPr>
                        <a:t>Évaluation</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extLst>
                  <a:ext uri="{0D108BD9-81ED-4DB2-BD59-A6C34878D82A}">
                    <a16:rowId xmlns:a16="http://schemas.microsoft.com/office/drawing/2014/main" val="4000215548"/>
                  </a:ext>
                </a:extLst>
              </a:tr>
              <a:tr h="438139">
                <a:tc rowSpan="7">
                  <a:txBody>
                    <a:bodyPr/>
                    <a:lstStyle/>
                    <a:p>
                      <a:pPr algn="ctr">
                        <a:lnSpc>
                          <a:spcPct val="107000"/>
                        </a:lnSpc>
                        <a:spcAft>
                          <a:spcPts val="800"/>
                        </a:spcAft>
                      </a:pPr>
                      <a:r>
                        <a:rPr lang="fr-FR" sz="1400" spc="0" dirty="0">
                          <a:effectLst/>
                        </a:rPr>
                        <a:t>C13</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rowSpan="7">
                  <a:txBody>
                    <a:bodyPr/>
                    <a:lstStyle/>
                    <a:p>
                      <a:pPr algn="ctr">
                        <a:lnSpc>
                          <a:spcPct val="107000"/>
                        </a:lnSpc>
                        <a:spcAft>
                          <a:spcPts val="800"/>
                        </a:spcAft>
                      </a:pPr>
                      <a:r>
                        <a:rPr lang="fr-FR" sz="1400" spc="0" dirty="0">
                          <a:effectLst/>
                        </a:rPr>
                        <a:t>Contrôler et valider une conception, un procédé, une réalisation</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a:txBody>
                    <a:bodyPr/>
                    <a:lstStyle/>
                    <a:p>
                      <a:pPr algn="ctr">
                        <a:lnSpc>
                          <a:spcPct val="107000"/>
                        </a:lnSpc>
                        <a:spcBef>
                          <a:spcPts val="300"/>
                        </a:spcBef>
                        <a:spcAft>
                          <a:spcPts val="300"/>
                        </a:spcAft>
                      </a:pPr>
                      <a:r>
                        <a:rPr lang="fr-FR" sz="1400" spc="0" dirty="0">
                          <a:effectLst/>
                        </a:rPr>
                        <a:t>C13.1</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a:txBody>
                    <a:bodyPr/>
                    <a:lstStyle/>
                    <a:p>
                      <a:pPr>
                        <a:lnSpc>
                          <a:spcPct val="107000"/>
                        </a:lnSpc>
                        <a:spcBef>
                          <a:spcPts val="300"/>
                        </a:spcBef>
                        <a:spcAft>
                          <a:spcPts val="300"/>
                        </a:spcAft>
                      </a:pPr>
                      <a:r>
                        <a:rPr lang="fr-FR" sz="1400" spc="0">
                          <a:effectLst/>
                        </a:rPr>
                        <a:t>Contrôler et réceptionner un ouvrage exécuté, le support d'une structure ou une implantation</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rowSpan="7">
                  <a:txBody>
                    <a:bodyPr/>
                    <a:lstStyle/>
                    <a:p>
                      <a:pPr algn="ctr">
                        <a:lnSpc>
                          <a:spcPct val="107000"/>
                        </a:lnSpc>
                        <a:spcAft>
                          <a:spcPts val="600"/>
                        </a:spcAft>
                      </a:pPr>
                      <a:r>
                        <a:rPr lang="fr-FR" sz="1400" spc="5" dirty="0">
                          <a:effectLst/>
                        </a:rPr>
                        <a:t>4 compétences à évaluer parmi les 7, à évaluer en deux situations</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extLst>
                  <a:ext uri="{0D108BD9-81ED-4DB2-BD59-A6C34878D82A}">
                    <a16:rowId xmlns:a16="http://schemas.microsoft.com/office/drawing/2014/main" val="2603986162"/>
                  </a:ext>
                </a:extLst>
              </a:tr>
              <a:tr h="219070">
                <a:tc vMerge="1">
                  <a:txBody>
                    <a:bodyPr/>
                    <a:lstStyle/>
                    <a:p>
                      <a:endParaRPr lang="fr-FR"/>
                    </a:p>
                  </a:txBody>
                  <a:tcPr/>
                </a:tc>
                <a:tc vMerge="1">
                  <a:txBody>
                    <a:bodyPr/>
                    <a:lstStyle/>
                    <a:p>
                      <a:endParaRPr lang="fr-FR"/>
                    </a:p>
                  </a:txBody>
                  <a:tcPr/>
                </a:tc>
                <a:tc>
                  <a:txBody>
                    <a:bodyPr/>
                    <a:lstStyle/>
                    <a:p>
                      <a:pPr algn="ctr">
                        <a:lnSpc>
                          <a:spcPct val="107000"/>
                        </a:lnSpc>
                        <a:spcBef>
                          <a:spcPts val="300"/>
                        </a:spcBef>
                        <a:spcAft>
                          <a:spcPts val="300"/>
                        </a:spcAft>
                      </a:pPr>
                      <a:r>
                        <a:rPr lang="fr-FR" sz="1400" spc="0" dirty="0">
                          <a:effectLst/>
                        </a:rPr>
                        <a:t>C13.2</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a:txBody>
                    <a:bodyPr/>
                    <a:lstStyle/>
                    <a:p>
                      <a:pPr>
                        <a:lnSpc>
                          <a:spcPct val="107000"/>
                        </a:lnSpc>
                        <a:spcBef>
                          <a:spcPts val="300"/>
                        </a:spcBef>
                        <a:spcAft>
                          <a:spcPts val="300"/>
                        </a:spcAft>
                      </a:pPr>
                      <a:r>
                        <a:rPr lang="fr-FR" sz="1400" spc="0">
                          <a:effectLst/>
                        </a:rPr>
                        <a:t>Mettre en œuvre, contrôler et valider un ouvrage en cours d'exécution</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vMerge="1">
                  <a:txBody>
                    <a:bodyPr/>
                    <a:lstStyle/>
                    <a:p>
                      <a:endParaRPr lang="fr-FR"/>
                    </a:p>
                  </a:txBody>
                  <a:tcPr/>
                </a:tc>
                <a:extLst>
                  <a:ext uri="{0D108BD9-81ED-4DB2-BD59-A6C34878D82A}">
                    <a16:rowId xmlns:a16="http://schemas.microsoft.com/office/drawing/2014/main" val="1416126106"/>
                  </a:ext>
                </a:extLst>
              </a:tr>
              <a:tr h="219070">
                <a:tc vMerge="1">
                  <a:txBody>
                    <a:bodyPr/>
                    <a:lstStyle/>
                    <a:p>
                      <a:endParaRPr lang="fr-FR"/>
                    </a:p>
                  </a:txBody>
                  <a:tcPr/>
                </a:tc>
                <a:tc vMerge="1">
                  <a:txBody>
                    <a:bodyPr/>
                    <a:lstStyle/>
                    <a:p>
                      <a:endParaRPr lang="fr-FR"/>
                    </a:p>
                  </a:txBody>
                  <a:tcPr/>
                </a:tc>
                <a:tc>
                  <a:txBody>
                    <a:bodyPr/>
                    <a:lstStyle/>
                    <a:p>
                      <a:pPr algn="ctr">
                        <a:lnSpc>
                          <a:spcPct val="107000"/>
                        </a:lnSpc>
                        <a:spcBef>
                          <a:spcPts val="300"/>
                        </a:spcBef>
                        <a:spcAft>
                          <a:spcPts val="300"/>
                        </a:spcAft>
                      </a:pPr>
                      <a:r>
                        <a:rPr lang="fr-FR" sz="1400" spc="0" dirty="0">
                          <a:effectLst/>
                        </a:rPr>
                        <a:t>C13.3</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a:txBody>
                    <a:bodyPr/>
                    <a:lstStyle/>
                    <a:p>
                      <a:pPr>
                        <a:lnSpc>
                          <a:spcPct val="107000"/>
                        </a:lnSpc>
                        <a:spcBef>
                          <a:spcPts val="300"/>
                        </a:spcBef>
                        <a:spcAft>
                          <a:spcPts val="300"/>
                        </a:spcAft>
                      </a:pPr>
                      <a:r>
                        <a:rPr lang="fr-FR" sz="1400" spc="0">
                          <a:effectLst/>
                        </a:rPr>
                        <a:t>Analyser un comportement structurel à partir d'un essai expérimental</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vMerge="1">
                  <a:txBody>
                    <a:bodyPr/>
                    <a:lstStyle/>
                    <a:p>
                      <a:endParaRPr lang="fr-FR"/>
                    </a:p>
                  </a:txBody>
                  <a:tcPr/>
                </a:tc>
                <a:extLst>
                  <a:ext uri="{0D108BD9-81ED-4DB2-BD59-A6C34878D82A}">
                    <a16:rowId xmlns:a16="http://schemas.microsoft.com/office/drawing/2014/main" val="1098181088"/>
                  </a:ext>
                </a:extLst>
              </a:tr>
              <a:tr h="219070">
                <a:tc vMerge="1">
                  <a:txBody>
                    <a:bodyPr/>
                    <a:lstStyle/>
                    <a:p>
                      <a:endParaRPr lang="fr-FR"/>
                    </a:p>
                  </a:txBody>
                  <a:tcPr/>
                </a:tc>
                <a:tc vMerge="1">
                  <a:txBody>
                    <a:bodyPr/>
                    <a:lstStyle/>
                    <a:p>
                      <a:endParaRPr lang="fr-FR"/>
                    </a:p>
                  </a:txBody>
                  <a:tcPr/>
                </a:tc>
                <a:tc>
                  <a:txBody>
                    <a:bodyPr/>
                    <a:lstStyle/>
                    <a:p>
                      <a:pPr algn="ctr">
                        <a:lnSpc>
                          <a:spcPct val="107000"/>
                        </a:lnSpc>
                        <a:spcBef>
                          <a:spcPts val="300"/>
                        </a:spcBef>
                        <a:spcAft>
                          <a:spcPts val="300"/>
                        </a:spcAft>
                      </a:pPr>
                      <a:r>
                        <a:rPr lang="fr-FR" sz="1400" spc="0" dirty="0">
                          <a:effectLst/>
                        </a:rPr>
                        <a:t>C13.4</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a:txBody>
                    <a:bodyPr/>
                    <a:lstStyle/>
                    <a:p>
                      <a:pPr>
                        <a:lnSpc>
                          <a:spcPct val="107000"/>
                        </a:lnSpc>
                        <a:spcBef>
                          <a:spcPts val="300"/>
                        </a:spcBef>
                        <a:spcAft>
                          <a:spcPts val="300"/>
                        </a:spcAft>
                      </a:pPr>
                      <a:r>
                        <a:rPr lang="fr-FR" sz="1400" spc="0">
                          <a:effectLst/>
                        </a:rPr>
                        <a:t>Assurer la sécurité en réalisation</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vMerge="1">
                  <a:txBody>
                    <a:bodyPr/>
                    <a:lstStyle/>
                    <a:p>
                      <a:endParaRPr lang="fr-FR"/>
                    </a:p>
                  </a:txBody>
                  <a:tcPr/>
                </a:tc>
                <a:extLst>
                  <a:ext uri="{0D108BD9-81ED-4DB2-BD59-A6C34878D82A}">
                    <a16:rowId xmlns:a16="http://schemas.microsoft.com/office/drawing/2014/main" val="2682381474"/>
                  </a:ext>
                </a:extLst>
              </a:tr>
              <a:tr h="219070">
                <a:tc vMerge="1">
                  <a:txBody>
                    <a:bodyPr/>
                    <a:lstStyle/>
                    <a:p>
                      <a:endParaRPr lang="fr-FR"/>
                    </a:p>
                  </a:txBody>
                  <a:tcPr/>
                </a:tc>
                <a:tc vMerge="1">
                  <a:txBody>
                    <a:bodyPr/>
                    <a:lstStyle/>
                    <a:p>
                      <a:endParaRPr lang="fr-FR"/>
                    </a:p>
                  </a:txBody>
                  <a:tcPr/>
                </a:tc>
                <a:tc>
                  <a:txBody>
                    <a:bodyPr/>
                    <a:lstStyle/>
                    <a:p>
                      <a:pPr algn="ctr">
                        <a:lnSpc>
                          <a:spcPct val="107000"/>
                        </a:lnSpc>
                        <a:spcBef>
                          <a:spcPts val="300"/>
                        </a:spcBef>
                        <a:spcAft>
                          <a:spcPts val="300"/>
                        </a:spcAft>
                      </a:pPr>
                      <a:r>
                        <a:rPr lang="fr-FR" sz="1400" spc="0" dirty="0">
                          <a:effectLst/>
                        </a:rPr>
                        <a:t>C13.5</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a:txBody>
                    <a:bodyPr/>
                    <a:lstStyle/>
                    <a:p>
                      <a:pPr>
                        <a:lnSpc>
                          <a:spcPct val="107000"/>
                        </a:lnSpc>
                        <a:spcBef>
                          <a:spcPts val="300"/>
                        </a:spcBef>
                        <a:spcAft>
                          <a:spcPts val="300"/>
                        </a:spcAft>
                      </a:pPr>
                      <a:r>
                        <a:rPr lang="fr-FR" sz="1400" spc="0">
                          <a:effectLst/>
                        </a:rPr>
                        <a:t>Contrôler et valider un procédé de réalisation en atelier</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vMerge="1">
                  <a:txBody>
                    <a:bodyPr/>
                    <a:lstStyle/>
                    <a:p>
                      <a:endParaRPr lang="fr-FR"/>
                    </a:p>
                  </a:txBody>
                  <a:tcPr/>
                </a:tc>
                <a:extLst>
                  <a:ext uri="{0D108BD9-81ED-4DB2-BD59-A6C34878D82A}">
                    <a16:rowId xmlns:a16="http://schemas.microsoft.com/office/drawing/2014/main" val="3653669946"/>
                  </a:ext>
                </a:extLst>
              </a:tr>
              <a:tr h="219070">
                <a:tc vMerge="1">
                  <a:txBody>
                    <a:bodyPr/>
                    <a:lstStyle/>
                    <a:p>
                      <a:endParaRPr lang="fr-FR"/>
                    </a:p>
                  </a:txBody>
                  <a:tcPr/>
                </a:tc>
                <a:tc vMerge="1">
                  <a:txBody>
                    <a:bodyPr/>
                    <a:lstStyle/>
                    <a:p>
                      <a:endParaRPr lang="fr-FR"/>
                    </a:p>
                  </a:txBody>
                  <a:tcPr/>
                </a:tc>
                <a:tc>
                  <a:txBody>
                    <a:bodyPr/>
                    <a:lstStyle/>
                    <a:p>
                      <a:pPr algn="ctr">
                        <a:lnSpc>
                          <a:spcPct val="107000"/>
                        </a:lnSpc>
                        <a:spcBef>
                          <a:spcPts val="300"/>
                        </a:spcBef>
                        <a:spcAft>
                          <a:spcPts val="300"/>
                        </a:spcAft>
                      </a:pPr>
                      <a:r>
                        <a:rPr lang="fr-FR" sz="1400" spc="0" dirty="0">
                          <a:effectLst/>
                        </a:rPr>
                        <a:t>C13.6</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a:txBody>
                    <a:bodyPr/>
                    <a:lstStyle/>
                    <a:p>
                      <a:pPr>
                        <a:lnSpc>
                          <a:spcPct val="107000"/>
                        </a:lnSpc>
                        <a:spcBef>
                          <a:spcPts val="300"/>
                        </a:spcBef>
                        <a:spcAft>
                          <a:spcPts val="300"/>
                        </a:spcAft>
                      </a:pPr>
                      <a:r>
                        <a:rPr lang="fr-FR" sz="1400" spc="0">
                          <a:effectLst/>
                        </a:rPr>
                        <a:t>Implanter un ouvrage</a:t>
                      </a:r>
                      <a:endParaRPr lang="fr-FR" sz="1400" spc="5">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vMerge="1">
                  <a:txBody>
                    <a:bodyPr/>
                    <a:lstStyle/>
                    <a:p>
                      <a:endParaRPr lang="fr-FR"/>
                    </a:p>
                  </a:txBody>
                  <a:tcPr/>
                </a:tc>
                <a:extLst>
                  <a:ext uri="{0D108BD9-81ED-4DB2-BD59-A6C34878D82A}">
                    <a16:rowId xmlns:a16="http://schemas.microsoft.com/office/drawing/2014/main" val="520202596"/>
                  </a:ext>
                </a:extLst>
              </a:tr>
              <a:tr h="438139">
                <a:tc vMerge="1">
                  <a:txBody>
                    <a:bodyPr/>
                    <a:lstStyle/>
                    <a:p>
                      <a:endParaRPr lang="fr-FR"/>
                    </a:p>
                  </a:txBody>
                  <a:tcPr/>
                </a:tc>
                <a:tc vMerge="1">
                  <a:txBody>
                    <a:bodyPr/>
                    <a:lstStyle/>
                    <a:p>
                      <a:endParaRPr lang="fr-FR"/>
                    </a:p>
                  </a:txBody>
                  <a:tcPr/>
                </a:tc>
                <a:tc>
                  <a:txBody>
                    <a:bodyPr/>
                    <a:lstStyle/>
                    <a:p>
                      <a:pPr algn="ctr">
                        <a:lnSpc>
                          <a:spcPct val="107000"/>
                        </a:lnSpc>
                        <a:spcBef>
                          <a:spcPts val="300"/>
                        </a:spcBef>
                        <a:spcAft>
                          <a:spcPts val="300"/>
                        </a:spcAft>
                      </a:pPr>
                      <a:r>
                        <a:rPr lang="fr-FR" sz="1400" spc="0" dirty="0">
                          <a:effectLst/>
                        </a:rPr>
                        <a:t>C13.7</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a:txBody>
                    <a:bodyPr/>
                    <a:lstStyle/>
                    <a:p>
                      <a:pPr>
                        <a:lnSpc>
                          <a:spcPct val="107000"/>
                        </a:lnSpc>
                        <a:spcBef>
                          <a:spcPts val="300"/>
                        </a:spcBef>
                        <a:spcAft>
                          <a:spcPts val="300"/>
                        </a:spcAft>
                      </a:pPr>
                      <a:r>
                        <a:rPr lang="fr-FR" sz="1400" spc="0" dirty="0">
                          <a:effectLst/>
                        </a:rPr>
                        <a:t>Contrôler et valider une solution technique par la réalisation d'un prototype réel ou virtuel</a:t>
                      </a:r>
                      <a:endParaRPr lang="fr-FR" sz="1400" spc="5" dirty="0">
                        <a:effectLst/>
                        <a:latin typeface="Arial" panose="020B0604020202020204" pitchFamily="34" charset="0"/>
                        <a:ea typeface="Calibri" panose="020F0502020204030204" pitchFamily="34" charset="0"/>
                        <a:cs typeface="Times New Roman" panose="02020603050405020304" pitchFamily="18" charset="0"/>
                      </a:endParaRPr>
                    </a:p>
                  </a:txBody>
                  <a:tcPr marL="36195" marR="36195" marT="0" marB="0" anchor="ctr"/>
                </a:tc>
                <a:tc vMerge="1">
                  <a:txBody>
                    <a:bodyPr/>
                    <a:lstStyle/>
                    <a:p>
                      <a:endParaRPr lang="fr-FR"/>
                    </a:p>
                  </a:txBody>
                  <a:tcPr/>
                </a:tc>
                <a:extLst>
                  <a:ext uri="{0D108BD9-81ED-4DB2-BD59-A6C34878D82A}">
                    <a16:rowId xmlns:a16="http://schemas.microsoft.com/office/drawing/2014/main" val="4149126077"/>
                  </a:ext>
                </a:extLst>
              </a:tr>
            </a:tbl>
          </a:graphicData>
        </a:graphic>
      </p:graphicFrame>
    </p:spTree>
    <p:extLst>
      <p:ext uri="{BB962C8B-B14F-4D97-AF65-F5344CB8AC3E}">
        <p14:creationId xmlns:p14="http://schemas.microsoft.com/office/powerpoint/2010/main" val="21399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Century Gothic" panose="020B0502020202020204" pitchFamily="34" charset="0"/>
              </a:rPr>
              <a:t>Compétences à valider</a:t>
            </a:r>
          </a:p>
        </p:txBody>
      </p:sp>
      <p:sp>
        <p:nvSpPr>
          <p:cNvPr id="3" name="Espace réservé du contenu 2"/>
          <p:cNvSpPr>
            <a:spLocks noGrp="1"/>
          </p:cNvSpPr>
          <p:nvPr>
            <p:ph idx="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6022CCB-9A52-40ED-BC4E-0495E8AB7719}" type="slidenum">
              <a:rPr lang="fr-FR" smtClean="0"/>
              <a:t>8</a:t>
            </a:fld>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3814511228"/>
              </p:ext>
            </p:extLst>
          </p:nvPr>
        </p:nvGraphicFramePr>
        <p:xfrm>
          <a:off x="287524" y="2051260"/>
          <a:ext cx="8604956" cy="4416552"/>
        </p:xfrm>
        <a:graphic>
          <a:graphicData uri="http://schemas.openxmlformats.org/drawingml/2006/table">
            <a:tbl>
              <a:tblPr/>
              <a:tblGrid>
                <a:gridCol w="543246">
                  <a:extLst>
                    <a:ext uri="{9D8B030D-6E8A-4147-A177-3AD203B41FA5}">
                      <a16:colId xmlns:a16="http://schemas.microsoft.com/office/drawing/2014/main" val="20000"/>
                    </a:ext>
                  </a:extLst>
                </a:gridCol>
                <a:gridCol w="1802065">
                  <a:extLst>
                    <a:ext uri="{9D8B030D-6E8A-4147-A177-3AD203B41FA5}">
                      <a16:colId xmlns:a16="http://schemas.microsoft.com/office/drawing/2014/main" val="20001"/>
                    </a:ext>
                  </a:extLst>
                </a:gridCol>
                <a:gridCol w="571013">
                  <a:extLst>
                    <a:ext uri="{9D8B030D-6E8A-4147-A177-3AD203B41FA5}">
                      <a16:colId xmlns:a16="http://schemas.microsoft.com/office/drawing/2014/main" val="20002"/>
                    </a:ext>
                  </a:extLst>
                </a:gridCol>
                <a:gridCol w="2988086">
                  <a:extLst>
                    <a:ext uri="{9D8B030D-6E8A-4147-A177-3AD203B41FA5}">
                      <a16:colId xmlns:a16="http://schemas.microsoft.com/office/drawing/2014/main" val="20003"/>
                    </a:ext>
                  </a:extLst>
                </a:gridCol>
                <a:gridCol w="1428513">
                  <a:extLst>
                    <a:ext uri="{9D8B030D-6E8A-4147-A177-3AD203B41FA5}">
                      <a16:colId xmlns:a16="http://schemas.microsoft.com/office/drawing/2014/main" val="20004"/>
                    </a:ext>
                  </a:extLst>
                </a:gridCol>
                <a:gridCol w="1272033">
                  <a:extLst>
                    <a:ext uri="{9D8B030D-6E8A-4147-A177-3AD203B41FA5}">
                      <a16:colId xmlns:a16="http://schemas.microsoft.com/office/drawing/2014/main" val="20005"/>
                    </a:ext>
                  </a:extLst>
                </a:gridCol>
              </a:tblGrid>
              <a:tr h="280043">
                <a:tc rowSpan="2" gridSpan="3">
                  <a:txBody>
                    <a:bodyPr/>
                    <a:lstStyle/>
                    <a:p>
                      <a:pPr algn="ctr">
                        <a:lnSpc>
                          <a:spcPct val="115000"/>
                        </a:lnSpc>
                        <a:spcAft>
                          <a:spcPts val="0"/>
                        </a:spcAft>
                      </a:pPr>
                      <a:r>
                        <a:rPr lang="fr-FR" sz="1400" dirty="0">
                          <a:latin typeface="Calibri"/>
                          <a:ea typeface="Calibri"/>
                          <a:cs typeface="Times New Roman"/>
                        </a:rPr>
                        <a:t>Compétences</a:t>
                      </a:r>
                      <a:endParaRPr lang="fr-FR" sz="16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hMerge="1">
                  <a:txBody>
                    <a:bodyPr/>
                    <a:lstStyle/>
                    <a:p>
                      <a:endParaRPr lang="fr-FR"/>
                    </a:p>
                  </a:txBody>
                  <a:tcPr/>
                </a:tc>
                <a:tc rowSpan="2">
                  <a:txBody>
                    <a:bodyPr/>
                    <a:lstStyle/>
                    <a:p>
                      <a:pPr algn="ctr">
                        <a:lnSpc>
                          <a:spcPct val="115000"/>
                        </a:lnSpc>
                        <a:spcAft>
                          <a:spcPts val="0"/>
                        </a:spcAft>
                      </a:pPr>
                      <a:r>
                        <a:rPr lang="fr-FR" sz="1400">
                          <a:latin typeface="Calibri"/>
                          <a:ea typeface="Calibri"/>
                          <a:cs typeface="Times New Roman"/>
                        </a:rPr>
                        <a:t>Compétence détaillée</a:t>
                      </a:r>
                      <a:endParaRPr lang="fr-FR" sz="1600">
                        <a:latin typeface="Calibri"/>
                        <a:ea typeface="Calibri"/>
                        <a:cs typeface="Times New Roman"/>
                      </a:endParaRPr>
                    </a:p>
                    <a:p>
                      <a:pPr algn="ctr">
                        <a:lnSpc>
                          <a:spcPct val="115000"/>
                        </a:lnSpc>
                        <a:spcAft>
                          <a:spcPts val="0"/>
                        </a:spcAft>
                      </a:pPr>
                      <a:r>
                        <a:rPr lang="fr-FR" sz="1400">
                          <a:latin typeface="Calibri"/>
                          <a:ea typeface="Calibri"/>
                          <a:cs typeface="Times New Roman"/>
                        </a:rPr>
                        <a:t>La compétence C13.4 sera obligatoirement évaluée en situation 1</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1400">
                          <a:latin typeface="Calibri"/>
                          <a:ea typeface="Calibri"/>
                          <a:cs typeface="Times New Roman"/>
                        </a:rPr>
                        <a:t>Évaluation minimale obligatoire des compétences en CCF</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0000"/>
                  </a:ext>
                </a:extLst>
              </a:tr>
              <a:tr h="280043">
                <a:tc gridSpan="3" vMerge="1">
                  <a:txBody>
                    <a:bodyPr/>
                    <a:lstStyle/>
                    <a:p>
                      <a:endParaRPr lang="fr-FR"/>
                    </a:p>
                  </a:txBody>
                  <a:tcPr/>
                </a:tc>
                <a:tc hMerge="1" vMerge="1">
                  <a:txBody>
                    <a:bodyPr/>
                    <a:lstStyle/>
                    <a:p>
                      <a:endParaRPr lang="fr-FR"/>
                    </a:p>
                  </a:txBody>
                  <a:tcPr/>
                </a:tc>
                <a:tc hMerge="1"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400" dirty="0">
                          <a:latin typeface="Calibri"/>
                          <a:ea typeface="Calibri"/>
                          <a:cs typeface="Times New Roman"/>
                        </a:rPr>
                        <a:t>Situation 1</a:t>
                      </a:r>
                      <a:endParaRPr lang="fr-FR" sz="1600" dirty="0">
                        <a:latin typeface="Calibri"/>
                        <a:ea typeface="Calibri"/>
                        <a:cs typeface="Times New Roman"/>
                      </a:endParaRPr>
                    </a:p>
                    <a:p>
                      <a:pPr algn="ctr">
                        <a:lnSpc>
                          <a:spcPct val="115000"/>
                        </a:lnSpc>
                        <a:spcAft>
                          <a:spcPts val="0"/>
                        </a:spcAft>
                      </a:pPr>
                      <a:r>
                        <a:rPr lang="fr-FR" sz="1400" dirty="0">
                          <a:latin typeface="Calibri"/>
                          <a:ea typeface="Calibri"/>
                          <a:cs typeface="Times New Roman"/>
                        </a:rPr>
                        <a:t>3/5</a:t>
                      </a:r>
                      <a:endParaRPr lang="fr-FR" sz="16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dirty="0">
                          <a:latin typeface="Calibri"/>
                          <a:ea typeface="Calibri"/>
                          <a:cs typeface="Times New Roman"/>
                        </a:rPr>
                        <a:t>Situation 2</a:t>
                      </a:r>
                      <a:endParaRPr lang="fr-FR" sz="1600" dirty="0">
                        <a:latin typeface="Calibri"/>
                        <a:ea typeface="Calibri"/>
                        <a:cs typeface="Times New Roman"/>
                      </a:endParaRPr>
                    </a:p>
                    <a:p>
                      <a:pPr algn="ctr">
                        <a:lnSpc>
                          <a:spcPct val="115000"/>
                        </a:lnSpc>
                        <a:spcAft>
                          <a:spcPts val="0"/>
                        </a:spcAft>
                      </a:pPr>
                      <a:r>
                        <a:rPr lang="fr-FR" sz="1400" dirty="0">
                          <a:latin typeface="Calibri"/>
                          <a:ea typeface="Calibri"/>
                          <a:cs typeface="Times New Roman"/>
                        </a:rPr>
                        <a:t>1/2</a:t>
                      </a:r>
                      <a:endParaRPr lang="fr-FR" sz="16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0085">
                <a:tc rowSpan="7">
                  <a:txBody>
                    <a:bodyPr/>
                    <a:lstStyle/>
                    <a:p>
                      <a:pPr algn="ctr">
                        <a:lnSpc>
                          <a:spcPct val="115000"/>
                        </a:lnSpc>
                        <a:spcAft>
                          <a:spcPts val="0"/>
                        </a:spcAft>
                      </a:pPr>
                      <a:r>
                        <a:rPr lang="fr-FR" sz="1400">
                          <a:latin typeface="Calibri"/>
                          <a:ea typeface="Calibri"/>
                          <a:cs typeface="Times New Roman"/>
                        </a:rPr>
                        <a:t>C13</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a:lnSpc>
                          <a:spcPct val="115000"/>
                        </a:lnSpc>
                        <a:spcAft>
                          <a:spcPts val="0"/>
                        </a:spcAft>
                      </a:pPr>
                      <a:r>
                        <a:rPr lang="fr-FR" sz="1400">
                          <a:latin typeface="Calibri"/>
                          <a:ea typeface="Calibri"/>
                          <a:cs typeface="Times New Roman"/>
                        </a:rPr>
                        <a:t>Contrôler et valider, un support, un composant, un ouvrage, un procédé, un prototype</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dirty="0">
                          <a:latin typeface="Calibri"/>
                          <a:ea typeface="Calibri"/>
                          <a:cs typeface="Times New Roman"/>
                        </a:rPr>
                        <a:t>C13.1</a:t>
                      </a:r>
                      <a:endParaRPr lang="fr-FR" sz="16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a:latin typeface="Calibri"/>
                          <a:ea typeface="Calibri"/>
                          <a:cs typeface="Times New Roman"/>
                        </a:rPr>
                        <a:t>Contrôler et réceptionner un ouvrage exécuté, le support d'une structure ou une implantation</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dirty="0">
                          <a:latin typeface="Calibri"/>
                          <a:ea typeface="Calibri"/>
                          <a:cs typeface="Times New Roman"/>
                        </a:rPr>
                        <a:t>Au choix</a:t>
                      </a:r>
                      <a:endParaRPr lang="fr-FR" sz="16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4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400">
                          <a:latin typeface="Calibri"/>
                          <a:ea typeface="Calibri"/>
                          <a:cs typeface="Times New Roman"/>
                        </a:rPr>
                        <a:t>C13.2</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dirty="0">
                          <a:latin typeface="Calibri"/>
                          <a:ea typeface="Calibri"/>
                          <a:cs typeface="Times New Roman"/>
                        </a:rPr>
                        <a:t>Mettre en œuvre, contrôler et valider un ouvrage en cours d'exécution</a:t>
                      </a:r>
                      <a:endParaRPr lang="fr-FR" sz="16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Au choix</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4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400">
                          <a:latin typeface="Calibri"/>
                          <a:ea typeface="Calibri"/>
                          <a:cs typeface="Times New Roman"/>
                        </a:rPr>
                        <a:t>C13.3</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a:latin typeface="Calibri"/>
                          <a:ea typeface="Calibri"/>
                          <a:cs typeface="Times New Roman"/>
                        </a:rPr>
                        <a:t>Analyser un comportement structurel à partir d’un essai expérimental</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1400">
                          <a:latin typeface="Calibri"/>
                          <a:ea typeface="Calibri"/>
                          <a:cs typeface="Times New Roman"/>
                        </a:rPr>
                        <a:t>Au choix</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400">
                          <a:latin typeface="Calibri"/>
                          <a:ea typeface="Calibri"/>
                          <a:cs typeface="Times New Roman"/>
                        </a:rPr>
                        <a:t>C13.4</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a:latin typeface="Calibri"/>
                          <a:ea typeface="Calibri"/>
                          <a:cs typeface="Times New Roman"/>
                        </a:rPr>
                        <a:t>Assurer la sécurité en réalisation</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Obligatoire</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4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0043">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400">
                          <a:latin typeface="Calibri"/>
                          <a:ea typeface="Calibri"/>
                          <a:cs typeface="Times New Roman"/>
                        </a:rPr>
                        <a:t>C13.5</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a:latin typeface="Calibri"/>
                          <a:ea typeface="Calibri"/>
                          <a:cs typeface="Times New Roman"/>
                        </a:rPr>
                        <a:t>Contrôler et valider un procédé de réalisation en atelier</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Au choix</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4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0021">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400">
                          <a:latin typeface="Calibri"/>
                          <a:ea typeface="Calibri"/>
                          <a:cs typeface="Times New Roman"/>
                        </a:rPr>
                        <a:t>C13.6</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a:latin typeface="Calibri"/>
                          <a:ea typeface="Calibri"/>
                          <a:cs typeface="Times New Roman"/>
                        </a:rPr>
                        <a:t>Implanter un ouvrage</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a:latin typeface="Calibri"/>
                          <a:ea typeface="Calibri"/>
                          <a:cs typeface="Times New Roman"/>
                        </a:rPr>
                        <a:t>Au choix</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fr-FR" sz="14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0064">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400">
                          <a:latin typeface="Calibri"/>
                          <a:ea typeface="Calibri"/>
                          <a:cs typeface="Times New Roman"/>
                        </a:rPr>
                        <a:t>C13.7</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a:latin typeface="Calibri"/>
                          <a:ea typeface="Calibri"/>
                          <a:cs typeface="Times New Roman"/>
                        </a:rPr>
                        <a:t>Contrôler et valider une solution technique par la réalisation d'un prototype réel ou virtuel</a:t>
                      </a:r>
                      <a:endParaRPr lang="fr-FR" sz="16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400" dirty="0">
                          <a:latin typeface="Calibri"/>
                          <a:ea typeface="Calibri"/>
                          <a:cs typeface="Times New Roman"/>
                        </a:rPr>
                        <a:t>Au choix</a:t>
                      </a:r>
                      <a:endParaRPr lang="fr-FR" sz="1600" dirty="0">
                        <a:latin typeface="Calibri"/>
                        <a:ea typeface="Calibri"/>
                        <a:cs typeface="Times New Roman"/>
                      </a:endParaRPr>
                    </a:p>
                  </a:txBody>
                  <a:tcPr marL="54791" marR="547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123045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Titre 5"/>
          <p:cNvSpPr>
            <a:spLocks noGrp="1"/>
          </p:cNvSpPr>
          <p:nvPr>
            <p:ph type="title"/>
          </p:nvPr>
        </p:nvSpPr>
        <p:spPr/>
        <p:txBody>
          <a:bodyPr/>
          <a:lstStyle/>
          <a:p>
            <a:r>
              <a:rPr lang="fr-FR" dirty="0">
                <a:latin typeface="Century Gothic" panose="020B0502020202020204" pitchFamily="34" charset="0"/>
              </a:rPr>
              <a:t>Support expérimental</a:t>
            </a:r>
          </a:p>
        </p:txBody>
      </p:sp>
      <p:sp>
        <p:nvSpPr>
          <p:cNvPr id="2" name="Espace réservé du contenu 1"/>
          <p:cNvSpPr>
            <a:spLocks noGrp="1"/>
          </p:cNvSpPr>
          <p:nvPr>
            <p:ph idx="1"/>
          </p:nvPr>
        </p:nvSpPr>
        <p:spPr>
          <a:xfrm>
            <a:off x="457200" y="1600200"/>
            <a:ext cx="8229600" cy="5257800"/>
          </a:xfrm>
        </p:spPr>
        <p:txBody>
          <a:bodyPr>
            <a:normAutofit lnSpcReduction="10000"/>
          </a:bodyPr>
          <a:lstStyle/>
          <a:p>
            <a:r>
              <a:rPr lang="fr-FR" dirty="0"/>
              <a:t>Pour la forme ponctuelle, comme pour la forme en contrôle en cours de formation, la situation d’évaluation s’appuie sur un support technique expérimental du champ des architectures en métal.</a:t>
            </a:r>
          </a:p>
          <a:p>
            <a:endParaRPr lang="fr-FR" dirty="0"/>
          </a:p>
          <a:p>
            <a:r>
              <a:rPr lang="fr-FR" dirty="0">
                <a:solidFill>
                  <a:srgbClr val="FF0000"/>
                </a:solidFill>
              </a:rPr>
              <a:t>Un calendrier de mise en place et une liste de supports expérimentaux imposés à tous les centres d’examen </a:t>
            </a:r>
            <a:r>
              <a:rPr lang="fr-FR" dirty="0"/>
              <a:t>sont élaborés et diffusés chaque année par l’académie pilote de l’examen.</a:t>
            </a:r>
          </a:p>
          <a:p>
            <a:endParaRPr lang="fr-FR" dirty="0"/>
          </a:p>
          <a:p>
            <a:r>
              <a:rPr lang="fr-FR" dirty="0"/>
              <a:t>Les centres d’examen sont </a:t>
            </a:r>
            <a:r>
              <a:rPr lang="fr-FR" dirty="0">
                <a:solidFill>
                  <a:srgbClr val="FF0000"/>
                </a:solidFill>
              </a:rPr>
              <a:t>chargés de mettre en œuvre les supports imposés dans la liste d’examen conformément au calendrier</a:t>
            </a:r>
            <a:r>
              <a:rPr lang="fr-FR" dirty="0"/>
              <a:t>, et d’y ajouter leurs propres supports expérimentaux.</a:t>
            </a:r>
          </a:p>
          <a:p>
            <a:endParaRPr lang="fr-FR" dirty="0"/>
          </a:p>
        </p:txBody>
      </p:sp>
    </p:spTree>
    <p:extLst>
      <p:ext uri="{BB962C8B-B14F-4D97-AF65-F5344CB8AC3E}">
        <p14:creationId xmlns:p14="http://schemas.microsoft.com/office/powerpoint/2010/main" val="338878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3913</TotalTime>
  <Words>2633</Words>
  <Application>Microsoft Office PowerPoint</Application>
  <PresentationFormat>Affichage à l'écran (4:3)</PresentationFormat>
  <Paragraphs>542</Paragraphs>
  <Slides>54</Slides>
  <Notes>1</Notes>
  <HiddenSlides>10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2</vt:i4>
      </vt:variant>
      <vt:variant>
        <vt:lpstr>Titres des diapositives</vt:lpstr>
      </vt:variant>
      <vt:variant>
        <vt:i4>54</vt:i4>
      </vt:variant>
    </vt:vector>
  </HeadingPairs>
  <TitlesOfParts>
    <vt:vector size="64" baseType="lpstr">
      <vt:lpstr>Arial</vt:lpstr>
      <vt:lpstr>Arial Italic</vt:lpstr>
      <vt:lpstr>Calibri</vt:lpstr>
      <vt:lpstr>Century Gothic</vt:lpstr>
      <vt:lpstr>Comic Sans MS</vt:lpstr>
      <vt:lpstr>Times New Roman</vt:lpstr>
      <vt:lpstr>Wingdings</vt:lpstr>
      <vt:lpstr>Thème Office</vt:lpstr>
      <vt:lpstr>Document</vt:lpstr>
      <vt:lpstr>Feuille de calcul</vt:lpstr>
      <vt:lpstr>Présentation de la sous épreuve U61, les travaux pratiques</vt:lpstr>
      <vt:lpstr>Présentation de la sous épreuve U61, les travaux pratiques</vt:lpstr>
      <vt:lpstr>Généralités règlementaires</vt:lpstr>
      <vt:lpstr>E6 : Conduite de projet</vt:lpstr>
      <vt:lpstr>Unité 61 : «Vérification et validation d'une partie du projet»</vt:lpstr>
      <vt:lpstr>Unité 61 : «Vérification et validation d'une partie du projet»</vt:lpstr>
      <vt:lpstr>Compétences à valider</vt:lpstr>
      <vt:lpstr>Compétences à valider</vt:lpstr>
      <vt:lpstr>Support expérimental</vt:lpstr>
      <vt:lpstr>Support expérimental</vt:lpstr>
      <vt:lpstr>Typologie des supports expérimentaux</vt:lpstr>
      <vt:lpstr>Les TP…</vt:lpstr>
      <vt:lpstr>Les TP …</vt:lpstr>
      <vt:lpstr>Les TP …</vt:lpstr>
      <vt:lpstr>Typologie des supports expérimentaux (TP)</vt:lpstr>
      <vt:lpstr>Exemples de sous épreuve U61 (2 situations)</vt:lpstr>
      <vt:lpstr>Exemple 1 : Présentation du support technique</vt:lpstr>
      <vt:lpstr>Sujet 0 - 1</vt:lpstr>
      <vt:lpstr>Sujet 0 - 1</vt:lpstr>
      <vt:lpstr>Sujet 0 - 2</vt:lpstr>
      <vt:lpstr>Sujet 0 - 2</vt:lpstr>
      <vt:lpstr>Sujet 0 - 3</vt:lpstr>
      <vt:lpstr>Sujet 0 - 3</vt:lpstr>
      <vt:lpstr>Sujet 0 - 4</vt:lpstr>
      <vt:lpstr>Sujet 0 - 4</vt:lpstr>
      <vt:lpstr>Sujet 0-5</vt:lpstr>
      <vt:lpstr>Sujet 0-5</vt:lpstr>
      <vt:lpstr>Sujet 0-6</vt:lpstr>
      <vt:lpstr>Sujet 0-6</vt:lpstr>
      <vt:lpstr>       Exemple 2 : A) Problématique</vt:lpstr>
      <vt:lpstr>B) 1er modèle : la panne isostatique</vt:lpstr>
      <vt:lpstr>B1) Adaptation du banc de mesure</vt:lpstr>
      <vt:lpstr>Présentation PowerPoint</vt:lpstr>
      <vt:lpstr>B2) mesure des déplacements</vt:lpstr>
      <vt:lpstr>Présentation PowerPoint</vt:lpstr>
      <vt:lpstr>B3) mesure des réactions d’appuis</vt:lpstr>
      <vt:lpstr>Présentation PowerPoint</vt:lpstr>
      <vt:lpstr>C) 2ème  modèle : poutre continue</vt:lpstr>
      <vt:lpstr>C1) Adaptation du banc de mesure</vt:lpstr>
      <vt:lpstr>C2) Analyse des déplacements (attendu)</vt:lpstr>
      <vt:lpstr>C3) Analyse des réactions d’appuis</vt:lpstr>
      <vt:lpstr>Présentation PowerPoint</vt:lpstr>
      <vt:lpstr>C4) Analyse du moment sur APPUI</vt:lpstr>
      <vt:lpstr>Présentation PowerPoint</vt:lpstr>
      <vt:lpstr>Présentation PowerPoint</vt:lpstr>
      <vt:lpstr>Présentation PowerPoint</vt:lpstr>
      <vt:lpstr>D) évolution vers la mesure de contraintes par Arduino </vt:lpstr>
      <vt:lpstr>Présentation PowerPoint</vt:lpstr>
      <vt:lpstr>Les TP dans une démarche d'investigation </vt:lpstr>
      <vt:lpstr>Etape 1 : Les étudiants proposent un questionnement</vt:lpstr>
      <vt:lpstr>Etape 2 : L'équipe pédagogique recadre les questionnements</vt:lpstr>
      <vt:lpstr>Etape 4 : Le protocole d'investigation est défini</vt:lpstr>
      <vt:lpstr>Etape 8 : Synthèse "Poster"</vt:lpstr>
      <vt:lpstr>Présentation de la sous épreuve U61, les travaux pratiques</vt:lpstr>
    </vt:vector>
  </TitlesOfParts>
  <Company>Rectorat De Montpellier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Monin Thierry</dc:creator>
  <cp:lastModifiedBy>Daniel GLAISER</cp:lastModifiedBy>
  <cp:revision>96</cp:revision>
  <dcterms:created xsi:type="dcterms:W3CDTF">2017-01-13T11:06:51Z</dcterms:created>
  <dcterms:modified xsi:type="dcterms:W3CDTF">2018-12-25T09:41:24Z</dcterms:modified>
</cp:coreProperties>
</file>