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8" r:id="rId2"/>
    <p:sldId id="317" r:id="rId3"/>
    <p:sldId id="325" r:id="rId4"/>
    <p:sldId id="309" r:id="rId5"/>
    <p:sldId id="310" r:id="rId6"/>
    <p:sldId id="320" r:id="rId7"/>
    <p:sldId id="321" r:id="rId8"/>
    <p:sldId id="314" r:id="rId9"/>
    <p:sldId id="316" r:id="rId10"/>
    <p:sldId id="318" r:id="rId11"/>
    <p:sldId id="322" r:id="rId12"/>
    <p:sldId id="323" r:id="rId13"/>
    <p:sldId id="319" r:id="rId14"/>
    <p:sldId id="324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5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70AA11-787E-406E-A719-891A1AA2ED91}" v="3" dt="2018-12-16T08:44:10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890" autoAdjust="0"/>
    <p:restoredTop sz="94660"/>
  </p:normalViewPr>
  <p:slideViewPr>
    <p:cSldViewPr>
      <p:cViewPr varScale="1">
        <p:scale>
          <a:sx n="84" d="100"/>
          <a:sy n="84" d="100"/>
        </p:scale>
        <p:origin x="54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dric Dziubanowski" userId="9cf059ebb6151069" providerId="LiveId" clId="{3982504B-38EC-48C8-807C-D41DB2223AA6}"/>
    <pc:docChg chg="custSel addSld delSld modSld sldOrd delSection modSection">
      <pc:chgData name="Cedric Dziubanowski" userId="9cf059ebb6151069" providerId="LiveId" clId="{3982504B-38EC-48C8-807C-D41DB2223AA6}" dt="2018-11-23T08:38:46.638" v="114"/>
      <pc:docMkLst>
        <pc:docMk/>
      </pc:docMkLst>
      <pc:sldChg chg="addSp delSp modSp add">
        <pc:chgData name="Cedric Dziubanowski" userId="9cf059ebb6151069" providerId="LiveId" clId="{3982504B-38EC-48C8-807C-D41DB2223AA6}" dt="2018-11-23T08:38:13.396" v="93" actId="20577"/>
        <pc:sldMkLst>
          <pc:docMk/>
          <pc:sldMk cId="579498842" sldId="308"/>
        </pc:sldMkLst>
        <pc:spChg chg="del">
          <ac:chgData name="Cedric Dziubanowski" userId="9cf059ebb6151069" providerId="LiveId" clId="{3982504B-38EC-48C8-807C-D41DB2223AA6}" dt="2018-11-23T08:37:49.230" v="35"/>
          <ac:spMkLst>
            <pc:docMk/>
            <pc:sldMk cId="579498842" sldId="308"/>
            <ac:spMk id="2" creationId="{C4799604-8E77-4858-83C0-07B5EA9ACD51}"/>
          </ac:spMkLst>
        </pc:spChg>
        <pc:spChg chg="del">
          <ac:chgData name="Cedric Dziubanowski" userId="9cf059ebb6151069" providerId="LiveId" clId="{3982504B-38EC-48C8-807C-D41DB2223AA6}" dt="2018-11-23T08:37:49.230" v="35"/>
          <ac:spMkLst>
            <pc:docMk/>
            <pc:sldMk cId="579498842" sldId="308"/>
            <ac:spMk id="3" creationId="{EA7816EF-FD5B-4A85-9DEB-FCF78B8CF256}"/>
          </ac:spMkLst>
        </pc:spChg>
        <pc:spChg chg="add mod">
          <ac:chgData name="Cedric Dziubanowski" userId="9cf059ebb6151069" providerId="LiveId" clId="{3982504B-38EC-48C8-807C-D41DB2223AA6}" dt="2018-11-23T08:37:56.800" v="55" actId="20577"/>
          <ac:spMkLst>
            <pc:docMk/>
            <pc:sldMk cId="579498842" sldId="308"/>
            <ac:spMk id="5" creationId="{0ED1DED4-C332-4093-8D24-DC488EB89415}"/>
          </ac:spMkLst>
        </pc:spChg>
        <pc:spChg chg="add mod">
          <ac:chgData name="Cedric Dziubanowski" userId="9cf059ebb6151069" providerId="LiveId" clId="{3982504B-38EC-48C8-807C-D41DB2223AA6}" dt="2018-11-23T08:38:13.396" v="93" actId="20577"/>
          <ac:spMkLst>
            <pc:docMk/>
            <pc:sldMk cId="579498842" sldId="308"/>
            <ac:spMk id="6" creationId="{212D4207-B0D2-4BC5-B8DC-1699A0567397}"/>
          </ac:spMkLst>
        </pc:spChg>
      </pc:sldChg>
      <pc:sldChg chg="modSp add">
        <pc:chgData name="Cedric Dziubanowski" userId="9cf059ebb6151069" providerId="LiveId" clId="{3982504B-38EC-48C8-807C-D41DB2223AA6}" dt="2018-11-23T08:38:20.896" v="105" actId="20577"/>
        <pc:sldMkLst>
          <pc:docMk/>
          <pc:sldMk cId="1876533836" sldId="309"/>
        </pc:sldMkLst>
        <pc:spChg chg="mod">
          <ac:chgData name="Cedric Dziubanowski" userId="9cf059ebb6151069" providerId="LiveId" clId="{3982504B-38EC-48C8-807C-D41DB2223AA6}" dt="2018-11-23T08:38:18.407" v="98" actId="20577"/>
          <ac:spMkLst>
            <pc:docMk/>
            <pc:sldMk cId="1876533836" sldId="309"/>
            <ac:spMk id="2" creationId="{F02C5B8D-7F1C-4E01-9F18-BF11EEE7206F}"/>
          </ac:spMkLst>
        </pc:spChg>
        <pc:spChg chg="mod">
          <ac:chgData name="Cedric Dziubanowski" userId="9cf059ebb6151069" providerId="LiveId" clId="{3982504B-38EC-48C8-807C-D41DB2223AA6}" dt="2018-11-23T08:38:20.896" v="105" actId="20577"/>
          <ac:spMkLst>
            <pc:docMk/>
            <pc:sldMk cId="1876533836" sldId="309"/>
            <ac:spMk id="3" creationId="{A0FF99E3-87E5-4E2B-ADE9-4A78AA49A21B}"/>
          </ac:spMkLst>
        </pc:spChg>
      </pc:sldChg>
      <pc:sldChg chg="addSp delSp modSp add">
        <pc:chgData name="Cedric Dziubanowski" userId="9cf059ebb6151069" providerId="LiveId" clId="{3982504B-38EC-48C8-807C-D41DB2223AA6}" dt="2018-11-23T08:38:33.256" v="112" actId="20577"/>
        <pc:sldMkLst>
          <pc:docMk/>
          <pc:sldMk cId="819488182" sldId="310"/>
        </pc:sldMkLst>
        <pc:spChg chg="del">
          <ac:chgData name="Cedric Dziubanowski" userId="9cf059ebb6151069" providerId="LiveId" clId="{3982504B-38EC-48C8-807C-D41DB2223AA6}" dt="2018-11-23T08:38:30.695" v="107"/>
          <ac:spMkLst>
            <pc:docMk/>
            <pc:sldMk cId="819488182" sldId="310"/>
            <ac:spMk id="2" creationId="{907D82CE-5CB8-464E-8BEF-7666217651A3}"/>
          </ac:spMkLst>
        </pc:spChg>
        <pc:spChg chg="del">
          <ac:chgData name="Cedric Dziubanowski" userId="9cf059ebb6151069" providerId="LiveId" clId="{3982504B-38EC-48C8-807C-D41DB2223AA6}" dt="2018-11-23T08:38:30.695" v="107"/>
          <ac:spMkLst>
            <pc:docMk/>
            <pc:sldMk cId="819488182" sldId="310"/>
            <ac:spMk id="3" creationId="{8AE0CCFD-045C-4693-BBEB-77FCB95178D0}"/>
          </ac:spMkLst>
        </pc:spChg>
        <pc:spChg chg="add mod">
          <ac:chgData name="Cedric Dziubanowski" userId="9cf059ebb6151069" providerId="LiveId" clId="{3982504B-38EC-48C8-807C-D41DB2223AA6}" dt="2018-11-23T08:38:33.256" v="112" actId="20577"/>
          <ac:spMkLst>
            <pc:docMk/>
            <pc:sldMk cId="819488182" sldId="310"/>
            <ac:spMk id="5" creationId="{4D22590C-223A-4530-96F3-4DECC34A0DFF}"/>
          </ac:spMkLst>
        </pc:spChg>
      </pc:sldChg>
      <pc:sldMasterChg chg="delSldLayout">
        <pc:chgData name="Cedric Dziubanowski" userId="9cf059ebb6151069" providerId="LiveId" clId="{3982504B-38EC-48C8-807C-D41DB2223AA6}" dt="2018-11-23T08:37:19.234" v="23" actId="2696"/>
        <pc:sldMasterMkLst>
          <pc:docMk/>
          <pc:sldMasterMk cId="2440612285" sldId="2147483648"/>
        </pc:sldMasterMkLst>
      </pc:sldMasterChg>
    </pc:docChg>
  </pc:docChgLst>
  <pc:docChgLst>
    <pc:chgData name="guy le run" userId="d2769fa890f9b5fb" providerId="Windows Live" clId="Web-{F67C41BB-D166-4093-B636-5E814B891639}"/>
    <pc:docChg chg="modSld">
      <pc:chgData name="guy le run" userId="d2769fa890f9b5fb" providerId="Windows Live" clId="Web-{F67C41BB-D166-4093-B636-5E814B891639}" dt="2018-12-12T18:12:54.847" v="3" actId="20577"/>
      <pc:docMkLst>
        <pc:docMk/>
      </pc:docMkLst>
      <pc:sldChg chg="modSp">
        <pc:chgData name="guy le run" userId="d2769fa890f9b5fb" providerId="Windows Live" clId="Web-{F67C41BB-D166-4093-B636-5E814B891639}" dt="2018-12-12T18:12:54.847" v="2" actId="20577"/>
        <pc:sldMkLst>
          <pc:docMk/>
          <pc:sldMk cId="0" sldId="321"/>
        </pc:sldMkLst>
        <pc:spChg chg="mod">
          <ac:chgData name="guy le run" userId="d2769fa890f9b5fb" providerId="Windows Live" clId="Web-{F67C41BB-D166-4093-B636-5E814B891639}" dt="2018-12-12T18:12:54.847" v="2" actId="20577"/>
          <ac:spMkLst>
            <pc:docMk/>
            <pc:sldMk cId="0" sldId="321"/>
            <ac:spMk id="3" creationId="{00000000-0000-0000-0000-000000000000}"/>
          </ac:spMkLst>
        </pc:spChg>
      </pc:sldChg>
    </pc:docChg>
  </pc:docChgLst>
  <pc:docChgLst>
    <pc:chgData name="Cedric Dziubanowski" userId="9cf059ebb6151069" providerId="LiveId" clId="{3470AA11-787E-406E-A719-891A1AA2ED91}"/>
    <pc:docChg chg="custSel addSld modSld">
      <pc:chgData name="Cedric Dziubanowski" userId="9cf059ebb6151069" providerId="LiveId" clId="{3470AA11-787E-406E-A719-891A1AA2ED91}" dt="2018-12-16T09:30:16" v="616" actId="6549"/>
      <pc:docMkLst>
        <pc:docMk/>
      </pc:docMkLst>
      <pc:sldChg chg="modSp">
        <pc:chgData name="Cedric Dziubanowski" userId="9cf059ebb6151069" providerId="LiveId" clId="{3470AA11-787E-406E-A719-891A1AA2ED91}" dt="2018-12-16T09:29:54.413" v="606" actId="20577"/>
        <pc:sldMkLst>
          <pc:docMk/>
          <pc:sldMk cId="1876533836" sldId="309"/>
        </pc:sldMkLst>
        <pc:spChg chg="mod">
          <ac:chgData name="Cedric Dziubanowski" userId="9cf059ebb6151069" providerId="LiveId" clId="{3470AA11-787E-406E-A719-891A1AA2ED91}" dt="2018-12-16T09:29:54.413" v="606" actId="20577"/>
          <ac:spMkLst>
            <pc:docMk/>
            <pc:sldMk cId="1876533836" sldId="309"/>
            <ac:spMk id="5" creationId="{00000000-0000-0000-0000-000000000000}"/>
          </ac:spMkLst>
        </pc:spChg>
      </pc:sldChg>
      <pc:sldChg chg="modSp">
        <pc:chgData name="Cedric Dziubanowski" userId="9cf059ebb6151069" providerId="LiveId" clId="{3470AA11-787E-406E-A719-891A1AA2ED91}" dt="2018-12-16T08:50:52.543" v="523" actId="15"/>
        <pc:sldMkLst>
          <pc:docMk/>
          <pc:sldMk cId="0" sldId="314"/>
        </pc:sldMkLst>
        <pc:spChg chg="mod">
          <ac:chgData name="Cedric Dziubanowski" userId="9cf059ebb6151069" providerId="LiveId" clId="{3470AA11-787E-406E-A719-891A1AA2ED91}" dt="2018-12-16T08:50:52.543" v="523" actId="15"/>
          <ac:spMkLst>
            <pc:docMk/>
            <pc:sldMk cId="0" sldId="314"/>
            <ac:spMk id="9" creationId="{00000000-0000-0000-0000-000000000000}"/>
          </ac:spMkLst>
        </pc:spChg>
      </pc:sldChg>
      <pc:sldChg chg="modSp">
        <pc:chgData name="Cedric Dziubanowski" userId="9cf059ebb6151069" providerId="LiveId" clId="{3470AA11-787E-406E-A719-891A1AA2ED91}" dt="2018-12-16T08:51:14.878" v="527" actId="6549"/>
        <pc:sldMkLst>
          <pc:docMk/>
          <pc:sldMk cId="0" sldId="316"/>
        </pc:sldMkLst>
        <pc:spChg chg="mod">
          <ac:chgData name="Cedric Dziubanowski" userId="9cf059ebb6151069" providerId="LiveId" clId="{3470AA11-787E-406E-A719-891A1AA2ED91}" dt="2018-12-16T08:51:14.878" v="527" actId="6549"/>
          <ac:spMkLst>
            <pc:docMk/>
            <pc:sldMk cId="0" sldId="316"/>
            <ac:spMk id="4" creationId="{00000000-0000-0000-0000-000000000000}"/>
          </ac:spMkLst>
        </pc:spChg>
      </pc:sldChg>
      <pc:sldChg chg="modSp">
        <pc:chgData name="Cedric Dziubanowski" userId="9cf059ebb6151069" providerId="LiveId" clId="{3470AA11-787E-406E-A719-891A1AA2ED91}" dt="2018-12-16T08:51:35.963" v="536" actId="6549"/>
        <pc:sldMkLst>
          <pc:docMk/>
          <pc:sldMk cId="0" sldId="319"/>
        </pc:sldMkLst>
        <pc:spChg chg="mod">
          <ac:chgData name="Cedric Dziubanowski" userId="9cf059ebb6151069" providerId="LiveId" clId="{3470AA11-787E-406E-A719-891A1AA2ED91}" dt="2018-12-16T08:51:35.963" v="536" actId="6549"/>
          <ac:spMkLst>
            <pc:docMk/>
            <pc:sldMk cId="0" sldId="319"/>
            <ac:spMk id="4" creationId="{00000000-0000-0000-0000-000000000000}"/>
          </ac:spMkLst>
        </pc:spChg>
      </pc:sldChg>
      <pc:sldChg chg="modSp">
        <pc:chgData name="Cedric Dziubanowski" userId="9cf059ebb6151069" providerId="LiveId" clId="{3470AA11-787E-406E-A719-891A1AA2ED91}" dt="2018-12-16T09:30:16" v="616" actId="6549"/>
        <pc:sldMkLst>
          <pc:docMk/>
          <pc:sldMk cId="0" sldId="320"/>
        </pc:sldMkLst>
        <pc:spChg chg="mod">
          <ac:chgData name="Cedric Dziubanowski" userId="9cf059ebb6151069" providerId="LiveId" clId="{3470AA11-787E-406E-A719-891A1AA2ED91}" dt="2018-12-16T09:30:16" v="616" actId="6549"/>
          <ac:spMkLst>
            <pc:docMk/>
            <pc:sldMk cId="0" sldId="320"/>
            <ac:spMk id="3" creationId="{00000000-0000-0000-0000-000000000000}"/>
          </ac:spMkLst>
        </pc:spChg>
        <pc:spChg chg="mod">
          <ac:chgData name="Cedric Dziubanowski" userId="9cf059ebb6151069" providerId="LiveId" clId="{3470AA11-787E-406E-A719-891A1AA2ED91}" dt="2018-12-16T08:41:09.492" v="40" actId="20577"/>
          <ac:spMkLst>
            <pc:docMk/>
            <pc:sldMk cId="0" sldId="320"/>
            <ac:spMk id="5" creationId="{00000000-0000-0000-0000-000000000000}"/>
          </ac:spMkLst>
        </pc:spChg>
      </pc:sldChg>
      <pc:sldChg chg="modSp">
        <pc:chgData name="Cedric Dziubanowski" userId="9cf059ebb6151069" providerId="LiveId" clId="{3470AA11-787E-406E-A719-891A1AA2ED91}" dt="2018-12-16T08:50:34.019" v="522" actId="20577"/>
        <pc:sldMkLst>
          <pc:docMk/>
          <pc:sldMk cId="0" sldId="321"/>
        </pc:sldMkLst>
        <pc:spChg chg="mod">
          <ac:chgData name="Cedric Dziubanowski" userId="9cf059ebb6151069" providerId="LiveId" clId="{3470AA11-787E-406E-A719-891A1AA2ED91}" dt="2018-12-16T08:50:34.019" v="522" actId="20577"/>
          <ac:spMkLst>
            <pc:docMk/>
            <pc:sldMk cId="0" sldId="321"/>
            <ac:spMk id="3" creationId="{00000000-0000-0000-0000-000000000000}"/>
          </ac:spMkLst>
        </pc:spChg>
      </pc:sldChg>
      <pc:sldChg chg="modSp">
        <pc:chgData name="Cedric Dziubanowski" userId="9cf059ebb6151069" providerId="LiveId" clId="{3470AA11-787E-406E-A719-891A1AA2ED91}" dt="2018-12-16T08:40:10.723" v="36" actId="20577"/>
        <pc:sldMkLst>
          <pc:docMk/>
          <pc:sldMk cId="0" sldId="323"/>
        </pc:sldMkLst>
        <pc:spChg chg="mod">
          <ac:chgData name="Cedric Dziubanowski" userId="9cf059ebb6151069" providerId="LiveId" clId="{3470AA11-787E-406E-A719-891A1AA2ED91}" dt="2018-12-16T08:40:10.723" v="36" actId="20577"/>
          <ac:spMkLst>
            <pc:docMk/>
            <pc:sldMk cId="0" sldId="323"/>
            <ac:spMk id="6" creationId="{00000000-0000-0000-0000-000000000000}"/>
          </ac:spMkLst>
        </pc:spChg>
        <pc:spChg chg="mod">
          <ac:chgData name="Cedric Dziubanowski" userId="9cf059ebb6151069" providerId="LiveId" clId="{3470AA11-787E-406E-A719-891A1AA2ED91}" dt="2018-12-16T08:39:58.993" v="23" actId="20577"/>
          <ac:spMkLst>
            <pc:docMk/>
            <pc:sldMk cId="0" sldId="323"/>
            <ac:spMk id="7" creationId="{00000000-0000-0000-0000-000000000000}"/>
          </ac:spMkLst>
        </pc:spChg>
      </pc:sldChg>
      <pc:sldChg chg="add">
        <pc:chgData name="Cedric Dziubanowski" userId="9cf059ebb6151069" providerId="LiveId" clId="{3470AA11-787E-406E-A719-891A1AA2ED91}" dt="2018-12-16T08:40:47.034" v="37"/>
        <pc:sldMkLst>
          <pc:docMk/>
          <pc:sldMk cId="0" sldId="32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6CE23-0281-48E3-8F23-C13186062654}" type="datetimeFigureOut">
              <a:rPr lang="fr-FR" smtClean="0"/>
              <a:pPr/>
              <a:t>16/12/2018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858B2-BE96-4C1C-AE19-6172446B746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24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5B30-F17C-4AD2-B6C1-3022D4465FEF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65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63488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fr-FR" sz="28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2B23-9150-4C57-B4B8-7C3F35FAAB52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78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e à supprim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63488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fr-FR" sz="2800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2B23-9150-4C57-B4B8-7C3F35FAAB52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3250EF-50CF-40D6-A00D-74BE2F49DAD0}"/>
              </a:ext>
            </a:extLst>
          </p:cNvPr>
          <p:cNvSpPr/>
          <p:nvPr userDrawn="1"/>
        </p:nvSpPr>
        <p:spPr>
          <a:xfrm rot="20724246">
            <a:off x="3376736" y="4289720"/>
            <a:ext cx="52861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Dispositive à remplacer </a:t>
            </a:r>
          </a:p>
          <a:p>
            <a:pPr algn="ctr"/>
            <a:r>
              <a:rPr lang="fr-FR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puis supprimer</a:t>
            </a:r>
          </a:p>
        </p:txBody>
      </p:sp>
    </p:spTree>
    <p:extLst>
      <p:ext uri="{BB962C8B-B14F-4D97-AF65-F5344CB8AC3E}">
        <p14:creationId xmlns:p14="http://schemas.microsoft.com/office/powerpoint/2010/main" val="3112848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747962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4110037"/>
            <a:ext cx="7772400" cy="1500187"/>
          </a:xfrm>
        </p:spPr>
        <p:txBody>
          <a:bodyPr anchor="b"/>
          <a:lstStyle>
            <a:lvl1pPr marL="2155825" indent="-2068513" algn="ctr">
              <a:buNone/>
              <a:tabLst>
                <a:tab pos="2155825" algn="l"/>
              </a:tabLst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8BF9-AB4A-4CD9-8171-6D9EC7CF5E4B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1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CA3-00A7-4876-8CBC-51A5F9BF780A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17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E9A1-46DD-4F6F-A2ED-29F14F78B853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83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C576-85C9-40DD-998E-E3188D67EF7D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40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836711"/>
            <a:ext cx="8229600" cy="720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00ABA-3EB4-4B43-B8F0-063D203A63A6}" type="datetime1">
              <a:rPr lang="fr-FR" smtClean="0"/>
              <a:pPr/>
              <a:t>16/12/2018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D59C3-3175-4073-91CF-50F255B391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F55BC80-4E45-4BB9-857D-AB807E63697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36912" y="195590"/>
            <a:ext cx="648661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AMCR			   Lycée Raspail</a:t>
            </a:r>
            <a:r>
              <a:rPr kumimoji="0" lang="fr-FR" altLang="fr-FR" sz="1100" b="1" i="1" u="none" strike="noStrike" cap="none" normalizeH="0" dirty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-Paris le 17 janvier 2018</a:t>
            </a:r>
            <a:endParaRPr kumimoji="0" lang="fr-FR" altLang="fr-FR" sz="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30EF9D-ADBD-493F-9838-3707685DDEA7}"/>
              </a:ext>
            </a:extLst>
          </p:cNvPr>
          <p:cNvCxnSpPr>
            <a:cxnSpLocks/>
          </p:cNvCxnSpPr>
          <p:nvPr userDrawn="1"/>
        </p:nvCxnSpPr>
        <p:spPr>
          <a:xfrm flipV="1">
            <a:off x="2436912" y="454217"/>
            <a:ext cx="6486610" cy="2983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73425D0C-560E-4BB4-878D-D079A4F7B36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42" y="215819"/>
            <a:ext cx="2030869" cy="62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6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3" r:id="rId5"/>
    <p:sldLayoutId id="2147483654" r:id="rId6"/>
    <p:sldLayoutId id="2147483655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0" lang="fr-FR" sz="2800" b="1" i="1" u="none" strike="noStrike" kern="1200" cap="none" normalizeH="0" baseline="0" dirty="0">
          <a:ln>
            <a:noFill/>
          </a:ln>
          <a:solidFill>
            <a:srgbClr val="8453C6"/>
          </a:solidFill>
          <a:effectLst/>
          <a:latin typeface="Century Gothic" pitchFamily="34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ED1DED4-C332-4093-8D24-DC488EB894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SUJET 0  E4</a:t>
            </a:r>
            <a:br>
              <a:rPr lang="fr-FR" dirty="0"/>
            </a:br>
            <a:r>
              <a:rPr lang="fr-FR" dirty="0"/>
              <a:t>Tour ZÉRO </a:t>
            </a:r>
            <a:r>
              <a:rPr lang="fr-FR" sz="2500" dirty="0"/>
              <a:t>NEWTON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212D4207-B0D2-4BC5-B8DC-1699A056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fr-FR" dirty="0"/>
              <a:t>Guy LE RUN, Professeur en BTS AMCR au lycée Yves Thépot, académie de Rennes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9F40DD-E6F1-4997-B807-AF397CF9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949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SUJET 0  E4</a:t>
            </a:r>
            <a:br>
              <a:rPr lang="fr-FR" dirty="0"/>
            </a:br>
            <a:r>
              <a:rPr lang="fr-FR" dirty="0"/>
              <a:t>Tour ZÉRO NEWTON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51520" y="1268760"/>
            <a:ext cx="2332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Compétences visées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11558" y="1772817"/>
          <a:ext cx="7560841" cy="4850622"/>
        </p:xfrm>
        <a:graphic>
          <a:graphicData uri="http://schemas.openxmlformats.org/drawingml/2006/table">
            <a:tbl>
              <a:tblPr/>
              <a:tblGrid>
                <a:gridCol w="507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3452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413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393902">
                <a:tc gridSpan="2">
                  <a:txBody>
                    <a:bodyPr/>
                    <a:lstStyle/>
                    <a:p>
                      <a:endParaRPr lang="fr-FR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Questions posées</a:t>
                      </a:r>
                      <a:endParaRPr lang="fr-FR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0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Compétences évalués</a:t>
                      </a:r>
                      <a:endParaRPr lang="fr-FR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Q11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Q12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Q21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Q22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Q23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Q31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Q32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Q33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Q41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Q42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Q43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Q44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Q45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Q46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Q47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Q51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Q52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Q531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latin typeface="Arial"/>
                          <a:ea typeface="Times New Roman"/>
                          <a:cs typeface="Times New Roman"/>
                        </a:rPr>
                        <a:t>Q532</a:t>
                      </a: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Q61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Q62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Q63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Q71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Q72</a:t>
                      </a:r>
                      <a:endParaRPr lang="fr-F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C1.1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Analyser une information,</a:t>
                      </a:r>
                      <a:endParaRPr lang="fr-FR" sz="105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 résultat</a:t>
                      </a:r>
                      <a:endParaRPr lang="fr-FR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C1.2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Analyser le contexte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d'un projet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C1.3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Analyser une solution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technique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C2.1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latin typeface="Arial"/>
                          <a:ea typeface="Times New Roman"/>
                          <a:cs typeface="Arial"/>
                        </a:rPr>
                        <a:t>Identifier les calculs à produire pour répondre à une problématique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C2.2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latin typeface="Arial"/>
                          <a:ea typeface="Times New Roman"/>
                          <a:cs typeface="Arial"/>
                        </a:rPr>
                        <a:t>Établir ou contrôler une modélisation nécessaire à un calcul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2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C2.3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>
                          <a:latin typeface="Arial"/>
                          <a:ea typeface="Times New Roman"/>
                          <a:cs typeface="Arial"/>
                        </a:rPr>
                        <a:t>Réaliser et rédiger un calcul manuscrit de vérification ou de dim.</a:t>
                      </a:r>
                      <a:endParaRPr lang="fr-FR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rgbClr val="FFFFFF"/>
                      </a:fgClr>
                      <a:bgClr>
                        <a:srgbClr val="B2B2B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C3.1</a:t>
                      </a:r>
                      <a:endParaRPr lang="fr-FR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Rédiger une partie</a:t>
                      </a:r>
                      <a:endParaRPr lang="fr-FR" sz="105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d'un cahier des charges</a:t>
                      </a:r>
                      <a:endParaRPr lang="fr-FR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430" marR="3243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SUJET 0  E4</a:t>
            </a:r>
            <a:br>
              <a:rPr lang="fr-FR" dirty="0"/>
            </a:br>
            <a:r>
              <a:rPr lang="fr-FR" dirty="0"/>
              <a:t>Tour ZÉRO NEWTON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0" name="Espace réservé du numéro de diapositive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0D59C3-3175-4073-91CF-50F255B3916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99592" y="2636912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Trois feuillets indépendants agrafés</a:t>
            </a:r>
          </a:p>
          <a:p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Feuillet « Travail demandé »                                           		                              </a:t>
            </a:r>
          </a:p>
          <a:p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Feuillet « Dossier ressource »	</a:t>
            </a:r>
          </a:p>
          <a:p>
            <a:pPr lvl="0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Feuillet « Documents réponse »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899592" y="4077072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Dossier travail demandé  </a:t>
            </a:r>
          </a:p>
          <a:p>
            <a:pPr lvl="0" algn="just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Caractéristiques des sections transversales : Il me semble préférable pour ne pas alourdir la tâche des candidats de présenter ces données directement sur le feuillet travail demandé, plutôt que de mettre à disposition un catalogue ou extrait de catalogue de profilés. Après tout ce travail de récolte de données est fait tout au long de l’année en projet.</a:t>
            </a:r>
          </a:p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2339752" y="1772817"/>
            <a:ext cx="4680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Structure du sujet</a:t>
            </a:r>
          </a:p>
          <a:p>
            <a:pPr algn="ctr"/>
            <a:r>
              <a:rPr lang="fr-FR" sz="2000" b="1" dirty="0">
                <a:solidFill>
                  <a:schemeClr val="tx1">
                    <a:tint val="75000"/>
                  </a:schemeClr>
                </a:solidFill>
              </a:rPr>
              <a:t>Quelques partis pris sur la forme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SUJET 0  E4</a:t>
            </a:r>
            <a:br>
              <a:rPr lang="fr-FR" dirty="0"/>
            </a:br>
            <a:r>
              <a:rPr lang="fr-FR" dirty="0"/>
              <a:t>Tour ZÉRO NEWTON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71600" y="2780928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Dossier ressource</a:t>
            </a:r>
          </a:p>
          <a:p>
            <a:pPr lvl="0"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  Description de l’ouvrage</a:t>
            </a:r>
          </a:p>
          <a:p>
            <a:pPr lvl="0"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  Caractéristiques de composants</a:t>
            </a:r>
          </a:p>
          <a:p>
            <a:pPr lvl="0">
              <a:buFont typeface="Arial" pitchFamily="34" charset="0"/>
              <a:buChar char="•"/>
            </a:pP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  Extraits justes suffisants des normes, aucun recueil ou livre Eurocode autorisé.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043608" y="486916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 dossier réponse </a:t>
            </a: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pour les questions qui le nécessitent.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339752" y="1772817"/>
            <a:ext cx="4680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Structure du sujet</a:t>
            </a:r>
          </a:p>
          <a:p>
            <a:pPr algn="ctr"/>
            <a:r>
              <a:rPr lang="fr-FR" sz="2000" b="1" dirty="0">
                <a:solidFill>
                  <a:schemeClr val="tx1">
                    <a:tint val="75000"/>
                  </a:schemeClr>
                </a:solidFill>
              </a:rPr>
              <a:t>Quelques partis pris sur la forme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SUJET 0  E4</a:t>
            </a:r>
            <a:br>
              <a:rPr lang="fr-FR" dirty="0"/>
            </a:br>
            <a:r>
              <a:rPr lang="fr-FR" dirty="0"/>
              <a:t>Tour ZÉRO NEWTON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899592" y="2348880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/>
              <a:t>Etat du sujet zéro:</a:t>
            </a:r>
          </a:p>
          <a:p>
            <a:pPr algn="just"/>
            <a:endParaRPr lang="fr-FR" sz="2400" b="1" dirty="0">
              <a:solidFill>
                <a:schemeClr val="tx1">
                  <a:tint val="75000"/>
                </a:schemeClr>
              </a:solidFill>
            </a:endParaRPr>
          </a:p>
          <a:p>
            <a:pPr algn="just"/>
            <a:r>
              <a:rPr lang="fr-FR" sz="2400" b="1" dirty="0">
                <a:solidFill>
                  <a:schemeClr val="tx1">
                    <a:tint val="75000"/>
                  </a:schemeClr>
                </a:solidFill>
              </a:rPr>
              <a:t>- Des questions sont à affiner, des formulations certainement à revoir.</a:t>
            </a:r>
          </a:p>
          <a:p>
            <a:pPr algn="just"/>
            <a:endParaRPr lang="fr-FR" sz="2400" b="1" dirty="0">
              <a:solidFill>
                <a:schemeClr val="tx1">
                  <a:tint val="75000"/>
                </a:schemeClr>
              </a:solidFill>
            </a:endParaRPr>
          </a:p>
          <a:p>
            <a:pPr algn="just"/>
            <a:r>
              <a:rPr lang="fr-FR" sz="2400" b="1" dirty="0">
                <a:solidFill>
                  <a:schemeClr val="tx1">
                    <a:tint val="75000"/>
                  </a:schemeClr>
                </a:solidFill>
              </a:rPr>
              <a:t>- Le sujet en l’état </a:t>
            </a:r>
            <a:r>
              <a:rPr lang="fr-FR" sz="2400" b="1">
                <a:solidFill>
                  <a:schemeClr val="tx1">
                    <a:tint val="75000"/>
                  </a:schemeClr>
                </a:solidFill>
              </a:rPr>
              <a:t>parait un peu long</a:t>
            </a:r>
            <a:r>
              <a:rPr lang="fr-FR" sz="2400" b="1" dirty="0">
                <a:solidFill>
                  <a:schemeClr val="tx1">
                    <a:tint val="75000"/>
                  </a:schemeClr>
                </a:solidFill>
              </a:rPr>
              <a:t>.</a:t>
            </a:r>
          </a:p>
          <a:p>
            <a:pPr algn="just"/>
            <a:endParaRPr lang="fr-FR" sz="2400" b="1" dirty="0">
              <a:solidFill>
                <a:schemeClr val="tx1">
                  <a:tint val="75000"/>
                </a:schemeClr>
              </a:solidFill>
            </a:endParaRPr>
          </a:p>
          <a:p>
            <a:pPr lvl="0" algn="just"/>
            <a:r>
              <a:rPr lang="fr-FR" sz="2400" b="1" dirty="0">
                <a:solidFill>
                  <a:schemeClr val="tx1">
                    <a:tint val="75000"/>
                  </a:schemeClr>
                </a:solidFill>
              </a:rPr>
              <a:t>- Le sujet ne comporte pas de charges climatiques, secondaires pour ce type d’ouvrage.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ED1DED4-C332-4093-8D24-DC488EB894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SUJET 0  E4</a:t>
            </a:r>
            <a:br>
              <a:rPr lang="fr-FR" dirty="0"/>
            </a:br>
            <a:r>
              <a:rPr lang="fr-FR" dirty="0"/>
              <a:t>Tour ZÉRO </a:t>
            </a:r>
            <a:r>
              <a:rPr lang="fr-FR" sz="2500" dirty="0"/>
              <a:t>NEWTON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212D4207-B0D2-4BC5-B8DC-1699A056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fr-FR" dirty="0"/>
              <a:t>Guy LE RUN, Professeur en BTS AMCR au lycée Yves Thépot, académie de Rennes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9F40DD-E6F1-4997-B807-AF397CF9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275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SUJET 0  E4</a:t>
            </a:r>
            <a:b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Tour </a:t>
            </a:r>
            <a:r>
              <a:rPr lang="fr-FR" dirty="0"/>
              <a:t>ZÉRO NEWTON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8424936" cy="64807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fr-FR" sz="28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buNone/>
            </a:pPr>
            <a:r>
              <a:rPr lang="fr-FR" sz="9600" dirty="0">
                <a:solidFill>
                  <a:schemeClr val="tx1">
                    <a:tint val="75000"/>
                  </a:schemeClr>
                </a:solidFill>
              </a:rPr>
              <a:t>Analyse, prescription, conception d’un projet</a:t>
            </a:r>
          </a:p>
          <a:p>
            <a:pPr algn="ctr">
              <a:buNone/>
            </a:pPr>
            <a:endParaRPr lang="fr-FR" sz="5900" dirty="0">
              <a:solidFill>
                <a:schemeClr val="tx1">
                  <a:tint val="75000"/>
                </a:schemeClr>
              </a:solidFill>
            </a:endParaRPr>
          </a:p>
          <a:p>
            <a:pPr>
              <a:buNone/>
            </a:pPr>
            <a:endParaRPr lang="fr-FR" sz="2800" dirty="0">
              <a:solidFill>
                <a:schemeClr val="tx1">
                  <a:tint val="75000"/>
                </a:schemeClr>
              </a:solidFill>
            </a:endParaRPr>
          </a:p>
          <a:p>
            <a:pPr>
              <a:buNone/>
            </a:pPr>
            <a:endParaRPr lang="fr-FR" sz="5600" dirty="0">
              <a:solidFill>
                <a:schemeClr val="tx1">
                  <a:tint val="75000"/>
                </a:schemeClr>
              </a:solidFill>
            </a:endParaRPr>
          </a:p>
          <a:p>
            <a:pPr>
              <a:buNone/>
            </a:pPr>
            <a:endParaRPr lang="fr-FR" sz="5600" dirty="0">
              <a:solidFill>
                <a:schemeClr val="tx1">
                  <a:tint val="75000"/>
                </a:schemeClr>
              </a:solidFill>
            </a:endParaRPr>
          </a:p>
          <a:p>
            <a:pPr>
              <a:buNone/>
            </a:pPr>
            <a:endParaRPr lang="fr-FR" sz="5600" dirty="0">
              <a:solidFill>
                <a:schemeClr val="tx1">
                  <a:tint val="75000"/>
                </a:schemeClr>
              </a:solidFill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83568" y="2708920"/>
            <a:ext cx="78488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fr-FR" sz="1600" b="1" dirty="0">
                <a:solidFill>
                  <a:schemeClr val="tx1">
                    <a:tint val="75000"/>
                  </a:schemeClr>
                </a:solidFill>
              </a:rPr>
              <a:t>Cette épreuve permet d’apprécier l’aptitude du candidat à mobiliser ses connaissances scientifiques et techniques pour analyser le contexte d’un projet en phase de prescription d’un projet.</a:t>
            </a:r>
          </a:p>
          <a:p>
            <a:pPr algn="just">
              <a:buNone/>
            </a:pPr>
            <a:endParaRPr lang="fr-FR" sz="1600" b="1" dirty="0">
              <a:solidFill>
                <a:schemeClr val="tx1">
                  <a:tint val="75000"/>
                </a:schemeClr>
              </a:solidFill>
            </a:endParaRPr>
          </a:p>
          <a:p>
            <a:pPr algn="just">
              <a:buNone/>
            </a:pPr>
            <a:r>
              <a:rPr lang="fr-FR" sz="1600" b="1" dirty="0">
                <a:solidFill>
                  <a:schemeClr val="tx1">
                    <a:tint val="75000"/>
                  </a:schemeClr>
                </a:solidFill>
              </a:rPr>
              <a:t>L’épreuve permet d’évaluer les compétences à analyser le contexte, établir ou contrôler un modèle mécanique et produire une note de calcul de pré dimensionnement à la main, et proposer des solutions techniques d’architectures en métal.</a:t>
            </a:r>
          </a:p>
          <a:p>
            <a:pPr algn="just">
              <a:buNone/>
            </a:pPr>
            <a:endParaRPr lang="fr-FR" sz="1600" b="1" dirty="0">
              <a:solidFill>
                <a:schemeClr val="tx1">
                  <a:tint val="75000"/>
                </a:schemeClr>
              </a:solidFill>
            </a:endParaRPr>
          </a:p>
          <a:p>
            <a:pPr algn="just">
              <a:buNone/>
            </a:pPr>
            <a:r>
              <a:rPr lang="fr-FR" sz="1600" b="1" dirty="0">
                <a:solidFill>
                  <a:schemeClr val="tx1">
                    <a:tint val="75000"/>
                  </a:schemeClr>
                </a:solidFill>
              </a:rPr>
              <a:t>L’épreuve a pour objectif de contrôler les compétences explicitées en ANNEXE I.B. du RÉFÉRENTIEL DE CERTIFICATION. Les niveaux de performance attendus correspondant à chaque compétence évaluée sont précisés dans la colonne « on exige » des compétences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SUJET 0  E4</a:t>
            </a:r>
            <a:b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Tour </a:t>
            </a:r>
            <a:r>
              <a:rPr lang="fr-FR" dirty="0"/>
              <a:t>ZÉRO NEWTON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268960"/>
          </a:xfrm>
        </p:spPr>
        <p:txBody>
          <a:bodyPr/>
          <a:lstStyle/>
          <a:p>
            <a:r>
              <a:rPr lang="fr-FR" sz="2000" dirty="0">
                <a:solidFill>
                  <a:schemeClr val="tx1">
                    <a:tint val="75000"/>
                  </a:schemeClr>
                </a:solidFill>
              </a:rPr>
              <a:t>On donne tout ou partie d’un projet en cours d’élaboration, en phase maitrise d’œuvre</a:t>
            </a:r>
          </a:p>
          <a:p>
            <a:r>
              <a:rPr lang="fr-FR" sz="2000" dirty="0">
                <a:solidFill>
                  <a:schemeClr val="tx1">
                    <a:tint val="75000"/>
                  </a:schemeClr>
                </a:solidFill>
              </a:rPr>
              <a:t>Analyse du contexte</a:t>
            </a:r>
          </a:p>
          <a:p>
            <a:r>
              <a:rPr lang="fr-FR" sz="2000" dirty="0">
                <a:solidFill>
                  <a:schemeClr val="tx1">
                    <a:tint val="75000"/>
                  </a:schemeClr>
                </a:solidFill>
              </a:rPr>
              <a:t>Analyse de la structure proposée ou à proposer</a:t>
            </a:r>
          </a:p>
          <a:p>
            <a:r>
              <a:rPr lang="fr-FR" sz="2000" dirty="0">
                <a:solidFill>
                  <a:schemeClr val="tx1">
                    <a:tint val="75000"/>
                  </a:schemeClr>
                </a:solidFill>
              </a:rPr>
              <a:t>Analyse des problématiques techniques non structurelles</a:t>
            </a:r>
          </a:p>
          <a:p>
            <a:r>
              <a:rPr lang="fr-FR" sz="2000" dirty="0">
                <a:solidFill>
                  <a:schemeClr val="tx1">
                    <a:tint val="75000"/>
                  </a:schemeClr>
                </a:solidFill>
              </a:rPr>
              <a:t>Proposition ou analyse d’une solution de structure en métal</a:t>
            </a:r>
          </a:p>
          <a:p>
            <a:r>
              <a:rPr lang="fr-FR" sz="2000" dirty="0">
                <a:solidFill>
                  <a:schemeClr val="tx1">
                    <a:tint val="75000"/>
                  </a:schemeClr>
                </a:solidFill>
              </a:rPr>
              <a:t>Proposition des prescriptions à placer dans les pièces écrites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91683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Structure logique de l’épreuve</a:t>
            </a:r>
            <a:endParaRPr lang="fr-F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173923-C991-4803-A7E8-9539C5E31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503414"/>
          </a:xfrm>
        </p:spPr>
        <p:txBody>
          <a:bodyPr/>
          <a:lstStyle/>
          <a:p>
            <a:pPr>
              <a:buNone/>
            </a:pPr>
            <a:r>
              <a:rPr lang="fr-FR" sz="3200" dirty="0">
                <a:solidFill>
                  <a:schemeClr val="tx1">
                    <a:tint val="75000"/>
                  </a:schemeClr>
                </a:solidFill>
              </a:rPr>
              <a:t>Exemple de ce qui peut être attendu pour les </a:t>
            </a:r>
          </a:p>
          <a:p>
            <a:pPr>
              <a:buNone/>
            </a:pPr>
            <a:r>
              <a:rPr lang="fr-FR" sz="3200" dirty="0">
                <a:solidFill>
                  <a:schemeClr val="tx1">
                    <a:tint val="75000"/>
                  </a:schemeClr>
                </a:solidFill>
              </a:rPr>
              <a:t>futures épreuves.</a:t>
            </a:r>
          </a:p>
          <a:p>
            <a:pPr>
              <a:buNone/>
            </a:pPr>
            <a:endParaRPr lang="fr-FR" sz="2800" dirty="0">
              <a:solidFill>
                <a:schemeClr val="tx1">
                  <a:tint val="75000"/>
                </a:schemeClr>
              </a:solidFill>
            </a:endParaRPr>
          </a:p>
          <a:p>
            <a:pPr>
              <a:buNone/>
            </a:pPr>
            <a:endParaRPr lang="fr-FR" sz="2800" dirty="0">
              <a:solidFill>
                <a:schemeClr val="tx1">
                  <a:tint val="75000"/>
                </a:schemeClr>
              </a:solidFill>
            </a:endParaRPr>
          </a:p>
          <a:p>
            <a:pPr>
              <a:buNone/>
            </a:pPr>
            <a:r>
              <a:rPr lang="fr-FR" sz="2800" dirty="0">
                <a:solidFill>
                  <a:schemeClr val="tx1">
                    <a:tint val="75000"/>
                  </a:schemeClr>
                </a:solidFill>
              </a:rPr>
              <a:t>Attention! Sujet pas encore testé en situation réelle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7" name="Titre 5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763488"/>
          </a:xfrm>
        </p:spPr>
        <p:txBody>
          <a:bodyPr>
            <a:noAutofit/>
          </a:bodyPr>
          <a:lstStyle/>
          <a:p>
            <a:r>
              <a:rPr lang="fr-FR" sz="2500" dirty="0">
                <a:solidFill>
                  <a:srgbClr val="8453C6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SUJET 0  E4</a:t>
            </a:r>
            <a:br>
              <a:rPr lang="fr-FR" sz="2500" dirty="0">
                <a:solidFill>
                  <a:srgbClr val="8453C6"/>
                </a:solidFill>
                <a:latin typeface="Century Gothic" pitchFamily="34" charset="0"/>
                <a:ea typeface="+mj-ea"/>
                <a:cs typeface="Times New Roman" pitchFamily="18" charset="0"/>
              </a:rPr>
            </a:br>
            <a:r>
              <a:rPr lang="fr-FR" sz="2500" dirty="0">
                <a:solidFill>
                  <a:srgbClr val="8453C6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Tour </a:t>
            </a:r>
            <a:r>
              <a:rPr lang="fr-FR" sz="2400" dirty="0"/>
              <a:t>ZÉRO NEWTON</a:t>
            </a:r>
            <a:endParaRPr lang="fr-FR" sz="2500" dirty="0">
              <a:solidFill>
                <a:srgbClr val="8453C6"/>
              </a:solidFill>
              <a:latin typeface="Century Gothic" pitchFamily="34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53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SUJET 0  E4</a:t>
            </a:r>
            <a:br>
              <a:rPr lang="fr-FR" dirty="0"/>
            </a:br>
            <a:r>
              <a:rPr lang="fr-FR" dirty="0"/>
              <a:t>Tour ZÉRO NEWTON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547664" y="1916832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nouvelles orientations pour l’épreuve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1520" y="2780928"/>
            <a:ext cx="878497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Des problématiques situées en phase d’avant projet, des prescriptions liées au contexte: 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- Classes d’exécution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- Étude comparative de composants ou de solutions constructives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- Exigences thermiques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- Résistance au feu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- Performances acoustiques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- Etude du risque sismique.</a:t>
            </a:r>
          </a:p>
        </p:txBody>
      </p:sp>
    </p:spTree>
    <p:extLst>
      <p:ext uri="{BB962C8B-B14F-4D97-AF65-F5344CB8AC3E}">
        <p14:creationId xmlns:p14="http://schemas.microsoft.com/office/powerpoint/2010/main" val="81948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SUJET 0  E4</a:t>
            </a:r>
            <a:b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Tour </a:t>
            </a:r>
            <a:r>
              <a:rPr lang="fr-FR" dirty="0"/>
              <a:t>ZÉRO NEWTON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35754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Sujet principalement centré sur </a:t>
            </a:r>
            <a:r>
              <a:rPr lang="fr-FR" sz="20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l’analyse d’ensemble et de détail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projet</a:t>
            </a:r>
          </a:p>
          <a:p>
            <a:pPr>
              <a:lnSpc>
                <a:spcPct val="110000"/>
              </a:lnSpc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Moins d’exigences en mécanique proprement dite:</a:t>
            </a:r>
          </a:p>
          <a:p>
            <a:pPr>
              <a:buNone/>
            </a:pPr>
            <a:r>
              <a:rPr lang="fr-FR" sz="1800" dirty="0">
                <a:solidFill>
                  <a:schemeClr val="tx1">
                    <a:tint val="75000"/>
                  </a:schemeClr>
                </a:solidFill>
              </a:rPr>
              <a:t>- Pas de résolution sur systèmes hyperstatiques (méthodes énergétiques),</a:t>
            </a:r>
          </a:p>
          <a:p>
            <a:pPr>
              <a:buNone/>
            </a:pPr>
            <a:r>
              <a:rPr lang="fr-FR" sz="1800" dirty="0">
                <a:solidFill>
                  <a:schemeClr val="tx1">
                    <a:tint val="75000"/>
                  </a:schemeClr>
                </a:solidFill>
              </a:rPr>
              <a:t>limitation aux systèmes iso.</a:t>
            </a:r>
          </a:p>
          <a:p>
            <a:pPr>
              <a:buNone/>
            </a:pPr>
            <a:endParaRPr lang="fr-FR" sz="2000" dirty="0">
              <a:solidFill>
                <a:schemeClr val="tx1">
                  <a:tint val="75000"/>
                </a:schemeClr>
              </a:solidFill>
            </a:endParaRPr>
          </a:p>
          <a:p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Moins d’exigences en calcul réglementaire:</a:t>
            </a:r>
          </a:p>
          <a:p>
            <a:pPr>
              <a:buNone/>
            </a:pPr>
            <a:r>
              <a:rPr lang="fr-FR" sz="1800" dirty="0">
                <a:solidFill>
                  <a:schemeClr val="tx1">
                    <a:tint val="75000"/>
                  </a:schemeClr>
                </a:solidFill>
              </a:rPr>
              <a:t>- Pas d’élément comprimé et fléchi aux instabilités</a:t>
            </a:r>
          </a:p>
          <a:p>
            <a:pPr>
              <a:buNone/>
            </a:pPr>
            <a:r>
              <a:rPr lang="fr-FR" sz="1800" dirty="0">
                <a:solidFill>
                  <a:schemeClr val="tx1">
                    <a:tint val="75000"/>
                  </a:schemeClr>
                </a:solidFill>
              </a:rPr>
              <a:t>- Pas de calcul en classification des sections mais identification sur catalogue et</a:t>
            </a:r>
          </a:p>
          <a:p>
            <a:pPr>
              <a:buNone/>
            </a:pPr>
            <a:r>
              <a:rPr lang="fr-FR" sz="1800" dirty="0">
                <a:solidFill>
                  <a:schemeClr val="tx1">
                    <a:tint val="75000"/>
                  </a:schemeClr>
                </a:solidFill>
              </a:rPr>
              <a:t>  conséquences sur le choix des calculs à mener.</a:t>
            </a:r>
          </a:p>
          <a:p>
            <a:pPr>
              <a:buNone/>
            </a:pPr>
            <a:endParaRPr lang="fr-FR" sz="1800" dirty="0">
              <a:solidFill>
                <a:schemeClr val="tx1">
                  <a:tint val="75000"/>
                </a:schemeClr>
              </a:solidFill>
            </a:endParaRPr>
          </a:p>
          <a:p>
            <a:pPr>
              <a:buNone/>
            </a:pPr>
            <a:r>
              <a:rPr lang="fr-FR" sz="1800" dirty="0">
                <a:solidFill>
                  <a:srgbClr val="FF0000"/>
                </a:solidFill>
              </a:rPr>
              <a:t>Les compétences de calcul réglementaire </a:t>
            </a:r>
            <a:r>
              <a:rPr lang="fr-FR" sz="1800">
                <a:solidFill>
                  <a:srgbClr val="FF0000"/>
                </a:solidFill>
              </a:rPr>
              <a:t>sont évaluées </a:t>
            </a:r>
            <a:r>
              <a:rPr lang="fr-FR" sz="1800" dirty="0">
                <a:solidFill>
                  <a:srgbClr val="FF0000"/>
                </a:solidFill>
              </a:rPr>
              <a:t>en projet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547664" y="1916832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nouvelles orientations pour l’épreuve E4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SUJET 0  E4</a:t>
            </a:r>
            <a:b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fr-FR" dirty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Tour </a:t>
            </a:r>
            <a:r>
              <a:rPr lang="fr-FR" dirty="0"/>
              <a:t>ZÉRO NEWTON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29993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 revanche, d’autres exigences:</a:t>
            </a:r>
          </a:p>
          <a:p>
            <a:endParaRPr lang="fr-FR" sz="2000" dirty="0">
              <a:solidFill>
                <a:schemeClr val="tx1">
                  <a:tint val="75000"/>
                </a:schemeClr>
              </a:solidFill>
            </a:endParaRPr>
          </a:p>
          <a:p>
            <a:r>
              <a:rPr lang="fr-FR" sz="1800" dirty="0">
                <a:solidFill>
                  <a:schemeClr val="tx1">
                    <a:tint val="75000"/>
                  </a:schemeClr>
                </a:solidFill>
              </a:rPr>
              <a:t>Pour favoriser l’approche critique des choix techniques, des modèles et des résultats, sur des calculs manuels ou en utilisant des logiciels: </a:t>
            </a:r>
          </a:p>
          <a:p>
            <a:pPr lvl="1"/>
            <a:r>
              <a:rPr lang="fr-FR" sz="1400" dirty="0">
                <a:solidFill>
                  <a:schemeClr val="tx1">
                    <a:tint val="75000"/>
                  </a:schemeClr>
                </a:solidFill>
              </a:rPr>
              <a:t>saisie et interprétation des résultats avec recul sur systèmes complexes (en géométrie et hyperstatisme)</a:t>
            </a:r>
          </a:p>
          <a:p>
            <a:r>
              <a:rPr lang="fr-FR" sz="1800" dirty="0">
                <a:solidFill>
                  <a:schemeClr val="tx1">
                    <a:tint val="75000"/>
                  </a:schemeClr>
                </a:solidFill>
              </a:rPr>
              <a:t>Davantage d’exigences en termes de modélisation : géométrie, liaisons, chargement.</a:t>
            </a:r>
          </a:p>
          <a:p>
            <a:r>
              <a:rPr lang="fr-FR" sz="1800" dirty="0">
                <a:solidFill>
                  <a:schemeClr val="tx1">
                    <a:tint val="75000"/>
                  </a:schemeClr>
                </a:solidFill>
              </a:rPr>
              <a:t>Les divers calculs en manuel se limitant aux systèmes simples.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47664" y="1916832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nouvelles orientations pour l’épreuve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SUJET 0  E4</a:t>
            </a:r>
            <a:br>
              <a:rPr lang="fr-FR" dirty="0"/>
            </a:br>
            <a:r>
              <a:rPr lang="fr-FR" dirty="0"/>
              <a:t>Tour ZÉRO NEWTON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475656" y="1844824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Contenu de l’épreuve en termes de savoirs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2420888"/>
            <a:ext cx="86764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Un balayage aussi large que possible des problématiques rencontrées en avant projet. </a:t>
            </a:r>
          </a:p>
          <a:p>
            <a:endParaRPr lang="fr-FR" b="1" dirty="0">
              <a:solidFill>
                <a:schemeClr val="tx1">
                  <a:tint val="75000"/>
                </a:schemeClr>
              </a:solidFill>
            </a:endParaRPr>
          </a:p>
          <a:p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Parties:</a:t>
            </a:r>
          </a:p>
          <a:p>
            <a:pPr lvl="1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I   : Etude de contexte</a:t>
            </a:r>
          </a:p>
          <a:p>
            <a:pPr lvl="1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II  : Analyse structurelle</a:t>
            </a:r>
          </a:p>
          <a:p>
            <a:pPr lvl="1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III : Etude comparative de composants du commerce</a:t>
            </a:r>
          </a:p>
          <a:p>
            <a:pPr lvl="1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IV : Etude de chargement et traction</a:t>
            </a:r>
          </a:p>
          <a:p>
            <a:pPr lvl="1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V  : Modélisation, statique et flexion</a:t>
            </a:r>
          </a:p>
          <a:p>
            <a:pPr lvl="1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VI : Classe d’exécution/caractéristiques de section/flambement</a:t>
            </a:r>
          </a:p>
          <a:p>
            <a:pPr lvl="1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VII : Etude d’assemblages : </a:t>
            </a:r>
          </a:p>
          <a:p>
            <a:pPr lvl="1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       Croquis à main levée de solution </a:t>
            </a:r>
          </a:p>
          <a:p>
            <a:pPr lvl="1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       Dimensionnement ou vérification partielle</a:t>
            </a:r>
            <a:r>
              <a:rPr lang="fr-FR" dirty="0"/>
              <a:t> </a:t>
            </a:r>
          </a:p>
          <a:p>
            <a:pPr lvl="0"/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SUJET 0  E4</a:t>
            </a:r>
            <a:br>
              <a:rPr lang="fr-FR" dirty="0"/>
            </a:br>
            <a:r>
              <a:rPr lang="fr-FR" dirty="0"/>
              <a:t>Tour ZÉRO NEWTON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971600" y="2636912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Etude de composants en phase avant projet : il s’agit davantage de retenir une gamme de produits adaptée plutôt que de sélectionner un produit au sein d’une gamme.</a:t>
            </a:r>
          </a:p>
          <a:p>
            <a:pPr lvl="0"/>
            <a:endParaRPr lang="fr-FR" b="1" dirty="0">
              <a:solidFill>
                <a:schemeClr val="tx1">
                  <a:tint val="75000"/>
                </a:schemeClr>
              </a:solidFill>
            </a:endParaRPr>
          </a:p>
          <a:p>
            <a:pPr lvl="0"/>
            <a:endParaRPr lang="fr-FR" b="1" dirty="0">
              <a:solidFill>
                <a:schemeClr val="tx1">
                  <a:tint val="75000"/>
                </a:schemeClr>
              </a:solidFill>
            </a:endParaRPr>
          </a:p>
          <a:p>
            <a:pPr lvl="0"/>
            <a:r>
              <a:rPr lang="fr-FR" b="1" dirty="0">
                <a:solidFill>
                  <a:schemeClr val="tx1">
                    <a:tint val="75000"/>
                  </a:schemeClr>
                </a:solidFill>
              </a:rPr>
              <a:t>Attaches : analyse de résultats éléments finis, c’est pour l’avenir, le temps que l’on dispose et se forme aux logiciels.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475656" y="1844824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Contenu de l’épreuve en termes de savoirs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4347</TotalTime>
  <Words>748</Words>
  <Application>Microsoft Office PowerPoint</Application>
  <PresentationFormat>Affichage à l'écran (4:3)</PresentationFormat>
  <Paragraphs>168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Century Gothic</vt:lpstr>
      <vt:lpstr>Thème Office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  <vt:lpstr>SUJET 0  E4 Tour ZÉRO NEWTON</vt:lpstr>
    </vt:vector>
  </TitlesOfParts>
  <Company>Rectorat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Monin Thierry</dc:creator>
  <cp:lastModifiedBy>Cedric Dziubanowski</cp:lastModifiedBy>
  <cp:revision>100</cp:revision>
  <dcterms:created xsi:type="dcterms:W3CDTF">2017-01-13T11:06:51Z</dcterms:created>
  <dcterms:modified xsi:type="dcterms:W3CDTF">2018-12-16T09:30:17Z</dcterms:modified>
</cp:coreProperties>
</file>