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8" r:id="rId2"/>
    <p:sldId id="320" r:id="rId3"/>
    <p:sldId id="321" r:id="rId4"/>
    <p:sldId id="322" r:id="rId5"/>
    <p:sldId id="335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6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5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2F1170-B647-4410-82A1-E0BE2C464E55}" v="13" dt="2018-12-16T09:25:24.1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890" autoAdjust="0"/>
    <p:restoredTop sz="94660"/>
  </p:normalViewPr>
  <p:slideViewPr>
    <p:cSldViewPr>
      <p:cViewPr varScale="1">
        <p:scale>
          <a:sx n="84" d="100"/>
          <a:sy n="84" d="100"/>
        </p:scale>
        <p:origin x="54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dric Dziubanowski" userId="9cf059ebb6151069" providerId="LiveId" clId="{A02F1170-B647-4410-82A1-E0BE2C464E55}"/>
    <pc:docChg chg="undo custSel modSld">
      <pc:chgData name="Cedric Dziubanowski" userId="9cf059ebb6151069" providerId="LiveId" clId="{A02F1170-B647-4410-82A1-E0BE2C464E55}" dt="2018-12-16T09:25:24.126" v="468" actId="207"/>
      <pc:docMkLst>
        <pc:docMk/>
      </pc:docMkLst>
      <pc:sldChg chg="modSp">
        <pc:chgData name="Cedric Dziubanowski" userId="9cf059ebb6151069" providerId="LiveId" clId="{A02F1170-B647-4410-82A1-E0BE2C464E55}" dt="2018-12-16T09:09:23.127" v="3" actId="15"/>
        <pc:sldMkLst>
          <pc:docMk/>
          <pc:sldMk cId="579498842" sldId="308"/>
        </pc:sldMkLst>
        <pc:spChg chg="mod">
          <ac:chgData name="Cedric Dziubanowski" userId="9cf059ebb6151069" providerId="LiveId" clId="{A02F1170-B647-4410-82A1-E0BE2C464E55}" dt="2018-12-16T09:09:23.127" v="3" actId="15"/>
          <ac:spMkLst>
            <pc:docMk/>
            <pc:sldMk cId="579498842" sldId="308"/>
            <ac:spMk id="6" creationId="{212D4207-B0D2-4BC5-B8DC-1699A0567397}"/>
          </ac:spMkLst>
        </pc:spChg>
      </pc:sldChg>
      <pc:sldChg chg="addSp modSp">
        <pc:chgData name="Cedric Dziubanowski" userId="9cf059ebb6151069" providerId="LiveId" clId="{A02F1170-B647-4410-82A1-E0BE2C464E55}" dt="2018-12-16T09:11:20.407" v="82" actId="1076"/>
        <pc:sldMkLst>
          <pc:docMk/>
          <pc:sldMk cId="2634547915" sldId="321"/>
        </pc:sldMkLst>
        <pc:spChg chg="add mod">
          <ac:chgData name="Cedric Dziubanowski" userId="9cf059ebb6151069" providerId="LiveId" clId="{A02F1170-B647-4410-82A1-E0BE2C464E55}" dt="2018-12-16T09:11:20.407" v="82" actId="1076"/>
          <ac:spMkLst>
            <pc:docMk/>
            <pc:sldMk cId="2634547915" sldId="321"/>
            <ac:spMk id="3" creationId="{727E8877-DDD5-46CE-BA82-6892331EB25B}"/>
          </ac:spMkLst>
        </pc:spChg>
      </pc:sldChg>
      <pc:sldChg chg="modSp">
        <pc:chgData name="Cedric Dziubanowski" userId="9cf059ebb6151069" providerId="LiveId" clId="{A02F1170-B647-4410-82A1-E0BE2C464E55}" dt="2018-12-16T09:11:36.917" v="84" actId="6549"/>
        <pc:sldMkLst>
          <pc:docMk/>
          <pc:sldMk cId="1960390383" sldId="322"/>
        </pc:sldMkLst>
        <pc:spChg chg="mod">
          <ac:chgData name="Cedric Dziubanowski" userId="9cf059ebb6151069" providerId="LiveId" clId="{A02F1170-B647-4410-82A1-E0BE2C464E55}" dt="2018-12-16T09:11:36.917" v="84" actId="6549"/>
          <ac:spMkLst>
            <pc:docMk/>
            <pc:sldMk cId="1960390383" sldId="322"/>
            <ac:spMk id="12" creationId="{00000000-0000-0000-0000-000000000000}"/>
          </ac:spMkLst>
        </pc:spChg>
      </pc:sldChg>
      <pc:sldChg chg="addSp delSp modSp">
        <pc:chgData name="Cedric Dziubanowski" userId="9cf059ebb6151069" providerId="LiveId" clId="{A02F1170-B647-4410-82A1-E0BE2C464E55}" dt="2018-12-16T09:19:41.639" v="300" actId="207"/>
        <pc:sldMkLst>
          <pc:docMk/>
          <pc:sldMk cId="1160106812" sldId="324"/>
        </pc:sldMkLst>
        <pc:spChg chg="add mod">
          <ac:chgData name="Cedric Dziubanowski" userId="9cf059ebb6151069" providerId="LiveId" clId="{A02F1170-B647-4410-82A1-E0BE2C464E55}" dt="2018-12-16T09:13:22.454" v="140" actId="14100"/>
          <ac:spMkLst>
            <pc:docMk/>
            <pc:sldMk cId="1160106812" sldId="324"/>
            <ac:spMk id="3" creationId="{6E66D601-5324-4D5A-89D8-4E919255B42A}"/>
          </ac:spMkLst>
        </pc:spChg>
        <pc:spChg chg="add mod">
          <ac:chgData name="Cedric Dziubanowski" userId="9cf059ebb6151069" providerId="LiveId" clId="{A02F1170-B647-4410-82A1-E0BE2C464E55}" dt="2018-12-16T09:13:12.945" v="139" actId="13822"/>
          <ac:spMkLst>
            <pc:docMk/>
            <pc:sldMk cId="1160106812" sldId="324"/>
            <ac:spMk id="4" creationId="{A4DA98E4-208F-47E5-89BC-48738A0A8EAF}"/>
          </ac:spMkLst>
        </pc:spChg>
        <pc:spChg chg="add del mod">
          <ac:chgData name="Cedric Dziubanowski" userId="9cf059ebb6151069" providerId="LiveId" clId="{A02F1170-B647-4410-82A1-E0BE2C464E55}" dt="2018-12-16T09:13:34.094" v="142" actId="478"/>
          <ac:spMkLst>
            <pc:docMk/>
            <pc:sldMk cId="1160106812" sldId="324"/>
            <ac:spMk id="5" creationId="{FFBBF266-C632-4901-9208-38FF13C9A3EB}"/>
          </ac:spMkLst>
        </pc:spChg>
        <pc:spChg chg="add mod">
          <ac:chgData name="Cedric Dziubanowski" userId="9cf059ebb6151069" providerId="LiveId" clId="{A02F1170-B647-4410-82A1-E0BE2C464E55}" dt="2018-12-16T09:14:51.823" v="155" actId="1076"/>
          <ac:spMkLst>
            <pc:docMk/>
            <pc:sldMk cId="1160106812" sldId="324"/>
            <ac:spMk id="6" creationId="{B93DBBAC-6746-4AF6-8CC4-EEC0C1F9A3A0}"/>
          </ac:spMkLst>
        </pc:spChg>
        <pc:spChg chg="mod">
          <ac:chgData name="Cedric Dziubanowski" userId="9cf059ebb6151069" providerId="LiveId" clId="{A02F1170-B647-4410-82A1-E0BE2C464E55}" dt="2018-12-16T09:19:41.639" v="300" actId="207"/>
          <ac:spMkLst>
            <pc:docMk/>
            <pc:sldMk cId="1160106812" sldId="324"/>
            <ac:spMk id="8" creationId="{00000000-0000-0000-0000-000000000000}"/>
          </ac:spMkLst>
        </pc:spChg>
      </pc:sldChg>
      <pc:sldChg chg="modSp">
        <pc:chgData name="Cedric Dziubanowski" userId="9cf059ebb6151069" providerId="LiveId" clId="{A02F1170-B647-4410-82A1-E0BE2C464E55}" dt="2018-12-16T09:24:38.636" v="434" actId="6549"/>
        <pc:sldMkLst>
          <pc:docMk/>
          <pc:sldMk cId="3016875616" sldId="325"/>
        </pc:sldMkLst>
        <pc:spChg chg="mod">
          <ac:chgData name="Cedric Dziubanowski" userId="9cf059ebb6151069" providerId="LiveId" clId="{A02F1170-B647-4410-82A1-E0BE2C464E55}" dt="2018-12-16T09:22:44.460" v="342" actId="14100"/>
          <ac:spMkLst>
            <pc:docMk/>
            <pc:sldMk cId="3016875616" sldId="325"/>
            <ac:spMk id="9" creationId="{00000000-0000-0000-0000-000000000000}"/>
          </ac:spMkLst>
        </pc:spChg>
        <pc:spChg chg="mod">
          <ac:chgData name="Cedric Dziubanowski" userId="9cf059ebb6151069" providerId="LiveId" clId="{A02F1170-B647-4410-82A1-E0BE2C464E55}" dt="2018-12-16T09:24:38.636" v="434" actId="6549"/>
          <ac:spMkLst>
            <pc:docMk/>
            <pc:sldMk cId="3016875616" sldId="325"/>
            <ac:spMk id="10" creationId="{00000000-0000-0000-0000-000000000000}"/>
          </ac:spMkLst>
        </pc:spChg>
        <pc:picChg chg="mod">
          <ac:chgData name="Cedric Dziubanowski" userId="9cf059ebb6151069" providerId="LiveId" clId="{A02F1170-B647-4410-82A1-E0BE2C464E55}" dt="2018-12-16T09:22:16.565" v="304" actId="1076"/>
          <ac:picMkLst>
            <pc:docMk/>
            <pc:sldMk cId="3016875616" sldId="325"/>
            <ac:picMk id="12" creationId="{00000000-0000-0000-0000-000000000000}"/>
          </ac:picMkLst>
        </pc:picChg>
      </pc:sldChg>
      <pc:sldChg chg="modSp">
        <pc:chgData name="Cedric Dziubanowski" userId="9cf059ebb6151069" providerId="LiveId" clId="{A02F1170-B647-4410-82A1-E0BE2C464E55}" dt="2018-12-16T09:25:24.126" v="468" actId="207"/>
        <pc:sldMkLst>
          <pc:docMk/>
          <pc:sldMk cId="1584908159" sldId="326"/>
        </pc:sldMkLst>
        <pc:spChg chg="mod">
          <ac:chgData name="Cedric Dziubanowski" userId="9cf059ebb6151069" providerId="LiveId" clId="{A02F1170-B647-4410-82A1-E0BE2C464E55}" dt="2018-12-16T09:25:24.126" v="468" actId="207"/>
          <ac:spMkLst>
            <pc:docMk/>
            <pc:sldMk cId="1584908159" sldId="326"/>
            <ac:spMk id="6" creationId="{00000000-0000-0000-0000-000000000000}"/>
          </ac:spMkLst>
        </pc:spChg>
      </pc:sldChg>
    </pc:docChg>
  </pc:docChgLst>
  <pc:docChgLst>
    <pc:chgData name="Cedric Dziubanowski" userId="9cf059ebb6151069" providerId="LiveId" clId="{3982504B-38EC-48C8-807C-D41DB2223AA6}"/>
    <pc:docChg chg="custSel addSld delSld modSld sldOrd delSection modSection">
      <pc:chgData name="Cedric Dziubanowski" userId="9cf059ebb6151069" providerId="LiveId" clId="{3982504B-38EC-48C8-807C-D41DB2223AA6}" dt="2018-11-23T08:38:46.638" v="114"/>
      <pc:docMkLst>
        <pc:docMk/>
      </pc:docMkLst>
      <pc:sldChg chg="addSp delSp modSp add">
        <pc:chgData name="Cedric Dziubanowski" userId="9cf059ebb6151069" providerId="LiveId" clId="{3982504B-38EC-48C8-807C-D41DB2223AA6}" dt="2018-11-23T08:38:13.396" v="93" actId="20577"/>
        <pc:sldMkLst>
          <pc:docMk/>
          <pc:sldMk cId="579498842" sldId="308"/>
        </pc:sldMkLst>
        <pc:spChg chg="del">
          <ac:chgData name="Cedric Dziubanowski" userId="9cf059ebb6151069" providerId="LiveId" clId="{3982504B-38EC-48C8-807C-D41DB2223AA6}" dt="2018-11-23T08:37:49.230" v="35"/>
          <ac:spMkLst>
            <pc:docMk/>
            <pc:sldMk cId="579498842" sldId="308"/>
            <ac:spMk id="2" creationId="{C4799604-8E77-4858-83C0-07B5EA9ACD51}"/>
          </ac:spMkLst>
        </pc:spChg>
        <pc:spChg chg="del">
          <ac:chgData name="Cedric Dziubanowski" userId="9cf059ebb6151069" providerId="LiveId" clId="{3982504B-38EC-48C8-807C-D41DB2223AA6}" dt="2018-11-23T08:37:49.230" v="35"/>
          <ac:spMkLst>
            <pc:docMk/>
            <pc:sldMk cId="579498842" sldId="308"/>
            <ac:spMk id="3" creationId="{EA7816EF-FD5B-4A85-9DEB-FCF78B8CF256}"/>
          </ac:spMkLst>
        </pc:spChg>
        <pc:spChg chg="add mod">
          <ac:chgData name="Cedric Dziubanowski" userId="9cf059ebb6151069" providerId="LiveId" clId="{3982504B-38EC-48C8-807C-D41DB2223AA6}" dt="2018-11-23T08:37:56.800" v="55" actId="20577"/>
          <ac:spMkLst>
            <pc:docMk/>
            <pc:sldMk cId="579498842" sldId="308"/>
            <ac:spMk id="5" creationId="{0ED1DED4-C332-4093-8D24-DC488EB89415}"/>
          </ac:spMkLst>
        </pc:spChg>
        <pc:spChg chg="add mod">
          <ac:chgData name="Cedric Dziubanowski" userId="9cf059ebb6151069" providerId="LiveId" clId="{3982504B-38EC-48C8-807C-D41DB2223AA6}" dt="2018-11-23T08:38:13.396" v="93" actId="20577"/>
          <ac:spMkLst>
            <pc:docMk/>
            <pc:sldMk cId="579498842" sldId="308"/>
            <ac:spMk id="6" creationId="{212D4207-B0D2-4BC5-B8DC-1699A0567397}"/>
          </ac:spMkLst>
        </pc:spChg>
      </pc:sldChg>
      <pc:sldMasterChg chg="delSldLayout">
        <pc:chgData name="Cedric Dziubanowski" userId="9cf059ebb6151069" providerId="LiveId" clId="{3982504B-38EC-48C8-807C-D41DB2223AA6}" dt="2018-11-23T08:37:19.234" v="23" actId="2696"/>
        <pc:sldMasterMkLst>
          <pc:docMk/>
          <pc:sldMasterMk cId="2440612285" sldId="2147483648"/>
        </pc:sldMasterMkLst>
      </pc:sldMasterChg>
    </pc:docChg>
  </pc:docChgLst>
  <pc:docChgLst>
    <pc:chgData name="Frédéric HORGUES" userId="d8b46b49cdcc6fba" providerId="Windows Live" clId="Web-{5FC47E92-54C4-4F81-A7BC-9ABC8FC7C099}"/>
    <pc:docChg chg="modSld">
      <pc:chgData name="Frédéric HORGUES" userId="d8b46b49cdcc6fba" providerId="Windows Live" clId="Web-{5FC47E92-54C4-4F81-A7BC-9ABC8FC7C099}" dt="2018-12-10T14:07:23.254" v="49" actId="20577"/>
      <pc:docMkLst>
        <pc:docMk/>
      </pc:docMkLst>
      <pc:sldChg chg="modSp">
        <pc:chgData name="Frédéric HORGUES" userId="d8b46b49cdcc6fba" providerId="Windows Live" clId="Web-{5FC47E92-54C4-4F81-A7BC-9ABC8FC7C099}" dt="2018-12-10T14:07:23.239" v="48" actId="20577"/>
        <pc:sldMkLst>
          <pc:docMk/>
          <pc:sldMk cId="579498842" sldId="308"/>
        </pc:sldMkLst>
        <pc:spChg chg="mod">
          <ac:chgData name="Frédéric HORGUES" userId="d8b46b49cdcc6fba" providerId="Windows Live" clId="Web-{5FC47E92-54C4-4F81-A7BC-9ABC8FC7C099}" dt="2018-12-10T14:07:23.239" v="48" actId="20577"/>
          <ac:spMkLst>
            <pc:docMk/>
            <pc:sldMk cId="579498842" sldId="308"/>
            <ac:spMk id="5" creationId="{0ED1DED4-C332-4093-8D24-DC488EB89415}"/>
          </ac:spMkLst>
        </pc:spChg>
      </pc:sldChg>
    </pc:docChg>
  </pc:docChgLst>
  <pc:docChgLst>
    <pc:chgData name="Frédéric HORGUES" userId="d8b46b49cdcc6fba" providerId="Windows Live" clId="Web-{6E864926-D98C-4042-A2C1-BD2A5E2A7FFF}"/>
    <pc:docChg chg="modSld">
      <pc:chgData name="Frédéric HORGUES" userId="d8b46b49cdcc6fba" providerId="Windows Live" clId="Web-{6E864926-D98C-4042-A2C1-BD2A5E2A7FFF}" dt="2018-12-10T14:10:07.360" v="77" actId="20577"/>
      <pc:docMkLst>
        <pc:docMk/>
      </pc:docMkLst>
      <pc:sldChg chg="modSp">
        <pc:chgData name="Frédéric HORGUES" userId="d8b46b49cdcc6fba" providerId="Windows Live" clId="Web-{6E864926-D98C-4042-A2C1-BD2A5E2A7FFF}" dt="2018-12-10T14:10:07.360" v="76" actId="20577"/>
        <pc:sldMkLst>
          <pc:docMk/>
          <pc:sldMk cId="579498842" sldId="308"/>
        </pc:sldMkLst>
        <pc:spChg chg="mod">
          <ac:chgData name="Frédéric HORGUES" userId="d8b46b49cdcc6fba" providerId="Windows Live" clId="Web-{6E864926-D98C-4042-A2C1-BD2A5E2A7FFF}" dt="2018-12-10T14:10:07.360" v="76" actId="20577"/>
          <ac:spMkLst>
            <pc:docMk/>
            <pc:sldMk cId="579498842" sldId="308"/>
            <ac:spMk id="5" creationId="{0ED1DED4-C332-4093-8D24-DC488EB894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6CE23-0281-48E3-8F23-C13186062654}" type="datetimeFigureOut">
              <a:rPr lang="fr-FR" smtClean="0"/>
              <a:t>16/12/2018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858B2-BE96-4C1C-AE19-6172446B74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24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5B30-F17C-4AD2-B6C1-3022D4465FEF}" type="datetime1">
              <a:rPr lang="fr-FR" smtClean="0"/>
              <a:t>16/12/2018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65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8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fr-FR" sz="2800" b="1" kern="1200" dirty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2B23-9150-4C57-B4B8-7C3F35FAAB52}" type="datetime1">
              <a:rPr lang="fr-FR" smtClean="0"/>
              <a:t>16/12/2018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78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e à supprim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8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fr-FR" sz="28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2B23-9150-4C57-B4B8-7C3F35FAAB52}" type="datetime1">
              <a:rPr lang="fr-FR" smtClean="0"/>
              <a:t>16/12/2018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3250EF-50CF-40D6-A00D-74BE2F49DAD0}"/>
              </a:ext>
            </a:extLst>
          </p:cNvPr>
          <p:cNvSpPr/>
          <p:nvPr userDrawn="1"/>
        </p:nvSpPr>
        <p:spPr>
          <a:xfrm rot="20724246">
            <a:off x="3376736" y="4289720"/>
            <a:ext cx="52861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Dispositive à remplacer </a:t>
            </a:r>
          </a:p>
          <a:p>
            <a:pPr algn="ctr"/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puis supprimer</a:t>
            </a:r>
          </a:p>
        </p:txBody>
      </p:sp>
    </p:spTree>
    <p:extLst>
      <p:ext uri="{BB962C8B-B14F-4D97-AF65-F5344CB8AC3E}">
        <p14:creationId xmlns:p14="http://schemas.microsoft.com/office/powerpoint/2010/main" val="3112848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747962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110037"/>
            <a:ext cx="7772400" cy="1500187"/>
          </a:xfrm>
        </p:spPr>
        <p:txBody>
          <a:bodyPr anchor="b"/>
          <a:lstStyle>
            <a:lvl1pPr marL="2155825" indent="-2068513" algn="ctr">
              <a:buNone/>
              <a:tabLst>
                <a:tab pos="2155825" algn="l"/>
              </a:tabLst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8BF9-AB4A-4CD9-8171-6D9EC7CF5E4B}" type="datetime1">
              <a:rPr lang="fr-FR" smtClean="0"/>
              <a:t>16/12/2018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10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0CA3-00A7-4876-8CBC-51A5F9BF780A}" type="datetime1">
              <a:rPr lang="fr-FR" smtClean="0"/>
              <a:t>16/12/2018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17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E9A1-46DD-4F6F-A2ED-29F14F78B853}" type="datetime1">
              <a:rPr lang="fr-FR" smtClean="0"/>
              <a:t>16/12/2018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83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C576-85C9-40DD-998E-E3188D67EF7D}" type="datetime1">
              <a:rPr lang="fr-FR" smtClean="0"/>
              <a:t>16/12/2018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40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836711"/>
            <a:ext cx="8229600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00ABA-3EB4-4B43-B8F0-063D203A63A6}" type="datetime1">
              <a:rPr lang="fr-FR" smtClean="0"/>
              <a:t>16/12/2018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F55BC80-4E45-4BB9-857D-AB807E6369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36912" y="194099"/>
            <a:ext cx="670708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400" algn="l"/>
              </a:tabLst>
            </a:pPr>
            <a:r>
              <a:rPr kumimoji="0" lang="fr-FR" altLang="fr-FR" sz="1100" b="1" i="1" u="none" strike="noStrike" cap="none" normalizeH="0" baseline="0" dirty="0">
                <a:ln>
                  <a:noFill/>
                </a:ln>
                <a:solidFill>
                  <a:srgbClr val="8453C6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PNF BTS AMCR			Lycée Raspail</a:t>
            </a:r>
            <a:r>
              <a:rPr kumimoji="0" lang="fr-FR" altLang="fr-FR" sz="1100" b="1" i="1" u="none" strike="noStrike" cap="none" normalizeH="0" dirty="0">
                <a:ln>
                  <a:noFill/>
                </a:ln>
                <a:solidFill>
                  <a:srgbClr val="8453C6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-Paris le 17 décembre 2018</a:t>
            </a:r>
            <a:endParaRPr kumimoji="0" lang="fr-FR" altLang="fr-FR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C30EF9D-ADBD-493F-9838-3707685DDEA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36912" y="454217"/>
            <a:ext cx="6486610" cy="2983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73425D0C-560E-4BB4-878D-D079A4F7B36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2" y="215819"/>
            <a:ext cx="2030869" cy="6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1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3" r:id="rId5"/>
    <p:sldLayoutId id="2147483654" r:id="rId6"/>
    <p:sldLayoutId id="2147483655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0" lang="fr-FR" sz="2800" b="1" i="1" u="none" strike="noStrike" kern="1200" cap="none" normalizeH="0" baseline="0" dirty="0">
          <a:ln>
            <a:noFill/>
          </a:ln>
          <a:solidFill>
            <a:srgbClr val="8453C6"/>
          </a:solidFill>
          <a:effectLst/>
          <a:latin typeface="Century Gothic" pitchFamily="34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ED1DED4-C332-4093-8D24-DC488EB894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Enseigner par projets</a:t>
            </a:r>
            <a:br>
              <a:rPr lang="fr-FR" dirty="0"/>
            </a:br>
            <a:r>
              <a:rPr lang="fr-FR"/>
              <a:t>Mise en place d'une pratique pédagogique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212D4207-B0D2-4BC5-B8DC-1699A0567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pPr lvl="1" algn="l"/>
            <a:r>
              <a:rPr lang="fr-FR" sz="2000" dirty="0"/>
              <a:t>Frédéric HORGUES, professeur en BTS AMCR au lycée Aristide Briand, Saint-Nazaire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F40DD-E6F1-4997-B807-AF397CF9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498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7504" y="1234562"/>
            <a:ext cx="892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899592" y="1566187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200" dirty="0"/>
          </a:p>
          <a:p>
            <a:pPr algn="ctr"/>
            <a:endParaRPr lang="fr-FR" sz="1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72494"/>
            <a:ext cx="8136904" cy="5196866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8453C6"/>
                </a:solidFill>
                <a:latin typeface="Century Gothic" pitchFamily="34" charset="0"/>
                <a:cs typeface="Times New Roman" pitchFamily="18" charset="0"/>
              </a:rPr>
              <a:t>Une organisation facilitée par les TICE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1309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7504" y="1234562"/>
            <a:ext cx="892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899592" y="1566187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200" dirty="0"/>
          </a:p>
          <a:p>
            <a:pPr algn="ctr"/>
            <a:endParaRPr lang="fr-FR" sz="1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57" y="1982683"/>
            <a:ext cx="6858427" cy="4686677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8453C6"/>
                </a:solidFill>
                <a:latin typeface="Century Gothic" pitchFamily="34" charset="0"/>
                <a:cs typeface="Times New Roman" pitchFamily="18" charset="0"/>
              </a:rPr>
              <a:t>Une organisation facilitée par les TICE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3922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7504" y="1234562"/>
            <a:ext cx="892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899592" y="1566187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200" dirty="0"/>
          </a:p>
          <a:p>
            <a:pPr algn="ctr"/>
            <a:endParaRPr lang="fr-FR" sz="1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31"/>
          <a:stretch/>
        </p:blipFill>
        <p:spPr>
          <a:xfrm>
            <a:off x="639073" y="2517884"/>
            <a:ext cx="3118288" cy="386945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36" y="1506932"/>
            <a:ext cx="1653433" cy="219659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048"/>
            <a:ext cx="3870075" cy="2814321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8453C6"/>
                </a:solidFill>
                <a:latin typeface="Century Gothic" pitchFamily="34" charset="0"/>
                <a:cs typeface="Times New Roman" pitchFamily="18" charset="0"/>
              </a:rPr>
              <a:t>Une organisation facilitée par les TICE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160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07704" y="195590"/>
            <a:ext cx="71287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>
              <a:tabLst>
                <a:tab pos="230400" algn="l"/>
              </a:tabLst>
            </a:pPr>
            <a:r>
              <a:rPr lang="fr-FR" altLang="fr-FR" sz="1100" b="1" i="1" dirty="0">
                <a:solidFill>
                  <a:srgbClr val="8453C6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PNF BTS AMCR			Lycée RASPAIL - Paris le 17 décembre 2018</a:t>
            </a:r>
            <a:endParaRPr lang="fr-FR" altLang="fr-FR" sz="800" i="1" dirty="0"/>
          </a:p>
        </p:txBody>
      </p:sp>
      <p:cxnSp>
        <p:nvCxnSpPr>
          <p:cNvPr id="3" name="Connecteur droit 2"/>
          <p:cNvCxnSpPr/>
          <p:nvPr/>
        </p:nvCxnSpPr>
        <p:spPr>
          <a:xfrm>
            <a:off x="1938746" y="454217"/>
            <a:ext cx="6984776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07504" y="1234562"/>
            <a:ext cx="892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899592" y="1566187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200" dirty="0"/>
          </a:p>
          <a:p>
            <a:pPr algn="ctr"/>
            <a:endParaRPr lang="fr-FR" sz="1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6" y="1810962"/>
            <a:ext cx="8226660" cy="457036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55576" y="644404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q"/>
            </a:pPr>
            <a:r>
              <a:rPr lang="fr-FR" b="1" dirty="0"/>
              <a:t> Le référentiel de certification est intégré à l’ENT</a:t>
            </a:r>
            <a:endParaRPr lang="fr-FR" sz="1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8453C6"/>
                </a:solidFill>
                <a:latin typeface="Century Gothic" pitchFamily="34" charset="0"/>
                <a:cs typeface="Times New Roman" pitchFamily="18" charset="0"/>
              </a:rPr>
              <a:t>Outils d’évaluation intégrés à l’ENT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0305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7504" y="1234562"/>
            <a:ext cx="892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899592" y="1566187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200" dirty="0"/>
          </a:p>
          <a:p>
            <a:pPr algn="ctr"/>
            <a:endParaRPr lang="fr-FR" sz="1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66946"/>
            <a:ext cx="8226660" cy="457036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55576" y="630932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q"/>
            </a:pPr>
            <a:r>
              <a:rPr lang="fr-FR" b="1" dirty="0"/>
              <a:t> Le référentiel de certification est intégré à l’ENT</a:t>
            </a:r>
            <a:endParaRPr lang="fr-FR" sz="1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8453C6"/>
                </a:solidFill>
                <a:latin typeface="Century Gothic" pitchFamily="34" charset="0"/>
                <a:cs typeface="Times New Roman" pitchFamily="18" charset="0"/>
              </a:rPr>
              <a:t>Outils d’évaluation intégrés à l’ENT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5802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467544" y="1876037"/>
            <a:ext cx="273630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2"/>
                </a:solidFill>
              </a:rPr>
              <a:t>Les compétences sont évaluées lors des activités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580112" y="1876037"/>
            <a:ext cx="30963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2"/>
                </a:solidFill>
              </a:rPr>
              <a:t>Les évaluations sont collectées par Unités de Certification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451" y="2596082"/>
            <a:ext cx="5973885" cy="3857254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8453C6"/>
                </a:solidFill>
                <a:latin typeface="Century Gothic" pitchFamily="34" charset="0"/>
                <a:cs typeface="Times New Roman" pitchFamily="18" charset="0"/>
              </a:rPr>
              <a:t>Outils d’évaluation intégrés à l’ENT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41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9892"/>
            <a:ext cx="9144000" cy="343139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8453C6"/>
                </a:solidFill>
                <a:latin typeface="Century Gothic" pitchFamily="34" charset="0"/>
                <a:cs typeface="Times New Roman" pitchFamily="18" charset="0"/>
              </a:rPr>
              <a:t>Evaluation sur </a:t>
            </a:r>
            <a:r>
              <a:rPr lang="fr-FR" dirty="0" err="1">
                <a:solidFill>
                  <a:srgbClr val="8453C6"/>
                </a:solidFill>
                <a:latin typeface="Century Gothic" pitchFamily="34" charset="0"/>
                <a:cs typeface="Times New Roman" pitchFamily="18" charset="0"/>
              </a:rPr>
              <a:t>Pronote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7017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8453C6"/>
                </a:solidFill>
                <a:latin typeface="Century Gothic" pitchFamily="34" charset="0"/>
                <a:cs typeface="Times New Roman" pitchFamily="18" charset="0"/>
              </a:rPr>
              <a:t>Evaluation sur </a:t>
            </a:r>
            <a:r>
              <a:rPr lang="fr-FR" dirty="0" err="1">
                <a:solidFill>
                  <a:srgbClr val="8453C6"/>
                </a:solidFill>
                <a:latin typeface="Century Gothic" pitchFamily="34" charset="0"/>
                <a:cs typeface="Times New Roman" pitchFamily="18" charset="0"/>
              </a:rPr>
              <a:t>Pronote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76" y="1484784"/>
            <a:ext cx="7858047" cy="517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2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choix de la pédagogie de projet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/>
              <a:t>Renforcer l’attractivité des enseignements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fr-FR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/>
              <a:t>Favoriser les stratégies de coopération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fr-FR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/>
              <a:t>Valoriser les compétences des étudiants/apprentis</a:t>
            </a:r>
          </a:p>
          <a:p>
            <a:endParaRPr lang="fr-FR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/>
              <a:t>Faire converger les situations d’apprentissage entre CFA et en entreprise</a:t>
            </a:r>
            <a:endParaRPr lang="fr-FR" sz="1600" dirty="0"/>
          </a:p>
          <a:p>
            <a:endParaRPr lang="fr-FR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/>
              <a:t>Préparer les étudiants aux situations d’examen</a:t>
            </a:r>
          </a:p>
        </p:txBody>
      </p:sp>
    </p:spTree>
    <p:extLst>
      <p:ext uri="{BB962C8B-B14F-4D97-AF65-F5344CB8AC3E}">
        <p14:creationId xmlns:p14="http://schemas.microsoft.com/office/powerpoint/2010/main" val="1256419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7504" y="1234562"/>
            <a:ext cx="892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" y="1486509"/>
            <a:ext cx="9144000" cy="5464469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8453C6"/>
                </a:solidFill>
                <a:latin typeface="Century Gothic" pitchFamily="34" charset="0"/>
                <a:cs typeface="Times New Roman" pitchFamily="18" charset="0"/>
              </a:rPr>
              <a:t>Des supports de projet « réels » et abondants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27E8877-DDD5-46CE-BA82-6892331EB25B}"/>
              </a:ext>
            </a:extLst>
          </p:cNvPr>
          <p:cNvSpPr txBox="1"/>
          <p:nvPr/>
        </p:nvSpPr>
        <p:spPr>
          <a:xfrm rot="21229565">
            <a:off x="5170587" y="3287601"/>
            <a:ext cx="350230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/>
              <a:t>Plus les dossiers supports </a:t>
            </a:r>
          </a:p>
          <a:p>
            <a:r>
              <a:rPr lang="fr-FR" sz="2400" b="1" dirty="0"/>
              <a:t>issus des entreprises !</a:t>
            </a:r>
          </a:p>
        </p:txBody>
      </p:sp>
    </p:spTree>
    <p:extLst>
      <p:ext uri="{BB962C8B-B14F-4D97-AF65-F5344CB8AC3E}">
        <p14:creationId xmlns:p14="http://schemas.microsoft.com/office/powerpoint/2010/main" val="263454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43608" y="1227882"/>
            <a:ext cx="2664296" cy="3452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2"/>
                </a:solidFill>
              </a:rPr>
              <a:t>Des objectifs…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30548" y="1549019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Des blocs de compétences :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C1 Analyser une information, un contexte, une solution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C2 Vérifier ou dimensionner manuellement (…)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Etc…</a:t>
            </a:r>
          </a:p>
          <a:p>
            <a:pPr lvl="1"/>
            <a:endParaRPr lang="fr-FR" sz="1600" b="1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Décomposés en compétences détaillées :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C1.1 Analyser une information, un résultat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C1.2 Analyser le contexte d’un projet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Etc…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Précisées en indicateurs :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La problématique est analysée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Les objectifs à atteindre par le calcul sont identifiés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Etc…</a:t>
            </a:r>
            <a:r>
              <a:rPr lang="fr-FR" sz="1600" dirty="0"/>
              <a:t>	</a:t>
            </a:r>
            <a:endParaRPr lang="fr-FR" sz="1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8453C6"/>
                </a:solidFill>
                <a:latin typeface="Century Gothic" pitchFamily="34" charset="0"/>
                <a:cs typeface="Times New Roman" pitchFamily="18" charset="0"/>
              </a:rPr>
              <a:t>Organiser une progression en compétences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039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43608" y="1227882"/>
            <a:ext cx="2664296" cy="3452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2"/>
                </a:solidFill>
              </a:rPr>
              <a:t>Des objectifs…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30548" y="1549019"/>
            <a:ext cx="41044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Des blocs de compétences :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C1 Analyser une information, un contexte, une solution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C2 Vérifier ou dimensionner manuellement (…)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Etc…</a:t>
            </a:r>
          </a:p>
          <a:p>
            <a:pPr lvl="1"/>
            <a:endParaRPr lang="fr-FR" sz="1600" b="1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Décomposés en compétences détaillées :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C1.1 Analyser une information, un résultat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C1.2 Analyser le contexte d’un projet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Etc…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Précisées en indicateurs :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La problématique est analysée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Les objectifs à atteindre par le calcul sont identifiés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Etc…</a:t>
            </a:r>
            <a:r>
              <a:rPr lang="fr-FR" sz="1600" dirty="0"/>
              <a:t>	</a:t>
            </a:r>
            <a:endParaRPr lang="fr-FR" sz="1600" i="1" dirty="0">
              <a:effectLst/>
            </a:endParaRPr>
          </a:p>
          <a:p>
            <a:endParaRPr lang="fr-FR" sz="1200" dirty="0"/>
          </a:p>
          <a:p>
            <a:endParaRPr lang="fr-FR" sz="1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8453C6"/>
                </a:solidFill>
                <a:latin typeface="Century Gothic" pitchFamily="34" charset="0"/>
                <a:cs typeface="Times New Roman" pitchFamily="18" charset="0"/>
              </a:rPr>
              <a:t>Organiser une progression en compétences</a:t>
            </a:r>
            <a:br>
              <a:rPr lang="fr-FR" dirty="0"/>
            </a:b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658674" y="1553350"/>
            <a:ext cx="410445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Des blocs d’activités :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A1 Avant Projet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A2 Répondre à une affaire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Etc…</a:t>
            </a:r>
          </a:p>
          <a:p>
            <a:pPr lvl="1"/>
            <a:endParaRPr lang="fr-FR" sz="1600" b="1" dirty="0"/>
          </a:p>
          <a:p>
            <a:pPr marL="628650" lvl="1" indent="-171450"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Décomposés en tâches professionnelles :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T2.1 Analyser le dossier de consultation et définir le périmètre des prestations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T2.2 Analyser le contexte du projet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Etc…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Précisées en « résultats attendus » :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Les exigences du dossier de consultation sont analysées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Le phasage prévisionnel de l’ouvrage est réalisé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600" b="1" dirty="0"/>
              <a:t> Etc…</a:t>
            </a:r>
            <a:r>
              <a:rPr lang="fr-FR" sz="1600" dirty="0"/>
              <a:t>	</a:t>
            </a:r>
            <a:endParaRPr lang="fr-FR" sz="1600" i="1" dirty="0">
              <a:effectLst/>
            </a:endParaRPr>
          </a:p>
          <a:p>
            <a:endParaRPr lang="fr-FR" sz="1200" dirty="0"/>
          </a:p>
          <a:p>
            <a:endParaRPr lang="fr-FR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064639" y="1261646"/>
            <a:ext cx="336885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2"/>
                </a:solidFill>
              </a:rPr>
              <a:t>… contextualisés dans des activités</a:t>
            </a:r>
          </a:p>
        </p:txBody>
      </p:sp>
    </p:spTree>
    <p:extLst>
      <p:ext uri="{BB962C8B-B14F-4D97-AF65-F5344CB8AC3E}">
        <p14:creationId xmlns:p14="http://schemas.microsoft.com/office/powerpoint/2010/main" val="4551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7504" y="1234562"/>
            <a:ext cx="892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8453C6"/>
                </a:solidFill>
                <a:latin typeface="Century Gothic" pitchFamily="34" charset="0"/>
                <a:cs typeface="Times New Roman" pitchFamily="18" charset="0"/>
              </a:rPr>
              <a:t>Organiser une progression en compétences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fr-FR" dirty="0"/>
              <a:t> Dans quel ordre aborder les objectifs, les compétences ? Comment planifier une progression ?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fr-FR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fr-FR" dirty="0"/>
              <a:t> Une proposition : </a:t>
            </a:r>
            <a:r>
              <a:rPr lang="fr-FR" dirty="0">
                <a:solidFill>
                  <a:srgbClr val="FF0000"/>
                </a:solidFill>
              </a:rPr>
              <a:t>Passer en mode projet</a:t>
            </a: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b="1" dirty="0"/>
              <a:t>Sur des projets le plus proches possible des projets « réels »</a:t>
            </a: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b="1" dirty="0"/>
              <a:t>Planifier les activités (celles du RAP) suivant une chronologie cohérente</a:t>
            </a: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b="1" dirty="0"/>
              <a:t>Les compétences seront mobilisées par les activités</a:t>
            </a: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endParaRPr lang="fr-FR" b="1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fr-FR" dirty="0"/>
              <a:t> Le RAP devient l’architecture de la formation, suivant le schéma</a:t>
            </a: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b="1" dirty="0"/>
              <a:t> </a:t>
            </a:r>
            <a:r>
              <a:rPr lang="fr-FR" b="1" dirty="0">
                <a:solidFill>
                  <a:schemeClr val="bg1"/>
                </a:solidFill>
              </a:rPr>
              <a:t>Activité</a:t>
            </a:r>
          </a:p>
          <a:p>
            <a:pPr marL="1085850" lvl="2" indent="-171450" algn="just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bg1"/>
                </a:solidFill>
              </a:rPr>
              <a:t> Tâches professionnelles</a:t>
            </a:r>
          </a:p>
          <a:p>
            <a:pPr marL="1543050" lvl="3" indent="-171450" algn="just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bg1"/>
                </a:solidFill>
              </a:rPr>
              <a:t> Résultats attendus</a:t>
            </a:r>
          </a:p>
          <a:p>
            <a:pPr marL="1543050" lvl="3" indent="-171450" algn="just">
              <a:buFont typeface="Wingdings" panose="05000000000000000000" pitchFamily="2" charset="2"/>
              <a:buChar char="q"/>
            </a:pPr>
            <a:endParaRPr lang="fr-FR" b="1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fr-FR" dirty="0"/>
              <a:t> Les « Résultats attendus » du RAP </a:t>
            </a:r>
          </a:p>
          <a:p>
            <a:pPr marL="571500" lvl="1" indent="-171450" algn="just">
              <a:buFont typeface="Wingdings" panose="05000000000000000000" pitchFamily="2" charset="2"/>
              <a:buChar char="q"/>
            </a:pPr>
            <a:r>
              <a:rPr lang="fr-FR" dirty="0"/>
              <a:t> sont les items du plan de formation, </a:t>
            </a:r>
          </a:p>
          <a:p>
            <a:pPr marL="571500" lvl="1" indent="-171450" algn="just"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b="1" dirty="0">
                <a:solidFill>
                  <a:srgbClr val="FF0000"/>
                </a:solidFill>
              </a:rPr>
              <a:t>et mesurent en continu l’évolution des compétences des étudiants</a:t>
            </a: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endParaRPr lang="fr-FR" b="1" dirty="0"/>
          </a:p>
          <a:p>
            <a:pPr algn="just"/>
            <a:endParaRPr lang="fr-FR" dirty="0"/>
          </a:p>
        </p:txBody>
      </p:sp>
      <p:sp>
        <p:nvSpPr>
          <p:cNvPr id="3" name="Accolade fermante 2">
            <a:extLst>
              <a:ext uri="{FF2B5EF4-FFF2-40B4-BE49-F238E27FC236}">
                <a16:creationId xmlns:a16="http://schemas.microsoft.com/office/drawing/2014/main" id="{6E66D601-5324-4D5A-89D8-4E919255B42A}"/>
              </a:ext>
            </a:extLst>
          </p:cNvPr>
          <p:cNvSpPr/>
          <p:nvPr/>
        </p:nvSpPr>
        <p:spPr>
          <a:xfrm>
            <a:off x="3923928" y="4365104"/>
            <a:ext cx="360040" cy="835496"/>
          </a:xfrm>
          <a:prstGeom prst="rightBrace">
            <a:avLst>
              <a:gd name="adj1" fmla="val 46158"/>
              <a:gd name="adj2" fmla="val 50000"/>
            </a:avLst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4DA98E4-208F-47E5-89BC-48738A0A8EAF}"/>
              </a:ext>
            </a:extLst>
          </p:cNvPr>
          <p:cNvSpPr txBox="1"/>
          <p:nvPr/>
        </p:nvSpPr>
        <p:spPr>
          <a:xfrm>
            <a:off x="4361549" y="4634190"/>
            <a:ext cx="426244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Développement progressif de compétences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93DBBAC-6746-4AF6-8CC4-EEC0C1F9A3A0}"/>
              </a:ext>
            </a:extLst>
          </p:cNvPr>
          <p:cNvSpPr txBox="1"/>
          <p:nvPr/>
        </p:nvSpPr>
        <p:spPr>
          <a:xfrm>
            <a:off x="640065" y="4315642"/>
            <a:ext cx="321677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fr-FR" b="1" dirty="0"/>
              <a:t>Activité</a:t>
            </a: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b="1" dirty="0"/>
              <a:t> Tâches professionnelles</a:t>
            </a:r>
          </a:p>
          <a:p>
            <a:pPr marL="1085850" lvl="2" indent="-171450" algn="just">
              <a:buFont typeface="Wingdings" panose="05000000000000000000" pitchFamily="2" charset="2"/>
              <a:buChar char="q"/>
            </a:pPr>
            <a:r>
              <a:rPr lang="fr-FR" b="1" dirty="0"/>
              <a:t> Résultats attendus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010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7504" y="1529851"/>
            <a:ext cx="892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503548" y="1292382"/>
            <a:ext cx="80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b="1" dirty="0"/>
              <a:t>L’équipe pédagogique organise la progression :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b="1" dirty="0"/>
              <a:t> En planifiant les activités suivant un ordre cohérent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b="1" dirty="0"/>
              <a:t> En choisissant une répartition des items « résultats attendus » traités par chacun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03548" y="609329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b="1" dirty="0"/>
              <a:t> Les </a:t>
            </a:r>
            <a:r>
              <a:rPr lang="fr-FR" b="1" dirty="0">
                <a:solidFill>
                  <a:srgbClr val="FF0000"/>
                </a:solidFill>
              </a:rPr>
              <a:t>activités « appelleront » progressivement les compétences.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b="1" dirty="0"/>
              <a:t> 2 ou 3 projets enchaînés sur l’année de </a:t>
            </a:r>
            <a:r>
              <a:rPr lang="fr-FR" b="1" dirty="0">
                <a:solidFill>
                  <a:srgbClr val="FF0000"/>
                </a:solidFill>
              </a:rPr>
              <a:t>façon à développer les compétences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4" y="2455670"/>
            <a:ext cx="7879164" cy="35793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8453C6"/>
                </a:solidFill>
                <a:latin typeface="Century Gothic" pitchFamily="34" charset="0"/>
                <a:cs typeface="Times New Roman" pitchFamily="18" charset="0"/>
              </a:rPr>
              <a:t>Organiser une progression en compétences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6875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7504" y="1234562"/>
            <a:ext cx="892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8453C6"/>
                </a:solidFill>
                <a:latin typeface="Century Gothic" pitchFamily="34" charset="0"/>
                <a:cs typeface="Times New Roman" pitchFamily="18" charset="0"/>
              </a:rPr>
              <a:t>Organiser une progression en compétences</a:t>
            </a:r>
            <a:br>
              <a:rPr lang="fr-FR" dirty="0"/>
            </a:b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fr-FR" dirty="0"/>
              <a:t> Principe « simple », mise en pratique plus délicate :</a:t>
            </a: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b="1" dirty="0"/>
              <a:t> Travail de concertation </a:t>
            </a:r>
            <a:r>
              <a:rPr lang="fr-FR" b="1" dirty="0">
                <a:solidFill>
                  <a:srgbClr val="FF0000"/>
                </a:solidFill>
              </a:rPr>
              <a:t>nécessaire</a:t>
            </a: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b="1" dirty="0"/>
              <a:t> Prise en compte des contraintes organisationnelles</a:t>
            </a: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b="1" dirty="0"/>
              <a:t> Mise à jour des pratiques sur certaines activités ou compétences peu abordées jusqu’alors</a:t>
            </a: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b="1" dirty="0"/>
              <a:t> Conduite du changement…</a:t>
            </a: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endParaRPr lang="fr-FR" b="1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Implique une interaction « forte » au sein des équipes</a:t>
            </a:r>
            <a:r>
              <a:rPr lang="fr-FR" dirty="0"/>
              <a:t>, y compris en enseignement général</a:t>
            </a: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endParaRPr lang="fr-FR" b="1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fr-FR" dirty="0"/>
              <a:t> Intérêt de disposer d’outils </a:t>
            </a: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b="1" dirty="0"/>
              <a:t> De planification</a:t>
            </a: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b="1" dirty="0"/>
              <a:t> D’organisation des activités et des contenus</a:t>
            </a: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fr-FR" b="1" dirty="0"/>
              <a:t> D’évaluation</a:t>
            </a:r>
          </a:p>
          <a:p>
            <a:pPr algn="just"/>
            <a:endParaRPr lang="fr-FR" sz="1200" dirty="0"/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908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7504" y="1234562"/>
            <a:ext cx="892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899592" y="1566187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200" dirty="0"/>
          </a:p>
          <a:p>
            <a:pPr algn="ctr"/>
            <a:endParaRPr lang="fr-FR" sz="1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5" y="2060848"/>
            <a:ext cx="8693940" cy="403244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8453C6"/>
                </a:solidFill>
                <a:latin typeface="Century Gothic" pitchFamily="34" charset="0"/>
                <a:cs typeface="Times New Roman" pitchFamily="18" charset="0"/>
              </a:rPr>
              <a:t>Une organisation facilitée par les TICE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33806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2986</TotalTime>
  <Words>460</Words>
  <Application>Microsoft Office PowerPoint</Application>
  <PresentationFormat>Affichage à l'écran (4:3)</PresentationFormat>
  <Paragraphs>117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</vt:lpstr>
      <vt:lpstr>Thème Office</vt:lpstr>
      <vt:lpstr>Enseigner par projets Mise en place d'une pratique pédagogique</vt:lpstr>
      <vt:lpstr>Le choix de la pédagogie de projet</vt:lpstr>
      <vt:lpstr>Des supports de projet « réels » et abondants</vt:lpstr>
      <vt:lpstr>Organiser une progression en compétences </vt:lpstr>
      <vt:lpstr>Organiser une progression en compétences </vt:lpstr>
      <vt:lpstr>Organiser une progression en compétences</vt:lpstr>
      <vt:lpstr>Organiser une progression en compétences </vt:lpstr>
      <vt:lpstr>Organiser une progression en compétences </vt:lpstr>
      <vt:lpstr>Une organisation facilitée par les TICE</vt:lpstr>
      <vt:lpstr>Une organisation facilitée par les TICE </vt:lpstr>
      <vt:lpstr>Une organisation facilitée par les TICE</vt:lpstr>
      <vt:lpstr>Une organisation facilitée par les TICE</vt:lpstr>
      <vt:lpstr>Outils d’évaluation intégrés à l’ENT</vt:lpstr>
      <vt:lpstr>Outils d’évaluation intégrés à l’ENT</vt:lpstr>
      <vt:lpstr>Outils d’évaluation intégrés à l’ENT</vt:lpstr>
      <vt:lpstr>Evaluation sur Pronote</vt:lpstr>
      <vt:lpstr>Evaluation sur Pronote</vt:lpstr>
    </vt:vector>
  </TitlesOfParts>
  <Company>Rectorat De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Monin Thierry</dc:creator>
  <cp:lastModifiedBy>Cedric Dziubanowski</cp:lastModifiedBy>
  <cp:revision>74</cp:revision>
  <dcterms:created xsi:type="dcterms:W3CDTF">2017-01-13T11:06:51Z</dcterms:created>
  <dcterms:modified xsi:type="dcterms:W3CDTF">2018-12-16T09:25:31Z</dcterms:modified>
</cp:coreProperties>
</file>