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8" r:id="rId2"/>
    <p:sldId id="309" r:id="rId3"/>
    <p:sldId id="312" r:id="rId4"/>
    <p:sldId id="329" r:id="rId5"/>
    <p:sldId id="330" r:id="rId6"/>
    <p:sldId id="331" r:id="rId7"/>
    <p:sldId id="332" r:id="rId8"/>
    <p:sldId id="321" r:id="rId9"/>
    <p:sldId id="322" r:id="rId10"/>
    <p:sldId id="333" r:id="rId11"/>
    <p:sldId id="324" r:id="rId12"/>
    <p:sldId id="334" r:id="rId13"/>
    <p:sldId id="335" r:id="rId14"/>
    <p:sldId id="338" r:id="rId15"/>
    <p:sldId id="341" r:id="rId16"/>
    <p:sldId id="340" r:id="rId17"/>
    <p:sldId id="342" r:id="rId18"/>
    <p:sldId id="343" r:id="rId19"/>
    <p:sldId id="327" r:id="rId20"/>
    <p:sldId id="344" r:id="rId21"/>
    <p:sldId id="347" r:id="rId22"/>
    <p:sldId id="345" r:id="rId23"/>
    <p:sldId id="336" r:id="rId24"/>
    <p:sldId id="348" r:id="rId25"/>
    <p:sldId id="352" r:id="rId26"/>
    <p:sldId id="353" r:id="rId27"/>
    <p:sldId id="350" r:id="rId28"/>
    <p:sldId id="351" r:id="rId29"/>
    <p:sldId id="349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FF"/>
    <a:srgbClr val="898989"/>
    <a:srgbClr val="3399FF"/>
    <a:srgbClr val="0066FF"/>
    <a:srgbClr val="6699FF"/>
    <a:srgbClr val="8453C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71BFC-CA98-4F7F-A1A8-50CAF887302F}" v="119" dt="2018-12-16T14:14:46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9" autoAdjust="0"/>
    <p:restoredTop sz="86437" autoAdjust="0"/>
  </p:normalViewPr>
  <p:slideViewPr>
    <p:cSldViewPr>
      <p:cViewPr varScale="1">
        <p:scale>
          <a:sx n="113" d="100"/>
          <a:sy n="113" d="100"/>
        </p:scale>
        <p:origin x="-7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dric Dziubanowski" userId="9cf059ebb6151069" providerId="LiveId" clId="{59071BFC-CA98-4F7F-A1A8-50CAF887302F}"/>
    <pc:docChg chg="delSld modSld">
      <pc:chgData name="Cedric Dziubanowski" userId="9cf059ebb6151069" providerId="LiveId" clId="{59071BFC-CA98-4F7F-A1A8-50CAF887302F}" dt="2018-12-16T15:21:24.415" v="278" actId="2696"/>
      <pc:docMkLst>
        <pc:docMk/>
      </pc:docMkLst>
      <pc:sldChg chg="modSp">
        <pc:chgData name="Cedric Dziubanowski" userId="9cf059ebb6151069" providerId="LiveId" clId="{59071BFC-CA98-4F7F-A1A8-50CAF887302F}" dt="2018-12-16T14:10:26.766" v="11" actId="6549"/>
        <pc:sldMkLst>
          <pc:docMk/>
          <pc:sldMk cId="1876533836" sldId="331"/>
        </pc:sldMkLst>
        <pc:spChg chg="mod">
          <ac:chgData name="Cedric Dziubanowski" userId="9cf059ebb6151069" providerId="LiveId" clId="{59071BFC-CA98-4F7F-A1A8-50CAF887302F}" dt="2018-12-16T14:10:26.766" v="11" actId="6549"/>
          <ac:spMkLst>
            <pc:docMk/>
            <pc:sldMk cId="1876533836" sldId="331"/>
            <ac:spMk id="6" creationId="{00000000-0000-0000-0000-000000000000}"/>
          </ac:spMkLst>
        </pc:spChg>
      </pc:sldChg>
      <pc:sldChg chg="modSp">
        <pc:chgData name="Cedric Dziubanowski" userId="9cf059ebb6151069" providerId="LiveId" clId="{59071BFC-CA98-4F7F-A1A8-50CAF887302F}" dt="2018-12-16T14:12:26.102" v="13" actId="6549"/>
        <pc:sldMkLst>
          <pc:docMk/>
          <pc:sldMk cId="1876533836" sldId="338"/>
        </pc:sldMkLst>
        <pc:spChg chg="mod">
          <ac:chgData name="Cedric Dziubanowski" userId="9cf059ebb6151069" providerId="LiveId" clId="{59071BFC-CA98-4F7F-A1A8-50CAF887302F}" dt="2018-12-16T14:12:26.102" v="13" actId="6549"/>
          <ac:spMkLst>
            <pc:docMk/>
            <pc:sldMk cId="1876533836" sldId="338"/>
            <ac:spMk id="3" creationId="{A0FF99E3-87E5-4E2B-ADE9-4A78AA49A21B}"/>
          </ac:spMkLst>
        </pc:spChg>
      </pc:sldChg>
      <pc:sldChg chg="modSp">
        <pc:chgData name="Cedric Dziubanowski" userId="9cf059ebb6151069" providerId="LiveId" clId="{59071BFC-CA98-4F7F-A1A8-50CAF887302F}" dt="2018-12-16T14:16:10.728" v="153" actId="20577"/>
        <pc:sldMkLst>
          <pc:docMk/>
          <pc:sldMk cId="0" sldId="345"/>
        </pc:sldMkLst>
        <pc:spChg chg="mod">
          <ac:chgData name="Cedric Dziubanowski" userId="9cf059ebb6151069" providerId="LiveId" clId="{59071BFC-CA98-4F7F-A1A8-50CAF887302F}" dt="2018-12-16T14:16:10.728" v="153" actId="20577"/>
          <ac:spMkLst>
            <pc:docMk/>
            <pc:sldMk cId="0" sldId="345"/>
            <ac:spMk id="3" creationId="{00000000-0000-0000-0000-000000000000}"/>
          </ac:spMkLst>
        </pc:spChg>
      </pc:sldChg>
      <pc:sldChg chg="modSp">
        <pc:chgData name="Cedric Dziubanowski" userId="9cf059ebb6151069" providerId="LiveId" clId="{59071BFC-CA98-4F7F-A1A8-50CAF887302F}" dt="2018-12-16T14:14:46.891" v="120" actId="115"/>
        <pc:sldMkLst>
          <pc:docMk/>
          <pc:sldMk cId="0" sldId="347"/>
        </pc:sldMkLst>
        <pc:spChg chg="mod">
          <ac:chgData name="Cedric Dziubanowski" userId="9cf059ebb6151069" providerId="LiveId" clId="{59071BFC-CA98-4F7F-A1A8-50CAF887302F}" dt="2018-12-16T14:14:46.891" v="120" actId="115"/>
          <ac:spMkLst>
            <pc:docMk/>
            <pc:sldMk cId="0" sldId="347"/>
            <ac:spMk id="3" creationId="{00000000-0000-0000-0000-000000000000}"/>
          </ac:spMkLst>
        </pc:spChg>
      </pc:sldChg>
      <pc:sldChg chg="modSp">
        <pc:chgData name="Cedric Dziubanowski" userId="9cf059ebb6151069" providerId="LiveId" clId="{59071BFC-CA98-4F7F-A1A8-50CAF887302F}" dt="2018-12-16T15:19:42.117" v="277" actId="6549"/>
        <pc:sldMkLst>
          <pc:docMk/>
          <pc:sldMk cId="0" sldId="352"/>
        </pc:sldMkLst>
        <pc:spChg chg="mod">
          <ac:chgData name="Cedric Dziubanowski" userId="9cf059ebb6151069" providerId="LiveId" clId="{59071BFC-CA98-4F7F-A1A8-50CAF887302F}" dt="2018-12-16T15:19:42.117" v="277" actId="6549"/>
          <ac:spMkLst>
            <pc:docMk/>
            <pc:sldMk cId="0" sldId="352"/>
            <ac:spMk id="32772" creationId="{00000000-0000-0000-0000-000000000000}"/>
          </ac:spMkLst>
        </pc:spChg>
      </pc:sldChg>
      <pc:sldChg chg="del">
        <pc:chgData name="Cedric Dziubanowski" userId="9cf059ebb6151069" providerId="LiveId" clId="{59071BFC-CA98-4F7F-A1A8-50CAF887302F}" dt="2018-12-16T15:21:24.415" v="278" actId="2696"/>
        <pc:sldMkLst>
          <pc:docMk/>
          <pc:sldMk cId="0" sldId="354"/>
        </pc:sldMkLst>
      </pc:sldChg>
    </pc:docChg>
  </pc:docChgLst>
  <pc:docChgLst>
    <pc:chgData name="Cedric Dziubanowski" userId="9cf059ebb6151069" providerId="LiveId" clId="{3982504B-38EC-48C8-807C-D41DB2223AA6}"/>
    <pc:docChg chg="custSel addSld delSld modSld sldOrd delSection modSection">
      <pc:chgData name="Cedric Dziubanowski" userId="9cf059ebb6151069" providerId="LiveId" clId="{3982504B-38EC-48C8-807C-D41DB2223AA6}" dt="2018-11-23T08:38:46.638" v="114"/>
      <pc:docMkLst>
        <pc:docMk/>
      </pc:docMkLst>
      <pc:sldChg chg="addSp delSp modSp add">
        <pc:chgData name="Cedric Dziubanowski" userId="9cf059ebb6151069" providerId="LiveId" clId="{3982504B-38EC-48C8-807C-D41DB2223AA6}" dt="2018-11-23T08:38:13.396" v="93" actId="20577"/>
        <pc:sldMkLst>
          <pc:docMk/>
          <pc:sldMk cId="579498842" sldId="308"/>
        </pc:sldMkLst>
        <pc:spChg chg="del">
          <ac:chgData name="Cedric Dziubanowski" userId="9cf059ebb6151069" providerId="LiveId" clId="{3982504B-38EC-48C8-807C-D41DB2223AA6}" dt="2018-11-23T08:37:49.230" v="35"/>
          <ac:spMkLst>
            <pc:docMk/>
            <pc:sldMk cId="579498842" sldId="308"/>
            <ac:spMk id="2" creationId="{C4799604-8E77-4858-83C0-07B5EA9ACD51}"/>
          </ac:spMkLst>
        </pc:spChg>
        <pc:spChg chg="del">
          <ac:chgData name="Cedric Dziubanowski" userId="9cf059ebb6151069" providerId="LiveId" clId="{3982504B-38EC-48C8-807C-D41DB2223AA6}" dt="2018-11-23T08:37:49.230" v="35"/>
          <ac:spMkLst>
            <pc:docMk/>
            <pc:sldMk cId="579498842" sldId="308"/>
            <ac:spMk id="3" creationId="{EA7816EF-FD5B-4A85-9DEB-FCF78B8CF256}"/>
          </ac:spMkLst>
        </pc:spChg>
        <pc:spChg chg="add mod">
          <ac:chgData name="Cedric Dziubanowski" userId="9cf059ebb6151069" providerId="LiveId" clId="{3982504B-38EC-48C8-807C-D41DB2223AA6}" dt="2018-11-23T08:37:56.800" v="55" actId="20577"/>
          <ac:spMkLst>
            <pc:docMk/>
            <pc:sldMk cId="579498842" sldId="308"/>
            <ac:spMk id="5" creationId="{0ED1DED4-C332-4093-8D24-DC488EB89415}"/>
          </ac:spMkLst>
        </pc:spChg>
        <pc:spChg chg="add mod">
          <ac:chgData name="Cedric Dziubanowski" userId="9cf059ebb6151069" providerId="LiveId" clId="{3982504B-38EC-48C8-807C-D41DB2223AA6}" dt="2018-11-23T08:38:13.396" v="93" actId="20577"/>
          <ac:spMkLst>
            <pc:docMk/>
            <pc:sldMk cId="579498842" sldId="308"/>
            <ac:spMk id="6" creationId="{212D4207-B0D2-4BC5-B8DC-1699A0567397}"/>
          </ac:spMkLst>
        </pc:spChg>
      </pc:sldChg>
      <pc:sldChg chg="modSp add">
        <pc:chgData name="Cedric Dziubanowski" userId="9cf059ebb6151069" providerId="LiveId" clId="{3982504B-38EC-48C8-807C-D41DB2223AA6}" dt="2018-11-23T08:38:20.896" v="105" actId="20577"/>
        <pc:sldMkLst>
          <pc:docMk/>
          <pc:sldMk cId="1876533836" sldId="309"/>
        </pc:sldMkLst>
        <pc:spChg chg="mod">
          <ac:chgData name="Cedric Dziubanowski" userId="9cf059ebb6151069" providerId="LiveId" clId="{3982504B-38EC-48C8-807C-D41DB2223AA6}" dt="2018-11-23T08:38:18.407" v="98" actId="20577"/>
          <ac:spMkLst>
            <pc:docMk/>
            <pc:sldMk cId="1876533836" sldId="309"/>
            <ac:spMk id="2" creationId="{F02C5B8D-7F1C-4E01-9F18-BF11EEE7206F}"/>
          </ac:spMkLst>
        </pc:spChg>
        <pc:spChg chg="mod">
          <ac:chgData name="Cedric Dziubanowski" userId="9cf059ebb6151069" providerId="LiveId" clId="{3982504B-38EC-48C8-807C-D41DB2223AA6}" dt="2018-11-23T08:38:20.896" v="105" actId="20577"/>
          <ac:spMkLst>
            <pc:docMk/>
            <pc:sldMk cId="1876533836" sldId="309"/>
            <ac:spMk id="3" creationId="{A0FF99E3-87E5-4E2B-ADE9-4A78AA49A21B}"/>
          </ac:spMkLst>
        </pc:spChg>
      </pc:sldChg>
      <pc:sldMasterChg chg="delSldLayout">
        <pc:chgData name="Cedric Dziubanowski" userId="9cf059ebb6151069" providerId="LiveId" clId="{3982504B-38EC-48C8-807C-D41DB2223AA6}" dt="2018-11-23T08:37:19.234" v="23" actId="2696"/>
        <pc:sldMasterMkLst>
          <pc:docMk/>
          <pc:sldMasterMk cId="2440612285" sldId="2147483648"/>
        </pc:sldMasterMkLst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6CE23-0281-48E3-8F23-C13186062654}" type="datetimeFigureOut">
              <a:rPr lang="fr-FR" smtClean="0"/>
              <a:pPr/>
              <a:t>16/12/2018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858B2-BE96-4C1C-AE19-6172446B74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3124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5B30-F17C-4AD2-B6C1-3022D4465FEF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076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63488"/>
          </a:xfrm>
        </p:spPr>
        <p:txBody>
          <a:bodyPr>
            <a:normAutofit/>
          </a:bodyPr>
          <a:lstStyle>
            <a:lvl1pPr marL="0" algn="ctr" defTabSz="914400" rtl="0" eaLnBrk="1" latinLnBrk="0" hangingPunct="1">
              <a:defRPr lang="fr-FR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2B23-9150-4C57-B4B8-7C3F35FAAB52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2078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e à supprim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63488"/>
          </a:xfrm>
        </p:spPr>
        <p:txBody>
          <a:bodyPr>
            <a:normAutofit/>
          </a:bodyPr>
          <a:lstStyle>
            <a:lvl1pPr marL="0" algn="ctr" defTabSz="914400" rtl="0" eaLnBrk="1" latinLnBrk="0" hangingPunct="1">
              <a:defRPr lang="fr-FR" sz="2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2B23-9150-4C57-B4B8-7C3F35FAAB52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3250EF-50CF-40D6-A00D-74BE2F49DAD0}"/>
              </a:ext>
            </a:extLst>
          </p:cNvPr>
          <p:cNvSpPr/>
          <p:nvPr userDrawn="1"/>
        </p:nvSpPr>
        <p:spPr>
          <a:xfrm rot="20724246">
            <a:off x="3376736" y="4289720"/>
            <a:ext cx="52861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Dispositive à remplacer </a:t>
            </a:r>
          </a:p>
          <a:p>
            <a:pPr algn="ctr"/>
            <a:r>
              <a:rPr lang="fr-FR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puis supprimer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2848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747962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4110037"/>
            <a:ext cx="7772400" cy="1500187"/>
          </a:xfrm>
        </p:spPr>
        <p:txBody>
          <a:bodyPr anchor="b"/>
          <a:lstStyle>
            <a:lvl1pPr marL="2155825" indent="-2068513" algn="ctr">
              <a:buNone/>
              <a:tabLst>
                <a:tab pos="2155825" algn="l"/>
              </a:tabLst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8BF9-AB4A-4CD9-8171-6D9EC7CF5E4B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9010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0CA3-00A7-4876-8CBC-51A5F9BF780A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D59C3-3175-4073-91CF-50F255B3916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17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E9A1-46DD-4F6F-A2ED-29F14F78B853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6083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576-85C9-40DD-998E-E3188D67EF7D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8340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00ABA-3EB4-4B43-B8F0-063D203A63A6}" type="datetime1">
              <a:rPr lang="fr-FR" smtClean="0"/>
              <a:pPr/>
              <a:t>16/12/2018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F55BC80-4E45-4BB9-857D-AB807E6369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6912" y="194099"/>
            <a:ext cx="67070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57785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400" algn="l"/>
              </a:tabLst>
            </a:pPr>
            <a:r>
              <a:rPr kumimoji="0" lang="fr-FR" altLang="fr-FR" sz="1100" b="1" i="1" u="none" strike="noStrike" cap="none" normalizeH="0" baseline="0" dirty="0">
                <a:ln>
                  <a:noFill/>
                </a:ln>
                <a:solidFill>
                  <a:srgbClr val="8453C6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PNF BTS AMCR			Lycée Raspail</a:t>
            </a:r>
            <a:r>
              <a:rPr kumimoji="0" lang="fr-FR" altLang="fr-FR" sz="1100" b="1" i="1" u="none" strike="noStrike" cap="none" normalizeH="0" dirty="0">
                <a:ln>
                  <a:noFill/>
                </a:ln>
                <a:solidFill>
                  <a:srgbClr val="8453C6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-Paris le 17 décembre 2018</a:t>
            </a:r>
            <a:endParaRPr kumimoji="0" lang="fr-FR" altLang="fr-FR" sz="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2C30EF9D-ADBD-493F-9838-3707685DDEA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36912" y="454217"/>
            <a:ext cx="6486610" cy="2983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3425D0C-560E-4BB4-878D-D079A4F7B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742" y="215819"/>
            <a:ext cx="2030869" cy="620893"/>
          </a:xfrm>
          <a:prstGeom prst="rect">
            <a:avLst/>
          </a:prstGeom>
        </p:spPr>
      </p:pic>
      <p:pic>
        <p:nvPicPr>
          <p:cNvPr id="10" name="Picture 169" descr="APK-2013-bleu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6264696"/>
            <a:ext cx="121440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4061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3" r:id="rId5"/>
    <p:sldLayoutId id="2147483654" r:id="rId6"/>
    <p:sldLayoutId id="2147483655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fr-FR" sz="2800" b="1" i="1" u="none" strike="noStrike" kern="1200" cap="none" normalizeH="0" baseline="0" dirty="0">
          <a:ln>
            <a:noFill/>
          </a:ln>
          <a:solidFill>
            <a:srgbClr val="8453C6"/>
          </a:solidFill>
          <a:effectLst/>
          <a:latin typeface="Century Gothic" pitchFamily="34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h/url?sa=i&amp;rct=j&amp;q=&amp;esrc=s&amp;source=imgres&amp;cd=&amp;cad=rja&amp;uact=8&amp;ved=0ahUKEwj05IiioczSAhXBVhoKHUvbDTQQjRwIBw&amp;url=https://www.osha.gov/doc/engineering/2012_r_04.html&amp;psig=AFQjCNEe0j9kQbBGUuWwg500SjugRyZRSg&amp;ust=1489244594005779" TargetMode="Externa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0ED1DED4-C332-4093-8D24-DC488EB89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1916832"/>
            <a:ext cx="8424936" cy="1800200"/>
          </a:xfrm>
        </p:spPr>
        <p:txBody>
          <a:bodyPr>
            <a:normAutofit fontScale="90000"/>
          </a:bodyPr>
          <a:lstStyle/>
          <a:p>
            <a:r>
              <a:rPr lang="fr-FR" dirty="0"/>
              <a:t>L’</a:t>
            </a:r>
            <a:r>
              <a:rPr lang="fr-FR" sz="4400" i="0" dirty="0">
                <a:solidFill>
                  <a:srgbClr val="0099FF"/>
                </a:solidFill>
              </a:rPr>
              <a:t>APK</a:t>
            </a:r>
            <a:r>
              <a:rPr lang="fr-FR" dirty="0"/>
              <a:t/>
            </a:r>
            <a:br>
              <a:rPr lang="fr-FR" dirty="0"/>
            </a:br>
            <a:r>
              <a:rPr lang="fr-FR" sz="4000" dirty="0">
                <a:solidFill>
                  <a:srgbClr val="0099FF"/>
                </a:solidFill>
              </a:rPr>
              <a:t>A</a:t>
            </a:r>
            <a:r>
              <a:rPr lang="fr-FR" dirty="0"/>
              <a:t>ssociation pour la </a:t>
            </a:r>
            <a:r>
              <a:rPr lang="fr-FR" sz="4000" dirty="0">
                <a:solidFill>
                  <a:srgbClr val="0099FF"/>
                </a:solidFill>
              </a:rPr>
              <a:t>P</a:t>
            </a:r>
            <a:r>
              <a:rPr lang="fr-FR" dirty="0"/>
              <a:t>romotion de l’</a:t>
            </a:r>
            <a:r>
              <a:rPr lang="fr-FR" sz="4000" dirty="0">
                <a:solidFill>
                  <a:srgbClr val="0099FF"/>
                </a:solidFill>
              </a:rPr>
              <a:t>E</a:t>
            </a:r>
            <a:r>
              <a:rPr lang="fr-FR" dirty="0"/>
              <a:t>nseignement de la </a:t>
            </a:r>
            <a:r>
              <a:rPr lang="fr-FR" sz="4000" dirty="0">
                <a:solidFill>
                  <a:srgbClr val="0099FF"/>
                </a:solidFill>
              </a:rPr>
              <a:t>C</a:t>
            </a:r>
            <a:r>
              <a:rPr lang="fr-FR" dirty="0"/>
              <a:t>onstruction </a:t>
            </a:r>
            <a:r>
              <a:rPr lang="fr-FR" sz="4000" dirty="0">
                <a:solidFill>
                  <a:srgbClr val="0099FF"/>
                </a:solidFill>
              </a:rPr>
              <a:t>A</a:t>
            </a:r>
            <a:r>
              <a:rPr lang="fr-FR" dirty="0"/>
              <a:t>cier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xmlns="" id="{212D4207-B0D2-4BC5-B8DC-1699A0567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933056"/>
            <a:ext cx="4176464" cy="1752600"/>
          </a:xfrm>
        </p:spPr>
        <p:txBody>
          <a:bodyPr>
            <a:normAutofit/>
          </a:bodyPr>
          <a:lstStyle/>
          <a:p>
            <a:r>
              <a:rPr lang="fr-FR" sz="2800" b="1" dirty="0"/>
              <a:t>Jean-Pierre Muzeau</a:t>
            </a:r>
          </a:p>
          <a:p>
            <a:r>
              <a:rPr lang="fr-FR" sz="2000" dirty="0"/>
              <a:t>Président de l’APK</a:t>
            </a:r>
          </a:p>
          <a:p>
            <a:r>
              <a:rPr lang="fr-FR" sz="1600" dirty="0" smtClean="0"/>
              <a:t>Directeur scientifique du CHEC</a:t>
            </a:r>
          </a:p>
          <a:p>
            <a:r>
              <a:rPr lang="fr-FR" sz="1600" dirty="0" smtClean="0"/>
              <a:t>Prof</a:t>
            </a:r>
            <a:r>
              <a:rPr lang="fr-FR" sz="1600" dirty="0"/>
              <a:t>. Honoraire de </a:t>
            </a:r>
            <a:r>
              <a:rPr lang="fr-FR" sz="1600" dirty="0" smtClean="0"/>
              <a:t>Polytech Clermont-Ferrand</a:t>
            </a:r>
            <a:endParaRPr lang="fr-FR" sz="1600" dirty="0"/>
          </a:p>
        </p:txBody>
      </p:sp>
      <p:pic>
        <p:nvPicPr>
          <p:cNvPr id="7" name="Picture 169" descr="APK-2013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932" y="5805264"/>
            <a:ext cx="1832136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469006" y="6525344"/>
            <a:ext cx="2205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http://www.apkweb.org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161967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24328" y="6021288"/>
            <a:ext cx="161967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5">
            <a:extLst>
              <a:ext uri="{FF2B5EF4-FFF2-40B4-BE49-F238E27FC236}">
                <a16:creationId xmlns:a16="http://schemas.microsoft.com/office/drawing/2014/main" xmlns="" id="{212D4207-B0D2-4BC5-B8DC-1699A0567397}"/>
              </a:ext>
            </a:extLst>
          </p:cNvPr>
          <p:cNvSpPr txBox="1">
            <a:spLocks/>
          </p:cNvSpPr>
          <p:nvPr/>
        </p:nvSpPr>
        <p:spPr>
          <a:xfrm>
            <a:off x="4716016" y="3933056"/>
            <a:ext cx="3888432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Jean-Pierre </a:t>
            </a:r>
            <a:r>
              <a:rPr lang="fr-FR" sz="2800" b="1" dirty="0" err="1">
                <a:solidFill>
                  <a:schemeClr val="tx1">
                    <a:tint val="75000"/>
                  </a:schemeClr>
                </a:solidFill>
              </a:rPr>
              <a:t>Tahay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lang="fr-FR" sz="2000" dirty="0" smtClean="0">
                <a:solidFill>
                  <a:schemeClr val="tx1">
                    <a:tint val="75000"/>
                  </a:schemeClr>
                </a:solidFill>
              </a:rPr>
              <a:t>Directeur du Pôle Architectural chez </a:t>
            </a:r>
            <a:r>
              <a:rPr lang="fr-FR" sz="2000" dirty="0" err="1" smtClean="0">
                <a:solidFill>
                  <a:schemeClr val="tx1">
                    <a:tint val="75000"/>
                  </a:schemeClr>
                </a:solidFill>
              </a:rPr>
              <a:t>FAYAT</a:t>
            </a:r>
            <a:r>
              <a:rPr lang="fr-FR" sz="20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tx1">
                    <a:tint val="75000"/>
                  </a:schemeClr>
                </a:solidFill>
              </a:rPr>
              <a:t>METAL</a:t>
            </a:r>
            <a:endParaRPr lang="fr-FR" sz="20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fr-FR" sz="1600" dirty="0">
                <a:solidFill>
                  <a:schemeClr val="tx1">
                    <a:tint val="75000"/>
                  </a:schemeClr>
                </a:solidFill>
              </a:rPr>
              <a:t>Membre du CA de l’APK</a:t>
            </a:r>
          </a:p>
        </p:txBody>
      </p:sp>
    </p:spTree>
    <p:extLst>
      <p:ext uri="{BB962C8B-B14F-4D97-AF65-F5344CB8AC3E}">
        <p14:creationId xmlns:p14="http://schemas.microsoft.com/office/powerpoint/2010/main" xmlns="" val="579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Activités de l’APK : L’intégrale des Cahiers</a:t>
            </a:r>
          </a:p>
        </p:txBody>
      </p:sp>
      <p:grpSp>
        <p:nvGrpSpPr>
          <p:cNvPr id="7" name="Groupe 11"/>
          <p:cNvGrpSpPr/>
          <p:nvPr/>
        </p:nvGrpSpPr>
        <p:grpSpPr>
          <a:xfrm>
            <a:off x="323528" y="2125256"/>
            <a:ext cx="8534805" cy="3968038"/>
            <a:chOff x="836258" y="3194595"/>
            <a:chExt cx="5958228" cy="2859485"/>
          </a:xfrm>
        </p:grpSpPr>
        <p:grpSp>
          <p:nvGrpSpPr>
            <p:cNvPr id="8" name="Group 13"/>
            <p:cNvGrpSpPr>
              <a:grpSpLocks noChangeAspect="1"/>
            </p:cNvGrpSpPr>
            <p:nvPr/>
          </p:nvGrpSpPr>
          <p:grpSpPr bwMode="auto">
            <a:xfrm>
              <a:off x="836258" y="3194595"/>
              <a:ext cx="3041279" cy="2631018"/>
              <a:chOff x="295" y="1661"/>
              <a:chExt cx="2366" cy="2136"/>
            </a:xfrm>
          </p:grpSpPr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295" y="1661"/>
                <a:ext cx="2366" cy="2136"/>
                <a:chOff x="295" y="1661"/>
                <a:chExt cx="2366" cy="2136"/>
              </a:xfrm>
            </p:grpSpPr>
            <p:grpSp>
              <p:nvGrpSpPr>
                <p:cNvPr id="15" name="Group 11"/>
                <p:cNvGrpSpPr>
                  <a:grpSpLocks/>
                </p:cNvGrpSpPr>
                <p:nvPr/>
              </p:nvGrpSpPr>
              <p:grpSpPr bwMode="auto">
                <a:xfrm>
                  <a:off x="295" y="1661"/>
                  <a:ext cx="2366" cy="2136"/>
                  <a:chOff x="295" y="1661"/>
                  <a:chExt cx="2366" cy="2136"/>
                </a:xfrm>
              </p:grpSpPr>
              <p:pic>
                <p:nvPicPr>
                  <p:cNvPr id="17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2138774">
                    <a:off x="1565" y="2704"/>
                    <a:ext cx="1096" cy="109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1020" y="1661"/>
                    <a:ext cx="1089" cy="10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rot="-1275356">
                    <a:off x="295" y="2568"/>
                    <a:ext cx="1088" cy="10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2138774">
                  <a:off x="1826" y="2526"/>
                  <a:ext cx="314" cy="4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0" y="2341"/>
                <a:ext cx="272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0977227">
              <a:off x="3606139" y="3250097"/>
              <a:ext cx="1444545" cy="1370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074472">
              <a:off x="3937885" y="4580488"/>
              <a:ext cx="1354193" cy="1303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0" descr="Integrale.jpg"/>
            <p:cNvPicPr preferRelativeResize="0">
              <a:picLocks/>
            </p:cNvPicPr>
            <p:nvPr/>
          </p:nvPicPr>
          <p:blipFill rotWithShape="1">
            <a:blip r:embed="rId9" cstate="print"/>
            <a:srcRect r="5493"/>
            <a:stretch/>
          </p:blipFill>
          <p:spPr>
            <a:xfrm rot="556281">
              <a:off x="5263585" y="3305545"/>
              <a:ext cx="1367999" cy="1368000"/>
            </a:xfrm>
            <a:prstGeom prst="rect">
              <a:avLst/>
            </a:prstGeom>
          </p:spPr>
        </p:pic>
        <p:pic>
          <p:nvPicPr>
            <p:cNvPr id="12" name="Image 11" descr="Integrale.jpg"/>
            <p:cNvPicPr>
              <a:picLocks noChangeAspect="1"/>
            </p:cNvPicPr>
            <p:nvPr/>
          </p:nvPicPr>
          <p:blipFill rotWithShape="1">
            <a:blip r:embed="rId10" cstate="print"/>
            <a:srcRect t="8037" r="5611" b="-1"/>
            <a:stretch/>
          </p:blipFill>
          <p:spPr>
            <a:xfrm rot="20921855">
              <a:off x="5427339" y="4722080"/>
              <a:ext cx="1367147" cy="1332000"/>
            </a:xfrm>
            <a:prstGeom prst="rect">
              <a:avLst/>
            </a:prstGeom>
          </p:spPr>
        </p:pic>
      </p:grp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10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Rédaction d’ouvrages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4 ouvrages à destination des BTS</a:t>
            </a:r>
            <a:r>
              <a:rPr lang="fr-FR" sz="2000" b="0" dirty="0">
                <a:solidFill>
                  <a:srgbClr val="898989"/>
                </a:solidFill>
              </a:rPr>
              <a:t>, IUT et écoles d’ingénieurs publiés chez </a:t>
            </a:r>
            <a:r>
              <a:rPr lang="fr-FR" sz="2000" b="0" dirty="0" err="1">
                <a:solidFill>
                  <a:srgbClr val="898989"/>
                </a:solidFill>
              </a:rPr>
              <a:t>Eyrolles</a:t>
            </a:r>
            <a:endParaRPr lang="fr-FR" b="0" dirty="0">
              <a:solidFill>
                <a:srgbClr val="898989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95536" y="2705324"/>
          <a:ext cx="1262751" cy="1815582"/>
        </p:xfrm>
        <a:graphic>
          <a:graphicData uri="http://schemas.openxmlformats.org/presentationml/2006/ole">
            <p:oleObj spid="_x0000_s1026" name="Document" r:id="rId3" imgW="6753225" imgH="9525000" progId="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449843" y="3937309"/>
          <a:ext cx="1244625" cy="1795947"/>
        </p:xfrm>
        <a:graphic>
          <a:graphicData uri="http://schemas.openxmlformats.org/presentationml/2006/ole">
            <p:oleObj spid="_x0000_s1027" name="Document" r:id="rId4" imgW="6753225" imgH="9563100" progId="">
              <p:embed/>
            </p:oleObj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7" y="2144378"/>
            <a:ext cx="2891679" cy="4140000"/>
          </a:xfrm>
          <a:prstGeom prst="rect">
            <a:avLst/>
          </a:prstGeom>
          <a:noFill/>
          <a:ln w="317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601368"/>
            <a:ext cx="2892280" cy="4140000"/>
          </a:xfrm>
          <a:prstGeom prst="rect">
            <a:avLst/>
          </a:prstGeom>
          <a:noFill/>
          <a:ln w="317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11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Les Assises et séminaires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511526"/>
          </a:xfrm>
        </p:spPr>
        <p:txBody>
          <a:bodyPr/>
          <a:lstStyle/>
          <a:p>
            <a:r>
              <a:rPr lang="fr-FR" dirty="0"/>
              <a:t>Les « Assises de la Construction Métallique » :</a:t>
            </a:r>
          </a:p>
          <a:p>
            <a:pPr lvl="1"/>
            <a:r>
              <a:rPr lang="fr-FR" sz="2400" dirty="0">
                <a:solidFill>
                  <a:srgbClr val="898989"/>
                </a:solidFill>
              </a:rPr>
              <a:t>Séminaire pédagogique réunissant enseignants et profession</a:t>
            </a:r>
            <a:endParaRPr lang="fr-FR" dirty="0">
              <a:solidFill>
                <a:srgbClr val="898989"/>
              </a:solidFill>
            </a:endParaRPr>
          </a:p>
          <a:p>
            <a:pPr lvl="1"/>
            <a:endParaRPr lang="fr-FR" sz="500" dirty="0">
              <a:solidFill>
                <a:srgbClr val="898989"/>
              </a:solidFill>
            </a:endParaRPr>
          </a:p>
          <a:p>
            <a:pPr lvl="2"/>
            <a:r>
              <a:rPr lang="fr-FR" sz="2400" dirty="0">
                <a:solidFill>
                  <a:srgbClr val="898989"/>
                </a:solidFill>
              </a:rPr>
              <a:t>Pour partager des expériences pédagogiques</a:t>
            </a:r>
          </a:p>
          <a:p>
            <a:pPr lvl="2"/>
            <a:r>
              <a:rPr lang="fr-FR" sz="2400" dirty="0">
                <a:solidFill>
                  <a:srgbClr val="898989"/>
                </a:solidFill>
              </a:rPr>
              <a:t>Pour analyser les attentes des participants :</a:t>
            </a:r>
          </a:p>
          <a:p>
            <a:pPr lvl="3"/>
            <a:r>
              <a:rPr lang="fr-FR" sz="2000" dirty="0">
                <a:solidFill>
                  <a:srgbClr val="898989"/>
                </a:solidFill>
              </a:rPr>
              <a:t>Que doit-on enseigner et comment ?</a:t>
            </a:r>
          </a:p>
          <a:p>
            <a:pPr lvl="3"/>
            <a:r>
              <a:rPr lang="fr-FR" sz="2000" dirty="0">
                <a:solidFill>
                  <a:srgbClr val="898989"/>
                </a:solidFill>
              </a:rPr>
              <a:t>Qu’attend la profession de nos élèves ?</a:t>
            </a:r>
            <a:endParaRPr lang="fr-FR" sz="1800" dirty="0">
              <a:solidFill>
                <a:srgbClr val="89898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79712" y="5157192"/>
            <a:ext cx="6775236" cy="1224136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en sommes à </a:t>
            </a:r>
            <a:r>
              <a:rPr lang="fr-FR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3</a:t>
            </a:r>
            <a:r>
              <a:rPr lang="fr-FR" sz="32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édition </a:t>
            </a:r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le succès a toujours été au rendez-vous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12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Les Assises et séminaires</a:t>
            </a:r>
          </a:p>
        </p:txBody>
      </p:sp>
      <p:graphicFrame>
        <p:nvGraphicFramePr>
          <p:cNvPr id="5" name="Group 60"/>
          <p:cNvGraphicFramePr>
            <a:graphicFrameLocks/>
          </p:cNvGraphicFramePr>
          <p:nvPr/>
        </p:nvGraphicFramePr>
        <p:xfrm>
          <a:off x="3347864" y="4480648"/>
          <a:ext cx="5796136" cy="2120520"/>
        </p:xfrm>
        <a:graphic>
          <a:graphicData uri="http://schemas.openxmlformats.org/drawingml/2006/table">
            <a:tbl>
              <a:tblPr/>
              <a:tblGrid>
                <a:gridCol w="1290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67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77867">
                <a:tc>
                  <a:txBody>
                    <a:bodyPr/>
                    <a:lstStyle/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fr-F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89898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fr-F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89898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36000" marT="46800" marB="4680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1ères assises de la CM (Cachan 2009)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Avantages de l’acier en sismique (Cachan 2011)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2èmes assises de la CM (Cachan 2013)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Normes exécution EN 1090 (Cachan 2015)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fr-FR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3èmes assises de la CM (Cachan 2017)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Solutions et techniques de mise en œuvre </a:t>
                      </a:r>
                    </a:p>
                  </a:txBody>
                  <a:tcPr marL="36000" marR="36000" marT="46800" marB="4680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Group 54"/>
          <p:cNvGraphicFramePr>
            <a:graphicFrameLocks/>
          </p:cNvGraphicFramePr>
          <p:nvPr/>
        </p:nvGraphicFramePr>
        <p:xfrm>
          <a:off x="323528" y="1844824"/>
          <a:ext cx="4536504" cy="1861440"/>
        </p:xfrm>
        <a:graphic>
          <a:graphicData uri="http://schemas.openxmlformats.org/drawingml/2006/table">
            <a:tbl>
              <a:tblPr/>
              <a:tblGrid>
                <a:gridCol w="44303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79563">
                <a:tc>
                  <a:txBody>
                    <a:bodyPr/>
                    <a:lstStyle/>
                    <a:p>
                      <a:pPr marL="180975" marR="0" lvl="0" indent="-1809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>
                          <a:tab pos="180975" algn="l"/>
                        </a:tabLst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</a:rPr>
                        <a:t>Eurocode 3 (Cachan - 1993) </a:t>
                      </a:r>
                    </a:p>
                    <a:p>
                      <a:pPr marL="180975" marR="0" lvl="0" indent="-1809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>
                          <a:tab pos="180975" algn="l"/>
                        </a:tabLst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</a:rPr>
                        <a:t>Eurocode 4 (Rennes - 1996)</a:t>
                      </a:r>
                    </a:p>
                    <a:p>
                      <a:pPr marL="180975" marR="0" lvl="0" indent="-1809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>
                          <a:tab pos="180975" algn="l"/>
                        </a:tabLst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</a:rPr>
                        <a:t>Actions climatiques (Brétigny -1999)</a:t>
                      </a:r>
                    </a:p>
                    <a:p>
                      <a:pPr marL="180975" marR="0" lvl="0" indent="-1809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>
                          <a:tab pos="180975" algn="l"/>
                        </a:tabLst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</a:rPr>
                        <a:t>Assemblages (Metz - 2002)</a:t>
                      </a:r>
                    </a:p>
                    <a:p>
                      <a:pPr marL="180975" marR="0" lvl="0" indent="-1809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>
                          <a:tab pos="180975" algn="l"/>
                        </a:tabLst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98989"/>
                          </a:solidFill>
                          <a:effectLst/>
                          <a:latin typeface="Arial" charset="0"/>
                        </a:rPr>
                        <a:t>Séminaire Eurocodes (Lyon - 2007)</a:t>
                      </a:r>
                    </a:p>
                  </a:txBody>
                  <a:tcPr marL="36000" marR="36000" marT="46800" marB="4680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898989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800" marB="4680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Image 6" descr="DSC_0635 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4248472" cy="28431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513" y="3933056"/>
            <a:ext cx="3168351" cy="2160240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Thème du séminaire 2019 :</a:t>
            </a:r>
          </a:p>
          <a:p>
            <a:pPr algn="ctr">
              <a:spcBef>
                <a:spcPts val="1200"/>
              </a:spcBef>
            </a:pPr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CM en phase chantier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Séminaire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FF99E3-87E5-4E2B-ADE9-4A78AA49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3052936"/>
          </a:xfrm>
        </p:spPr>
        <p:txBody>
          <a:bodyPr/>
          <a:lstStyle/>
          <a:p>
            <a:pPr marL="677863" indent="-268288"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tabLst>
                <a:tab pos="2601913" algn="l"/>
              </a:tabLst>
            </a:pPr>
            <a:r>
              <a:rPr lang="fr-FR" dirty="0">
                <a:cs typeface="Arial" charset="0"/>
              </a:rPr>
              <a:t>Construction métallique en phase chantier : solutions et techniques de mise en œuvre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200" b="1" dirty="0">
                <a:solidFill>
                  <a:srgbClr val="898989"/>
                </a:solidFill>
                <a:cs typeface="Arial" charset="0"/>
              </a:rPr>
              <a:t>Thème 1 : Évolution au fil du temps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200" b="1" dirty="0">
                <a:solidFill>
                  <a:srgbClr val="898989"/>
                </a:solidFill>
                <a:cs typeface="Arial" charset="0"/>
              </a:rPr>
              <a:t>Thème 2 : Les domaines d’intervention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200" b="1" dirty="0">
                <a:solidFill>
                  <a:srgbClr val="898989"/>
                </a:solidFill>
                <a:cs typeface="Arial" charset="0"/>
              </a:rPr>
              <a:t>Thème 3 : Contraintes et moyens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200" b="1" dirty="0">
                <a:solidFill>
                  <a:srgbClr val="898989"/>
                </a:solidFill>
                <a:cs typeface="Arial" charset="0"/>
              </a:rPr>
              <a:t>Thème 4 : Apprentissages et expérience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5" name="image3.jpg"/>
          <p:cNvPicPr/>
          <p:nvPr/>
        </p:nvPicPr>
        <p:blipFill>
          <a:blip r:embed="rId2" cstate="print"/>
          <a:srcRect l="-17" t="41086" r="17" b="19370"/>
          <a:stretch>
            <a:fillRect/>
          </a:stretch>
        </p:blipFill>
        <p:spPr>
          <a:xfrm>
            <a:off x="892586" y="1556792"/>
            <a:ext cx="7358828" cy="165618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Séminaire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FF99E3-87E5-4E2B-ADE9-4A78AA49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09120"/>
          </a:xfrm>
        </p:spPr>
        <p:txBody>
          <a:bodyPr/>
          <a:lstStyle/>
          <a:p>
            <a:pPr marL="677863" indent="-268288"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tabLst>
                <a:tab pos="2601913" algn="l"/>
              </a:tabLst>
            </a:pPr>
            <a:r>
              <a:rPr lang="fr-FR" dirty="0">
                <a:cs typeface="Arial" charset="0"/>
              </a:rPr>
              <a:t>Exemples de propositions reçues aujourd’hui</a:t>
            </a:r>
          </a:p>
          <a:p>
            <a:pPr marL="900113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b="0" dirty="0">
                <a:solidFill>
                  <a:srgbClr val="898989"/>
                </a:solidFill>
                <a:cs typeface="Arial" charset="0"/>
              </a:rPr>
              <a:t>Arche de confinement du sarcophage de Tchernobyl</a:t>
            </a:r>
          </a:p>
          <a:p>
            <a:pPr marL="900113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b="0" dirty="0">
                <a:solidFill>
                  <a:srgbClr val="898989"/>
                </a:solidFill>
                <a:cs typeface="Arial" charset="0"/>
              </a:rPr>
              <a:t>Portique de lancement de la fusée Ariane 6</a:t>
            </a:r>
          </a:p>
          <a:p>
            <a:pPr marL="900113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b="0" dirty="0">
                <a:solidFill>
                  <a:srgbClr val="898989"/>
                </a:solidFill>
                <a:cs typeface="Arial" charset="0"/>
              </a:rPr>
              <a:t>Mise en œuvre et démontage d’ouvrages d’art</a:t>
            </a:r>
          </a:p>
          <a:p>
            <a:pPr marL="900113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b="0" dirty="0">
                <a:solidFill>
                  <a:srgbClr val="898989"/>
                </a:solidFill>
                <a:cs typeface="Arial" charset="0"/>
              </a:rPr>
              <a:t>Procédés d’ancrages dans un béton existant</a:t>
            </a:r>
          </a:p>
          <a:p>
            <a:pPr marL="900113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b="0" dirty="0">
                <a:solidFill>
                  <a:srgbClr val="898989"/>
                </a:solidFill>
                <a:cs typeface="Arial" charset="0"/>
              </a:rPr>
              <a:t>Etc.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b="2527"/>
          <a:stretch>
            <a:fillRect/>
          </a:stretch>
        </p:blipFill>
        <p:spPr bwMode="auto">
          <a:xfrm>
            <a:off x="5940152" y="764704"/>
            <a:ext cx="3096344" cy="555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Séminaire 2019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550861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69522" y="2060848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lvl="1" indent="-177800" algn="ctr">
              <a:tabLst>
                <a:tab pos="2152650" algn="r"/>
              </a:tabLst>
            </a:pPr>
            <a:r>
              <a:rPr lang="fr-FR" sz="1600" dirty="0"/>
              <a:t>Portée : 257 m, hauteur : 108 m, poids : 36 MN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Séminaire 2019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6300" t="18900" r="22432" b="22947"/>
          <a:stretch>
            <a:fillRect/>
          </a:stretch>
        </p:blipFill>
        <p:spPr bwMode="auto">
          <a:xfrm>
            <a:off x="137207" y="1772816"/>
            <a:ext cx="8869586" cy="392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43508" y="5661248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lvl="1" indent="-177800" algn="ctr">
              <a:tabLst>
                <a:tab pos="2152650" algn="r"/>
              </a:tabLst>
            </a:pPr>
            <a:r>
              <a:rPr lang="fr-FR" sz="1600" dirty="0"/>
              <a:t>Lancement-ripage sur le chantier du renouvellement du viaduc ferroviaire de Marly-le-Roi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Séminaire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Picture 6" descr="Ähnliches Fot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69384"/>
            <a:ext cx="3610810" cy="26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e 32"/>
          <p:cNvGrpSpPr/>
          <p:nvPr/>
        </p:nvGrpSpPr>
        <p:grpSpPr>
          <a:xfrm>
            <a:off x="6588224" y="1556792"/>
            <a:ext cx="1944216" cy="2160240"/>
            <a:chOff x="6732241" y="1196752"/>
            <a:chExt cx="1944216" cy="2160240"/>
          </a:xfrm>
        </p:grpSpPr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24943" r="17321"/>
            <a:stretch>
              <a:fillRect/>
            </a:stretch>
          </p:blipFill>
          <p:spPr>
            <a:xfrm rot="16200000" flipV="1">
              <a:off x="6752293" y="1432827"/>
              <a:ext cx="2160240" cy="1688089"/>
            </a:xfrm>
            <a:prstGeom prst="rect">
              <a:avLst/>
            </a:prstGeom>
          </p:spPr>
        </p:pic>
        <p:grpSp>
          <p:nvGrpSpPr>
            <p:cNvPr id="7" name="Gruppieren 83"/>
            <p:cNvGrpSpPr>
              <a:grpSpLocks/>
            </p:cNvGrpSpPr>
            <p:nvPr/>
          </p:nvGrpSpPr>
          <p:grpSpPr bwMode="auto">
            <a:xfrm rot="5400000" flipV="1">
              <a:off x="6786434" y="1722630"/>
              <a:ext cx="1000096" cy="1108482"/>
              <a:chOff x="0" y="0"/>
              <a:chExt cx="966611" cy="1071850"/>
            </a:xfrm>
          </p:grpSpPr>
          <p:sp>
            <p:nvSpPr>
              <p:cNvPr id="8" name="Rechteck 84"/>
              <p:cNvSpPr/>
              <p:nvPr/>
            </p:nvSpPr>
            <p:spPr>
              <a:xfrm>
                <a:off x="144436" y="339816"/>
                <a:ext cx="677740" cy="793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Gerade Verbindung 85"/>
              <p:cNvCxnSpPr/>
              <p:nvPr/>
            </p:nvCxnSpPr>
            <p:spPr>
              <a:xfrm>
                <a:off x="0" y="476378"/>
                <a:ext cx="966611" cy="0"/>
              </a:xfrm>
              <a:prstGeom prst="line">
                <a:avLst/>
              </a:prstGeom>
              <a:ln>
                <a:solidFill>
                  <a:sysClr val="windowText" lastClr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rapezoid 119"/>
              <p:cNvSpPr/>
              <p:nvPr/>
            </p:nvSpPr>
            <p:spPr>
              <a:xfrm>
                <a:off x="92058" y="411273"/>
                <a:ext cx="768210" cy="55577"/>
              </a:xfrm>
              <a:prstGeom prst="trapezoid">
                <a:avLst/>
              </a:prstGeom>
              <a:solidFill>
                <a:schemeClr val="bg1">
                  <a:lumMod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hteck 87"/>
              <p:cNvSpPr/>
              <p:nvPr/>
            </p:nvSpPr>
            <p:spPr>
              <a:xfrm>
                <a:off x="355535" y="0"/>
                <a:ext cx="258715" cy="3398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2" name="Gerade Verbindung 88"/>
              <p:cNvCxnSpPr/>
              <p:nvPr/>
            </p:nvCxnSpPr>
            <p:spPr>
              <a:xfrm>
                <a:off x="390454" y="0"/>
                <a:ext cx="0" cy="33981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89"/>
              <p:cNvCxnSpPr/>
              <p:nvPr/>
            </p:nvCxnSpPr>
            <p:spPr>
              <a:xfrm>
                <a:off x="584094" y="1588"/>
                <a:ext cx="0" cy="3382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682501" y="244540"/>
                <a:ext cx="57140" cy="776496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15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657105" y="284239"/>
                <a:ext cx="107930" cy="49225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16" name="Rectangle 58"/>
              <p:cNvSpPr>
                <a:spLocks noChangeArrowheads="1"/>
              </p:cNvSpPr>
              <p:nvPr/>
            </p:nvSpPr>
            <p:spPr bwMode="auto">
              <a:xfrm>
                <a:off x="677739" y="284239"/>
                <a:ext cx="65076" cy="5240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47000">
                    <a:schemeClr val="bg1">
                      <a:lumMod val="65000"/>
                    </a:schemeClr>
                  </a:gs>
                  <a:gs pos="95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17" name="Trapezoid 128"/>
              <p:cNvSpPr/>
              <p:nvPr/>
            </p:nvSpPr>
            <p:spPr>
              <a:xfrm>
                <a:off x="660280" y="967047"/>
                <a:ext cx="106343" cy="103215"/>
              </a:xfrm>
              <a:prstGeom prst="trapezoid">
                <a:avLst/>
              </a:prstGeom>
              <a:gradFill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47000">
                    <a:schemeClr val="bg1">
                      <a:lumMod val="95000"/>
                    </a:schemeClr>
                  </a:gs>
                  <a:gs pos="95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666629" y="477966"/>
                <a:ext cx="88883" cy="530367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19" name="Rechteck 96"/>
              <p:cNvSpPr/>
              <p:nvPr/>
            </p:nvSpPr>
            <p:spPr>
              <a:xfrm>
                <a:off x="666629" y="589121"/>
                <a:ext cx="90471" cy="96863"/>
              </a:xfrm>
              <a:prstGeom prst="rect">
                <a:avLst/>
              </a:prstGeom>
              <a:ln w="31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58"/>
              <p:cNvSpPr>
                <a:spLocks noChangeArrowheads="1"/>
              </p:cNvSpPr>
              <p:nvPr/>
            </p:nvSpPr>
            <p:spPr bwMode="auto">
              <a:xfrm>
                <a:off x="709235" y="758775"/>
                <a:ext cx="7200" cy="246343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21" name="Ellipse 98"/>
              <p:cNvSpPr>
                <a:spLocks noChangeAspect="1"/>
              </p:cNvSpPr>
              <p:nvPr/>
            </p:nvSpPr>
            <p:spPr>
              <a:xfrm>
                <a:off x="711071" y="805079"/>
                <a:ext cx="3174" cy="4763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14273" y="246129"/>
                <a:ext cx="57140" cy="776495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23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188878" y="285827"/>
                <a:ext cx="107930" cy="49226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24" name="Rectangle 58"/>
              <p:cNvSpPr>
                <a:spLocks noChangeArrowheads="1"/>
              </p:cNvSpPr>
              <p:nvPr/>
            </p:nvSpPr>
            <p:spPr bwMode="auto">
              <a:xfrm>
                <a:off x="209512" y="285827"/>
                <a:ext cx="65075" cy="5240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47000">
                    <a:schemeClr val="bg1">
                      <a:lumMod val="65000"/>
                    </a:schemeClr>
                  </a:gs>
                  <a:gs pos="95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25" name="Trapezoid 136"/>
              <p:cNvSpPr/>
              <p:nvPr/>
            </p:nvSpPr>
            <p:spPr>
              <a:xfrm>
                <a:off x="192052" y="968634"/>
                <a:ext cx="106344" cy="103216"/>
              </a:xfrm>
              <a:prstGeom prst="trapezoid">
                <a:avLst/>
              </a:prstGeom>
              <a:gradFill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47000">
                    <a:schemeClr val="bg1">
                      <a:lumMod val="95000"/>
                    </a:schemeClr>
                  </a:gs>
                  <a:gs pos="95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198401" y="481142"/>
                <a:ext cx="88884" cy="528779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27" name="Rechteck 104"/>
              <p:cNvSpPr/>
              <p:nvPr/>
            </p:nvSpPr>
            <p:spPr>
              <a:xfrm>
                <a:off x="198401" y="590708"/>
                <a:ext cx="90472" cy="96864"/>
              </a:xfrm>
              <a:prstGeom prst="rect">
                <a:avLst/>
              </a:prstGeom>
              <a:ln w="31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58"/>
              <p:cNvSpPr>
                <a:spLocks noChangeArrowheads="1"/>
              </p:cNvSpPr>
              <p:nvPr/>
            </p:nvSpPr>
            <p:spPr bwMode="auto">
              <a:xfrm>
                <a:off x="241011" y="760091"/>
                <a:ext cx="7200" cy="246343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29" name="Ellipse 106"/>
              <p:cNvSpPr>
                <a:spLocks noChangeAspect="1"/>
              </p:cNvSpPr>
              <p:nvPr/>
            </p:nvSpPr>
            <p:spPr>
              <a:xfrm>
                <a:off x="242843" y="806666"/>
                <a:ext cx="3174" cy="317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 sz="1100">
                  <a:solidFill>
                    <a:srgbClr val="FFFFFF"/>
                  </a:solidFill>
                </a:endParaRPr>
              </a:p>
            </p:txBody>
          </p:sp>
        </p:grpSp>
      </p:grp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07504" y="1700807"/>
          <a:ext cx="3470493" cy="2592289"/>
        </p:xfrm>
        <a:graphic>
          <a:graphicData uri="http://schemas.openxmlformats.org/presentationml/2006/ole">
            <p:oleObj spid="_x0000_s2050" name="Photo Editor Photo" r:id="rId6" imgW="17838095" imgH="12133333" progId="">
              <p:embed/>
            </p:oleObj>
          </a:graphicData>
        </a:graphic>
      </p:graphicFrame>
      <p:pic>
        <p:nvPicPr>
          <p:cNvPr id="32" name="Picture Placeholder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05" r="15305"/>
          <a:stretch>
            <a:fillRect/>
          </a:stretch>
        </p:blipFill>
        <p:spPr>
          <a:xfrm>
            <a:off x="5292080" y="3807853"/>
            <a:ext cx="3745418" cy="2429459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3563888" y="234888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tabLst>
                <a:tab pos="2601913" algn="l"/>
              </a:tabLst>
            </a:pPr>
            <a:r>
              <a:rPr lang="fr-FR" dirty="0">
                <a:solidFill>
                  <a:srgbClr val="898989"/>
                </a:solidFill>
                <a:cs typeface="Arial" charset="0"/>
              </a:rPr>
              <a:t>Comment s’ancrer correctement dans un béton existant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/>
              <a:t>Formation des Profs de BTS CM à St-Sauves</a:t>
            </a:r>
            <a:endParaRPr lang="fr-FR" sz="3600" dirty="0">
              <a:solidFill>
                <a:srgbClr val="66FF33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rgbClr val="898989"/>
                </a:solidFill>
              </a:rPr>
              <a:t>2x5 jours en novembre 2005 et mars 2006 pour introduire les Eurocodes en BTS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715375" cy="344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19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Qu’est-ce que l’APK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FF99E3-87E5-4E2B-ADE9-4A78AA49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Statut :</a:t>
            </a:r>
          </a:p>
          <a:p>
            <a:pPr lvl="2"/>
            <a:r>
              <a:rPr lang="fr-FR" sz="2000" b="1" dirty="0">
                <a:solidFill>
                  <a:srgbClr val="898989"/>
                </a:solidFill>
              </a:rPr>
              <a:t>Association loi 1901</a:t>
            </a:r>
            <a:r>
              <a:rPr lang="fr-FR" sz="2000" dirty="0">
                <a:solidFill>
                  <a:srgbClr val="898989"/>
                </a:solidFill>
              </a:rPr>
              <a:t> créée en 1991 à l’initiative d’USINOR (Pierre BOURRIER) et du CTICM (Jacques </a:t>
            </a:r>
            <a:r>
              <a:rPr lang="fr-FR" sz="2000" dirty="0" err="1">
                <a:solidFill>
                  <a:srgbClr val="898989"/>
                </a:solidFill>
              </a:rPr>
              <a:t>BROZZETTI</a:t>
            </a:r>
            <a:r>
              <a:rPr lang="fr-FR" sz="2000" dirty="0">
                <a:solidFill>
                  <a:srgbClr val="898989"/>
                </a:solidFill>
              </a:rPr>
              <a:t>)</a:t>
            </a:r>
            <a:endParaRPr lang="fr-FR" sz="2400" dirty="0">
              <a:solidFill>
                <a:srgbClr val="898989"/>
              </a:solidFill>
            </a:endParaRPr>
          </a:p>
          <a:p>
            <a:pPr lvl="2"/>
            <a:endParaRPr lang="fr-FR" sz="1000" dirty="0"/>
          </a:p>
          <a:p>
            <a:r>
              <a:rPr lang="fr-FR" dirty="0"/>
              <a:t>Objectifs :</a:t>
            </a:r>
          </a:p>
          <a:p>
            <a:pPr lvl="2"/>
            <a:r>
              <a:rPr lang="fr-FR" sz="2000" b="1" dirty="0">
                <a:solidFill>
                  <a:srgbClr val="898989"/>
                </a:solidFill>
              </a:rPr>
              <a:t>Réunir</a:t>
            </a:r>
            <a:r>
              <a:rPr lang="fr-FR" sz="2000" dirty="0">
                <a:solidFill>
                  <a:srgbClr val="898989"/>
                </a:solidFill>
              </a:rPr>
              <a:t> tous les acteurs de la Construction Métallique concernés par l’enseignement de cette discipline et notamment les profs disséminés dans toute la France</a:t>
            </a:r>
          </a:p>
          <a:p>
            <a:pPr lvl="2"/>
            <a:r>
              <a:rPr lang="fr-FR" sz="2000" b="1" dirty="0">
                <a:solidFill>
                  <a:srgbClr val="898989"/>
                </a:solidFill>
              </a:rPr>
              <a:t>Créer</a:t>
            </a:r>
            <a:r>
              <a:rPr lang="fr-FR" sz="2000" dirty="0">
                <a:solidFill>
                  <a:srgbClr val="898989"/>
                </a:solidFill>
              </a:rPr>
              <a:t> et mettre à disposition des </a:t>
            </a:r>
            <a:r>
              <a:rPr lang="fr-FR" sz="2000" b="1" dirty="0">
                <a:solidFill>
                  <a:srgbClr val="898989"/>
                </a:solidFill>
              </a:rPr>
              <a:t>outils pédagogiques</a:t>
            </a:r>
          </a:p>
          <a:p>
            <a:pPr lvl="2"/>
            <a:r>
              <a:rPr lang="fr-FR" sz="2000" b="1" dirty="0">
                <a:solidFill>
                  <a:srgbClr val="898989"/>
                </a:solidFill>
              </a:rPr>
              <a:t>Favoriser</a:t>
            </a:r>
            <a:r>
              <a:rPr lang="fr-FR" sz="2000" dirty="0">
                <a:solidFill>
                  <a:srgbClr val="898989"/>
                </a:solidFill>
              </a:rPr>
              <a:t>, </a:t>
            </a:r>
            <a:r>
              <a:rPr lang="fr-FR" sz="2000" b="1" dirty="0">
                <a:solidFill>
                  <a:srgbClr val="898989"/>
                </a:solidFill>
              </a:rPr>
              <a:t>améliorer</a:t>
            </a:r>
            <a:r>
              <a:rPr lang="fr-FR" sz="2000" dirty="0">
                <a:solidFill>
                  <a:srgbClr val="898989"/>
                </a:solidFill>
              </a:rPr>
              <a:t>, </a:t>
            </a:r>
            <a:r>
              <a:rPr lang="fr-FR" sz="2000" b="1" dirty="0">
                <a:solidFill>
                  <a:srgbClr val="898989"/>
                </a:solidFill>
              </a:rPr>
              <a:t>dynamiser</a:t>
            </a:r>
            <a:r>
              <a:rPr lang="fr-FR" sz="2000" dirty="0">
                <a:solidFill>
                  <a:srgbClr val="898989"/>
                </a:solidFill>
              </a:rPr>
              <a:t> et </a:t>
            </a:r>
            <a:r>
              <a:rPr lang="fr-FR" sz="2000" b="1" dirty="0">
                <a:solidFill>
                  <a:srgbClr val="898989"/>
                </a:solidFill>
              </a:rPr>
              <a:t>développer</a:t>
            </a:r>
            <a:r>
              <a:rPr lang="fr-FR" sz="2000" dirty="0">
                <a:solidFill>
                  <a:srgbClr val="898989"/>
                </a:solidFill>
              </a:rPr>
              <a:t> son enseignement</a:t>
            </a:r>
          </a:p>
          <a:p>
            <a:pPr lvl="2"/>
            <a:r>
              <a:rPr lang="fr-FR" sz="2000" b="1" dirty="0">
                <a:solidFill>
                  <a:srgbClr val="898989"/>
                </a:solidFill>
              </a:rPr>
              <a:t>Motiver</a:t>
            </a:r>
            <a:r>
              <a:rPr lang="fr-FR" sz="2000" dirty="0">
                <a:solidFill>
                  <a:srgbClr val="898989"/>
                </a:solidFill>
              </a:rPr>
              <a:t> les jeunes à se diriger vers nos métiers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483768" y="5589240"/>
            <a:ext cx="5184576" cy="1080120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former les diplômés dont la profession a besoin 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D59C3-3175-4073-91CF-50F255B3916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Rénovation du BTS </a:t>
            </a:r>
            <a:r>
              <a:rPr lang="fr-FR" sz="3600" dirty="0" err="1"/>
              <a:t>AMCR</a:t>
            </a:r>
            <a:endParaRPr lang="fr-FR" sz="2000" dirty="0">
              <a:solidFill>
                <a:srgbClr val="66FF33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/>
              <a:t>L’APK s’est considérablement impliquée :</a:t>
            </a:r>
          </a:p>
          <a:p>
            <a:pPr lvl="1"/>
            <a:r>
              <a:rPr lang="fr-FR" dirty="0">
                <a:solidFill>
                  <a:srgbClr val="898989"/>
                </a:solidFill>
              </a:rPr>
              <a:t>Dès le départ, dans la constitution du dossier </a:t>
            </a:r>
          </a:p>
          <a:p>
            <a:pPr lvl="1">
              <a:buNone/>
            </a:pPr>
            <a:r>
              <a:rPr lang="fr-FR" dirty="0">
                <a:solidFill>
                  <a:srgbClr val="898989"/>
                </a:solidFill>
              </a:rPr>
              <a:t>	d’opportunité</a:t>
            </a:r>
          </a:p>
          <a:p>
            <a:pPr lvl="1"/>
            <a:r>
              <a:rPr lang="fr-FR" dirty="0">
                <a:solidFill>
                  <a:srgbClr val="898989"/>
                </a:solidFill>
              </a:rPr>
              <a:t>Dans la sélection des membres du groupe de </a:t>
            </a:r>
          </a:p>
          <a:p>
            <a:pPr lvl="1">
              <a:buNone/>
            </a:pPr>
            <a:r>
              <a:rPr lang="fr-FR" dirty="0">
                <a:solidFill>
                  <a:srgbClr val="898989"/>
                </a:solidFill>
              </a:rPr>
              <a:t>	travail de la rénovation</a:t>
            </a:r>
          </a:p>
          <a:p>
            <a:pPr lvl="2"/>
            <a:r>
              <a:rPr lang="fr-FR" dirty="0">
                <a:solidFill>
                  <a:srgbClr val="898989"/>
                </a:solidFill>
              </a:rPr>
              <a:t>académiques</a:t>
            </a:r>
          </a:p>
          <a:p>
            <a:pPr lvl="2"/>
            <a:r>
              <a:rPr lang="fr-FR" dirty="0">
                <a:solidFill>
                  <a:srgbClr val="898989"/>
                </a:solidFill>
              </a:rPr>
              <a:t>professionnels</a:t>
            </a:r>
          </a:p>
          <a:p>
            <a:pPr lvl="1"/>
            <a:r>
              <a:rPr lang="fr-FR" dirty="0">
                <a:solidFill>
                  <a:srgbClr val="898989"/>
                </a:solidFill>
              </a:rPr>
              <a:t>Dans l’identification du nom du nouveau BTS (enquête)</a:t>
            </a:r>
          </a:p>
          <a:p>
            <a:pPr lvl="1"/>
            <a:r>
              <a:rPr lang="fr-FR" dirty="0">
                <a:solidFill>
                  <a:srgbClr val="898989"/>
                </a:solidFill>
              </a:rPr>
              <a:t>Par une participation active dans l’écriture du </a:t>
            </a:r>
          </a:p>
          <a:p>
            <a:pPr lvl="1">
              <a:buNone/>
            </a:pPr>
            <a:r>
              <a:rPr lang="fr-FR" dirty="0">
                <a:solidFill>
                  <a:srgbClr val="898989"/>
                </a:solidFill>
              </a:rPr>
              <a:t>	nouveau référentiel</a:t>
            </a:r>
          </a:p>
          <a:p>
            <a:pPr lvl="1"/>
            <a:r>
              <a:rPr lang="fr-FR" dirty="0">
                <a:solidFill>
                  <a:srgbClr val="898989"/>
                </a:solidFill>
              </a:rPr>
              <a:t>Dans la rédaction de l’ouvrage « Eurocode » </a:t>
            </a:r>
          </a:p>
          <a:p>
            <a:pPr lvl="1">
              <a:buNone/>
            </a:pPr>
            <a:r>
              <a:rPr lang="fr-FR" dirty="0">
                <a:solidFill>
                  <a:srgbClr val="898989"/>
                </a:solidFill>
              </a:rPr>
              <a:t>	autorisé à l’examen </a:t>
            </a:r>
            <a:r>
              <a:rPr lang="fr-FR" b="1" dirty="0">
                <a:solidFill>
                  <a:srgbClr val="898989"/>
                </a:solidFill>
              </a:rPr>
              <a:t>et dans sa mise à jour</a:t>
            </a:r>
          </a:p>
          <a:p>
            <a:pPr lvl="1">
              <a:buNone/>
            </a:pPr>
            <a:endParaRPr lang="fr-FR" dirty="0">
              <a:solidFill>
                <a:srgbClr val="898989"/>
              </a:solidFill>
            </a:endParaRPr>
          </a:p>
          <a:p>
            <a:pPr lvl="1">
              <a:buNone/>
            </a:pPr>
            <a:endParaRPr lang="fr-FR" dirty="0">
              <a:solidFill>
                <a:srgbClr val="898989"/>
              </a:solidFill>
            </a:endParaRPr>
          </a:p>
          <a:p>
            <a:pPr lvl="1"/>
            <a:endParaRPr lang="fr-FR" dirty="0">
              <a:solidFill>
                <a:srgbClr val="898989"/>
              </a:solidFill>
            </a:endParaRP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256" y="1555368"/>
            <a:ext cx="2013240" cy="2881744"/>
          </a:xfrm>
          <a:prstGeom prst="rect">
            <a:avLst/>
          </a:prstGeom>
          <a:noFill/>
          <a:ln w="317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653136"/>
            <a:ext cx="297157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0" dirty="0">
                <a:latin typeface="Calibri" pitchFamily="34" charset="0"/>
                <a:cs typeface="Calibri" pitchFamily="34" charset="0"/>
              </a:rPr>
              <a:t>Le BTS </a:t>
            </a:r>
            <a:r>
              <a:rPr lang="fr-FR" sz="3600" b="1" noProof="0" dirty="0" err="1">
                <a:latin typeface="Calibri" pitchFamily="34" charset="0"/>
                <a:cs typeface="Calibri" pitchFamily="34" charset="0"/>
              </a:rPr>
              <a:t>AMCR</a:t>
            </a:r>
            <a:endParaRPr lang="fr-FR" sz="3600" noProof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42499"/>
            <a:ext cx="8496000" cy="5026861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00B0F0"/>
                </a:solidFill>
              </a:rPr>
              <a:t>BTS A</a:t>
            </a:r>
            <a:r>
              <a:rPr lang="fr-FR" sz="3200" b="0" dirty="0">
                <a:solidFill>
                  <a:srgbClr val="898989"/>
                </a:solidFill>
              </a:rPr>
              <a:t>rchitectures en </a:t>
            </a:r>
            <a:r>
              <a:rPr lang="fr-FR" sz="3200" dirty="0">
                <a:solidFill>
                  <a:srgbClr val="00B0F0"/>
                </a:solidFill>
              </a:rPr>
              <a:t>M</a:t>
            </a:r>
            <a:r>
              <a:rPr lang="fr-FR" sz="3200" b="0" dirty="0">
                <a:solidFill>
                  <a:srgbClr val="898989"/>
                </a:solidFill>
              </a:rPr>
              <a:t>étal :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00B0F0"/>
                </a:solidFill>
              </a:rPr>
              <a:t>C</a:t>
            </a:r>
            <a:r>
              <a:rPr lang="fr-FR" sz="3200" b="0" dirty="0">
                <a:solidFill>
                  <a:srgbClr val="898989"/>
                </a:solidFill>
              </a:rPr>
              <a:t>onception et </a:t>
            </a:r>
            <a:r>
              <a:rPr lang="fr-FR" sz="3200" dirty="0">
                <a:solidFill>
                  <a:srgbClr val="00B0F0"/>
                </a:solidFill>
              </a:rPr>
              <a:t>R</a:t>
            </a:r>
            <a:r>
              <a:rPr lang="fr-FR" sz="3200" b="0" dirty="0">
                <a:solidFill>
                  <a:srgbClr val="898989"/>
                </a:solidFill>
              </a:rPr>
              <a:t>éalisation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fr-FR" sz="1600" noProof="0" dirty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noProof="0" dirty="0"/>
              <a:t>Pourquoi ce nom ?</a:t>
            </a:r>
          </a:p>
          <a:p>
            <a:pPr marL="809625" lvl="1" indent="-352425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q"/>
            </a:pPr>
            <a:r>
              <a:rPr lang="fr-FR" sz="2400" noProof="0" dirty="0">
                <a:solidFill>
                  <a:srgbClr val="898989"/>
                </a:solidFill>
              </a:rPr>
              <a:t>car, aujourd’hui, le vocable </a:t>
            </a:r>
            <a:r>
              <a:rPr lang="fr-FR" sz="2400" b="1" noProof="0" dirty="0">
                <a:solidFill>
                  <a:srgbClr val="00B0F0"/>
                </a:solidFill>
                <a:ea typeface="+mn-ea"/>
                <a:cs typeface="+mn-cs"/>
              </a:rPr>
              <a:t>Architectures en Métal</a:t>
            </a:r>
            <a:r>
              <a:rPr lang="fr-FR" sz="2400" b="1" noProof="0" dirty="0"/>
              <a:t> </a:t>
            </a:r>
            <a:r>
              <a:rPr lang="fr-FR" sz="2400" noProof="0" dirty="0">
                <a:solidFill>
                  <a:srgbClr val="898989"/>
                </a:solidFill>
              </a:rPr>
              <a:t>représente très bien ce métier,</a:t>
            </a:r>
          </a:p>
          <a:p>
            <a:pPr marL="809625" lvl="1" indent="-352425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q"/>
            </a:pPr>
            <a:r>
              <a:rPr lang="fr-FR" sz="2400" noProof="0" dirty="0">
                <a:solidFill>
                  <a:srgbClr val="898989"/>
                </a:solidFill>
              </a:rPr>
              <a:t>pour éviter la confusion avec </a:t>
            </a:r>
            <a:r>
              <a:rPr lang="fr-FR" sz="2400" b="1" noProof="0" dirty="0">
                <a:solidFill>
                  <a:srgbClr val="00B0F0"/>
                </a:solidFill>
                <a:ea typeface="+mn-ea"/>
                <a:cs typeface="+mn-cs"/>
              </a:rPr>
              <a:t>Construction mécanique</a:t>
            </a:r>
            <a:r>
              <a:rPr lang="fr-FR" sz="2400" noProof="0" dirty="0">
                <a:ea typeface="+mn-ea"/>
                <a:cs typeface="+mn-cs"/>
              </a:rPr>
              <a:t>,</a:t>
            </a:r>
          </a:p>
          <a:p>
            <a:pPr marL="809625" lvl="1" indent="-352425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q"/>
            </a:pPr>
            <a:r>
              <a:rPr lang="fr-FR" sz="2400" noProof="0" dirty="0">
                <a:solidFill>
                  <a:srgbClr val="898989"/>
                </a:solidFill>
              </a:rPr>
              <a:t>pour couper définitivement le lien avec les vieux ateliers du milieu du 20</a:t>
            </a:r>
            <a:r>
              <a:rPr lang="fr-FR" sz="2400" baseline="30000" noProof="0" dirty="0">
                <a:solidFill>
                  <a:srgbClr val="898989"/>
                </a:solidFill>
              </a:rPr>
              <a:t>e</a:t>
            </a:r>
            <a:r>
              <a:rPr lang="fr-FR" sz="2400" noProof="0" dirty="0">
                <a:solidFill>
                  <a:srgbClr val="898989"/>
                </a:solidFill>
              </a:rPr>
              <a:t> siècle,</a:t>
            </a:r>
          </a:p>
          <a:p>
            <a:pPr marL="809625" lvl="1" indent="-352425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q"/>
            </a:pPr>
            <a:r>
              <a:rPr lang="fr-FR" sz="2400" noProof="0" dirty="0">
                <a:solidFill>
                  <a:srgbClr val="898989"/>
                </a:solidFill>
              </a:rPr>
              <a:t>pour essayer d’attirer davantage d’étudiant</a:t>
            </a:r>
            <a:r>
              <a:rPr lang="fr-FR" sz="2400" u="sng" noProof="0" dirty="0">
                <a:solidFill>
                  <a:srgbClr val="898989"/>
                </a:solidFill>
              </a:rPr>
              <a:t>es </a:t>
            </a:r>
            <a:r>
              <a:rPr lang="fr-FR" sz="2400" noProof="0" dirty="0">
                <a:solidFill>
                  <a:srgbClr val="898989"/>
                </a:solidFill>
              </a:rPr>
              <a:t>car la CM n’est pas la seule affaire des garçons.</a:t>
            </a:r>
            <a:endParaRPr lang="fr-FR" sz="1800" noProof="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3600" dirty="0"/>
              <a:t>Rénovation du BTS CM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97186"/>
            <a:ext cx="8229600" cy="4756150"/>
          </a:xfrm>
        </p:spPr>
        <p:txBody>
          <a:bodyPr/>
          <a:lstStyle/>
          <a:p>
            <a:pPr marL="342900" lvl="1" indent="-342900">
              <a:spcBef>
                <a:spcPct val="40000"/>
              </a:spcBef>
              <a:spcAft>
                <a:spcPct val="10000"/>
              </a:spcAft>
              <a:buClr>
                <a:schemeClr val="bg1"/>
              </a:buClr>
              <a:buSzPct val="80000"/>
              <a:buNone/>
            </a:pPr>
            <a:r>
              <a:rPr lang="fr-FR" altLang="fr-FR" sz="2400" b="1" dirty="0">
                <a:cs typeface="Arial" charset="0"/>
              </a:rPr>
              <a:t>N</a:t>
            </a:r>
            <a:r>
              <a:rPr lang="fr-FR" altLang="fr-FR" sz="2400" b="1" noProof="0" dirty="0">
                <a:cs typeface="Arial" charset="0"/>
              </a:rPr>
              <a:t>ombreuses réunions de travail (plus de 21 jours !) :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7 mars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22 &amp; 23 mars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26 &amp; 27 avril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18 &amp; 19 mai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9 &amp; 10 juin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6 &amp;7 octobre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9 &amp; 10 novembre 2016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23 &amp; 24 janvier 2017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23 &amp; 24 mars 2017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16 &amp; 17 mai 2017</a:t>
            </a:r>
          </a:p>
          <a:p>
            <a:pPr lvl="1">
              <a:buSzPct val="80000"/>
              <a:tabLst>
                <a:tab pos="8342313" algn="r"/>
              </a:tabLst>
            </a:pPr>
            <a:r>
              <a:rPr lang="fr-FR" altLang="fr-FR" sz="2000" noProof="0" dirty="0">
                <a:solidFill>
                  <a:srgbClr val="898989"/>
                </a:solidFill>
              </a:rPr>
              <a:t>21 &amp; 22 novembre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268" t="18223" r="12243" b="41493"/>
          <a:stretch>
            <a:fillRect/>
          </a:stretch>
        </p:blipFill>
        <p:spPr bwMode="auto">
          <a:xfrm>
            <a:off x="3419872" y="2132856"/>
            <a:ext cx="546060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5663" r="8453" b="39181"/>
          <a:stretch>
            <a:fillRect/>
          </a:stretch>
        </p:blipFill>
        <p:spPr bwMode="auto">
          <a:xfrm>
            <a:off x="3923928" y="4005064"/>
            <a:ext cx="50817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Activités de l’APK : le Prix des Cahiers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5115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Récompenser des travaux d’élèves :</a:t>
            </a:r>
          </a:p>
          <a:p>
            <a:pPr lvl="1">
              <a:spcAft>
                <a:spcPts val="600"/>
              </a:spcAft>
            </a:pPr>
            <a:r>
              <a:rPr lang="fr-FR" sz="2800" dirty="0">
                <a:solidFill>
                  <a:srgbClr val="898989"/>
                </a:solidFill>
              </a:rPr>
              <a:t>Prix IUT/BTS</a:t>
            </a:r>
          </a:p>
          <a:p>
            <a:pPr lvl="1">
              <a:spcAft>
                <a:spcPts val="600"/>
              </a:spcAft>
            </a:pPr>
            <a:r>
              <a:rPr lang="fr-FR" sz="2800" dirty="0">
                <a:solidFill>
                  <a:srgbClr val="898989"/>
                </a:solidFill>
              </a:rPr>
              <a:t>Prix Écoles d’ingénieurs / Écoles d’architecture</a:t>
            </a:r>
            <a:endParaRPr lang="fr-FR" sz="3600" dirty="0">
              <a:solidFill>
                <a:srgbClr val="89898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35696" y="4221088"/>
            <a:ext cx="5328592" cy="1296144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les motiver à la Construction Métallique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23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r="1249"/>
          <a:stretch>
            <a:fillRect/>
          </a:stretch>
        </p:blipFill>
        <p:spPr bwMode="auto">
          <a:xfrm>
            <a:off x="6156176" y="1772816"/>
            <a:ext cx="29878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Activités de l’APK : le Prix des Cahiers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511526"/>
          </a:xfrm>
        </p:spPr>
        <p:txBody>
          <a:bodyPr>
            <a:normAutofit/>
          </a:bodyPr>
          <a:lstStyle/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Exemples de BTS récompensés :</a:t>
            </a:r>
          </a:p>
          <a:p>
            <a:pPr lvl="1">
              <a:spcAft>
                <a:spcPts val="600"/>
              </a:spcAft>
            </a:pPr>
            <a:r>
              <a:rPr lang="fr-FR" sz="2400" dirty="0">
                <a:solidFill>
                  <a:srgbClr val="898989"/>
                </a:solidFill>
              </a:rPr>
              <a:t>2016 Lycée Monge, Chambéry</a:t>
            </a:r>
          </a:p>
          <a:p>
            <a:pPr lvl="1">
              <a:spcAft>
                <a:spcPts val="600"/>
              </a:spcAft>
            </a:pPr>
            <a:r>
              <a:rPr lang="fr-FR" sz="2400" dirty="0">
                <a:solidFill>
                  <a:srgbClr val="898989"/>
                </a:solidFill>
              </a:rPr>
              <a:t>2018 Lycée des Métiers du Bâtiment, Felletin</a:t>
            </a:r>
          </a:p>
          <a:p>
            <a:pPr lvl="2">
              <a:spcAft>
                <a:spcPts val="600"/>
              </a:spcAft>
            </a:pPr>
            <a:endParaRPr lang="fr-FR" sz="2400" dirty="0">
              <a:solidFill>
                <a:srgbClr val="898989"/>
              </a:solidFill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8453" t="35116" r="13191" b="5831"/>
          <a:stretch>
            <a:fillRect/>
          </a:stretch>
        </p:blipFill>
        <p:spPr bwMode="auto">
          <a:xfrm>
            <a:off x="771145" y="3645024"/>
            <a:ext cx="531302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e 14"/>
          <p:cNvGrpSpPr>
            <a:grpSpLocks noChangeAspect="1"/>
          </p:cNvGrpSpPr>
          <p:nvPr/>
        </p:nvGrpSpPr>
        <p:grpSpPr>
          <a:xfrm>
            <a:off x="6228184" y="3514101"/>
            <a:ext cx="2088232" cy="3227267"/>
            <a:chOff x="467544" y="3717032"/>
            <a:chExt cx="1584176" cy="2448272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10555" t="10526" r="12046"/>
            <a:stretch>
              <a:fillRect/>
            </a:stretch>
          </p:blipFill>
          <p:spPr bwMode="auto">
            <a:xfrm>
              <a:off x="467544" y="3717032"/>
              <a:ext cx="15841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10556" t="-1" r="12036" b="10516"/>
            <a:stretch>
              <a:fillRect/>
            </a:stretch>
          </p:blipFill>
          <p:spPr bwMode="auto">
            <a:xfrm>
              <a:off x="467544" y="4941168"/>
              <a:ext cx="15841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69" descr="APK-2013-bl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6264696"/>
            <a:ext cx="121440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Projets de l’APK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511526"/>
          </a:xfrm>
        </p:spPr>
        <p:txBody>
          <a:bodyPr>
            <a:normAutofit fontScale="92500"/>
          </a:bodyPr>
          <a:lstStyle/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Créer des ressources visant à créer des vocations chez les « très jeunes » (au </a:t>
            </a:r>
            <a:r>
              <a:rPr lang="fr-FR" sz="3200" dirty="0" smtClean="0"/>
              <a:t>collège &amp; au lycée)</a:t>
            </a:r>
            <a:endParaRPr lang="fr-FR" sz="3200" dirty="0"/>
          </a:p>
          <a:p>
            <a:pPr lvl="1">
              <a:spcAft>
                <a:spcPts val="600"/>
              </a:spcAft>
            </a:pPr>
            <a:r>
              <a:rPr lang="fr-FR" sz="2400" dirty="0">
                <a:solidFill>
                  <a:srgbClr val="898989"/>
                </a:solidFill>
              </a:rPr>
              <a:t>Proposer des </a:t>
            </a:r>
            <a:r>
              <a:rPr lang="fr-FR" sz="2400" dirty="0" err="1">
                <a:solidFill>
                  <a:srgbClr val="898989"/>
                </a:solidFill>
              </a:rPr>
              <a:t>Serious</a:t>
            </a:r>
            <a:r>
              <a:rPr lang="fr-FR" sz="2400" dirty="0">
                <a:solidFill>
                  <a:srgbClr val="898989"/>
                </a:solidFill>
              </a:rPr>
              <a:t> </a:t>
            </a:r>
            <a:r>
              <a:rPr lang="fr-FR" sz="2400" dirty="0" err="1">
                <a:solidFill>
                  <a:srgbClr val="898989"/>
                </a:solidFill>
              </a:rPr>
              <a:t>Games</a:t>
            </a:r>
            <a:r>
              <a:rPr lang="fr-FR" sz="2400" dirty="0">
                <a:solidFill>
                  <a:srgbClr val="898989"/>
                </a:solidFill>
              </a:rPr>
              <a:t> pour les amener à comprendre :</a:t>
            </a:r>
          </a:p>
          <a:p>
            <a:pPr lvl="2">
              <a:spcAft>
                <a:spcPts val="600"/>
              </a:spcAft>
            </a:pPr>
            <a:r>
              <a:rPr lang="fr-FR" sz="2200" dirty="0">
                <a:solidFill>
                  <a:srgbClr val="898989"/>
                </a:solidFill>
              </a:rPr>
              <a:t>que nos métiers sont fantastiques,</a:t>
            </a:r>
          </a:p>
          <a:p>
            <a:pPr lvl="2">
              <a:spcAft>
                <a:spcPts val="600"/>
              </a:spcAft>
            </a:pPr>
            <a:r>
              <a:rPr lang="fr-FR" sz="2200" dirty="0">
                <a:solidFill>
                  <a:srgbClr val="898989"/>
                </a:solidFill>
              </a:rPr>
              <a:t>que nos ouvrages sont extraordinaires et que ceux qui les construisent ou les conçoivent, sont fiers de l’œuvre accomplie,</a:t>
            </a:r>
          </a:p>
          <a:p>
            <a:pPr lvl="2">
              <a:spcAft>
                <a:spcPts val="600"/>
              </a:spcAft>
            </a:pPr>
            <a:r>
              <a:rPr lang="fr-FR" sz="2200" dirty="0">
                <a:solidFill>
                  <a:srgbClr val="898989"/>
                </a:solidFill>
              </a:rPr>
              <a:t>que, si ces ouvrages sont très concrets (« ils existent en vrai »), leur conception fait très largement appel au virtuel (BIM),</a:t>
            </a:r>
          </a:p>
          <a:p>
            <a:pPr lvl="2">
              <a:spcAft>
                <a:spcPts val="600"/>
              </a:spcAft>
            </a:pPr>
            <a:r>
              <a:rPr lang="fr-FR" sz="2200" dirty="0">
                <a:solidFill>
                  <a:srgbClr val="898989"/>
                </a:solidFill>
              </a:rPr>
              <a:t>et enfin, qu’ils sont à destinés à toutes et à tous </a:t>
            </a:r>
            <a:r>
              <a:rPr lang="fr-FR" sz="2000" dirty="0">
                <a:solidFill>
                  <a:srgbClr val="898989"/>
                </a:solidFill>
              </a:rPr>
              <a:t>!</a:t>
            </a:r>
            <a:endParaRPr lang="fr-FR" sz="2200" dirty="0">
              <a:solidFill>
                <a:srgbClr val="898989"/>
              </a:solidFill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6" name="Picture 169" descr="APK-2013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64696"/>
            <a:ext cx="121440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Projets de l’APK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511526"/>
          </a:xfrm>
        </p:spPr>
        <p:txBody>
          <a:bodyPr>
            <a:normAutofit/>
          </a:bodyPr>
          <a:lstStyle/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Ressources utilisables à tous </a:t>
            </a:r>
            <a:r>
              <a:rPr lang="fr-FR" sz="3200" dirty="0" smtClean="0"/>
              <a:t>les niveaux</a:t>
            </a:r>
            <a:r>
              <a:rPr lang="fr-FR" sz="3200" dirty="0"/>
              <a:t>, du collège au </a:t>
            </a:r>
            <a:r>
              <a:rPr lang="fr-FR" sz="3200" dirty="0" smtClean="0"/>
              <a:t>CHEM en passant par </a:t>
            </a:r>
            <a:r>
              <a:rPr lang="fr-FR" sz="3200" dirty="0" smtClean="0"/>
              <a:t>les Bac Pro, STI2D, généraux, etc.</a:t>
            </a:r>
            <a:endParaRPr lang="fr-FR" sz="3200" dirty="0" smtClean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9" name="Image 8" descr="fs03a_0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56992"/>
            <a:ext cx="4400952" cy="2808312"/>
          </a:xfrm>
          <a:prstGeom prst="rect">
            <a:avLst/>
          </a:prstGeom>
        </p:spPr>
      </p:pic>
      <p:pic>
        <p:nvPicPr>
          <p:cNvPr id="10" name="Image 9" descr="fs03a_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356992"/>
            <a:ext cx="4400952" cy="2808312"/>
          </a:xfrm>
          <a:prstGeom prst="rect">
            <a:avLst/>
          </a:prstGeom>
        </p:spPr>
      </p:pic>
      <p:pic>
        <p:nvPicPr>
          <p:cNvPr id="11" name="Image 10" descr="fs03a_0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356992"/>
            <a:ext cx="4400952" cy="2808312"/>
          </a:xfrm>
          <a:prstGeom prst="rect">
            <a:avLst/>
          </a:prstGeom>
        </p:spPr>
      </p:pic>
      <p:pic>
        <p:nvPicPr>
          <p:cNvPr id="12" name="Image 11" descr="fs03a_0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4400952" cy="2808312"/>
          </a:xfrm>
          <a:prstGeom prst="rect">
            <a:avLst/>
          </a:prstGeom>
        </p:spPr>
      </p:pic>
      <p:pic>
        <p:nvPicPr>
          <p:cNvPr id="13" name="Image 12" descr="fs03a_04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356992"/>
            <a:ext cx="4400952" cy="2808312"/>
          </a:xfrm>
          <a:prstGeom prst="rect">
            <a:avLst/>
          </a:prstGeom>
        </p:spPr>
      </p:pic>
      <p:pic>
        <p:nvPicPr>
          <p:cNvPr id="14" name="Image 13" descr="fs03a_05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3356992"/>
            <a:ext cx="4400952" cy="2808312"/>
          </a:xfrm>
          <a:prstGeom prst="rect">
            <a:avLst/>
          </a:prstGeom>
        </p:spPr>
      </p:pic>
      <p:pic>
        <p:nvPicPr>
          <p:cNvPr id="15" name="Image 14" descr="IJDCmCol1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7294" y="2852936"/>
            <a:ext cx="3017114" cy="3816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Conclusion : Actions de l’APK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60848"/>
            <a:ext cx="8229600" cy="3096344"/>
          </a:xfrm>
        </p:spPr>
        <p:txBody>
          <a:bodyPr>
            <a:normAutofit/>
          </a:bodyPr>
          <a:lstStyle/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2800" dirty="0">
                <a:solidFill>
                  <a:srgbClr val="898989"/>
                </a:solidFill>
              </a:rPr>
              <a:t>L’APK répond systématiquement présent pour aider et participer aux activités du BTS </a:t>
            </a:r>
            <a:r>
              <a:rPr lang="fr-FR" sz="2800" dirty="0" err="1">
                <a:solidFill>
                  <a:srgbClr val="898989"/>
                </a:solidFill>
              </a:rPr>
              <a:t>AMCR</a:t>
            </a:r>
            <a:endParaRPr lang="fr-FR" sz="2800" dirty="0">
              <a:solidFill>
                <a:srgbClr val="898989"/>
              </a:solidFill>
            </a:endParaRPr>
          </a:p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2800" dirty="0">
                <a:solidFill>
                  <a:srgbClr val="898989"/>
                </a:solidFill>
              </a:rPr>
              <a:t>Elle tente d’aider à attirer des élèves en faisant la promotion de la CM auprès des jeunes</a:t>
            </a:r>
          </a:p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2800" dirty="0">
                <a:solidFill>
                  <a:srgbClr val="898989"/>
                </a:solidFill>
              </a:rPr>
              <a:t>Elle participe à promouvoir le BTS dans les lycées et les entreprises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16" name="Picture 169" descr="APK-2013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64696"/>
            <a:ext cx="121440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763688" y="5301208"/>
            <a:ext cx="6480720" cy="936104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Exemple : ouverture d’une section BTS 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AMCR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Lycée Martin Nadaud de St-Pierre des Corps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Conclusion : En échange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280" cy="4756150"/>
          </a:xfrm>
        </p:spPr>
        <p:txBody>
          <a:bodyPr>
            <a:normAutofit fontScale="92500" lnSpcReduction="20000"/>
          </a:bodyPr>
          <a:lstStyle/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Adhérez et faites adhérer vos établissements</a:t>
            </a:r>
          </a:p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Adhérez aussi à titre individuel </a:t>
            </a:r>
            <a:r>
              <a:rPr lang="fr-FR" sz="3200" dirty="0">
                <a:solidFill>
                  <a:srgbClr val="898989"/>
                </a:solidFill>
              </a:rPr>
              <a:t>pour nous soutenir</a:t>
            </a:r>
          </a:p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Venez nombreux </a:t>
            </a:r>
            <a:r>
              <a:rPr lang="fr-FR" sz="3200" dirty="0">
                <a:solidFill>
                  <a:srgbClr val="898989"/>
                </a:solidFill>
              </a:rPr>
              <a:t>à nos manifestations :</a:t>
            </a:r>
          </a:p>
          <a:p>
            <a:pPr lvl="1" indent="-249238">
              <a:spcAft>
                <a:spcPts val="600"/>
              </a:spcAft>
              <a:buClr>
                <a:srgbClr val="898989"/>
              </a:buClr>
            </a:pPr>
            <a:r>
              <a:rPr lang="fr-FR" sz="2400" dirty="0">
                <a:solidFill>
                  <a:srgbClr val="898989"/>
                </a:solidFill>
              </a:rPr>
              <a:t>Séminaire 2019 à Cachan</a:t>
            </a:r>
          </a:p>
          <a:p>
            <a:pPr lvl="1" indent="-249238">
              <a:spcAft>
                <a:spcPts val="600"/>
              </a:spcAft>
              <a:buClr>
                <a:srgbClr val="898989"/>
              </a:buClr>
            </a:pPr>
            <a:r>
              <a:rPr lang="fr-FR" sz="2400" dirty="0">
                <a:solidFill>
                  <a:srgbClr val="898989"/>
                </a:solidFill>
              </a:rPr>
              <a:t>Assemblées générales…</a:t>
            </a:r>
          </a:p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Faites participer vos élèves </a:t>
            </a:r>
            <a:r>
              <a:rPr lang="fr-FR" sz="3200" dirty="0">
                <a:solidFill>
                  <a:srgbClr val="898989"/>
                </a:solidFill>
              </a:rPr>
              <a:t>au Prix des Cahiers</a:t>
            </a:r>
          </a:p>
          <a:p>
            <a:pPr indent="-249238">
              <a:spcAft>
                <a:spcPts val="600"/>
              </a:spcAft>
              <a:buClr>
                <a:srgbClr val="898989"/>
              </a:buClr>
            </a:pPr>
            <a:r>
              <a:rPr lang="fr-FR" sz="3200" dirty="0"/>
              <a:t>Envoyez-nous :</a:t>
            </a:r>
          </a:p>
          <a:p>
            <a:pPr lvl="1" indent="-249238">
              <a:spcAft>
                <a:spcPts val="600"/>
              </a:spcAft>
              <a:buClr>
                <a:srgbClr val="898989"/>
              </a:buClr>
            </a:pPr>
            <a:r>
              <a:rPr lang="fr-FR" sz="2400" dirty="0">
                <a:solidFill>
                  <a:srgbClr val="898989"/>
                </a:solidFill>
              </a:rPr>
              <a:t>Articles, analyse d’ouvrages, projets, photos de visites de chantier,</a:t>
            </a:r>
          </a:p>
          <a:p>
            <a:pPr lvl="1" indent="-249238">
              <a:spcAft>
                <a:spcPts val="600"/>
              </a:spcAft>
              <a:buClr>
                <a:srgbClr val="898989"/>
              </a:buClr>
            </a:pPr>
            <a:r>
              <a:rPr lang="fr-FR" sz="2400" dirty="0">
                <a:solidFill>
                  <a:srgbClr val="898989"/>
                </a:solidFill>
              </a:rPr>
              <a:t>et toutes les ressources que vous acceptez de partager !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16" name="Picture 169" descr="APK-2013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64696"/>
            <a:ext cx="121440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0ED1DED4-C332-4093-8D24-DC488EB89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920880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L’</a:t>
            </a:r>
            <a:r>
              <a:rPr lang="fr-FR" sz="3600" i="0" dirty="0">
                <a:solidFill>
                  <a:srgbClr val="898989"/>
                </a:solidFill>
              </a:rPr>
              <a:t>APK</a:t>
            </a:r>
            <a:r>
              <a:rPr lang="fr-FR" dirty="0"/>
              <a:t/>
            </a:r>
            <a:br>
              <a:rPr lang="fr-FR" dirty="0"/>
            </a:br>
            <a:r>
              <a:rPr lang="fr-FR" sz="3200" i="0" dirty="0">
                <a:solidFill>
                  <a:srgbClr val="898989"/>
                </a:solidFill>
              </a:rPr>
              <a:t>A</a:t>
            </a:r>
            <a:r>
              <a:rPr lang="fr-FR" dirty="0"/>
              <a:t>ssociation pour la </a:t>
            </a:r>
            <a:r>
              <a:rPr lang="fr-FR" sz="3200" i="0" dirty="0">
                <a:solidFill>
                  <a:srgbClr val="898989"/>
                </a:solidFill>
              </a:rPr>
              <a:t>P</a:t>
            </a:r>
            <a:r>
              <a:rPr lang="fr-FR" dirty="0"/>
              <a:t>romotion de l’</a:t>
            </a:r>
            <a:r>
              <a:rPr lang="fr-FR" sz="3200" i="0" dirty="0">
                <a:solidFill>
                  <a:srgbClr val="898989"/>
                </a:solidFill>
              </a:rPr>
              <a:t>E</a:t>
            </a:r>
            <a:r>
              <a:rPr lang="fr-FR" dirty="0"/>
              <a:t>nseignement de la </a:t>
            </a:r>
            <a:r>
              <a:rPr lang="fr-FR" sz="3200" i="0" dirty="0">
                <a:solidFill>
                  <a:srgbClr val="898989"/>
                </a:solidFill>
              </a:rPr>
              <a:t>C</a:t>
            </a:r>
            <a:r>
              <a:rPr lang="fr-FR" dirty="0"/>
              <a:t>onstruction </a:t>
            </a:r>
            <a:r>
              <a:rPr lang="fr-FR" sz="3200" i="0" dirty="0">
                <a:solidFill>
                  <a:srgbClr val="898989"/>
                </a:solidFill>
              </a:rPr>
              <a:t>A</a:t>
            </a:r>
            <a:r>
              <a:rPr lang="fr-FR" dirty="0"/>
              <a:t>cier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xmlns="" id="{212D4207-B0D2-4BC5-B8DC-1699A0567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88" y="4365104"/>
            <a:ext cx="7016824" cy="622920"/>
          </a:xfr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votre attention</a:t>
            </a:r>
          </a:p>
        </p:txBody>
      </p:sp>
      <p:pic>
        <p:nvPicPr>
          <p:cNvPr id="7" name="Picture 169" descr="APK-2013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932" y="5805264"/>
            <a:ext cx="1832136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469006" y="6525344"/>
            <a:ext cx="2205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http://www.apkweb.org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161967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24328" y="6021288"/>
            <a:ext cx="161967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7949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Objectifs de l’APK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FF99E3-87E5-4E2B-ADE9-4A78AA49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7863" indent="-268288"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tabLst>
                <a:tab pos="2601913" algn="l"/>
              </a:tabLst>
            </a:pPr>
            <a:endParaRPr lang="fr-FR" b="1" dirty="0">
              <a:cs typeface="Arial" charset="0"/>
            </a:endParaRPr>
          </a:p>
          <a:p>
            <a:pPr marL="677863" indent="-268288"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tabLst>
                <a:tab pos="2601913" algn="l"/>
              </a:tabLst>
            </a:pPr>
            <a:r>
              <a:rPr lang="fr-FR" b="1" dirty="0">
                <a:cs typeface="Arial" charset="0"/>
              </a:rPr>
              <a:t>Constituer un lien fort et efficace</a:t>
            </a:r>
            <a:r>
              <a:rPr lang="fr-FR" dirty="0">
                <a:cs typeface="Arial" charset="0"/>
              </a:rPr>
              <a:t> entre tous les acteurs de la Construction Métallique francophone :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600" b="1" dirty="0">
                <a:solidFill>
                  <a:srgbClr val="898989"/>
                </a:solidFill>
                <a:cs typeface="Arial" charset="0"/>
              </a:rPr>
              <a:t>Enseignants</a:t>
            </a:r>
            <a:r>
              <a:rPr lang="fr-FR" dirty="0">
                <a:solidFill>
                  <a:srgbClr val="898989"/>
                </a:solidFill>
                <a:cs typeface="Arial" charset="0"/>
              </a:rPr>
              <a:t> : collèges, lycées, BTS, IUT, écoles d’ingénieurs, écoles d’architecture, formations universitaires…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600" b="1" dirty="0">
                <a:solidFill>
                  <a:srgbClr val="898989"/>
                </a:solidFill>
                <a:cs typeface="Arial" charset="0"/>
              </a:rPr>
              <a:t>Profession</a:t>
            </a:r>
            <a:r>
              <a:rPr lang="fr-FR" dirty="0">
                <a:solidFill>
                  <a:srgbClr val="898989"/>
                </a:solidFill>
                <a:cs typeface="Arial" charset="0"/>
              </a:rPr>
              <a:t> : bureaux d’ingénierie, constructeurs métalliques, industriels, entreprises, architectes, organismes de contrôle, centres d’essais...</a:t>
            </a:r>
          </a:p>
          <a:p>
            <a:pPr marL="1300163" lvl="1" indent="-269875">
              <a:spcAft>
                <a:spcPts val="600"/>
              </a:spcAft>
              <a:tabLst>
                <a:tab pos="2601913" algn="l"/>
              </a:tabLst>
            </a:pPr>
            <a:r>
              <a:rPr lang="fr-FR" sz="2600" b="1" dirty="0">
                <a:solidFill>
                  <a:srgbClr val="898989"/>
                </a:solidFill>
                <a:cs typeface="Arial" charset="0"/>
              </a:rPr>
              <a:t>Sidérurgie</a:t>
            </a:r>
            <a:r>
              <a:rPr lang="fr-FR" dirty="0">
                <a:solidFill>
                  <a:srgbClr val="898989"/>
                </a:solidFill>
                <a:cs typeface="Arial" charset="0"/>
              </a:rPr>
              <a:t> et </a:t>
            </a:r>
            <a:r>
              <a:rPr lang="fr-FR" sz="2600" b="1" dirty="0">
                <a:solidFill>
                  <a:srgbClr val="898989"/>
                </a:solidFill>
                <a:cs typeface="Arial" charset="0"/>
              </a:rPr>
              <a:t>organisations professionnelles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0ED1DED4-C332-4093-8D24-DC488EB894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Rôles, cibles et actions </a:t>
            </a:r>
            <a:b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 l’APK</a:t>
            </a:r>
            <a:endParaRPr lang="fr-FR" sz="4000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79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Actions menées par l’APK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FF99E3-87E5-4E2B-ADE9-4A78AA49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561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tabLst>
                <a:tab pos="2601913" algn="l"/>
              </a:tabLst>
            </a:pPr>
            <a:r>
              <a:rPr lang="fr-FR" dirty="0"/>
              <a:t>Agir pour la formation et aider les formateurs quel soit le niveau. L’APK s’adresse :</a:t>
            </a:r>
          </a:p>
          <a:p>
            <a:pPr lvl="1">
              <a:buClr>
                <a:srgbClr val="898989"/>
              </a:buClr>
              <a:buFont typeface="Arial" pitchFamily="34" charset="0"/>
              <a:buChar char="•"/>
            </a:pPr>
            <a:r>
              <a:rPr lang="fr-FR" sz="2400" b="1" dirty="0">
                <a:solidFill>
                  <a:srgbClr val="898989"/>
                </a:solidFill>
              </a:rPr>
              <a:t>à tous les niveaux de formation :</a:t>
            </a: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dirty="0">
                <a:solidFill>
                  <a:srgbClr val="898989"/>
                </a:solidFill>
              </a:rPr>
              <a:t>Collèges</a:t>
            </a:r>
            <a:endParaRPr lang="fr-FR" i="1" dirty="0">
              <a:solidFill>
                <a:srgbClr val="898989"/>
              </a:solidFill>
            </a:endParaRP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b="1" dirty="0" smtClean="0">
                <a:solidFill>
                  <a:srgbClr val="898989"/>
                </a:solidFill>
              </a:rPr>
              <a:t>CAP</a:t>
            </a:r>
            <a:r>
              <a:rPr lang="fr-FR" sz="2000" dirty="0" smtClean="0">
                <a:solidFill>
                  <a:srgbClr val="898989"/>
                </a:solidFill>
              </a:rPr>
              <a:t>, </a:t>
            </a:r>
            <a:r>
              <a:rPr lang="fr-FR" sz="2000" b="1" dirty="0" smtClean="0">
                <a:solidFill>
                  <a:srgbClr val="898989"/>
                </a:solidFill>
              </a:rPr>
              <a:t>Bacs Pro</a:t>
            </a:r>
            <a:r>
              <a:rPr lang="fr-FR" sz="2000" dirty="0" smtClean="0">
                <a:solidFill>
                  <a:srgbClr val="898989"/>
                </a:solidFill>
              </a:rPr>
              <a:t>, </a:t>
            </a:r>
            <a:r>
              <a:rPr lang="fr-FR" sz="2000" b="1" dirty="0" smtClean="0">
                <a:solidFill>
                  <a:srgbClr val="898989"/>
                </a:solidFill>
              </a:rPr>
              <a:t>STI2D,</a:t>
            </a:r>
            <a:r>
              <a:rPr lang="fr-FR" sz="2000" dirty="0" smtClean="0">
                <a:solidFill>
                  <a:srgbClr val="898989"/>
                </a:solidFill>
              </a:rPr>
              <a:t> </a:t>
            </a:r>
            <a:r>
              <a:rPr lang="fr-FR" sz="2000" b="1" dirty="0" smtClean="0">
                <a:solidFill>
                  <a:srgbClr val="898989"/>
                </a:solidFill>
              </a:rPr>
              <a:t>scientifique…</a:t>
            </a:r>
            <a:endParaRPr lang="fr-FR" sz="2000" b="1" dirty="0">
              <a:solidFill>
                <a:srgbClr val="898989"/>
              </a:solidFill>
            </a:endParaRP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dirty="0">
                <a:solidFill>
                  <a:srgbClr val="898989"/>
                </a:solidFill>
              </a:rPr>
              <a:t>IUT &amp; </a:t>
            </a:r>
            <a:r>
              <a:rPr lang="fr-FR" sz="2000" b="1" dirty="0">
                <a:solidFill>
                  <a:srgbClr val="898989"/>
                </a:solidFill>
              </a:rPr>
              <a:t>BTS</a:t>
            </a: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dirty="0">
                <a:solidFill>
                  <a:srgbClr val="898989"/>
                </a:solidFill>
              </a:rPr>
              <a:t>Écoles d’ingénieur &amp; </a:t>
            </a:r>
            <a:r>
              <a:rPr lang="fr-FR" sz="2000" b="1" dirty="0">
                <a:solidFill>
                  <a:srgbClr val="898989"/>
                </a:solidFill>
              </a:rPr>
              <a:t>CHEM</a:t>
            </a: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dirty="0">
                <a:solidFill>
                  <a:srgbClr val="898989"/>
                </a:solidFill>
              </a:rPr>
              <a:t>Écoles d’architecture</a:t>
            </a: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dirty="0">
                <a:solidFill>
                  <a:srgbClr val="898989"/>
                </a:solidFill>
              </a:rPr>
              <a:t>Thésards et </a:t>
            </a:r>
            <a:r>
              <a:rPr lang="fr-FR" sz="2000" dirty="0" smtClean="0">
                <a:solidFill>
                  <a:srgbClr val="898989"/>
                </a:solidFill>
              </a:rPr>
              <a:t>post-doctorants</a:t>
            </a:r>
            <a:endParaRPr lang="fr-FR" sz="2000" dirty="0">
              <a:solidFill>
                <a:srgbClr val="898989"/>
              </a:solidFill>
            </a:endParaRPr>
          </a:p>
          <a:p>
            <a:pPr lvl="1">
              <a:buClr>
                <a:srgbClr val="898989"/>
              </a:buClr>
              <a:buFont typeface="Arial" pitchFamily="34" charset="0"/>
              <a:buChar char="•"/>
            </a:pPr>
            <a:r>
              <a:rPr lang="fr-FR" sz="2400" b="1" dirty="0">
                <a:solidFill>
                  <a:srgbClr val="898989"/>
                </a:solidFill>
              </a:rPr>
              <a:t>mais aussi à la profession :</a:t>
            </a:r>
            <a:r>
              <a:rPr lang="fr-FR" sz="3200" b="1" dirty="0">
                <a:solidFill>
                  <a:srgbClr val="898989"/>
                </a:solidFill>
              </a:rPr>
              <a:t> </a:t>
            </a:r>
          </a:p>
          <a:p>
            <a:pPr marL="1262063" lvl="2" indent="-347663">
              <a:buClr>
                <a:srgbClr val="898989"/>
              </a:buClr>
              <a:buSzPct val="80000"/>
              <a:buFont typeface="Courier New" pitchFamily="49" charset="0"/>
              <a:buChar char="o"/>
            </a:pPr>
            <a:r>
              <a:rPr lang="fr-FR" sz="2000" dirty="0">
                <a:solidFill>
                  <a:srgbClr val="898989"/>
                </a:solidFill>
              </a:rPr>
              <a:t>par le biais de la formation continue, des séminaires…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771800" y="2852936"/>
            <a:ext cx="4968552" cy="504056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  <a:sp3d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essayer de susciter des vocations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2C5B8D-7F1C-4E01-9F18-BF11EEE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Rôle et cibles de l’APK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FF99E3-87E5-4E2B-ADE9-4A78AA49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56150"/>
          </a:xfrm>
        </p:spPr>
        <p:txBody>
          <a:bodyPr>
            <a:noAutofit/>
          </a:bodyPr>
          <a:lstStyle/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r>
              <a:rPr lang="fr-FR" sz="2700" b="1" dirty="0"/>
              <a:t>Produire et diffuser </a:t>
            </a:r>
            <a:r>
              <a:rPr lang="fr-FR" sz="2700" b="0" dirty="0">
                <a:solidFill>
                  <a:srgbClr val="898989"/>
                </a:solidFill>
              </a:rPr>
              <a:t>matériels et outils pédagogiques</a:t>
            </a:r>
          </a:p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r>
              <a:rPr lang="fr-FR" sz="2700" dirty="0"/>
              <a:t>Aider</a:t>
            </a:r>
            <a:r>
              <a:rPr lang="fr-FR" sz="2700" b="0" dirty="0">
                <a:solidFill>
                  <a:srgbClr val="898989"/>
                </a:solidFill>
              </a:rPr>
              <a:t> à la formation des jeunes (techniciens, ingénieurs…) et des praticiens (formation continue)</a:t>
            </a:r>
          </a:p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r>
              <a:rPr lang="fr-FR" sz="2700" dirty="0"/>
              <a:t>Primer</a:t>
            </a:r>
            <a:r>
              <a:rPr lang="fr-FR" sz="2700" b="0" dirty="0">
                <a:solidFill>
                  <a:srgbClr val="898989"/>
                </a:solidFill>
              </a:rPr>
              <a:t> des travaux d’élèves et/ou de profs</a:t>
            </a:r>
          </a:p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r>
              <a:rPr lang="fr-FR" sz="2700" dirty="0"/>
              <a:t>Créer</a:t>
            </a:r>
            <a:r>
              <a:rPr lang="fr-FR" sz="2700" b="0" dirty="0">
                <a:solidFill>
                  <a:srgbClr val="898989"/>
                </a:solidFill>
              </a:rPr>
              <a:t> et </a:t>
            </a:r>
            <a:r>
              <a:rPr lang="fr-FR" sz="2700" dirty="0"/>
              <a:t>maintenir</a:t>
            </a:r>
            <a:r>
              <a:rPr lang="fr-FR" sz="2700" b="0" dirty="0">
                <a:solidFill>
                  <a:srgbClr val="898989"/>
                </a:solidFill>
              </a:rPr>
              <a:t> des liens entre la profession et les enseignants</a:t>
            </a:r>
          </a:p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r>
              <a:rPr lang="fr-FR" sz="2700" dirty="0"/>
              <a:t>Identifier</a:t>
            </a:r>
            <a:r>
              <a:rPr lang="fr-FR" sz="2700" b="0" dirty="0">
                <a:solidFill>
                  <a:srgbClr val="898989"/>
                </a:solidFill>
              </a:rPr>
              <a:t> les besoins et essayer d’y répondre</a:t>
            </a:r>
          </a:p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r>
              <a:rPr lang="fr-FR" sz="2700" dirty="0"/>
              <a:t>Représenter</a:t>
            </a:r>
            <a:r>
              <a:rPr lang="fr-FR" sz="2700" b="0" dirty="0">
                <a:solidFill>
                  <a:srgbClr val="898989"/>
                </a:solidFill>
              </a:rPr>
              <a:t> les enseignants devant l’Éducation  Nationale </a:t>
            </a:r>
          </a:p>
          <a:p>
            <a:pPr marL="760413" indent="-350838">
              <a:spcBef>
                <a:spcPts val="0"/>
              </a:spcBef>
              <a:spcAft>
                <a:spcPts val="600"/>
              </a:spcAft>
              <a:tabLst>
                <a:tab pos="2601913" algn="l"/>
              </a:tabLst>
            </a:pPr>
            <a:endParaRPr lang="fr-FR" sz="27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173923-C991-4803-A7E8-9539C5E31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915816" y="5373216"/>
            <a:ext cx="5256584" cy="1224136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Aide à la rénovation du BTS AMCR par exemple</a:t>
            </a:r>
          </a:p>
        </p:txBody>
      </p:sp>
    </p:spTree>
    <p:extLst>
      <p:ext uri="{BB962C8B-B14F-4D97-AF65-F5344CB8AC3E}">
        <p14:creationId xmlns:p14="http://schemas.microsoft.com/office/powerpoint/2010/main" xmlns="" val="18765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0ED1DED4-C332-4093-8D24-DC488EB894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Activités de l’APK</a:t>
            </a:r>
            <a:endParaRPr lang="fr-FR" sz="4000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79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Activités de l’APK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302948" y="1510796"/>
            <a:ext cx="8544719" cy="4999186"/>
          </a:xfrm>
        </p:spPr>
        <p:txBody>
          <a:bodyPr/>
          <a:lstStyle/>
          <a:p>
            <a:r>
              <a:rPr lang="fr-FR" sz="2400" dirty="0"/>
              <a:t>Les </a:t>
            </a:r>
            <a:r>
              <a:rPr lang="fr-FR" sz="2400" b="1" dirty="0"/>
              <a:t>Cahiers de l’APK </a:t>
            </a:r>
            <a:r>
              <a:rPr lang="fr-FR" sz="2400" b="0" dirty="0">
                <a:solidFill>
                  <a:srgbClr val="898989"/>
                </a:solidFill>
              </a:rPr>
              <a:t>: en version papier puis en CD-Rom et maintenant en téléchargement</a:t>
            </a:r>
          </a:p>
          <a:p>
            <a:pPr algn="ctr">
              <a:buFont typeface="Monotype Sorts" pitchFamily="2" charset="2"/>
              <a:buNone/>
            </a:pPr>
            <a:r>
              <a:rPr lang="fr-FR" sz="3600" dirty="0">
                <a:solidFill>
                  <a:srgbClr val="898989"/>
                </a:solidFill>
              </a:rPr>
              <a:t>	</a:t>
            </a:r>
          </a:p>
          <a:p>
            <a:pPr lvl="1">
              <a:buClr>
                <a:schemeClr val="tx1"/>
              </a:buClr>
              <a:buNone/>
            </a:pPr>
            <a:r>
              <a:rPr lang="fr-FR" sz="2000" dirty="0">
                <a:solidFill>
                  <a:srgbClr val="898989"/>
                </a:solidFill>
              </a:rPr>
              <a:t>	Ils contiennent un très grand nombre d’outils utilisables en formation : cours prémâchés, PPT, films, exemples d’ouvrages…</a:t>
            </a:r>
          </a:p>
          <a:p>
            <a:pPr lvl="1">
              <a:buFont typeface="Times New Roman" pitchFamily="18" charset="0"/>
              <a:buNone/>
            </a:pPr>
            <a:endParaRPr lang="fr-FR" sz="600" dirty="0">
              <a:solidFill>
                <a:srgbClr val="898989"/>
              </a:solidFill>
            </a:endParaRPr>
          </a:p>
          <a:p>
            <a:r>
              <a:rPr lang="fr-FR" sz="2400" dirty="0"/>
              <a:t>Publication d’ouvrages :</a:t>
            </a:r>
          </a:p>
          <a:p>
            <a:pPr lvl="1">
              <a:buClr>
                <a:schemeClr val="tx1"/>
              </a:buClr>
            </a:pPr>
            <a:r>
              <a:rPr lang="fr-FR" sz="2400" b="1" dirty="0">
                <a:solidFill>
                  <a:srgbClr val="898989"/>
                </a:solidFill>
              </a:rPr>
              <a:t>4 livres </a:t>
            </a:r>
            <a:r>
              <a:rPr lang="fr-FR" sz="2400" dirty="0">
                <a:solidFill>
                  <a:srgbClr val="898989"/>
                </a:solidFill>
              </a:rPr>
              <a:t>chez </a:t>
            </a:r>
            <a:r>
              <a:rPr lang="fr-FR" sz="2400" b="1" dirty="0" err="1">
                <a:solidFill>
                  <a:srgbClr val="898989"/>
                </a:solidFill>
              </a:rPr>
              <a:t>Eyrolles</a:t>
            </a:r>
            <a:r>
              <a:rPr lang="fr-FR" sz="2400" dirty="0">
                <a:solidFill>
                  <a:srgbClr val="898989"/>
                </a:solidFill>
              </a:rPr>
              <a:t> </a:t>
            </a:r>
            <a:r>
              <a:rPr lang="fr-FR" sz="2200" dirty="0">
                <a:solidFill>
                  <a:srgbClr val="898989"/>
                </a:solidFill>
              </a:rPr>
              <a:t>dont 2 assez actualisés en permanence</a:t>
            </a:r>
          </a:p>
          <a:p>
            <a:pPr lvl="1">
              <a:buFont typeface="Times New Roman" pitchFamily="18" charset="0"/>
              <a:buNone/>
            </a:pPr>
            <a:endParaRPr lang="fr-FR" sz="600" dirty="0">
              <a:solidFill>
                <a:srgbClr val="898989"/>
              </a:solidFill>
            </a:endParaRPr>
          </a:p>
          <a:p>
            <a:r>
              <a:rPr lang="fr-FR" sz="2400" dirty="0"/>
              <a:t>Initiation et réalisation de séminaires et de rencontres</a:t>
            </a:r>
          </a:p>
          <a:p>
            <a:pPr lvl="1">
              <a:buClr>
                <a:schemeClr val="tx1"/>
              </a:buClr>
            </a:pPr>
            <a:r>
              <a:rPr lang="fr-FR" sz="2400" b="1" dirty="0">
                <a:solidFill>
                  <a:srgbClr val="898989"/>
                </a:solidFill>
              </a:rPr>
              <a:t>Assises de la CM et séminaires thématiques </a:t>
            </a:r>
            <a:r>
              <a:rPr lang="fr-FR" sz="2200" dirty="0">
                <a:solidFill>
                  <a:srgbClr val="898989"/>
                </a:solidFill>
              </a:rPr>
              <a:t>(fréquence 2 ans)</a:t>
            </a:r>
          </a:p>
          <a:p>
            <a:pPr lvl="1">
              <a:buClr>
                <a:schemeClr val="tx1"/>
              </a:buClr>
            </a:pPr>
            <a:r>
              <a:rPr lang="fr-FR" sz="2400" b="1" dirty="0">
                <a:solidFill>
                  <a:srgbClr val="898989"/>
                </a:solidFill>
              </a:rPr>
              <a:t>Formation des profs de BTS CM aux Eurocodes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43608" y="2420888"/>
            <a:ext cx="7632848" cy="504056"/>
          </a:xfrm>
          <a:prstGeom prst="rect">
            <a:avLst/>
          </a:prstGeom>
          <a:solidFill>
            <a:srgbClr val="00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 cahiers diffusés jusqu’à aujourd’hui (45 Go)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0D59C3-3175-4073-91CF-50F255B39163}" type="slidenum">
              <a:rPr lang="fr-FR" smtClean="0"/>
              <a:pPr/>
              <a:t>8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Jaquette ESDEP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1222" y="2996654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5604" name="Picture 3" descr="Jaquette 29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835744" y="3073424"/>
            <a:ext cx="3163887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Activités de l’APK : les Cahiers</a:t>
            </a:r>
          </a:p>
        </p:txBody>
      </p:sp>
      <p:pic>
        <p:nvPicPr>
          <p:cNvPr id="268293" name="Picture 5" descr="Jaquette 33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739007" y="1604963"/>
            <a:ext cx="312102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8294" name="Picture 6" descr="Jaquett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646" y="2317750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F99F40DD-E6F1-4997-B807-AF397CF9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D59C3-3175-4073-91CF-50F255B39163}" type="slidenum">
              <a:rPr lang="fr-FR" smtClean="0"/>
              <a:pPr/>
              <a:t>9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1010</Words>
  <Application>Microsoft Office PowerPoint</Application>
  <PresentationFormat>Affichage à l'écran (4:3)</PresentationFormat>
  <Paragraphs>207</Paragraphs>
  <Slides>29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Thème Office</vt:lpstr>
      <vt:lpstr>Document</vt:lpstr>
      <vt:lpstr>Photo Editor Photo</vt:lpstr>
      <vt:lpstr>L’APK Association pour la Promotion de l’Enseignement de la Construction Acier</vt:lpstr>
      <vt:lpstr>Qu’est-ce que l’APK ? </vt:lpstr>
      <vt:lpstr>Objectifs de l’APK </vt:lpstr>
      <vt:lpstr>Rôles, cibles et actions  de l’APK</vt:lpstr>
      <vt:lpstr>Actions menées par l’APK </vt:lpstr>
      <vt:lpstr>Rôle et cibles de l’APK </vt:lpstr>
      <vt:lpstr>Activités de l’APK</vt:lpstr>
      <vt:lpstr>Activités de l’APK</vt:lpstr>
      <vt:lpstr>Activités de l’APK : les Cahiers</vt:lpstr>
      <vt:lpstr>Activités de l’APK : L’intégrale des Cahiers</vt:lpstr>
      <vt:lpstr>Rédaction d’ouvrages</vt:lpstr>
      <vt:lpstr>Les Assises et séminaires</vt:lpstr>
      <vt:lpstr>Les Assises et séminaires</vt:lpstr>
      <vt:lpstr>Séminaire 2019</vt:lpstr>
      <vt:lpstr>Séminaire 2019</vt:lpstr>
      <vt:lpstr>Séminaire 2019</vt:lpstr>
      <vt:lpstr>Séminaire 2019</vt:lpstr>
      <vt:lpstr>Séminaire 2019</vt:lpstr>
      <vt:lpstr>Formation des Profs de BTS CM à St-Sauves</vt:lpstr>
      <vt:lpstr>Rénovation du BTS AMCR</vt:lpstr>
      <vt:lpstr>Le BTS AMCR</vt:lpstr>
      <vt:lpstr>Rénovation du BTS CM</vt:lpstr>
      <vt:lpstr>Activités de l’APK : le Prix des Cahiers</vt:lpstr>
      <vt:lpstr>Activités de l’APK : le Prix des Cahiers</vt:lpstr>
      <vt:lpstr>Projets de l’APK</vt:lpstr>
      <vt:lpstr>Projets de l’APK</vt:lpstr>
      <vt:lpstr>Conclusion : Actions de l’APK</vt:lpstr>
      <vt:lpstr>Conclusion : En échange</vt:lpstr>
      <vt:lpstr>L’APK Association pour la Promotion de l’Enseignement de la Construction Acier</vt:lpstr>
    </vt:vector>
  </TitlesOfParts>
  <Company>Rectorat De Montpellier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Monin Thierry</dc:creator>
  <cp:lastModifiedBy>JP Muzeau</cp:lastModifiedBy>
  <cp:revision>84</cp:revision>
  <dcterms:created xsi:type="dcterms:W3CDTF">2017-01-13T11:06:51Z</dcterms:created>
  <dcterms:modified xsi:type="dcterms:W3CDTF">2018-12-16T16:51:59Z</dcterms:modified>
</cp:coreProperties>
</file>