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8" r:id="rId2"/>
    <p:sldId id="411" r:id="rId3"/>
    <p:sldId id="426" r:id="rId4"/>
    <p:sldId id="413" r:id="rId5"/>
    <p:sldId id="428" r:id="rId6"/>
    <p:sldId id="429" r:id="rId7"/>
    <p:sldId id="430" r:id="rId8"/>
    <p:sldId id="427" r:id="rId9"/>
    <p:sldId id="423" r:id="rId10"/>
    <p:sldId id="414" r:id="rId11"/>
    <p:sldId id="422" r:id="rId12"/>
    <p:sldId id="416" r:id="rId13"/>
    <p:sldId id="417" r:id="rId14"/>
    <p:sldId id="415" r:id="rId15"/>
    <p:sldId id="418" r:id="rId16"/>
    <p:sldId id="412" r:id="rId17"/>
    <p:sldId id="406" r:id="rId18"/>
    <p:sldId id="407" r:id="rId19"/>
    <p:sldId id="43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594"/>
    <a:srgbClr val="C2D69B"/>
    <a:srgbClr val="BFBFBF"/>
    <a:srgbClr val="845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>
      <p:cViewPr varScale="1">
        <p:scale>
          <a:sx n="66" d="100"/>
          <a:sy n="66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3982504B-38EC-48C8-807C-D41DB2223AA6}"/>
    <pc:docChg chg="custSel addSld delSld modSld sldOrd delSection modSection">
      <pc:chgData name="Cedric Dziubanowski" userId="9cf059ebb6151069" providerId="LiveId" clId="{3982504B-38EC-48C8-807C-D41DB2223AA6}" dt="2018-11-23T08:38:46.638" v="114"/>
      <pc:docMkLst>
        <pc:docMk/>
      </pc:docMkLst>
      <pc:sldChg chg="addSp delSp modSp add">
        <pc:chgData name="Cedric Dziubanowski" userId="9cf059ebb6151069" providerId="LiveId" clId="{3982504B-38EC-48C8-807C-D41DB2223AA6}" dt="2018-11-23T08:38:13.396" v="93" actId="20577"/>
        <pc:sldMkLst>
          <pc:docMk/>
          <pc:sldMk cId="579498842" sldId="308"/>
        </pc:sldMkLst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2" creationId="{C4799604-8E77-4858-83C0-07B5EA9ACD51}"/>
          </ac:spMkLst>
        </pc:spChg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3" creationId="{EA7816EF-FD5B-4A85-9DEB-FCF78B8CF256}"/>
          </ac:spMkLst>
        </pc:spChg>
        <pc:spChg chg="add mod">
          <ac:chgData name="Cedric Dziubanowski" userId="9cf059ebb6151069" providerId="LiveId" clId="{3982504B-38EC-48C8-807C-D41DB2223AA6}" dt="2018-11-23T08:37:56.800" v="55" actId="20577"/>
          <ac:spMkLst>
            <pc:docMk/>
            <pc:sldMk cId="579498842" sldId="308"/>
            <ac:spMk id="5" creationId="{0ED1DED4-C332-4093-8D24-DC488EB89415}"/>
          </ac:spMkLst>
        </pc:spChg>
        <pc:spChg chg="add mod">
          <ac:chgData name="Cedric Dziubanowski" userId="9cf059ebb6151069" providerId="LiveId" clId="{3982504B-38EC-48C8-807C-D41DB2223AA6}" dt="2018-11-23T08:38:13.396" v="93" actId="20577"/>
          <ac:spMkLst>
            <pc:docMk/>
            <pc:sldMk cId="579498842" sldId="308"/>
            <ac:spMk id="6" creationId="{212D4207-B0D2-4BC5-B8DC-1699A0567397}"/>
          </ac:spMkLst>
        </pc:spChg>
      </pc:sldChg>
      <pc:sldMasterChg chg="delSldLayout">
        <pc:chgData name="Cedric Dziubanowski" userId="9cf059ebb6151069" providerId="LiveId" clId="{3982504B-38EC-48C8-807C-D41DB2223AA6}" dt="2018-11-23T08:37:19.234" v="23" actId="2696"/>
        <pc:sldMasterMkLst>
          <pc:docMk/>
          <pc:sldMasterMk cId="2440612285" sldId="2147483648"/>
        </pc:sldMasterMkLst>
      </pc:sldMasterChg>
    </pc:docChg>
  </pc:docChgLst>
  <pc:docChgLst>
    <pc:chgData name="Cedric Dziubanowski" userId="9cf059ebb6151069" providerId="LiveId" clId="{AFB1EE98-000D-4AD5-910A-5D1F3593FE84}"/>
    <pc:docChg chg="custSel modSld">
      <pc:chgData name="Cedric Dziubanowski" userId="9cf059ebb6151069" providerId="LiveId" clId="{AFB1EE98-000D-4AD5-910A-5D1F3593FE84}" dt="2018-12-16T14:07:15.685" v="398" actId="20577"/>
      <pc:docMkLst>
        <pc:docMk/>
      </pc:docMkLst>
      <pc:sldChg chg="modSp">
        <pc:chgData name="Cedric Dziubanowski" userId="9cf059ebb6151069" providerId="LiveId" clId="{AFB1EE98-000D-4AD5-910A-5D1F3593FE84}" dt="2018-12-16T13:56:56.440" v="0" actId="404"/>
        <pc:sldMkLst>
          <pc:docMk/>
          <pc:sldMk cId="579498842" sldId="308"/>
        </pc:sldMkLst>
        <pc:spChg chg="mod">
          <ac:chgData name="Cedric Dziubanowski" userId="9cf059ebb6151069" providerId="LiveId" clId="{AFB1EE98-000D-4AD5-910A-5D1F3593FE84}" dt="2018-12-16T13:56:56.440" v="0" actId="404"/>
          <ac:spMkLst>
            <pc:docMk/>
            <pc:sldMk cId="579498842" sldId="308"/>
            <ac:spMk id="6" creationId="{212D4207-B0D2-4BC5-B8DC-1699A0567397}"/>
          </ac:spMkLst>
        </pc:spChg>
      </pc:sldChg>
      <pc:sldChg chg="modSp">
        <pc:chgData name="Cedric Dziubanowski" userId="9cf059ebb6151069" providerId="LiveId" clId="{AFB1EE98-000D-4AD5-910A-5D1F3593FE84}" dt="2018-12-16T14:07:15.685" v="398" actId="20577"/>
        <pc:sldMkLst>
          <pc:docMk/>
          <pc:sldMk cId="249648238" sldId="412"/>
        </pc:sldMkLst>
        <pc:spChg chg="mod">
          <ac:chgData name="Cedric Dziubanowski" userId="9cf059ebb6151069" providerId="LiveId" clId="{AFB1EE98-000D-4AD5-910A-5D1F3593FE84}" dt="2018-12-16T14:07:15.685" v="398" actId="20577"/>
          <ac:spMkLst>
            <pc:docMk/>
            <pc:sldMk cId="249648238" sldId="412"/>
            <ac:spMk id="2" creationId="{00000000-0000-0000-0000-000000000000}"/>
          </ac:spMkLst>
        </pc:spChg>
      </pc:sldChg>
      <pc:sldChg chg="modSp">
        <pc:chgData name="Cedric Dziubanowski" userId="9cf059ebb6151069" providerId="LiveId" clId="{AFB1EE98-000D-4AD5-910A-5D1F3593FE84}" dt="2018-12-16T14:06:29.732" v="356" actId="20577"/>
        <pc:sldMkLst>
          <pc:docMk/>
          <pc:sldMk cId="3101361477" sldId="415"/>
        </pc:sldMkLst>
        <pc:spChg chg="mod">
          <ac:chgData name="Cedric Dziubanowski" userId="9cf059ebb6151069" providerId="LiveId" clId="{AFB1EE98-000D-4AD5-910A-5D1F3593FE84}" dt="2018-12-16T14:06:29.732" v="356" actId="20577"/>
          <ac:spMkLst>
            <pc:docMk/>
            <pc:sldMk cId="3101361477" sldId="415"/>
            <ac:spMk id="3" creationId="{00000000-0000-0000-0000-000000000000}"/>
          </ac:spMkLst>
        </pc:spChg>
      </pc:sldChg>
      <pc:sldChg chg="modSp">
        <pc:chgData name="Cedric Dziubanowski" userId="9cf059ebb6151069" providerId="LiveId" clId="{AFB1EE98-000D-4AD5-910A-5D1F3593FE84}" dt="2018-12-16T14:05:50.832" v="355" actId="20577"/>
        <pc:sldMkLst>
          <pc:docMk/>
          <pc:sldMk cId="3866665591" sldId="416"/>
        </pc:sldMkLst>
        <pc:spChg chg="mod">
          <ac:chgData name="Cedric Dziubanowski" userId="9cf059ebb6151069" providerId="LiveId" clId="{AFB1EE98-000D-4AD5-910A-5D1F3593FE84}" dt="2018-12-16T14:05:50.832" v="355" actId="20577"/>
          <ac:spMkLst>
            <pc:docMk/>
            <pc:sldMk cId="3866665591" sldId="416"/>
            <ac:spMk id="3" creationId="{00000000-0000-0000-0000-000000000000}"/>
          </ac:spMkLst>
        </pc:spChg>
      </pc:sldChg>
      <pc:sldChg chg="modSp">
        <pc:chgData name="Cedric Dziubanowski" userId="9cf059ebb6151069" providerId="LiveId" clId="{AFB1EE98-000D-4AD5-910A-5D1F3593FE84}" dt="2018-12-16T14:04:40.956" v="245" actId="20577"/>
        <pc:sldMkLst>
          <pc:docMk/>
          <pc:sldMk cId="2753387439" sldId="417"/>
        </pc:sldMkLst>
        <pc:spChg chg="mod">
          <ac:chgData name="Cedric Dziubanowski" userId="9cf059ebb6151069" providerId="LiveId" clId="{AFB1EE98-000D-4AD5-910A-5D1F3593FE84}" dt="2018-12-16T14:04:40.956" v="245" actId="20577"/>
          <ac:spMkLst>
            <pc:docMk/>
            <pc:sldMk cId="2753387439" sldId="417"/>
            <ac:spMk id="3" creationId="{00000000-0000-0000-0000-000000000000}"/>
          </ac:spMkLst>
        </pc:spChg>
      </pc:sldChg>
      <pc:sldChg chg="modSp">
        <pc:chgData name="Cedric Dziubanowski" userId="9cf059ebb6151069" providerId="LiveId" clId="{AFB1EE98-000D-4AD5-910A-5D1F3593FE84}" dt="2018-12-16T14:00:37.207" v="96" actId="20577"/>
        <pc:sldMkLst>
          <pc:docMk/>
          <pc:sldMk cId="3477296843" sldId="428"/>
        </pc:sldMkLst>
        <pc:spChg chg="mod">
          <ac:chgData name="Cedric Dziubanowski" userId="9cf059ebb6151069" providerId="LiveId" clId="{AFB1EE98-000D-4AD5-910A-5D1F3593FE84}" dt="2018-12-16T14:00:37.207" v="96" actId="20577"/>
          <ac:spMkLst>
            <pc:docMk/>
            <pc:sldMk cId="3477296843" sldId="428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CE23-0281-48E3-8F23-C13186062654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58B2-BE96-4C1C-AE19-6172446B7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B30-F17C-4AD2-B6C1-3022D4465FEF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à suppr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250EF-50CF-40D6-A00D-74BE2F49DAD0}"/>
              </a:ext>
            </a:extLst>
          </p:cNvPr>
          <p:cNvSpPr/>
          <p:nvPr userDrawn="1"/>
        </p:nvSpPr>
        <p:spPr>
          <a:xfrm rot="20724246">
            <a:off x="3376736" y="4289720"/>
            <a:ext cx="5286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Dispositive à remplacer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puis supprimer</a:t>
            </a:r>
          </a:p>
        </p:txBody>
      </p:sp>
    </p:spTree>
    <p:extLst>
      <p:ext uri="{BB962C8B-B14F-4D97-AF65-F5344CB8AC3E}">
        <p14:creationId xmlns:p14="http://schemas.microsoft.com/office/powerpoint/2010/main" val="31128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0037"/>
            <a:ext cx="7772400" cy="1500187"/>
          </a:xfrm>
        </p:spPr>
        <p:txBody>
          <a:bodyPr anchor="b"/>
          <a:lstStyle>
            <a:lvl1pPr marL="2155825" indent="-2068513" algn="ctr">
              <a:buNone/>
              <a:tabLst>
                <a:tab pos="2155825" algn="l"/>
              </a:tabLst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8BF9-AB4A-4CD9-8171-6D9EC7CF5E4B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0CA3-00A7-4876-8CBC-51A5F9BF780A}" type="datetime1">
              <a:rPr lang="fr-FR" smtClean="0"/>
              <a:t>25/12/2018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E9A1-46DD-4F6F-A2ED-29F14F78B853}" type="datetime1">
              <a:rPr lang="fr-FR" smtClean="0"/>
              <a:t>25/12/2018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C576-85C9-40DD-998E-E3188D67EF7D}" type="datetime1">
              <a:rPr lang="fr-FR" smtClean="0"/>
              <a:t>25/12/2018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55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0ABA-3EB4-4B43-B8F0-063D203A63A6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55BC80-4E45-4BB9-857D-AB807E636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912" y="194099"/>
            <a:ext cx="67070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400" algn="l"/>
              </a:tabLst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BTS AMCR			Lycée Raspail</a:t>
            </a:r>
            <a:r>
              <a:rPr kumimoji="0" lang="fr-FR" altLang="fr-FR" sz="1100" b="1" i="1" u="none" strike="noStrike" cap="none" normalizeH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-Paris le 17 décembre 2018</a:t>
            </a:r>
            <a:endParaRPr kumimoji="0" lang="fr-FR" altLang="fr-F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30EF9D-ADBD-493F-9838-3707685DD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6912" y="454217"/>
            <a:ext cx="6486610" cy="298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3425D0C-560E-4BB4-878D-D079A4F7B3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" y="215819"/>
            <a:ext cx="2030869" cy="6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fr-FR" sz="2800" b="1" i="1" u="none" strike="noStrike" kern="1200" cap="none" normalizeH="0" baseline="0" dirty="0">
          <a:ln>
            <a:noFill/>
          </a:ln>
          <a:solidFill>
            <a:srgbClr val="8453C6"/>
          </a:solidFill>
          <a:effectLst/>
          <a:latin typeface="Century Gothic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4%20-%20Pr&#233;paration%20des%20examens/V&#233;rifi&#233;/Fiche%20de%20suivi%20C14.4%20-%20U62%20BTS%20AMCR%202019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TS%20AMCR%20v2.xlsx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4%20-%20Pr&#233;paration%20des%20examens/V&#233;rifi&#233;/Circulaire%20Nat%20-%20Grille%20BTS%20AMCR%202019%20-%20U51%20-%20NOM%20Candidat%20&amp;%20Prenom.xlsx" TargetMode="Externa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4%20-%20Pr&#233;paration%20des%20examens/V&#233;rifi&#233;/BTS%20AMCR%20-%20U51%20&amp;%20U52%20-%20Trame%20d'&#233;laboration%20de%20sujet%20-%202019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pilotage national des examens</a:t>
            </a:r>
            <a:br>
              <a:rPr lang="fr-FR" dirty="0"/>
            </a:br>
            <a:r>
              <a:rPr lang="fr-FR" dirty="0"/>
              <a:t>Le livret scolaire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fr-FR" sz="2800" dirty="0"/>
              <a:t>Daniel GLAISER, </a:t>
            </a:r>
            <a:r>
              <a:rPr lang="fr-FR" sz="2800" dirty="0" smtClean="0"/>
              <a:t>IA-IPR </a:t>
            </a:r>
            <a:r>
              <a:rPr lang="fr-FR" sz="2800" dirty="0"/>
              <a:t>STI, académie de Strasbourg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U4 : analyse, prescription, conception d’un projet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Épreuve écrite, d’une durée de 4 heures.</a:t>
            </a:r>
          </a:p>
          <a:p>
            <a:r>
              <a:rPr lang="fr-FR" dirty="0"/>
              <a:t>L’épreuve consiste en une analyse d’un projet d’architecture en métal, en phase de prescription :</a:t>
            </a:r>
          </a:p>
          <a:p>
            <a:pPr lvl="1"/>
            <a:r>
              <a:rPr lang="fr-FR" dirty="0"/>
              <a:t>Analyse du besoin, du contexte, </a:t>
            </a:r>
          </a:p>
          <a:p>
            <a:pPr lvl="1"/>
            <a:r>
              <a:rPr lang="fr-FR" dirty="0"/>
              <a:t>Proposer ou analyser des solutions techniques,</a:t>
            </a:r>
          </a:p>
          <a:p>
            <a:pPr lvl="1"/>
            <a:r>
              <a:rPr lang="fr-FR" dirty="0"/>
              <a:t>Établir un modèle de la structure en vue d’un pré dimensionnement, </a:t>
            </a:r>
          </a:p>
          <a:p>
            <a:pPr lvl="1"/>
            <a:r>
              <a:rPr lang="fr-FR" dirty="0"/>
              <a:t>Réaliser des calculs manuels de dimensionnement ou de vérification utilisés en phase de prescription (comportement mécanique, thermique, acoustique…),</a:t>
            </a:r>
          </a:p>
          <a:p>
            <a:pPr lvl="1"/>
            <a:r>
              <a:rPr lang="fr-FR" dirty="0"/>
              <a:t>Prescrire et rédiger une partie du cahier des charges.</a:t>
            </a:r>
          </a:p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U51 et U52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56150"/>
          </a:xfrm>
        </p:spPr>
        <p:txBody>
          <a:bodyPr/>
          <a:lstStyle/>
          <a:p>
            <a:r>
              <a:rPr lang="fr-FR" dirty="0"/>
              <a:t>Epreuves de projet</a:t>
            </a:r>
          </a:p>
          <a:p>
            <a:r>
              <a:rPr lang="fr-FR" dirty="0" smtClean="0"/>
              <a:t>Validation </a:t>
            </a:r>
            <a:r>
              <a:rPr lang="fr-FR" dirty="0"/>
              <a:t>en commission </a:t>
            </a:r>
            <a:r>
              <a:rPr lang="fr-FR" dirty="0" err="1" smtClean="0"/>
              <a:t>interacadémique</a:t>
            </a:r>
            <a:endParaRPr lang="fr-FR" dirty="0" smtClean="0"/>
          </a:p>
          <a:p>
            <a:r>
              <a:rPr lang="fr-FR" dirty="0" smtClean="0"/>
              <a:t>Support identique</a:t>
            </a:r>
            <a:endParaRPr lang="fr-FR" dirty="0"/>
          </a:p>
          <a:p>
            <a:r>
              <a:rPr lang="fr-FR" dirty="0"/>
              <a:t>SP U51 et SP U52 s’enchainent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U51 : réponse à un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56150"/>
          </a:xfrm>
        </p:spPr>
        <p:txBody>
          <a:bodyPr/>
          <a:lstStyle/>
          <a:p>
            <a:r>
              <a:rPr lang="fr-FR" dirty="0"/>
              <a:t>Projet de 40 heures</a:t>
            </a:r>
          </a:p>
          <a:p>
            <a:pPr lvl="1"/>
            <a:r>
              <a:rPr lang="fr-FR" dirty="0"/>
              <a:t>Temps volontairement « court de la réponse à un appel d’offre »</a:t>
            </a:r>
          </a:p>
          <a:p>
            <a:pPr lvl="1"/>
            <a:r>
              <a:rPr lang="fr-FR" dirty="0"/>
              <a:t>Sur tout type d’ouvrage de construction métallique (bâtiment, ouvrages d’art, ouvrages industriels …)</a:t>
            </a:r>
          </a:p>
          <a:p>
            <a:r>
              <a:rPr lang="fr-FR" dirty="0"/>
              <a:t>RP : </a:t>
            </a:r>
            <a:r>
              <a:rPr lang="fr-FR" dirty="0" err="1"/>
              <a:t>coef</a:t>
            </a:r>
            <a:r>
              <a:rPr lang="fr-FR" dirty="0"/>
              <a:t> 1 et SP : </a:t>
            </a:r>
            <a:r>
              <a:rPr lang="fr-FR" dirty="0" err="1"/>
              <a:t>coef</a:t>
            </a:r>
            <a:r>
              <a:rPr lang="fr-FR" dirty="0"/>
              <a:t> 2	</a:t>
            </a:r>
          </a:p>
          <a:p>
            <a:r>
              <a:rPr lang="fr-FR" dirty="0"/>
              <a:t>Répartition de travail : 50% individuel et 50% collectif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769073"/>
              </p:ext>
            </p:extLst>
          </p:nvPr>
        </p:nvGraphicFramePr>
        <p:xfrm>
          <a:off x="323528" y="4009887"/>
          <a:ext cx="3993495" cy="222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Feuille de calcul" r:id="rId3" imgW="16221193" imgH="9020204" progId="Excel.Sheet.12">
                  <p:embed/>
                </p:oleObj>
              </mc:Choice>
              <mc:Fallback>
                <p:oleObj name="Feuille de calcul" r:id="rId3" imgW="16221193" imgH="9020204" progId="Excel.Sheet.12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4009887"/>
                        <a:ext cx="3993495" cy="2220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95199"/>
              </p:ext>
            </p:extLst>
          </p:nvPr>
        </p:nvGraphicFramePr>
        <p:xfrm>
          <a:off x="4837019" y="4005064"/>
          <a:ext cx="3983453" cy="202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Feuille de calcul" r:id="rId5" imgW="16392640" imgH="8324791" progId="Excel.Sheet.12">
                  <p:embed/>
                </p:oleObj>
              </mc:Choice>
              <mc:Fallback>
                <p:oleObj name="Feuille de calcul" r:id="rId5" imgW="16392640" imgH="8324791" progId="Excel.Sheet.12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7019" y="4005064"/>
                        <a:ext cx="3983453" cy="2022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6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U52 : conception détaillée et préparation de la réalisation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56150"/>
          </a:xfrm>
        </p:spPr>
        <p:txBody>
          <a:bodyPr/>
          <a:lstStyle/>
          <a:p>
            <a:r>
              <a:rPr lang="fr-FR" dirty="0"/>
              <a:t>Projet de 120 heures</a:t>
            </a:r>
          </a:p>
          <a:p>
            <a:pPr lvl="1"/>
            <a:r>
              <a:rPr lang="fr-FR" dirty="0"/>
              <a:t>Temps plus long pour la conception détaillée et les méthodes</a:t>
            </a:r>
          </a:p>
          <a:p>
            <a:r>
              <a:rPr lang="fr-FR" dirty="0"/>
              <a:t>Support identique à </a:t>
            </a:r>
            <a:r>
              <a:rPr lang="fr-FR" dirty="0" smtClean="0"/>
              <a:t>U51</a:t>
            </a:r>
          </a:p>
          <a:p>
            <a:r>
              <a:rPr lang="fr-FR" dirty="0"/>
              <a:t>RP : </a:t>
            </a:r>
            <a:r>
              <a:rPr lang="fr-FR" dirty="0" err="1"/>
              <a:t>coef</a:t>
            </a:r>
            <a:r>
              <a:rPr lang="fr-FR" dirty="0"/>
              <a:t> </a:t>
            </a:r>
            <a:r>
              <a:rPr lang="fr-FR" dirty="0" smtClean="0"/>
              <a:t>2 </a:t>
            </a:r>
            <a:r>
              <a:rPr lang="fr-FR" dirty="0"/>
              <a:t>et SP : </a:t>
            </a:r>
            <a:r>
              <a:rPr lang="fr-FR" dirty="0" err="1"/>
              <a:t>coef</a:t>
            </a:r>
            <a:r>
              <a:rPr lang="fr-FR" dirty="0"/>
              <a:t> </a:t>
            </a:r>
            <a:r>
              <a:rPr lang="fr-FR" dirty="0" smtClean="0"/>
              <a:t>3</a:t>
            </a:r>
            <a:r>
              <a:rPr lang="fr-FR" dirty="0"/>
              <a:t>	</a:t>
            </a:r>
          </a:p>
          <a:p>
            <a:r>
              <a:rPr lang="fr-FR" dirty="0" smtClean="0"/>
              <a:t>Répartition </a:t>
            </a:r>
            <a:r>
              <a:rPr lang="fr-FR" dirty="0"/>
              <a:t>de travail : 75% individuel et 25% collectif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538394"/>
              </p:ext>
            </p:extLst>
          </p:nvPr>
        </p:nvGraphicFramePr>
        <p:xfrm>
          <a:off x="611560" y="3753530"/>
          <a:ext cx="3594745" cy="2627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Feuille de calcul" r:id="rId3" imgW="16849674" imgH="12315796" progId="Excel.Sheet.12">
                  <p:embed/>
                </p:oleObj>
              </mc:Choice>
              <mc:Fallback>
                <p:oleObj name="Feuille de calcul" r:id="rId3" imgW="16849674" imgH="12315796" progId="Excel.Sheet.12">
                  <p:embed/>
                  <p:pic>
                    <p:nvPicPr>
                      <p:cNvPr id="7" name="Obje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3753530"/>
                        <a:ext cx="3594745" cy="2627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785001"/>
              </p:ext>
            </p:extLst>
          </p:nvPr>
        </p:nvGraphicFramePr>
        <p:xfrm>
          <a:off x="4751968" y="3774355"/>
          <a:ext cx="4092890" cy="239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Feuille de calcul" r:id="rId5" imgW="17468761" imgH="10210800" progId="Excel.Sheet.12">
                  <p:embed/>
                </p:oleObj>
              </mc:Choice>
              <mc:Fallback>
                <p:oleObj name="Feuille de calcul" r:id="rId5" imgW="17468761" imgH="10210800" progId="Excel.Sheet.12">
                  <p:embed/>
                  <p:pic>
                    <p:nvPicPr>
                      <p:cNvPr id="11" name="Obje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1968" y="3774355"/>
                        <a:ext cx="4092890" cy="239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3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U61 : vérification et validation d’une partie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/>
          <a:lstStyle/>
          <a:p>
            <a:r>
              <a:rPr lang="fr-FR" dirty="0"/>
              <a:t>Liste des TP imposés par le national</a:t>
            </a:r>
          </a:p>
          <a:p>
            <a:r>
              <a:rPr lang="fr-FR" dirty="0"/>
              <a:t>Tirage au sort des compétences par le candidat</a:t>
            </a:r>
          </a:p>
          <a:p>
            <a:r>
              <a:rPr lang="fr-FR" dirty="0"/>
              <a:t>2 situations : 1</a:t>
            </a:r>
            <a:r>
              <a:rPr lang="fr-FR" baseline="30000" dirty="0"/>
              <a:t>ère</a:t>
            </a:r>
            <a:r>
              <a:rPr lang="fr-FR" dirty="0"/>
              <a:t> année </a:t>
            </a:r>
            <a:r>
              <a:rPr lang="fr-FR" dirty="0" smtClean="0"/>
              <a:t>(</a:t>
            </a:r>
            <a:r>
              <a:rPr lang="fr-FR" dirty="0" smtClean="0"/>
              <a:t>réalisation</a:t>
            </a:r>
            <a:r>
              <a:rPr lang="fr-FR" dirty="0" smtClean="0"/>
              <a:t>) </a:t>
            </a:r>
            <a:r>
              <a:rPr lang="fr-FR" dirty="0"/>
              <a:t>et 2</a:t>
            </a:r>
            <a:r>
              <a:rPr lang="fr-FR" baseline="30000" dirty="0"/>
              <a:t>ème</a:t>
            </a:r>
            <a:r>
              <a:rPr lang="fr-FR" dirty="0"/>
              <a:t> année (laboratoire)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578219"/>
              </p:ext>
            </p:extLst>
          </p:nvPr>
        </p:nvGraphicFramePr>
        <p:xfrm>
          <a:off x="251520" y="3933056"/>
          <a:ext cx="4087804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Feuille de calcul" r:id="rId3" imgW="16764186" imgH="8267583" progId="Excel.Sheet.12">
                  <p:embed/>
                </p:oleObj>
              </mc:Choice>
              <mc:Fallback>
                <p:oleObj name="Feuille de calcul" r:id="rId3" imgW="16764186" imgH="8267583" progId="Excel.Sheet.12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3933056"/>
                        <a:ext cx="4087804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83911"/>
              </p:ext>
            </p:extLst>
          </p:nvPr>
        </p:nvGraphicFramePr>
        <p:xfrm>
          <a:off x="4655840" y="3907656"/>
          <a:ext cx="4488160" cy="191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Feuille de calcul" r:id="rId5" imgW="16782974" imgH="7143574" progId="Excel.Sheet.12">
                  <p:embed/>
                </p:oleObj>
              </mc:Choice>
              <mc:Fallback>
                <p:oleObj name="Feuille de calcul" r:id="rId5" imgW="16782974" imgH="7143574" progId="Excel.Sheet.12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5840" y="3907656"/>
                        <a:ext cx="4488160" cy="191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36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U62 : conduite de projet en milieu professionnel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Mémoire technique individuel : 30 pages</a:t>
            </a:r>
          </a:p>
          <a:p>
            <a:r>
              <a:rPr lang="fr-FR" dirty="0"/>
              <a:t>Soutenance</a:t>
            </a:r>
          </a:p>
          <a:p>
            <a:r>
              <a:rPr lang="fr-FR" dirty="0"/>
              <a:t>Contrôle de conformité</a:t>
            </a:r>
          </a:p>
          <a:p>
            <a:r>
              <a:rPr lang="fr-FR" dirty="0"/>
              <a:t>C14.4 :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hlinkClick r:id="rId3" action="ppaction://hlinkfile"/>
              </a:rPr>
              <a:t>compétence spécifique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949450"/>
              </p:ext>
            </p:extLst>
          </p:nvPr>
        </p:nvGraphicFramePr>
        <p:xfrm>
          <a:off x="1997784" y="3389514"/>
          <a:ext cx="5094496" cy="348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Feuille de calcul" r:id="rId4" imgW="16849674" imgH="11515813" progId="Excel.Sheet.12">
                  <p:embed/>
                </p:oleObj>
              </mc:Choice>
              <mc:Fallback>
                <p:oleObj name="Feuille de calcul" r:id="rId4" imgW="16849674" imgH="11515813" progId="Excel.Sheet.12">
                  <p:embed/>
                  <p:pic>
                    <p:nvPicPr>
                      <p:cNvPr id="6" name="Obje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7784" y="3389514"/>
                        <a:ext cx="5094496" cy="3481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3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Livret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16</a:t>
            </a:fld>
            <a:endParaRPr lang="fr-FR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Evaluation des compétences </a:t>
            </a:r>
            <a:r>
              <a:rPr lang="fr-FR"/>
              <a:t>des étudiants</a:t>
            </a:r>
          </a:p>
        </p:txBody>
      </p:sp>
    </p:spTree>
    <p:extLst>
      <p:ext uri="{BB962C8B-B14F-4D97-AF65-F5344CB8AC3E}">
        <p14:creationId xmlns:p14="http://schemas.microsoft.com/office/powerpoint/2010/main" val="2496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Livret scolaire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165796"/>
              </p:ext>
            </p:extLst>
          </p:nvPr>
        </p:nvGraphicFramePr>
        <p:xfrm>
          <a:off x="764096" y="1556792"/>
          <a:ext cx="7615808" cy="527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Feuille de calcul" r:id="rId3" imgW="14535380" imgH="10058400" progId="Excel.Sheet.12">
                  <p:embed/>
                </p:oleObj>
              </mc:Choice>
              <mc:Fallback>
                <p:oleObj name="Feuille de calcul" r:id="rId3" imgW="14535380" imgH="10058400" progId="Excel.Sheet.12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4096" y="1556792"/>
                        <a:ext cx="7615808" cy="527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9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Livret scolaire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80056"/>
              </p:ext>
            </p:extLst>
          </p:nvPr>
        </p:nvGraphicFramePr>
        <p:xfrm>
          <a:off x="795858" y="1453028"/>
          <a:ext cx="7592566" cy="5432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Feuille de calcul" r:id="rId3" imgW="14059088" imgH="10058400" progId="Excel.Sheet.12">
                  <p:embed/>
                </p:oleObj>
              </mc:Choice>
              <mc:Fallback>
                <p:oleObj name="Feuille de calcul" r:id="rId3" imgW="14059088" imgH="10058400" progId="Excel.Sheet.12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858" y="1453028"/>
                        <a:ext cx="7592566" cy="5432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0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pilotage national des examens</a:t>
            </a:r>
            <a:br>
              <a:rPr lang="fr-FR" dirty="0"/>
            </a:br>
            <a:r>
              <a:rPr lang="fr-FR" dirty="0"/>
              <a:t>Le livret scolaire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fr-FR" sz="2800" dirty="0"/>
              <a:t>Daniel GLAISER, </a:t>
            </a:r>
            <a:r>
              <a:rPr lang="fr-FR" sz="2800" dirty="0" smtClean="0"/>
              <a:t>IA-IPR </a:t>
            </a:r>
            <a:r>
              <a:rPr lang="fr-FR" sz="2800" dirty="0"/>
              <a:t>STI, académie de Strasbourg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pilotage national des examens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2</a:t>
            </a:fld>
            <a:endParaRPr lang="fr-FR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7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de la certification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BTS CM</a:t>
            </a:r>
          </a:p>
          <a:p>
            <a:pPr lvl="1"/>
            <a:r>
              <a:rPr lang="fr-FR" dirty="0"/>
              <a:t>Epreuve écrite : sollicitation des académies pour fournir 5 sujets :</a:t>
            </a:r>
          </a:p>
          <a:p>
            <a:pPr lvl="2"/>
            <a:r>
              <a:rPr lang="fr-FR" dirty="0"/>
              <a:t>U32 : Géométrie descriptive</a:t>
            </a:r>
          </a:p>
          <a:p>
            <a:pPr lvl="2"/>
            <a:r>
              <a:rPr lang="fr-FR" dirty="0"/>
              <a:t>U41 : Mécanique</a:t>
            </a:r>
          </a:p>
          <a:p>
            <a:pPr lvl="2"/>
            <a:r>
              <a:rPr lang="fr-FR" dirty="0"/>
              <a:t>U42 : Note de calculs</a:t>
            </a:r>
          </a:p>
          <a:p>
            <a:pPr lvl="2"/>
            <a:r>
              <a:rPr lang="fr-FR" dirty="0"/>
              <a:t>U51 : </a:t>
            </a:r>
            <a:r>
              <a:rPr lang="fr-FR" dirty="0" smtClean="0"/>
              <a:t>Conception</a:t>
            </a:r>
          </a:p>
          <a:p>
            <a:pPr lvl="2"/>
            <a:r>
              <a:rPr lang="fr-FR" dirty="0" smtClean="0"/>
              <a:t>U52 : </a:t>
            </a:r>
            <a:r>
              <a:rPr lang="fr-FR" smtClean="0"/>
              <a:t>Expression graphique</a:t>
            </a:r>
            <a:endParaRPr lang="fr-FR" dirty="0"/>
          </a:p>
          <a:p>
            <a:pPr lvl="1"/>
            <a:r>
              <a:rPr lang="fr-FR" dirty="0"/>
              <a:t>Epreuve professionnelle de synthèse</a:t>
            </a:r>
          </a:p>
          <a:p>
            <a:pPr lvl="2"/>
            <a:r>
              <a:rPr lang="fr-FR" dirty="0"/>
              <a:t>U61 : rapport de stage en entreprise et soutenance</a:t>
            </a:r>
          </a:p>
          <a:p>
            <a:pPr lvl="2"/>
            <a:r>
              <a:rPr lang="fr-FR" dirty="0"/>
              <a:t>U62 : dossier bureau d’études</a:t>
            </a:r>
          </a:p>
          <a:p>
            <a:pPr lvl="2"/>
            <a:r>
              <a:rPr lang="fr-FR" dirty="0"/>
              <a:t>U63 : dossier étude de fabrication et réalisation</a:t>
            </a:r>
          </a:p>
          <a:p>
            <a:pPr lvl="2"/>
            <a:r>
              <a:rPr lang="fr-FR" dirty="0"/>
              <a:t>U64 : exposé sur un point du domaine professionnel</a:t>
            </a:r>
          </a:p>
          <a:p>
            <a:pPr lvl="1"/>
            <a:r>
              <a:rPr lang="fr-FR" dirty="0"/>
              <a:t>Pour U64, une liste de 15 thèmes dans la circulaire nationale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9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BTS AMCR : le règlement d’examen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831" t="61687" r="27557" b="3924"/>
          <a:stretch/>
        </p:blipFill>
        <p:spPr>
          <a:xfrm>
            <a:off x="588448" y="1844824"/>
            <a:ext cx="7943992" cy="42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de la certification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sz="3200" dirty="0"/>
              <a:t>BTS AMCR</a:t>
            </a:r>
          </a:p>
          <a:p>
            <a:pPr lvl="1"/>
            <a:r>
              <a:rPr lang="fr-FR" sz="2800" dirty="0"/>
              <a:t>National </a:t>
            </a:r>
          </a:p>
          <a:p>
            <a:pPr lvl="2"/>
            <a:r>
              <a:rPr lang="fr-FR" sz="2400" dirty="0"/>
              <a:t>U4 : Analyse, prescription, conception d’un projet</a:t>
            </a:r>
          </a:p>
          <a:p>
            <a:pPr lvl="3"/>
            <a:r>
              <a:rPr lang="fr-FR" sz="2000" dirty="0">
                <a:hlinkClick r:id="rId2" action="ppaction://hlinksldjump"/>
              </a:rPr>
              <a:t>22 centres de formation </a:t>
            </a:r>
            <a:r>
              <a:rPr lang="fr-FR" sz="2000" dirty="0"/>
              <a:t>en France pour fournir 1 sujet d’épreuve écrite (1 principal et un secours)</a:t>
            </a:r>
          </a:p>
          <a:p>
            <a:pPr lvl="2"/>
            <a:r>
              <a:rPr lang="fr-FR" sz="2400" dirty="0"/>
              <a:t>Sous-épreuve E61</a:t>
            </a:r>
          </a:p>
          <a:p>
            <a:pPr lvl="3"/>
            <a:r>
              <a:rPr lang="fr-FR" sz="2000" u="sng" dirty="0">
                <a:hlinkClick r:id="rId3" action="ppaction://hlinkfile"/>
              </a:rPr>
              <a:t>Liste imposée </a:t>
            </a:r>
            <a:r>
              <a:rPr lang="fr-FR" sz="2000" dirty="0"/>
              <a:t>au niveau national (+ supports locaux)</a:t>
            </a:r>
          </a:p>
          <a:p>
            <a:pPr lvl="3"/>
            <a:r>
              <a:rPr lang="fr-FR" sz="2000" dirty="0"/>
              <a:t>Proposition d’une </a:t>
            </a:r>
            <a:r>
              <a:rPr lang="fr-FR" sz="2000" dirty="0">
                <a:hlinkClick r:id="rId4" action="ppaction://hlinksldjump"/>
              </a:rPr>
              <a:t>trame de TP </a:t>
            </a:r>
            <a:r>
              <a:rPr lang="fr-FR" sz="2000" dirty="0"/>
              <a:t>pour les activités en laboratoire</a:t>
            </a:r>
          </a:p>
          <a:p>
            <a:pPr lvl="2"/>
            <a:r>
              <a:rPr lang="fr-FR" sz="2400" dirty="0"/>
              <a:t>Grilles d’évaluation des compétences</a:t>
            </a:r>
          </a:p>
          <a:p>
            <a:pPr lvl="3"/>
            <a:r>
              <a:rPr lang="fr-FR" sz="2000" dirty="0">
                <a:hlinkClick r:id="rId5" action="ppaction://hlinkfile"/>
              </a:rPr>
              <a:t>Automatisation</a:t>
            </a:r>
            <a:endParaRPr lang="fr-FR" sz="2000" dirty="0"/>
          </a:p>
          <a:p>
            <a:pPr lvl="3"/>
            <a:endParaRPr lang="fr-FR" sz="2000" dirty="0"/>
          </a:p>
          <a:p>
            <a:pPr lvl="3"/>
            <a:endParaRPr lang="fr-FR" sz="20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2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de la certification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sz="3200" dirty="0"/>
              <a:t>BTS AMCR</a:t>
            </a:r>
          </a:p>
          <a:p>
            <a:pPr lvl="1"/>
            <a:r>
              <a:rPr lang="fr-FR" sz="2800" dirty="0"/>
              <a:t>Inter académique</a:t>
            </a:r>
          </a:p>
          <a:p>
            <a:pPr lvl="2"/>
            <a:r>
              <a:rPr lang="fr-FR" sz="2400" dirty="0"/>
              <a:t>Projets : U51 et U52</a:t>
            </a:r>
          </a:p>
          <a:p>
            <a:pPr lvl="3"/>
            <a:r>
              <a:rPr lang="fr-FR" sz="2000" dirty="0"/>
              <a:t>Commission inter académique de validation des thèmes</a:t>
            </a:r>
          </a:p>
          <a:p>
            <a:pPr lvl="3"/>
            <a:r>
              <a:rPr lang="fr-FR" sz="2000" dirty="0"/>
              <a:t>Proposition d’une </a:t>
            </a:r>
            <a:r>
              <a:rPr lang="fr-FR" sz="2000" u="sng" dirty="0">
                <a:solidFill>
                  <a:srgbClr val="FF0000"/>
                </a:solidFill>
                <a:hlinkClick r:id="rId2" action="ppaction://hlinkfile"/>
              </a:rPr>
              <a:t>trame d’élaboration </a:t>
            </a:r>
            <a:r>
              <a:rPr lang="fr-FR" sz="2000" dirty="0"/>
              <a:t>des sujets</a:t>
            </a:r>
          </a:p>
          <a:p>
            <a:pPr lvl="3"/>
            <a:r>
              <a:rPr lang="fr-FR" sz="2000" dirty="0"/>
              <a:t>Démarrage dès janvier (perlé) ou projet massé en fin d’année scolaire</a:t>
            </a:r>
          </a:p>
          <a:p>
            <a:pPr lvl="3"/>
            <a:endParaRPr lang="fr-FR" sz="2000" dirty="0"/>
          </a:p>
          <a:p>
            <a:pPr lvl="3"/>
            <a:endParaRPr lang="fr-FR" sz="20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5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de la certification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fr-FR" sz="3200" dirty="0"/>
              <a:t>BTS AMCR</a:t>
            </a:r>
          </a:p>
          <a:p>
            <a:pPr lvl="1"/>
            <a:r>
              <a:rPr lang="fr-FR" sz="2800" dirty="0"/>
              <a:t>Echéancier national</a:t>
            </a:r>
          </a:p>
          <a:p>
            <a:pPr lvl="2"/>
            <a:r>
              <a:rPr lang="fr-FR" sz="2400" dirty="0"/>
              <a:t>Sollicitation annuelle pour U4</a:t>
            </a:r>
          </a:p>
          <a:p>
            <a:pPr lvl="2"/>
            <a:r>
              <a:rPr lang="fr-FR" sz="2400" dirty="0"/>
              <a:t>Mise en œuvre progressive des TP pour permettre aux établissements de s’équiper</a:t>
            </a:r>
          </a:p>
          <a:p>
            <a:pPr lvl="1"/>
            <a:r>
              <a:rPr lang="fr-FR" sz="2800" dirty="0"/>
              <a:t>Circulaire nationale</a:t>
            </a:r>
          </a:p>
          <a:p>
            <a:pPr lvl="2"/>
            <a:r>
              <a:rPr lang="fr-FR" sz="2400" dirty="0"/>
              <a:t>Dates limites dépôts des mémoires : U51, U52, U62</a:t>
            </a:r>
          </a:p>
          <a:p>
            <a:pPr lvl="2"/>
            <a:r>
              <a:rPr lang="fr-FR" sz="2400" dirty="0"/>
              <a:t>Listing des TP pour la sous épreuve U61 avec un calendrier de mise </a:t>
            </a:r>
            <a:r>
              <a:rPr lang="fr-FR" sz="2400"/>
              <a:t>en place</a:t>
            </a:r>
            <a:endParaRPr lang="fr-FR" sz="2400" dirty="0"/>
          </a:p>
          <a:p>
            <a:pPr lvl="2"/>
            <a:r>
              <a:rPr lang="fr-FR" sz="2400" dirty="0"/>
              <a:t>Grilles d’évaluation de toutes les épreuves</a:t>
            </a:r>
          </a:p>
          <a:p>
            <a:pPr lvl="2"/>
            <a:r>
              <a:rPr lang="fr-FR" sz="2400" dirty="0"/>
              <a:t>Fiche nationale du suivi de stage</a:t>
            </a:r>
          </a:p>
          <a:p>
            <a:pPr lvl="2"/>
            <a:r>
              <a:rPr lang="fr-FR" sz="2400" dirty="0"/>
              <a:t>Grilles spécifique C14.4</a:t>
            </a:r>
          </a:p>
          <a:p>
            <a:pPr lvl="2"/>
            <a:r>
              <a:rPr lang="fr-FR" sz="2400" dirty="0"/>
              <a:t>Livret scolaire</a:t>
            </a:r>
          </a:p>
          <a:p>
            <a:pPr lvl="2"/>
            <a:r>
              <a:rPr lang="fr-FR" sz="2400" dirty="0"/>
              <a:t>…</a:t>
            </a:r>
          </a:p>
          <a:p>
            <a:pPr lvl="3"/>
            <a:endParaRPr lang="fr-FR" sz="20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1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U4 : analyse, prescription, conception d’un projet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81128"/>
              </p:ext>
            </p:extLst>
          </p:nvPr>
        </p:nvGraphicFramePr>
        <p:xfrm>
          <a:off x="457200" y="1484313"/>
          <a:ext cx="8229600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euille de calcul" r:id="rId3" imgW="7048567" imgH="4534017" progId="Excel.Sheet.12">
                  <p:embed/>
                </p:oleObj>
              </mc:Choice>
              <mc:Fallback>
                <p:oleObj name="Feuille de calcul" r:id="rId3" imgW="7048567" imgH="4534017" progId="Excel.Sheet.12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84313"/>
                        <a:ext cx="8229600" cy="529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6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U61 : vérification et validation d’une partie de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dirty="0"/>
              <a:t>Proposition d’une trame de TP pour les activités en laboratoire</a:t>
            </a:r>
          </a:p>
          <a:p>
            <a:pPr lvl="1"/>
            <a:r>
              <a:rPr lang="fr-FR" dirty="0"/>
              <a:t>Mise en situation globale</a:t>
            </a:r>
          </a:p>
          <a:p>
            <a:pPr lvl="2"/>
            <a:r>
              <a:rPr lang="fr-FR" dirty="0"/>
              <a:t>Environnement d’implantation</a:t>
            </a:r>
          </a:p>
          <a:p>
            <a:pPr lvl="2"/>
            <a:r>
              <a:rPr lang="fr-FR" dirty="0"/>
              <a:t>Intégration de l’ouvrage dans l’environnement existant</a:t>
            </a:r>
          </a:p>
          <a:p>
            <a:pPr lvl="1"/>
            <a:r>
              <a:rPr lang="fr-FR" dirty="0"/>
              <a:t>Présentation de l’ouvrage</a:t>
            </a:r>
          </a:p>
          <a:p>
            <a:pPr lvl="2"/>
            <a:r>
              <a:rPr lang="fr-FR" dirty="0"/>
              <a:t>Plans d’ensemble</a:t>
            </a:r>
          </a:p>
          <a:p>
            <a:pPr lvl="2"/>
            <a:r>
              <a:rPr lang="fr-FR" dirty="0"/>
              <a:t>Dessins de définition éventuel en fonction du support</a:t>
            </a:r>
          </a:p>
          <a:p>
            <a:pPr lvl="1"/>
            <a:r>
              <a:rPr lang="fr-FR" dirty="0"/>
              <a:t>Problématique professionnelle à résoudre</a:t>
            </a:r>
          </a:p>
          <a:p>
            <a:pPr lvl="1"/>
            <a:r>
              <a:rPr lang="fr-FR" dirty="0"/>
              <a:t>Ressources</a:t>
            </a:r>
          </a:p>
          <a:p>
            <a:pPr lvl="2"/>
            <a:r>
              <a:rPr lang="fr-FR" dirty="0"/>
              <a:t>Documentaires</a:t>
            </a:r>
          </a:p>
          <a:p>
            <a:pPr lvl="2"/>
            <a:r>
              <a:rPr lang="fr-FR" dirty="0"/>
              <a:t>Matériels</a:t>
            </a:r>
          </a:p>
          <a:p>
            <a:pPr lvl="1"/>
            <a:r>
              <a:rPr lang="fr-FR" dirty="0"/>
              <a:t>Questionnaire</a:t>
            </a:r>
          </a:p>
          <a:p>
            <a:pPr lvl="2"/>
            <a:r>
              <a:rPr lang="fr-FR" dirty="0"/>
              <a:t>Réalisation</a:t>
            </a:r>
          </a:p>
          <a:p>
            <a:pPr lvl="3"/>
            <a:r>
              <a:rPr lang="fr-FR" dirty="0"/>
              <a:t>Protocole de mise en œuvre</a:t>
            </a:r>
          </a:p>
          <a:p>
            <a:pPr lvl="3"/>
            <a:r>
              <a:rPr lang="fr-FR" dirty="0"/>
              <a:t>Mise en œuvre des matériels</a:t>
            </a:r>
          </a:p>
          <a:p>
            <a:pPr lvl="3"/>
            <a:r>
              <a:rPr lang="fr-FR" dirty="0"/>
              <a:t>Interprétation des résultats</a:t>
            </a:r>
          </a:p>
          <a:p>
            <a:pPr lvl="2"/>
            <a:r>
              <a:rPr lang="fr-FR" dirty="0"/>
              <a:t>Proposition d’une solution de modification de l’existant</a:t>
            </a:r>
          </a:p>
          <a:p>
            <a:pPr lvl="3"/>
            <a:r>
              <a:rPr lang="fr-FR" dirty="0"/>
              <a:t>Essais et expérimentations</a:t>
            </a:r>
          </a:p>
          <a:p>
            <a:pPr lvl="3"/>
            <a:r>
              <a:rPr lang="fr-FR" dirty="0"/>
              <a:t>Interprétations quant à la validité </a:t>
            </a:r>
          </a:p>
          <a:p>
            <a:pPr lvl="2"/>
            <a:r>
              <a:rPr lang="fr-FR" dirty="0"/>
              <a:t>Conclusion</a:t>
            </a:r>
          </a:p>
          <a:p>
            <a:pPr algn="just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5270</TotalTime>
  <Words>575</Words>
  <Application>Microsoft Office PowerPoint</Application>
  <PresentationFormat>Affichage à l'écran (4:3)</PresentationFormat>
  <Paragraphs>130</Paragraphs>
  <Slides>19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Arial Italic</vt:lpstr>
      <vt:lpstr>Calibri</vt:lpstr>
      <vt:lpstr>Century Gothic</vt:lpstr>
      <vt:lpstr>Times New Roman</vt:lpstr>
      <vt:lpstr>Thème Office</vt:lpstr>
      <vt:lpstr>Feuille de calcul</vt:lpstr>
      <vt:lpstr>Le pilotage national des examens Le livret scolaire</vt:lpstr>
      <vt:lpstr>Le pilotage national des examens</vt:lpstr>
      <vt:lpstr>Evolution de la certification</vt:lpstr>
      <vt:lpstr>BTS AMCR : le règlement d’examen</vt:lpstr>
      <vt:lpstr>Evolution de la certification</vt:lpstr>
      <vt:lpstr>Evolution de la certification</vt:lpstr>
      <vt:lpstr>Evolution de la certification</vt:lpstr>
      <vt:lpstr>U4 : analyse, prescription, conception d’un projet </vt:lpstr>
      <vt:lpstr>U61 : vérification et validation d’une partie de projet</vt:lpstr>
      <vt:lpstr>U4 : analyse, prescription, conception d’un projet </vt:lpstr>
      <vt:lpstr>U51 et U52</vt:lpstr>
      <vt:lpstr>U51 : réponse à un projet</vt:lpstr>
      <vt:lpstr>U52 : conception détaillée et préparation de la réalisation du projet</vt:lpstr>
      <vt:lpstr>U61 : vérification et validation d’une partie de projet</vt:lpstr>
      <vt:lpstr>U62 : conduite de projet en milieu professionnel</vt:lpstr>
      <vt:lpstr>Livret scolaire</vt:lpstr>
      <vt:lpstr>Livret scolaire</vt:lpstr>
      <vt:lpstr>Livret scolaire</vt:lpstr>
      <vt:lpstr>Le pilotage national des examens Le livret scolaire</vt:lpstr>
    </vt:vector>
  </TitlesOfParts>
  <Company>Rectorat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Monin Thierry</dc:creator>
  <cp:lastModifiedBy>Daniel GLAISER</cp:lastModifiedBy>
  <cp:revision>119</cp:revision>
  <dcterms:created xsi:type="dcterms:W3CDTF">2017-01-13T11:06:51Z</dcterms:created>
  <dcterms:modified xsi:type="dcterms:W3CDTF">2018-12-25T09:50:15Z</dcterms:modified>
</cp:coreProperties>
</file>