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328" r:id="rId3"/>
    <p:sldId id="313" r:id="rId4"/>
    <p:sldId id="314" r:id="rId5"/>
    <p:sldId id="315" r:id="rId6"/>
    <p:sldId id="317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2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5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481ED-6866-4D76-88C3-FD645EA707AF}" v="6" dt="2018-12-16T09:08:27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>
      <p:cViewPr varScale="1">
        <p:scale>
          <a:sx n="84" d="100"/>
          <a:sy n="84" d="100"/>
        </p:scale>
        <p:origin x="861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AC Lurçat" userId="290d9cf37b87f604" providerId="Windows Live" clId="Web-{0494FCA8-BCB7-4A59-87C5-C2D4ABFBB277}"/>
    <pc:docChg chg="modSld">
      <pc:chgData name="stiAC Lurçat" userId="290d9cf37b87f604" providerId="Windows Live" clId="Web-{0494FCA8-BCB7-4A59-87C5-C2D4ABFBB277}" dt="2018-12-07T06:07:12.714" v="51" actId="14100"/>
      <pc:docMkLst>
        <pc:docMk/>
      </pc:docMkLst>
    </pc:docChg>
  </pc:docChgLst>
  <pc:docChgLst>
    <pc:chgData name="Cedric Dziubanowski" userId="9cf059ebb6151069" providerId="LiveId" clId="{298481ED-6866-4D76-88C3-FD645EA707AF}"/>
    <pc:docChg chg="undo custSel modSld">
      <pc:chgData name="Cedric Dziubanowski" userId="9cf059ebb6151069" providerId="LiveId" clId="{298481ED-6866-4D76-88C3-FD645EA707AF}" dt="2018-12-16T09:08:33.232" v="151" actId="1076"/>
      <pc:docMkLst>
        <pc:docMk/>
      </pc:docMkLst>
      <pc:sldChg chg="modSp">
        <pc:chgData name="Cedric Dziubanowski" userId="9cf059ebb6151069" providerId="LiveId" clId="{298481ED-6866-4D76-88C3-FD645EA707AF}" dt="2018-12-16T08:59:39.921" v="7" actId="403"/>
        <pc:sldMkLst>
          <pc:docMk/>
          <pc:sldMk cId="579498842" sldId="308"/>
        </pc:sldMkLst>
        <pc:spChg chg="mod">
          <ac:chgData name="Cedric Dziubanowski" userId="9cf059ebb6151069" providerId="LiveId" clId="{298481ED-6866-4D76-88C3-FD645EA707AF}" dt="2018-12-16T08:59:39.921" v="7" actId="403"/>
          <ac:spMkLst>
            <pc:docMk/>
            <pc:sldMk cId="579498842" sldId="308"/>
            <ac:spMk id="6" creationId="{212D4207-B0D2-4BC5-B8DC-1699A0567397}"/>
          </ac:spMkLst>
        </pc:spChg>
      </pc:sldChg>
      <pc:sldChg chg="modSp">
        <pc:chgData name="Cedric Dziubanowski" userId="9cf059ebb6151069" providerId="LiveId" clId="{298481ED-6866-4D76-88C3-FD645EA707AF}" dt="2018-12-16T09:00:15.826" v="13" actId="948"/>
        <pc:sldMkLst>
          <pc:docMk/>
          <pc:sldMk cId="2573776675" sldId="313"/>
        </pc:sldMkLst>
        <pc:spChg chg="mod">
          <ac:chgData name="Cedric Dziubanowski" userId="9cf059ebb6151069" providerId="LiveId" clId="{298481ED-6866-4D76-88C3-FD645EA707AF}" dt="2018-12-16T09:00:15.826" v="13" actId="948"/>
          <ac:spMkLst>
            <pc:docMk/>
            <pc:sldMk cId="2573776675" sldId="313"/>
            <ac:spMk id="9" creationId="{00000000-0000-0000-0000-000000000000}"/>
          </ac:spMkLst>
        </pc:spChg>
      </pc:sldChg>
      <pc:sldChg chg="modSp">
        <pc:chgData name="Cedric Dziubanowski" userId="9cf059ebb6151069" providerId="LiveId" clId="{298481ED-6866-4D76-88C3-FD645EA707AF}" dt="2018-12-16T09:08:05.870" v="149" actId="6549"/>
        <pc:sldMkLst>
          <pc:docMk/>
          <pc:sldMk cId="1280235198" sldId="314"/>
        </pc:sldMkLst>
        <pc:spChg chg="mod">
          <ac:chgData name="Cedric Dziubanowski" userId="9cf059ebb6151069" providerId="LiveId" clId="{298481ED-6866-4D76-88C3-FD645EA707AF}" dt="2018-12-16T09:08:05.870" v="149" actId="6549"/>
          <ac:spMkLst>
            <pc:docMk/>
            <pc:sldMk cId="1280235198" sldId="314"/>
            <ac:spMk id="9" creationId="{00000000-0000-0000-0000-000000000000}"/>
          </ac:spMkLst>
        </pc:spChg>
      </pc:sldChg>
      <pc:sldChg chg="delSp modSp">
        <pc:chgData name="Cedric Dziubanowski" userId="9cf059ebb6151069" providerId="LiveId" clId="{298481ED-6866-4D76-88C3-FD645EA707AF}" dt="2018-12-16T09:08:33.232" v="151" actId="1076"/>
        <pc:sldMkLst>
          <pc:docMk/>
          <pc:sldMk cId="4250026293" sldId="315"/>
        </pc:sldMkLst>
        <pc:spChg chg="del">
          <ac:chgData name="Cedric Dziubanowski" userId="9cf059ebb6151069" providerId="LiveId" clId="{298481ED-6866-4D76-88C3-FD645EA707AF}" dt="2018-12-16T09:08:18.488" v="150" actId="478"/>
          <ac:spMkLst>
            <pc:docMk/>
            <pc:sldMk cId="4250026293" sldId="315"/>
            <ac:spMk id="8" creationId="{00000000-0000-0000-0000-000000000000}"/>
          </ac:spMkLst>
        </pc:spChg>
        <pc:spChg chg="mod">
          <ac:chgData name="Cedric Dziubanowski" userId="9cf059ebb6151069" providerId="LiveId" clId="{298481ED-6866-4D76-88C3-FD645EA707AF}" dt="2018-12-16T09:08:33.232" v="151" actId="1076"/>
          <ac:spMkLst>
            <pc:docMk/>
            <pc:sldMk cId="4250026293" sldId="315"/>
            <ac:spMk id="98" creationId="{00000000-0000-0000-0000-000000000000}"/>
          </ac:spMkLst>
        </pc:spChg>
      </pc:sldChg>
      <pc:sldChg chg="addSp delSp modSp">
        <pc:chgData name="Cedric Dziubanowski" userId="9cf059ebb6151069" providerId="LiveId" clId="{298481ED-6866-4D76-88C3-FD645EA707AF}" dt="2018-12-16T09:06:57.877" v="90" actId="20577"/>
        <pc:sldMkLst>
          <pc:docMk/>
          <pc:sldMk cId="3260571833" sldId="328"/>
        </pc:sldMkLst>
        <pc:spChg chg="mod">
          <ac:chgData name="Cedric Dziubanowski" userId="9cf059ebb6151069" providerId="LiveId" clId="{298481ED-6866-4D76-88C3-FD645EA707AF}" dt="2018-12-16T09:06:57.877" v="90" actId="20577"/>
          <ac:spMkLst>
            <pc:docMk/>
            <pc:sldMk cId="3260571833" sldId="328"/>
            <ac:spMk id="2" creationId="{00000000-0000-0000-0000-000000000000}"/>
          </ac:spMkLst>
        </pc:spChg>
        <pc:spChg chg="add mod">
          <ac:chgData name="Cedric Dziubanowski" userId="9cf059ebb6151069" providerId="LiveId" clId="{298481ED-6866-4D76-88C3-FD645EA707AF}" dt="2018-12-16T09:05:50.168" v="68" actId="14100"/>
          <ac:spMkLst>
            <pc:docMk/>
            <pc:sldMk cId="3260571833" sldId="328"/>
            <ac:spMk id="5" creationId="{CFEDE026-CE55-43F2-A139-2E912F5E2377}"/>
          </ac:spMkLst>
        </pc:spChg>
        <pc:spChg chg="add mod">
          <ac:chgData name="Cedric Dziubanowski" userId="9cf059ebb6151069" providerId="LiveId" clId="{298481ED-6866-4D76-88C3-FD645EA707AF}" dt="2018-12-16T09:05:32.439" v="62" actId="13822"/>
          <ac:spMkLst>
            <pc:docMk/>
            <pc:sldMk cId="3260571833" sldId="328"/>
            <ac:spMk id="6" creationId="{D928A233-877D-461D-B3B6-6F7493FC3271}"/>
          </ac:spMkLst>
        </pc:spChg>
        <pc:spChg chg="add mod">
          <ac:chgData name="Cedric Dziubanowski" userId="9cf059ebb6151069" providerId="LiveId" clId="{298481ED-6866-4D76-88C3-FD645EA707AF}" dt="2018-12-16T09:05:52.821" v="73" actId="20577"/>
          <ac:spMkLst>
            <pc:docMk/>
            <pc:sldMk cId="3260571833" sldId="328"/>
            <ac:spMk id="9" creationId="{BFEA9438-083E-4073-B258-59AA46889FE9}"/>
          </ac:spMkLst>
        </pc:spChg>
        <pc:picChg chg="add del mod">
          <ac:chgData name="Cedric Dziubanowski" userId="9cf059ebb6151069" providerId="LiveId" clId="{298481ED-6866-4D76-88C3-FD645EA707AF}" dt="2018-12-16T09:06:39.572" v="74" actId="478"/>
          <ac:picMkLst>
            <pc:docMk/>
            <pc:sldMk cId="3260571833" sldId="328"/>
            <ac:picMk id="3" creationId="{99FEBB66-39B4-4687-BF93-0C032B4BA09B}"/>
          </ac:picMkLst>
        </pc:picChg>
        <pc:picChg chg="add mod">
          <ac:chgData name="Cedric Dziubanowski" userId="9cf059ebb6151069" providerId="LiveId" clId="{298481ED-6866-4D76-88C3-FD645EA707AF}" dt="2018-12-16T09:06:48.473" v="78" actId="14100"/>
          <ac:picMkLst>
            <pc:docMk/>
            <pc:sldMk cId="3260571833" sldId="328"/>
            <ac:picMk id="7" creationId="{84FB0EC4-90BD-4BE8-81DF-047952F4D14C}"/>
          </ac:picMkLst>
        </pc:picChg>
        <pc:picChg chg="mod">
          <ac:chgData name="Cedric Dziubanowski" userId="9cf059ebb6151069" providerId="LiveId" clId="{298481ED-6866-4D76-88C3-FD645EA707AF}" dt="2018-12-16T09:05:08.252" v="40" actId="1076"/>
          <ac:picMkLst>
            <pc:docMk/>
            <pc:sldMk cId="3260571833" sldId="328"/>
            <ac:picMk id="20" creationId="{00000000-0000-0000-0000-000000000000}"/>
          </ac:picMkLst>
        </pc:picChg>
        <pc:picChg chg="del">
          <ac:chgData name="Cedric Dziubanowski" userId="9cf059ebb6151069" providerId="LiveId" clId="{298481ED-6866-4D76-88C3-FD645EA707AF}" dt="2018-12-16T09:03:53.504" v="24" actId="478"/>
          <ac:picMkLst>
            <pc:docMk/>
            <pc:sldMk cId="3260571833" sldId="328"/>
            <ac:picMk id="21" creationId="{00000000-0000-0000-0000-000000000000}"/>
          </ac:picMkLst>
        </pc:picChg>
      </pc:sldChg>
      <pc:sldChg chg="modSp">
        <pc:chgData name="Cedric Dziubanowski" userId="9cf059ebb6151069" providerId="LiveId" clId="{298481ED-6866-4D76-88C3-FD645EA707AF}" dt="2018-12-16T09:01:31.934" v="23" actId="120"/>
        <pc:sldMkLst>
          <pc:docMk/>
          <pc:sldMk cId="3551476522" sldId="329"/>
        </pc:sldMkLst>
        <pc:spChg chg="mod">
          <ac:chgData name="Cedric Dziubanowski" userId="9cf059ebb6151069" providerId="LiveId" clId="{298481ED-6866-4D76-88C3-FD645EA707AF}" dt="2018-12-16T09:01:31.934" v="23" actId="120"/>
          <ac:spMkLst>
            <pc:docMk/>
            <pc:sldMk cId="3551476522" sldId="329"/>
            <ac:spMk id="6" creationId="{212D4207-B0D2-4BC5-B8DC-1699A0567397}"/>
          </ac:spMkLst>
        </pc:spChg>
      </pc:sldChg>
      <pc:sldChg chg="modSp">
        <pc:chgData name="Cedric Dziubanowski" userId="9cf059ebb6151069" providerId="LiveId" clId="{298481ED-6866-4D76-88C3-FD645EA707AF}" dt="2018-12-16T09:01:10.485" v="15" actId="14100"/>
        <pc:sldMkLst>
          <pc:docMk/>
          <pc:sldMk cId="2035892029" sldId="335"/>
        </pc:sldMkLst>
        <pc:picChg chg="mod">
          <ac:chgData name="Cedric Dziubanowski" userId="9cf059ebb6151069" providerId="LiveId" clId="{298481ED-6866-4D76-88C3-FD645EA707AF}" dt="2018-12-16T09:01:10.485" v="15" actId="14100"/>
          <ac:picMkLst>
            <pc:docMk/>
            <pc:sldMk cId="2035892029" sldId="335"/>
            <ac:picMk id="5122" creationId="{00000000-0000-0000-0000-000000000000}"/>
          </ac:picMkLst>
        </pc:picChg>
      </pc:sldChg>
      <pc:sldChg chg="modSp">
        <pc:chgData name="Cedric Dziubanowski" userId="9cf059ebb6151069" providerId="LiveId" clId="{298481ED-6866-4D76-88C3-FD645EA707AF}" dt="2018-12-16T09:01:19.833" v="17" actId="14100"/>
        <pc:sldMkLst>
          <pc:docMk/>
          <pc:sldMk cId="1524808458" sldId="336"/>
        </pc:sldMkLst>
        <pc:picChg chg="mod">
          <ac:chgData name="Cedric Dziubanowski" userId="9cf059ebb6151069" providerId="LiveId" clId="{298481ED-6866-4D76-88C3-FD645EA707AF}" dt="2018-12-16T09:01:19.833" v="17" actId="14100"/>
          <ac:picMkLst>
            <pc:docMk/>
            <pc:sldMk cId="1524808458" sldId="336"/>
            <ac:picMk id="6148" creationId="{00000000-0000-0000-0000-000000000000}"/>
          </ac:picMkLst>
        </pc:picChg>
      </pc:sldChg>
    </pc:docChg>
  </pc:docChgLst>
  <pc:docChgLst>
    <pc:chgData name="Cedric Dziubanowski" userId="9cf059ebb6151069" providerId="LiveId" clId="{3982504B-38EC-48C8-807C-D41DB2223AA6}"/>
    <pc:docChg chg="custSel addSld delSld modSld sldOrd delSection modSection">
      <pc:chgData name="Cedric Dziubanowski" userId="9cf059ebb6151069" providerId="LiveId" clId="{3982504B-38EC-48C8-807C-D41DB2223AA6}" dt="2018-11-23T08:38:46.638" v="114"/>
      <pc:docMkLst>
        <pc:docMk/>
      </pc:docMkLst>
      <pc:sldChg chg="addSp delSp modSp add">
        <pc:chgData name="Cedric Dziubanowski" userId="9cf059ebb6151069" providerId="LiveId" clId="{3982504B-38EC-48C8-807C-D41DB2223AA6}" dt="2018-11-23T08:38:13.396" v="93" actId="20577"/>
        <pc:sldMkLst>
          <pc:docMk/>
          <pc:sldMk cId="579498842" sldId="308"/>
        </pc:sldMkLst>
        <pc:spChg chg="del">
          <ac:chgData name="Cedric Dziubanowski" userId="9cf059ebb6151069" providerId="LiveId" clId="{3982504B-38EC-48C8-807C-D41DB2223AA6}" dt="2018-11-23T08:37:49.230" v="35"/>
          <ac:spMkLst>
            <pc:docMk/>
            <pc:sldMk cId="579498842" sldId="308"/>
            <ac:spMk id="2" creationId="{C4799604-8E77-4858-83C0-07B5EA9ACD51}"/>
          </ac:spMkLst>
        </pc:spChg>
        <pc:spChg chg="del">
          <ac:chgData name="Cedric Dziubanowski" userId="9cf059ebb6151069" providerId="LiveId" clId="{3982504B-38EC-48C8-807C-D41DB2223AA6}" dt="2018-11-23T08:37:49.230" v="35"/>
          <ac:spMkLst>
            <pc:docMk/>
            <pc:sldMk cId="579498842" sldId="308"/>
            <ac:spMk id="3" creationId="{EA7816EF-FD5B-4A85-9DEB-FCF78B8CF256}"/>
          </ac:spMkLst>
        </pc:spChg>
        <pc:spChg chg="add mod">
          <ac:chgData name="Cedric Dziubanowski" userId="9cf059ebb6151069" providerId="LiveId" clId="{3982504B-38EC-48C8-807C-D41DB2223AA6}" dt="2018-11-23T08:37:56.800" v="55" actId="20577"/>
          <ac:spMkLst>
            <pc:docMk/>
            <pc:sldMk cId="579498842" sldId="308"/>
            <ac:spMk id="5" creationId="{0ED1DED4-C332-4093-8D24-DC488EB89415}"/>
          </ac:spMkLst>
        </pc:spChg>
        <pc:spChg chg="add mod">
          <ac:chgData name="Cedric Dziubanowski" userId="9cf059ebb6151069" providerId="LiveId" clId="{3982504B-38EC-48C8-807C-D41DB2223AA6}" dt="2018-11-23T08:38:13.396" v="93" actId="20577"/>
          <ac:spMkLst>
            <pc:docMk/>
            <pc:sldMk cId="579498842" sldId="308"/>
            <ac:spMk id="6" creationId="{212D4207-B0D2-4BC5-B8DC-1699A0567397}"/>
          </ac:spMkLst>
        </pc:spChg>
      </pc:sldChg>
      <pc:sldMasterChg chg="delSldLayout">
        <pc:chgData name="Cedric Dziubanowski" userId="9cf059ebb6151069" providerId="LiveId" clId="{3982504B-38EC-48C8-807C-D41DB2223AA6}" dt="2018-11-23T08:37:19.234" v="23" actId="2696"/>
        <pc:sldMasterMkLst>
          <pc:docMk/>
          <pc:sldMasterMk cId="2440612285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CE23-0281-48E3-8F23-C13186062654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858B2-BE96-4C1C-AE19-6172446B7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24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515359C-E390-4418-B7E7-496460D7812C}" type="slidenum">
              <a:rPr lang="fr-FR" altLang="fr-FR">
                <a:latin typeface="Calibri" panose="020F0502020204030204" pitchFamily="34" charset="0"/>
              </a:rPr>
              <a:pPr eaLnBrk="1" hangingPunct="1"/>
              <a:t>5</a:t>
            </a:fld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z="1000"/>
          </a:p>
        </p:txBody>
      </p:sp>
    </p:spTree>
    <p:extLst>
      <p:ext uri="{BB962C8B-B14F-4D97-AF65-F5344CB8AC3E}">
        <p14:creationId xmlns:p14="http://schemas.microsoft.com/office/powerpoint/2010/main" val="85773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5B30-F17C-4AD2-B6C1-3022D4465FEF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65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B23-9150-4C57-B4B8-7C3F35FAAB52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8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à suppr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B23-9150-4C57-B4B8-7C3F35FAAB52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250EF-50CF-40D6-A00D-74BE2F49DAD0}"/>
              </a:ext>
            </a:extLst>
          </p:cNvPr>
          <p:cNvSpPr/>
          <p:nvPr userDrawn="1"/>
        </p:nvSpPr>
        <p:spPr>
          <a:xfrm rot="20724246">
            <a:off x="3376736" y="4289720"/>
            <a:ext cx="52861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Dispositive à remplacer </a:t>
            </a:r>
          </a:p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puis supprimer</a:t>
            </a:r>
          </a:p>
        </p:txBody>
      </p:sp>
    </p:spTree>
    <p:extLst>
      <p:ext uri="{BB962C8B-B14F-4D97-AF65-F5344CB8AC3E}">
        <p14:creationId xmlns:p14="http://schemas.microsoft.com/office/powerpoint/2010/main" val="311284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47962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110037"/>
            <a:ext cx="7772400" cy="1500187"/>
          </a:xfrm>
        </p:spPr>
        <p:txBody>
          <a:bodyPr anchor="b"/>
          <a:lstStyle>
            <a:lvl1pPr marL="2155825" indent="-2068513" algn="ctr">
              <a:buNone/>
              <a:tabLst>
                <a:tab pos="2155825" algn="l"/>
              </a:tabLst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8BF9-AB4A-4CD9-8171-6D9EC7CF5E4B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0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0CA3-00A7-4876-8CBC-51A5F9BF780A}" type="datetime1">
              <a:rPr lang="fr-FR" smtClean="0"/>
              <a:t>16/12/2018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7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E9A1-46DD-4F6F-A2ED-29F14F78B853}" type="datetime1">
              <a:rPr lang="fr-FR" smtClean="0"/>
              <a:t>16/12/2018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83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C576-85C9-40DD-998E-E3188D67EF7D}" type="datetime1">
              <a:rPr lang="fr-FR" smtClean="0"/>
              <a:t>16/12/2018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0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36711"/>
            <a:ext cx="82296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0ABA-3EB4-4B43-B8F0-063D203A63A6}" type="datetime1">
              <a:rPr lang="fr-FR" smtClean="0"/>
              <a:t>16/12/2018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F55BC80-4E45-4BB9-857D-AB807E636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6912" y="195590"/>
            <a:ext cx="648661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400" algn="l"/>
              </a:tabLst>
            </a:pP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PNF BTS AMCR			   Lycée Raspail</a:t>
            </a:r>
            <a:r>
              <a:rPr kumimoji="0" lang="fr-FR" altLang="fr-FR" sz="1100" b="1" i="1" u="none" strike="noStrike" cap="none" normalizeH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-Paris le 17 janvier 2018</a:t>
            </a:r>
            <a:endParaRPr kumimoji="0" lang="fr-FR" altLang="fr-FR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30EF9D-ADBD-493F-9838-3707685DDEA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36912" y="454217"/>
            <a:ext cx="6486610" cy="298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3425D0C-560E-4BB4-878D-D079A4F7B3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2" y="215819"/>
            <a:ext cx="2030869" cy="6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fr-FR" sz="2800" b="1" i="1" u="none" strike="noStrike" kern="1200" cap="none" normalizeH="0" baseline="0" dirty="0">
          <a:ln>
            <a:noFill/>
          </a:ln>
          <a:solidFill>
            <a:srgbClr val="8453C6"/>
          </a:solidFill>
          <a:effectLst/>
          <a:latin typeface="Century Gothic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ED1DED4-C332-4093-8D24-DC488EB89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Evolution et planification des compétences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212D4207-B0D2-4BC5-B8DC-1699A0567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pPr lvl="1" algn="l"/>
            <a:r>
              <a:rPr lang="fr-FR" sz="1800" dirty="0"/>
              <a:t>Cédric DZIUBANOWSKI, IA-IPR STI, académie de Nantes</a:t>
            </a:r>
          </a:p>
          <a:p>
            <a:pPr lvl="1" algn="l"/>
            <a:r>
              <a:rPr lang="fr-FR" sz="1800" dirty="0"/>
              <a:t>Daniel GLAISER, IA-IPR STI, académie de Strasbourg</a:t>
            </a:r>
          </a:p>
          <a:p>
            <a:pPr lvl="1" algn="l"/>
            <a:r>
              <a:rPr lang="fr-FR" sz="1800" dirty="0"/>
              <a:t>Vincent JAUSSAUD, professeur en BTS AMCR au lycée Jean Lurçat, Martigues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F40DD-E6F1-4997-B807-AF397CF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49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53BB27-0560-453D-B457-F0B47FCD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32854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76470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sng" strike="noStrike" kern="1200" cap="none" spc="0" normalizeH="0" baseline="0" noProof="0" dirty="0">
                <a:ln>
                  <a:noFill/>
                </a:ln>
                <a:solidFill>
                  <a:srgbClr val="8453C6"/>
                </a:solidFill>
                <a:effectLst/>
                <a:uLnTx/>
                <a:uFillTx/>
                <a:latin typeface="Century Gothic" pitchFamily="34" charset="0"/>
                <a:ea typeface="+mj-ea"/>
                <a:cs typeface="Times New Roman" pitchFamily="18" charset="0"/>
              </a:rPr>
              <a:t>Exemple : Développement des compétences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sng" strike="noStrike" kern="1200" cap="none" spc="0" normalizeH="0" baseline="0" noProof="0" dirty="0">
                <a:ln>
                  <a:noFill/>
                </a:ln>
                <a:solidFill>
                  <a:srgbClr val="8453C6"/>
                </a:solidFill>
                <a:effectLst/>
                <a:uLnTx/>
                <a:uFillTx/>
                <a:latin typeface="Century Gothic" pitchFamily="34" charset="0"/>
                <a:ea typeface="+mj-ea"/>
                <a:cs typeface="Times New Roman" pitchFamily="18" charset="0"/>
              </a:rPr>
              <a:t>sur le projet Silo</a:t>
            </a:r>
          </a:p>
        </p:txBody>
      </p:sp>
    </p:spTree>
    <p:extLst>
      <p:ext uri="{BB962C8B-B14F-4D97-AF65-F5344CB8AC3E}">
        <p14:creationId xmlns:p14="http://schemas.microsoft.com/office/powerpoint/2010/main" val="191418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53BB27-0560-453D-B457-F0B47FCD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836712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sng" strike="noStrike" kern="1200" cap="none" spc="0" normalizeH="0" baseline="0" noProof="0" dirty="0">
                <a:ln>
                  <a:noFill/>
                </a:ln>
                <a:solidFill>
                  <a:srgbClr val="8453C6"/>
                </a:solidFill>
                <a:effectLst/>
                <a:uLnTx/>
                <a:uFillTx/>
                <a:latin typeface="Century Gothic" pitchFamily="34" charset="0"/>
                <a:ea typeface="+mj-ea"/>
                <a:cs typeface="Times New Roman" pitchFamily="18" charset="0"/>
              </a:rPr>
              <a:t>Projet Silo : Liste des compétences en fonction ses savoirs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7164288" cy="42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81128"/>
            <a:ext cx="3563888" cy="87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31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53BB27-0560-453D-B457-F0B47FCD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836712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sng" strike="noStrike" kern="1200" cap="none" spc="0" normalizeH="0" baseline="0" noProof="0" dirty="0">
                <a:ln>
                  <a:noFill/>
                </a:ln>
                <a:solidFill>
                  <a:srgbClr val="8453C6"/>
                </a:solidFill>
                <a:effectLst/>
                <a:uLnTx/>
                <a:uFillTx/>
                <a:latin typeface="Century Gothic" pitchFamily="34" charset="0"/>
                <a:ea typeface="+mj-ea"/>
                <a:cs typeface="Times New Roman" pitchFamily="18" charset="0"/>
              </a:rPr>
              <a:t>Projet Silo : Acquisition des compétences</a:t>
            </a:r>
            <a:r>
              <a:rPr kumimoji="0" lang="fr-FR" sz="2800" b="1" i="1" u="sng" strike="noStrike" kern="1200" cap="none" spc="0" normalizeH="0" noProof="0" dirty="0">
                <a:ln>
                  <a:noFill/>
                </a:ln>
                <a:solidFill>
                  <a:srgbClr val="8453C6"/>
                </a:solidFill>
                <a:effectLst/>
                <a:uLnTx/>
                <a:uFillTx/>
                <a:latin typeface="Century Gothic" pitchFamily="34" charset="0"/>
                <a:ea typeface="+mj-ea"/>
                <a:cs typeface="Times New Roman" pitchFamily="18" charset="0"/>
              </a:rPr>
              <a:t> en %</a:t>
            </a:r>
            <a:endParaRPr kumimoji="0" lang="fr-FR" sz="2800" b="1" i="1" u="sng" strike="noStrike" kern="1200" cap="none" spc="0" normalizeH="0" baseline="0" noProof="0" dirty="0">
              <a:ln>
                <a:noFill/>
              </a:ln>
              <a:solidFill>
                <a:srgbClr val="8453C6"/>
              </a:solidFill>
              <a:effectLst/>
              <a:uLnTx/>
              <a:uFillTx/>
              <a:latin typeface="Century Gothic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66912"/>
            <a:ext cx="7483614" cy="376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5892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53BB27-0560-453D-B457-F0B47FCD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83671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1" u="sng" strike="noStrike" kern="1200" cap="none" spc="0" normalizeH="0" baseline="0" noProof="0" dirty="0">
                <a:ln>
                  <a:noFill/>
                </a:ln>
                <a:solidFill>
                  <a:srgbClr val="8453C6"/>
                </a:solidFill>
                <a:effectLst/>
                <a:uLnTx/>
                <a:uFillTx/>
                <a:latin typeface="Century Gothic" pitchFamily="34" charset="0"/>
                <a:ea typeface="+mj-ea"/>
                <a:cs typeface="Times New Roman" pitchFamily="18" charset="0"/>
              </a:rPr>
              <a:t>Progression de l’acquisition des compétences pendant la formation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60223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3724274" cy="10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 b="5231"/>
          <a:stretch>
            <a:fillRect/>
          </a:stretch>
        </p:blipFill>
        <p:spPr bwMode="auto">
          <a:xfrm>
            <a:off x="683568" y="4293096"/>
            <a:ext cx="26238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0235" y="1412777"/>
            <a:ext cx="2920117" cy="146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925623"/>
            <a:ext cx="3096344" cy="153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0810" y="4509121"/>
            <a:ext cx="30243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80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ED1DED4-C332-4093-8D24-DC488EB89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Evolution et planification des compétences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212D4207-B0D2-4BC5-B8DC-1699A0567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pPr lvl="1" algn="l"/>
            <a:r>
              <a:rPr lang="fr-FR" sz="2000" dirty="0"/>
              <a:t>Cédric DZIUBANOWSKI, IA-IPR STI, académie de Nantes</a:t>
            </a:r>
          </a:p>
          <a:p>
            <a:pPr lvl="1" algn="l"/>
            <a:r>
              <a:rPr lang="fr-FR" sz="2000" dirty="0"/>
              <a:t>Daniel GLAISER, IA-IPR STI, académie de Strasbourg</a:t>
            </a:r>
          </a:p>
          <a:p>
            <a:pPr lvl="1" algn="l"/>
            <a:r>
              <a:rPr lang="fr-FR" sz="2000" dirty="0"/>
              <a:t>Vincent JAUSSAUD, professeur en BTS AMCR au lycée Jean Lurçat, Martigues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F40DD-E6F1-4997-B807-AF397CF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47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4" t="31912" r="27368" b="20718"/>
          <a:stretch>
            <a:fillRect/>
          </a:stretch>
        </p:blipFill>
        <p:spPr bwMode="auto">
          <a:xfrm>
            <a:off x="179512" y="2060848"/>
            <a:ext cx="4357688" cy="2905125"/>
          </a:xfrm>
          <a:prstGeom prst="rect">
            <a:avLst/>
          </a:prstGeom>
          <a:noFill/>
          <a:ln w="9525">
            <a:solidFill>
              <a:srgbClr val="FF0000">
                <a:alpha val="5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5" name="Flèche : courbe vers le bas 4">
            <a:extLst>
              <a:ext uri="{FF2B5EF4-FFF2-40B4-BE49-F238E27FC236}">
                <a16:creationId xmlns:a16="http://schemas.microsoft.com/office/drawing/2014/main" id="{CFEDE026-CE55-43F2-A139-2E912F5E2377}"/>
              </a:ext>
            </a:extLst>
          </p:cNvPr>
          <p:cNvSpPr/>
          <p:nvPr/>
        </p:nvSpPr>
        <p:spPr>
          <a:xfrm rot="1070281">
            <a:off x="4346491" y="1592503"/>
            <a:ext cx="2443531" cy="803247"/>
          </a:xfrm>
          <a:prstGeom prst="curvedDownArrow">
            <a:avLst>
              <a:gd name="adj1" fmla="val 25000"/>
              <a:gd name="adj2" fmla="val 50000"/>
              <a:gd name="adj3" fmla="val 52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28A233-877D-461D-B3B6-6F7493FC3271}"/>
              </a:ext>
            </a:extLst>
          </p:cNvPr>
          <p:cNvSpPr txBox="1"/>
          <p:nvPr/>
        </p:nvSpPr>
        <p:spPr>
          <a:xfrm>
            <a:off x="1244486" y="1647568"/>
            <a:ext cx="24020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AVANT LA RENOVATION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EA9438-083E-4073-B258-59AA46889FE9}"/>
              </a:ext>
            </a:extLst>
          </p:cNvPr>
          <p:cNvSpPr txBox="1"/>
          <p:nvPr/>
        </p:nvSpPr>
        <p:spPr>
          <a:xfrm>
            <a:off x="5566144" y="2780928"/>
            <a:ext cx="235647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APRES LA RENOVATION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FB0EC4-90BD-4BE8-81DF-047952F4D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9" y="3178538"/>
            <a:ext cx="4235764" cy="31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indent="-182880" algn="just">
              <a:spcAft>
                <a:spcPts val="600"/>
              </a:spcAft>
              <a:defRPr/>
            </a:pPr>
            <a:r>
              <a:rPr lang="fr-FR" dirty="0"/>
              <a:t>Donner une lisibilité et une cohérence au parcours de l’étudiant</a:t>
            </a:r>
          </a:p>
          <a:p>
            <a:pPr indent="-182880" algn="just">
              <a:spcAft>
                <a:spcPts val="600"/>
              </a:spcAft>
              <a:defRPr/>
            </a:pPr>
            <a:r>
              <a:rPr lang="fr-FR" dirty="0"/>
              <a:t>Organiser les enseignements </a:t>
            </a:r>
          </a:p>
          <a:p>
            <a:pPr indent="-182880" algn="just">
              <a:spcAft>
                <a:spcPts val="600"/>
              </a:spcAft>
              <a:defRPr/>
            </a:pPr>
            <a:r>
              <a:rPr lang="fr-FR" dirty="0"/>
              <a:t>Répartir les actions entre les différents intervenants</a:t>
            </a:r>
          </a:p>
          <a:p>
            <a:pPr indent="-182880" algn="just">
              <a:spcAft>
                <a:spcPts val="600"/>
              </a:spcAft>
              <a:defRPr/>
            </a:pPr>
            <a:r>
              <a:rPr lang="fr-FR" dirty="0"/>
              <a:t>Gérer le temps de formation</a:t>
            </a:r>
          </a:p>
          <a:p>
            <a:pPr indent="-182880" algn="just">
              <a:spcAft>
                <a:spcPts val="600"/>
              </a:spcAft>
              <a:defRPr/>
            </a:pPr>
            <a:r>
              <a:rPr lang="fr-FR" dirty="0"/>
              <a:t>Définir les différentes étapes du parcours</a:t>
            </a:r>
          </a:p>
          <a:p>
            <a:pPr indent="-182880" algn="just">
              <a:spcAft>
                <a:spcPts val="600"/>
              </a:spcAft>
              <a:defRPr/>
            </a:pPr>
            <a:r>
              <a:rPr lang="fr-FR" dirty="0"/>
              <a:t>Utiliser, de façon optimale, les moyens mis à disposition</a:t>
            </a:r>
          </a:p>
        </p:txBody>
      </p:sp>
    </p:spTree>
    <p:extLst>
      <p:ext uri="{BB962C8B-B14F-4D97-AF65-F5344CB8AC3E}">
        <p14:creationId xmlns:p14="http://schemas.microsoft.com/office/powerpoint/2010/main" val="257377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fr-FR" dirty="0"/>
              <a:t>Plan de formation établi sur l’ensemble du cycle de formation intégrant les différentes étapes de la formation (stage, CCF, ...)</a:t>
            </a: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fr-FR" dirty="0"/>
              <a:t>Le seul élément </a:t>
            </a:r>
            <a:r>
              <a:rPr lang="fr-FR" i="1" dirty="0"/>
              <a:t>réglementairement</a:t>
            </a:r>
            <a:r>
              <a:rPr lang="fr-FR" dirty="0"/>
              <a:t> </a:t>
            </a:r>
            <a:r>
              <a:rPr lang="fr-FR" i="1" dirty="0"/>
              <a:t>incontournable</a:t>
            </a:r>
            <a:r>
              <a:rPr lang="fr-FR" dirty="0"/>
              <a:t> est l</a:t>
            </a:r>
            <a:r>
              <a:rPr lang="fr-FR" b="1" dirty="0"/>
              <a:t>e référentiel du diplôme </a:t>
            </a:r>
            <a:r>
              <a:rPr lang="fr-FR" dirty="0"/>
              <a:t>avec, en particulier,</a:t>
            </a:r>
            <a:r>
              <a:rPr lang="fr-FR" b="1" dirty="0"/>
              <a:t> le référentiel de certification </a:t>
            </a:r>
            <a:r>
              <a:rPr lang="fr-FR" dirty="0"/>
              <a:t>rédigé en termes </a:t>
            </a:r>
            <a:r>
              <a:rPr lang="fr-FR" b="1" dirty="0"/>
              <a:t>de compétences professionnelles</a:t>
            </a: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fr-FR" b="1" dirty="0"/>
              <a:t>La planification </a:t>
            </a:r>
            <a:r>
              <a:rPr lang="fr-FR" dirty="0"/>
              <a:t>doit donc être </a:t>
            </a:r>
            <a:r>
              <a:rPr lang="fr-FR" b="1" dirty="0"/>
              <a:t>construite en terme de compétences (</a:t>
            </a:r>
            <a:r>
              <a:rPr lang="fr-FR" dirty="0"/>
              <a:t>et pas uniquement en terme de savoirs)</a:t>
            </a: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fr-FR" dirty="0"/>
              <a:t>Répartition des tâches pour chaque intervenant</a:t>
            </a: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fr-FR" dirty="0"/>
              <a:t>Choix des supports en commun : élaboration des TP, TD et cours en équipe</a:t>
            </a: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fr-FR" dirty="0"/>
              <a:t>Gestion commune des équipements</a:t>
            </a:r>
          </a:p>
        </p:txBody>
      </p:sp>
    </p:spTree>
    <p:extLst>
      <p:ext uri="{BB962C8B-B14F-4D97-AF65-F5344CB8AC3E}">
        <p14:creationId xmlns:p14="http://schemas.microsoft.com/office/powerpoint/2010/main" val="128023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534400" y="6400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93564" y="1785938"/>
            <a:ext cx="8280399" cy="2376487"/>
          </a:xfrm>
          <a:prstGeom prst="rect">
            <a:avLst/>
          </a:prstGeom>
          <a:gradFill rotWithShape="1">
            <a:gsLst>
              <a:gs pos="0">
                <a:schemeClr val="accent1">
                  <a:alpha val="78000"/>
                </a:schemeClr>
              </a:gs>
              <a:gs pos="100000">
                <a:schemeClr val="accent1">
                  <a:gamma/>
                  <a:shade val="9412"/>
                  <a:invGamma/>
                  <a:alpha val="67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1809752"/>
            <a:ext cx="8205788" cy="2266948"/>
            <a:chOff x="158" y="1117"/>
            <a:chExt cx="5172" cy="1451"/>
          </a:xfrm>
        </p:grpSpPr>
        <p:sp>
          <p:nvSpPr>
            <p:cNvPr id="27744" name="Line 8"/>
            <p:cNvSpPr>
              <a:spLocks noChangeShapeType="1"/>
            </p:cNvSpPr>
            <p:nvPr/>
          </p:nvSpPr>
          <p:spPr bwMode="auto">
            <a:xfrm flipV="1">
              <a:off x="3651" y="1117"/>
              <a:ext cx="1679" cy="2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5" name="Line 9"/>
            <p:cNvSpPr>
              <a:spLocks noChangeShapeType="1"/>
            </p:cNvSpPr>
            <p:nvPr/>
          </p:nvSpPr>
          <p:spPr bwMode="auto">
            <a:xfrm flipV="1">
              <a:off x="793" y="1888"/>
              <a:ext cx="998" cy="3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6" name="Line 10"/>
            <p:cNvSpPr>
              <a:spLocks noChangeShapeType="1"/>
            </p:cNvSpPr>
            <p:nvPr/>
          </p:nvSpPr>
          <p:spPr bwMode="auto">
            <a:xfrm flipV="1">
              <a:off x="158" y="2205"/>
              <a:ext cx="635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7" name="Line 11"/>
            <p:cNvSpPr>
              <a:spLocks noChangeShapeType="1"/>
            </p:cNvSpPr>
            <p:nvPr/>
          </p:nvSpPr>
          <p:spPr bwMode="auto">
            <a:xfrm flipV="1">
              <a:off x="2699" y="1434"/>
              <a:ext cx="771" cy="18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48" name="Line 12"/>
            <p:cNvSpPr>
              <a:spLocks noChangeShapeType="1"/>
            </p:cNvSpPr>
            <p:nvPr/>
          </p:nvSpPr>
          <p:spPr bwMode="auto">
            <a:xfrm flipV="1">
              <a:off x="1973" y="1616"/>
              <a:ext cx="726" cy="2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79388" y="908050"/>
            <a:ext cx="8323263" cy="5761038"/>
            <a:chOff x="179388" y="908050"/>
            <a:chExt cx="8323263" cy="5761038"/>
          </a:xfrm>
        </p:grpSpPr>
        <p:sp>
          <p:nvSpPr>
            <p:cNvPr id="27707" name="Line 14"/>
            <p:cNvSpPr>
              <a:spLocks noChangeShapeType="1"/>
            </p:cNvSpPr>
            <p:nvPr/>
          </p:nvSpPr>
          <p:spPr bwMode="auto">
            <a:xfrm>
              <a:off x="179388" y="1773238"/>
              <a:ext cx="8277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179388" y="908050"/>
              <a:ext cx="8323263" cy="5761038"/>
              <a:chOff x="179388" y="908050"/>
              <a:chExt cx="8323263" cy="5761038"/>
            </a:xfrm>
          </p:grpSpPr>
          <p:sp>
            <p:nvSpPr>
              <p:cNvPr id="27709" name="Line 16"/>
              <p:cNvSpPr>
                <a:spLocks noChangeShapeType="1"/>
              </p:cNvSpPr>
              <p:nvPr/>
            </p:nvSpPr>
            <p:spPr bwMode="auto">
              <a:xfrm>
                <a:off x="8459788" y="1484313"/>
                <a:ext cx="0" cy="51847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0" name="Line 17"/>
              <p:cNvSpPr>
                <a:spLocks noChangeShapeType="1"/>
              </p:cNvSpPr>
              <p:nvPr/>
            </p:nvSpPr>
            <p:spPr bwMode="auto">
              <a:xfrm>
                <a:off x="179388" y="1341438"/>
                <a:ext cx="0" cy="5256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43" name="Line 23"/>
              <p:cNvSpPr>
                <a:spLocks noChangeShapeType="1"/>
              </p:cNvSpPr>
              <p:nvPr/>
            </p:nvSpPr>
            <p:spPr bwMode="auto">
              <a:xfrm>
                <a:off x="2435225" y="1606550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2" name="Line 24"/>
              <p:cNvSpPr>
                <a:spLocks noChangeShapeType="1"/>
              </p:cNvSpPr>
              <p:nvPr/>
            </p:nvSpPr>
            <p:spPr bwMode="auto">
              <a:xfrm>
                <a:off x="4572000" y="1379538"/>
                <a:ext cx="0" cy="27701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7713" name="Group 25"/>
              <p:cNvGrpSpPr>
                <a:grpSpLocks/>
              </p:cNvGrpSpPr>
              <p:nvPr/>
            </p:nvGrpSpPr>
            <p:grpSpPr bwMode="auto">
              <a:xfrm>
                <a:off x="179388" y="908050"/>
                <a:ext cx="8323263" cy="409575"/>
                <a:chOff x="113" y="572"/>
                <a:chExt cx="5243" cy="258"/>
              </a:xfrm>
            </p:grpSpPr>
            <p:sp>
              <p:nvSpPr>
                <p:cNvPr id="27731" name="Line 26"/>
                <p:cNvSpPr>
                  <a:spLocks noChangeShapeType="1"/>
                </p:cNvSpPr>
                <p:nvPr/>
              </p:nvSpPr>
              <p:spPr bwMode="auto">
                <a:xfrm>
                  <a:off x="113" y="799"/>
                  <a:ext cx="5214" cy="0"/>
                </a:xfrm>
                <a:prstGeom prst="line">
                  <a:avLst/>
                </a:prstGeom>
                <a:noFill/>
                <a:ln w="57150">
                  <a:solidFill>
                    <a:srgbClr val="800000"/>
                  </a:solidFill>
                  <a:prstDash val="dash"/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7732" name="Group 27"/>
                <p:cNvGrpSpPr>
                  <a:grpSpLocks/>
                </p:cNvGrpSpPr>
                <p:nvPr/>
              </p:nvGrpSpPr>
              <p:grpSpPr bwMode="auto">
                <a:xfrm>
                  <a:off x="113" y="572"/>
                  <a:ext cx="5243" cy="258"/>
                  <a:chOff x="113" y="572"/>
                  <a:chExt cx="5243" cy="258"/>
                </a:xfrm>
              </p:grpSpPr>
              <p:sp>
                <p:nvSpPr>
                  <p:cNvPr id="27733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572"/>
                    <a:ext cx="4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fr-FR" altLang="fr-FR" sz="1600">
                        <a:solidFill>
                          <a:srgbClr val="000066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Sept.</a:t>
                    </a:r>
                  </a:p>
                </p:txBody>
              </p:sp>
              <p:sp>
                <p:nvSpPr>
                  <p:cNvPr id="27735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76" y="618"/>
                    <a:ext cx="4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fr-FR" altLang="fr-FR" sz="160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Juil.</a:t>
                    </a:r>
                  </a:p>
                </p:txBody>
              </p:sp>
              <p:sp>
                <p:nvSpPr>
                  <p:cNvPr id="2773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7" y="618"/>
                    <a:ext cx="31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fr-FR" altLang="fr-FR" sz="160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Juil.</a:t>
                    </a:r>
                  </a:p>
                </p:txBody>
              </p:sp>
              <p:sp>
                <p:nvSpPr>
                  <p:cNvPr id="27738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4" y="618"/>
                    <a:ext cx="39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fr-FR" altLang="fr-FR" sz="1600">
                        <a:solidFill>
                          <a:srgbClr val="000066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Sept.</a:t>
                    </a:r>
                  </a:p>
                </p:txBody>
              </p:sp>
            </p:grpSp>
          </p:grpSp>
          <p:grpSp>
            <p:nvGrpSpPr>
              <p:cNvPr id="27715" name="Group 40"/>
              <p:cNvGrpSpPr>
                <a:grpSpLocks/>
              </p:cNvGrpSpPr>
              <p:nvPr/>
            </p:nvGrpSpPr>
            <p:grpSpPr bwMode="auto">
              <a:xfrm>
                <a:off x="812800" y="1520825"/>
                <a:ext cx="7231063" cy="457200"/>
                <a:chOff x="512" y="958"/>
                <a:chExt cx="4555" cy="288"/>
              </a:xfrm>
            </p:grpSpPr>
            <p:sp>
              <p:nvSpPr>
                <p:cNvPr id="27721" name="Line 41"/>
                <p:cNvSpPr>
                  <a:spLocks noChangeShapeType="1"/>
                </p:cNvSpPr>
                <p:nvPr/>
              </p:nvSpPr>
              <p:spPr bwMode="auto">
                <a:xfrm>
                  <a:off x="4193" y="95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512" y="974"/>
                  <a:ext cx="708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fr-FR" altLang="fr-FR" sz="1200" b="1" dirty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Semestre 1</a:t>
                  </a:r>
                </a:p>
              </p:txBody>
            </p:sp>
            <p:sp>
              <p:nvSpPr>
                <p:cNvPr id="10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857" y="975"/>
                  <a:ext cx="708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fr-FR" altLang="fr-FR" sz="1200" b="1" dirty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Semestre 2</a:t>
                  </a:r>
                </a:p>
              </p:txBody>
            </p:sp>
            <p:sp>
              <p:nvSpPr>
                <p:cNvPr id="10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202" y="976"/>
                  <a:ext cx="708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fr-FR" altLang="fr-FR" sz="1200" b="1" dirty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Semestre 3</a:t>
                  </a:r>
                </a:p>
              </p:txBody>
            </p:sp>
            <p:sp>
              <p:nvSpPr>
                <p:cNvPr id="10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359" y="973"/>
                  <a:ext cx="708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fr-FR" altLang="fr-FR" sz="1200" b="1" dirty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Semestre 4</a:t>
                  </a:r>
                </a:p>
              </p:txBody>
            </p:sp>
          </p:grpSp>
          <p:sp>
            <p:nvSpPr>
              <p:cNvPr id="27717" name="Line 47"/>
              <p:cNvSpPr>
                <a:spLocks noChangeShapeType="1"/>
              </p:cNvSpPr>
              <p:nvPr/>
            </p:nvSpPr>
            <p:spPr bwMode="auto">
              <a:xfrm>
                <a:off x="179388" y="4149725"/>
                <a:ext cx="8277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6195" name="AutoShape 51"/>
          <p:cNvSpPr>
            <a:spLocks noChangeArrowheads="1"/>
          </p:cNvSpPr>
          <p:nvPr/>
        </p:nvSpPr>
        <p:spPr bwMode="auto">
          <a:xfrm>
            <a:off x="257177" y="2586998"/>
            <a:ext cx="1910704" cy="708664"/>
          </a:xfrm>
          <a:prstGeom prst="wedgeEllipseCallout">
            <a:avLst>
              <a:gd name="adj1" fmla="val -51731"/>
              <a:gd name="adj2" fmla="val 1630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fr-FR" altLang="fr-FR" sz="1400" b="1">
                <a:latin typeface="Arial Narrow" panose="020B0606020202030204" pitchFamily="34" charset="0"/>
              </a:rPr>
              <a:t>Diagnostic - Positionnement</a:t>
            </a:r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2850621" y="3461891"/>
            <a:ext cx="1131360" cy="445393"/>
          </a:xfrm>
          <a:prstGeom prst="rect">
            <a:avLst/>
          </a:prstGeom>
          <a:gradFill rotWithShape="1">
            <a:gsLst>
              <a:gs pos="0">
                <a:srgbClr val="FFFF99">
                  <a:alpha val="35001"/>
                </a:srgbClr>
              </a:gs>
              <a:gs pos="50000">
                <a:srgbClr val="FFFF99">
                  <a:gamma/>
                  <a:shade val="46275"/>
                  <a:invGamma/>
                </a:srgbClr>
              </a:gs>
              <a:gs pos="100000">
                <a:srgbClr val="FFFF99">
                  <a:alpha val="35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Arial Narrow" pitchFamily="34" charset="0"/>
              </a:rPr>
              <a:t>CCF U61-S1</a:t>
            </a:r>
          </a:p>
        </p:txBody>
      </p:sp>
      <p:grpSp>
        <p:nvGrpSpPr>
          <p:cNvPr id="27690" name="Group 77"/>
          <p:cNvGrpSpPr>
            <a:grpSpLocks/>
          </p:cNvGrpSpPr>
          <p:nvPr/>
        </p:nvGrpSpPr>
        <p:grpSpPr bwMode="auto">
          <a:xfrm>
            <a:off x="467544" y="1849834"/>
            <a:ext cx="1460516" cy="427038"/>
            <a:chOff x="1224" y="1218"/>
            <a:chExt cx="653" cy="269"/>
          </a:xfrm>
        </p:grpSpPr>
        <p:sp>
          <p:nvSpPr>
            <p:cNvPr id="27697" name="Text Box 78"/>
            <p:cNvSpPr txBox="1">
              <a:spLocks noChangeArrowheads="1"/>
            </p:cNvSpPr>
            <p:nvPr/>
          </p:nvSpPr>
          <p:spPr bwMode="auto">
            <a:xfrm>
              <a:off x="1357" y="1218"/>
              <a:ext cx="5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200" b="1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Stage</a:t>
              </a:r>
            </a:p>
          </p:txBody>
        </p:sp>
        <p:sp>
          <p:nvSpPr>
            <p:cNvPr id="27698" name="Text Box 79"/>
            <p:cNvSpPr txBox="1">
              <a:spLocks noChangeArrowheads="1"/>
            </p:cNvSpPr>
            <p:nvPr/>
          </p:nvSpPr>
          <p:spPr bwMode="auto">
            <a:xfrm>
              <a:off x="1224" y="1313"/>
              <a:ext cx="63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200" dirty="0">
                  <a:solidFill>
                    <a:srgbClr val="FF0000"/>
                  </a:solidFill>
                  <a:cs typeface="Arial" panose="020B0604020202020204" pitchFamily="34" charset="0"/>
                </a:rPr>
                <a:t>1 ou 2 semaines</a:t>
              </a:r>
            </a:p>
          </p:txBody>
        </p:sp>
      </p:grpSp>
      <p:grpSp>
        <p:nvGrpSpPr>
          <p:cNvPr id="18" name="Group 91"/>
          <p:cNvGrpSpPr>
            <a:grpSpLocks/>
          </p:cNvGrpSpPr>
          <p:nvPr/>
        </p:nvGrpSpPr>
        <p:grpSpPr bwMode="auto">
          <a:xfrm>
            <a:off x="176213" y="4334680"/>
            <a:ext cx="8280400" cy="1079500"/>
            <a:chOff x="113" y="2704"/>
            <a:chExt cx="5216" cy="680"/>
          </a:xfrm>
        </p:grpSpPr>
        <p:grpSp>
          <p:nvGrpSpPr>
            <p:cNvPr id="27677" name="Group 92"/>
            <p:cNvGrpSpPr>
              <a:grpSpLocks/>
            </p:cNvGrpSpPr>
            <p:nvPr/>
          </p:nvGrpSpPr>
          <p:grpSpPr bwMode="auto">
            <a:xfrm>
              <a:off x="113" y="2704"/>
              <a:ext cx="5216" cy="680"/>
              <a:chOff x="113" y="2659"/>
              <a:chExt cx="5216" cy="680"/>
            </a:xfrm>
          </p:grpSpPr>
          <p:sp>
            <p:nvSpPr>
              <p:cNvPr id="27679" name="AutoShape 93"/>
              <p:cNvSpPr>
                <a:spLocks noChangeArrowheads="1"/>
              </p:cNvSpPr>
              <p:nvPr/>
            </p:nvSpPr>
            <p:spPr bwMode="auto">
              <a:xfrm>
                <a:off x="113" y="2659"/>
                <a:ext cx="771" cy="680"/>
              </a:xfrm>
              <a:prstGeom prst="chevron">
                <a:avLst>
                  <a:gd name="adj" fmla="val 28346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Constantia" panose="02030602050306030303" pitchFamily="18" charset="0"/>
                </a:endParaRPr>
              </a:p>
            </p:txBody>
          </p:sp>
          <p:sp>
            <p:nvSpPr>
              <p:cNvPr id="27680" name="AutoShape 94"/>
              <p:cNvSpPr>
                <a:spLocks noChangeArrowheads="1"/>
              </p:cNvSpPr>
              <p:nvPr/>
            </p:nvSpPr>
            <p:spPr bwMode="auto">
              <a:xfrm>
                <a:off x="748" y="2659"/>
                <a:ext cx="771" cy="680"/>
              </a:xfrm>
              <a:prstGeom prst="chevron">
                <a:avLst>
                  <a:gd name="adj" fmla="val 28346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Constantia" panose="02030602050306030303" pitchFamily="18" charset="0"/>
                </a:endParaRPr>
              </a:p>
            </p:txBody>
          </p:sp>
          <p:sp>
            <p:nvSpPr>
              <p:cNvPr id="27681" name="AutoShape 95"/>
              <p:cNvSpPr>
                <a:spLocks noChangeArrowheads="1"/>
              </p:cNvSpPr>
              <p:nvPr/>
            </p:nvSpPr>
            <p:spPr bwMode="auto">
              <a:xfrm>
                <a:off x="1383" y="2659"/>
                <a:ext cx="771" cy="680"/>
              </a:xfrm>
              <a:prstGeom prst="chevron">
                <a:avLst>
                  <a:gd name="adj" fmla="val 28346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Constantia" panose="02030602050306030303" pitchFamily="18" charset="0"/>
                </a:endParaRPr>
              </a:p>
            </p:txBody>
          </p:sp>
          <p:sp>
            <p:nvSpPr>
              <p:cNvPr id="27682" name="AutoShape 96"/>
              <p:cNvSpPr>
                <a:spLocks noChangeArrowheads="1"/>
              </p:cNvSpPr>
              <p:nvPr/>
            </p:nvSpPr>
            <p:spPr bwMode="auto">
              <a:xfrm>
                <a:off x="2018" y="2659"/>
                <a:ext cx="771" cy="680"/>
              </a:xfrm>
              <a:prstGeom prst="chevron">
                <a:avLst>
                  <a:gd name="adj" fmla="val 28346"/>
                </a:avLst>
              </a:prstGeom>
              <a:gradFill rotWithShape="1">
                <a:gsLst>
                  <a:gs pos="0">
                    <a:srgbClr val="FFFFCC"/>
                  </a:gs>
                  <a:gs pos="100000">
                    <a:srgbClr val="CCFFCC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Constantia" panose="02030602050306030303" pitchFamily="18" charset="0"/>
                </a:endParaRPr>
              </a:p>
            </p:txBody>
          </p:sp>
          <p:sp>
            <p:nvSpPr>
              <p:cNvPr id="27683" name="AutoShape 97"/>
              <p:cNvSpPr>
                <a:spLocks noChangeArrowheads="1"/>
              </p:cNvSpPr>
              <p:nvPr/>
            </p:nvSpPr>
            <p:spPr bwMode="auto">
              <a:xfrm>
                <a:off x="2653" y="2659"/>
                <a:ext cx="771" cy="680"/>
              </a:xfrm>
              <a:prstGeom prst="chevron">
                <a:avLst>
                  <a:gd name="adj" fmla="val 28346"/>
                </a:avLst>
              </a:prstGeom>
              <a:gradFill rotWithShape="1">
                <a:gsLst>
                  <a:gs pos="0">
                    <a:srgbClr val="CCFFCC"/>
                  </a:gs>
                  <a:gs pos="100000">
                    <a:srgbClr val="99FF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Constantia" panose="02030602050306030303" pitchFamily="18" charset="0"/>
                </a:endParaRPr>
              </a:p>
            </p:txBody>
          </p:sp>
          <p:sp>
            <p:nvSpPr>
              <p:cNvPr id="27684" name="AutoShape 98"/>
              <p:cNvSpPr>
                <a:spLocks noChangeArrowheads="1"/>
              </p:cNvSpPr>
              <p:nvPr/>
            </p:nvSpPr>
            <p:spPr bwMode="auto">
              <a:xfrm>
                <a:off x="3923" y="2659"/>
                <a:ext cx="771" cy="680"/>
              </a:xfrm>
              <a:prstGeom prst="chevron">
                <a:avLst>
                  <a:gd name="adj" fmla="val 28346"/>
                </a:avLst>
              </a:prstGeom>
              <a:gradFill rotWithShape="1">
                <a:gsLst>
                  <a:gs pos="0">
                    <a:srgbClr val="33CC33"/>
                  </a:gs>
                  <a:gs pos="100000">
                    <a:srgbClr val="3366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Constantia" panose="02030602050306030303" pitchFamily="18" charset="0"/>
                </a:endParaRPr>
              </a:p>
            </p:txBody>
          </p:sp>
          <p:sp>
            <p:nvSpPr>
              <p:cNvPr id="27685" name="AutoShape 99"/>
              <p:cNvSpPr>
                <a:spLocks noChangeArrowheads="1"/>
              </p:cNvSpPr>
              <p:nvPr/>
            </p:nvSpPr>
            <p:spPr bwMode="auto">
              <a:xfrm>
                <a:off x="3288" y="2659"/>
                <a:ext cx="771" cy="680"/>
              </a:xfrm>
              <a:prstGeom prst="chevron">
                <a:avLst>
                  <a:gd name="adj" fmla="val 28346"/>
                </a:avLst>
              </a:prstGeom>
              <a:gradFill rotWithShape="1">
                <a:gsLst>
                  <a:gs pos="0">
                    <a:srgbClr val="99FF99"/>
                  </a:gs>
                  <a:gs pos="100000">
                    <a:srgbClr val="33CC33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Constantia" panose="02030602050306030303" pitchFamily="18" charset="0"/>
                </a:endParaRPr>
              </a:p>
            </p:txBody>
          </p:sp>
          <p:sp>
            <p:nvSpPr>
              <p:cNvPr id="27686" name="AutoShape 100"/>
              <p:cNvSpPr>
                <a:spLocks noChangeArrowheads="1"/>
              </p:cNvSpPr>
              <p:nvPr/>
            </p:nvSpPr>
            <p:spPr bwMode="auto">
              <a:xfrm>
                <a:off x="4558" y="2659"/>
                <a:ext cx="771" cy="680"/>
              </a:xfrm>
              <a:prstGeom prst="chevron">
                <a:avLst>
                  <a:gd name="adj" fmla="val 28346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6245" name="Text Box 101"/>
            <p:cNvSpPr txBox="1">
              <a:spLocks noChangeArrowheads="1"/>
            </p:cNvSpPr>
            <p:nvPr/>
          </p:nvSpPr>
          <p:spPr bwMode="auto">
            <a:xfrm>
              <a:off x="340" y="2885"/>
              <a:ext cx="4536" cy="27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7001"/>
                  </a:schemeClr>
                </a:gs>
                <a:gs pos="100000">
                  <a:schemeClr val="accent1">
                    <a:gamma/>
                    <a:shade val="22353"/>
                    <a:invGamma/>
                    <a:alpha val="53999"/>
                  </a:schemeClr>
                </a:gs>
              </a:gsLst>
              <a:lin ang="5400000" scaled="1"/>
            </a:gradFill>
            <a:ln w="9525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STRATEGIE DE FORMATION – Référentiel –  Projets – Thèmes…</a:t>
              </a:r>
            </a:p>
          </p:txBody>
        </p:sp>
      </p:grpSp>
      <p:sp>
        <p:nvSpPr>
          <p:cNvPr id="6246" name="AutoShape 102"/>
          <p:cNvSpPr>
            <a:spLocks noChangeArrowheads="1"/>
          </p:cNvSpPr>
          <p:nvPr/>
        </p:nvSpPr>
        <p:spPr bwMode="auto">
          <a:xfrm>
            <a:off x="2426171" y="5484857"/>
            <a:ext cx="3780483" cy="1323439"/>
          </a:xfrm>
          <a:prstGeom prst="rightArrowCallout">
            <a:avLst>
              <a:gd name="adj1" fmla="val 34389"/>
              <a:gd name="adj2" fmla="val 23810"/>
              <a:gd name="adj3" fmla="val 29115"/>
              <a:gd name="adj4" fmla="val 84157"/>
            </a:avLst>
          </a:prstGeom>
          <a:gradFill rotWithShape="1">
            <a:gsLst>
              <a:gs pos="0">
                <a:srgbClr val="FFFF66"/>
              </a:gs>
              <a:gs pos="100000">
                <a:srgbClr val="00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 dirty="0">
                <a:latin typeface="Arial Narrow" panose="020B0606020202030204" pitchFamily="34" charset="0"/>
              </a:rPr>
              <a:t>Activités et  tâches confiées aux étudiants relation avec de réelles situations professionnelles</a:t>
            </a:r>
            <a:endParaRPr lang="fr-FR" altLang="fr-FR" dirty="0"/>
          </a:p>
        </p:txBody>
      </p:sp>
      <p:sp>
        <p:nvSpPr>
          <p:cNvPr id="6247" name="AutoShape 103"/>
          <p:cNvSpPr>
            <a:spLocks noChangeArrowheads="1"/>
          </p:cNvSpPr>
          <p:nvPr/>
        </p:nvSpPr>
        <p:spPr bwMode="auto">
          <a:xfrm>
            <a:off x="6227763" y="5454650"/>
            <a:ext cx="2232025" cy="1323975"/>
          </a:xfrm>
          <a:prstGeom prst="rightArrowCallout">
            <a:avLst>
              <a:gd name="adj1" fmla="val 32009"/>
              <a:gd name="adj2" fmla="val 23810"/>
              <a:gd name="adj3" fmla="val 34373"/>
              <a:gd name="adj4" fmla="val 75032"/>
            </a:avLst>
          </a:prstGeom>
          <a:gradFill rotWithShape="1">
            <a:gsLst>
              <a:gs pos="0">
                <a:srgbClr val="009900">
                  <a:alpha val="37999"/>
                </a:srgbClr>
              </a:gs>
              <a:gs pos="100000">
                <a:srgbClr val="3366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 b="1" dirty="0">
                <a:latin typeface="Arial Narrow" panose="020B0606020202030204" pitchFamily="34" charset="0"/>
              </a:rPr>
              <a:t>Pour accéder au niveau de compétences                          du BTS</a:t>
            </a:r>
          </a:p>
        </p:txBody>
      </p:sp>
      <p:sp>
        <p:nvSpPr>
          <p:cNvPr id="98" name="Titre 97"/>
          <p:cNvSpPr>
            <a:spLocks noGrp="1"/>
          </p:cNvSpPr>
          <p:nvPr>
            <p:ph type="title"/>
          </p:nvPr>
        </p:nvSpPr>
        <p:spPr>
          <a:xfrm>
            <a:off x="467544" y="428663"/>
            <a:ext cx="8229600" cy="720081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fr-FR" dirty="0"/>
              <a:t>Stratégie d’élaboration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7890" y="1693863"/>
            <a:ext cx="9198992" cy="2540000"/>
            <a:chOff x="67890" y="1693863"/>
            <a:chExt cx="9198992" cy="2540000"/>
          </a:xfrm>
        </p:grpSpPr>
        <p:grpSp>
          <p:nvGrpSpPr>
            <p:cNvPr id="4" name="Groupe 3"/>
            <p:cNvGrpSpPr/>
            <p:nvPr/>
          </p:nvGrpSpPr>
          <p:grpSpPr>
            <a:xfrm>
              <a:off x="67890" y="1693863"/>
              <a:ext cx="8464550" cy="2527300"/>
              <a:chOff x="107950" y="1693863"/>
              <a:chExt cx="8464550" cy="2527300"/>
            </a:xfrm>
          </p:grpSpPr>
          <p:sp>
            <p:nvSpPr>
              <p:cNvPr id="27718" name="Oval 48"/>
              <p:cNvSpPr>
                <a:spLocks noChangeArrowheads="1"/>
              </p:cNvSpPr>
              <p:nvPr/>
            </p:nvSpPr>
            <p:spPr bwMode="auto">
              <a:xfrm>
                <a:off x="107950" y="4005263"/>
                <a:ext cx="215900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Constantia" panose="02030602050306030303" pitchFamily="18" charset="0"/>
                </a:endParaRPr>
              </a:p>
            </p:txBody>
          </p:sp>
          <p:sp>
            <p:nvSpPr>
              <p:cNvPr id="106" name="Oval 48"/>
              <p:cNvSpPr>
                <a:spLocks noChangeArrowheads="1"/>
              </p:cNvSpPr>
              <p:nvPr/>
            </p:nvSpPr>
            <p:spPr bwMode="auto">
              <a:xfrm>
                <a:off x="8356600" y="1693863"/>
                <a:ext cx="215900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20" name="Group 106"/>
            <p:cNvGrpSpPr>
              <a:grpSpLocks/>
            </p:cNvGrpSpPr>
            <p:nvPr/>
          </p:nvGrpSpPr>
          <p:grpSpPr bwMode="auto">
            <a:xfrm>
              <a:off x="8511232" y="1773238"/>
              <a:ext cx="755650" cy="2460625"/>
              <a:chOff x="5329" y="1117"/>
              <a:chExt cx="476" cy="1550"/>
            </a:xfrm>
          </p:grpSpPr>
          <p:grpSp>
            <p:nvGrpSpPr>
              <p:cNvPr id="27672" name="Group 107"/>
              <p:cNvGrpSpPr>
                <a:grpSpLocks/>
              </p:cNvGrpSpPr>
              <p:nvPr/>
            </p:nvGrpSpPr>
            <p:grpSpPr bwMode="auto">
              <a:xfrm>
                <a:off x="5465" y="1117"/>
                <a:ext cx="340" cy="1550"/>
                <a:chOff x="5420" y="1117"/>
                <a:chExt cx="340" cy="1550"/>
              </a:xfrm>
            </p:grpSpPr>
            <p:sp>
              <p:nvSpPr>
                <p:cNvPr id="27675" name="Line 108"/>
                <p:cNvSpPr>
                  <a:spLocks noChangeShapeType="1"/>
                </p:cNvSpPr>
                <p:nvPr/>
              </p:nvSpPr>
              <p:spPr bwMode="auto">
                <a:xfrm>
                  <a:off x="5420" y="1117"/>
                  <a:ext cx="0" cy="1497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 type="arrow" w="med" len="med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76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469" y="1170"/>
                  <a:ext cx="291" cy="1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altLang="fr-FR" b="1" dirty="0">
                      <a:solidFill>
                        <a:schemeClr val="hlink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Niveau de compétences</a:t>
                  </a:r>
                </a:p>
              </p:txBody>
            </p:sp>
          </p:grpSp>
          <p:sp>
            <p:nvSpPr>
              <p:cNvPr id="27673" name="Line 110"/>
              <p:cNvSpPr>
                <a:spLocks noChangeShapeType="1"/>
              </p:cNvSpPr>
              <p:nvPr/>
            </p:nvSpPr>
            <p:spPr bwMode="auto">
              <a:xfrm>
                <a:off x="5329" y="2614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74" name="Line 111"/>
              <p:cNvSpPr>
                <a:spLocks noChangeShapeType="1"/>
              </p:cNvSpPr>
              <p:nvPr/>
            </p:nvSpPr>
            <p:spPr bwMode="auto">
              <a:xfrm>
                <a:off x="5329" y="1117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05" name="AutoShape 102"/>
          <p:cNvSpPr>
            <a:spLocks noChangeArrowheads="1"/>
          </p:cNvSpPr>
          <p:nvPr/>
        </p:nvSpPr>
        <p:spPr bwMode="auto">
          <a:xfrm>
            <a:off x="174626" y="5638746"/>
            <a:ext cx="2233613" cy="1015663"/>
          </a:xfrm>
          <a:prstGeom prst="rightArrowCallout">
            <a:avLst>
              <a:gd name="adj1" fmla="val 34389"/>
              <a:gd name="adj2" fmla="val 23810"/>
              <a:gd name="adj3" fmla="val 29115"/>
              <a:gd name="adj4" fmla="val 84157"/>
            </a:avLst>
          </a:prstGeom>
          <a:gradFill rotWithShape="1">
            <a:gsLst>
              <a:gs pos="0">
                <a:srgbClr val="FFFF66"/>
              </a:gs>
              <a:gs pos="100000">
                <a:srgbClr val="0099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Situations professionnelles issues du RAP</a:t>
            </a:r>
          </a:p>
        </p:txBody>
      </p:sp>
      <p:sp>
        <p:nvSpPr>
          <p:cNvPr id="107" name="Rectangle 58"/>
          <p:cNvSpPr>
            <a:spLocks noChangeArrowheads="1"/>
          </p:cNvSpPr>
          <p:nvPr/>
        </p:nvSpPr>
        <p:spPr bwMode="auto">
          <a:xfrm>
            <a:off x="5399093" y="3425886"/>
            <a:ext cx="3039116" cy="467157"/>
          </a:xfrm>
          <a:prstGeom prst="rect">
            <a:avLst/>
          </a:prstGeom>
          <a:gradFill rotWithShape="1">
            <a:gsLst>
              <a:gs pos="0">
                <a:srgbClr val="FFFF99">
                  <a:alpha val="35001"/>
                </a:srgbClr>
              </a:gs>
              <a:gs pos="50000">
                <a:srgbClr val="FFFF99">
                  <a:gamma/>
                  <a:shade val="46275"/>
                  <a:invGamma/>
                </a:srgbClr>
              </a:gs>
              <a:gs pos="100000">
                <a:srgbClr val="FFFF99">
                  <a:alpha val="35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Arial Narrow" pitchFamily="34" charset="0"/>
              </a:rPr>
              <a:t>Autres épreuves certificatives</a:t>
            </a:r>
          </a:p>
        </p:txBody>
      </p:sp>
      <p:grpSp>
        <p:nvGrpSpPr>
          <p:cNvPr id="111" name="Group 77"/>
          <p:cNvGrpSpPr>
            <a:grpSpLocks/>
          </p:cNvGrpSpPr>
          <p:nvPr/>
        </p:nvGrpSpPr>
        <p:grpSpPr bwMode="auto">
          <a:xfrm>
            <a:off x="2626936" y="1844229"/>
            <a:ext cx="1980518" cy="628651"/>
            <a:chOff x="1224" y="1208"/>
            <a:chExt cx="709" cy="396"/>
          </a:xfrm>
        </p:grpSpPr>
        <p:sp>
          <p:nvSpPr>
            <p:cNvPr id="112" name="Text Box 78"/>
            <p:cNvSpPr txBox="1">
              <a:spLocks noChangeArrowheads="1"/>
            </p:cNvSpPr>
            <p:nvPr/>
          </p:nvSpPr>
          <p:spPr bwMode="auto">
            <a:xfrm>
              <a:off x="1413" y="1208"/>
              <a:ext cx="5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200" b="1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Stage</a:t>
              </a:r>
            </a:p>
          </p:txBody>
        </p:sp>
        <p:sp>
          <p:nvSpPr>
            <p:cNvPr id="113" name="Text Box 79"/>
            <p:cNvSpPr txBox="1">
              <a:spLocks noChangeArrowheads="1"/>
            </p:cNvSpPr>
            <p:nvPr/>
          </p:nvSpPr>
          <p:spPr bwMode="auto">
            <a:xfrm>
              <a:off x="1224" y="1313"/>
              <a:ext cx="6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200" dirty="0">
                  <a:solidFill>
                    <a:srgbClr val="FF0000"/>
                  </a:solidFill>
                  <a:cs typeface="Arial" panose="020B0604020202020204" pitchFamily="34" charset="0"/>
                </a:rPr>
                <a:t>mini 6 semaines</a:t>
              </a:r>
            </a:p>
            <a:p>
              <a:pPr algn="ctr" eaLnBrk="1" hangingPunct="1"/>
              <a:r>
                <a:rPr lang="fr-FR" altLang="fr-FR" sz="1200" dirty="0">
                  <a:solidFill>
                    <a:srgbClr val="FF0000"/>
                  </a:solidFill>
                  <a:cs typeface="Arial" panose="020B0604020202020204" pitchFamily="34" charset="0"/>
                </a:rPr>
                <a:t>organisation locale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0262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95" grpId="0" animBg="1"/>
      <p:bldP spid="6246" grpId="0" animBg="1"/>
      <p:bldP spid="6247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altLang="fr-FR" dirty="0"/>
              <a:t>Exemple d’un plan prévisionnel de formation, mais non modélisant :</a:t>
            </a:r>
          </a:p>
          <a:p>
            <a:pPr lvl="1" algn="just"/>
            <a:r>
              <a:rPr lang="fr-FR" altLang="fr-FR" dirty="0"/>
              <a:t>histoire de l’établissement</a:t>
            </a:r>
          </a:p>
          <a:p>
            <a:pPr lvl="1" algn="just"/>
            <a:r>
              <a:rPr lang="fr-FR" altLang="fr-FR" dirty="0"/>
              <a:t>nombre d’enseignants</a:t>
            </a:r>
          </a:p>
          <a:p>
            <a:pPr lvl="1" algn="just"/>
            <a:r>
              <a:rPr lang="fr-FR" altLang="fr-FR" dirty="0"/>
              <a:t>plateau technique machines</a:t>
            </a:r>
          </a:p>
          <a:p>
            <a:pPr lvl="1" algn="just"/>
            <a:r>
              <a:rPr lang="fr-FR" altLang="fr-FR" dirty="0"/>
              <a:t>supports d’apprentissages</a:t>
            </a:r>
          </a:p>
          <a:p>
            <a:pPr lvl="1" algn="just"/>
            <a:r>
              <a:rPr lang="fr-FR" altLang="fr-FR" dirty="0"/>
              <a:t>…</a:t>
            </a:r>
          </a:p>
          <a:p>
            <a:pPr algn="just"/>
            <a:r>
              <a:rPr lang="fr-FR" altLang="fr-FR" dirty="0"/>
              <a:t>Lycée Jean Lurçat de MARTIGUES</a:t>
            </a:r>
          </a:p>
          <a:p>
            <a:pPr algn="just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1969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C5B8D-7F1C-4E01-9F18-BF11EEE7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47464"/>
          </a:xfrm>
        </p:spPr>
        <p:txBody>
          <a:bodyPr>
            <a:normAutofit/>
          </a:bodyPr>
          <a:lstStyle/>
          <a:p>
            <a:r>
              <a:rPr lang="fr-FR" u="sng" dirty="0"/>
              <a:t>Exemple d’une progression pour la compétence C2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173923-C991-4803-A7E8-9539C5E3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8717" y="1412776"/>
            <a:ext cx="899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Compétence C2 </a:t>
            </a:r>
            <a:r>
              <a:rPr lang="fr-FR" dirty="0"/>
              <a:t>: Vérifier ou dimensionner manuellement un composant ou un ouvrage simple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687040" cy="45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085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F8597E-E7B4-44E3-9211-FBAB14E1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836712"/>
            <a:ext cx="899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Compétence C2 </a:t>
            </a:r>
            <a:r>
              <a:rPr lang="fr-FR" dirty="0"/>
              <a:t>: Vérifier ou dimensionner manuellement un composant ou un ouvrage simple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802559" cy="530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535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F8597E-E7B4-44E3-9211-FBAB14E1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51520" y="98072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>
                <a:solidFill>
                  <a:srgbClr val="8453C6"/>
                </a:solidFill>
                <a:latin typeface="Century Gothic" pitchFamily="34" charset="0"/>
                <a:ea typeface="+mj-ea"/>
                <a:cs typeface="Times New Roman" pitchFamily="18" charset="0"/>
              </a:rPr>
              <a:t>Exemple de progression - lycée Jean Lurçat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477046" cy="440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71742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403</Words>
  <Application>Microsoft Office PowerPoint</Application>
  <PresentationFormat>Affichage à l'écran 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Comic Sans MS</vt:lpstr>
      <vt:lpstr>Constantia</vt:lpstr>
      <vt:lpstr>Trebuchet MS</vt:lpstr>
      <vt:lpstr>Thème Office</vt:lpstr>
      <vt:lpstr>Evolution et planification des compétences</vt:lpstr>
      <vt:lpstr>Introduction</vt:lpstr>
      <vt:lpstr>Objectifs</vt:lpstr>
      <vt:lpstr>Forme</vt:lpstr>
      <vt:lpstr>Stratégie d’élaboration</vt:lpstr>
      <vt:lpstr>Exemple</vt:lpstr>
      <vt:lpstr>Exemple d’une progression pour la compétence C2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Evolution et planification des compétences</vt:lpstr>
    </vt:vector>
  </TitlesOfParts>
  <Company>Rectorat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Monin Thierry</dc:creator>
  <cp:lastModifiedBy>Cedric Dziubanowski</cp:lastModifiedBy>
  <cp:revision>87</cp:revision>
  <dcterms:created xsi:type="dcterms:W3CDTF">2017-01-13T11:06:51Z</dcterms:created>
  <dcterms:modified xsi:type="dcterms:W3CDTF">2018-12-16T09:08:42Z</dcterms:modified>
</cp:coreProperties>
</file>