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theme/theme3.xml" Type="http://schemas.openxmlformats.org/officeDocument/2006/relationships/theme" Id="rId1"/><Relationship Target="slides/slide8.xml" Type="http://schemas.openxmlformats.org/officeDocument/2006/relationships/slide" Id="rId13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Shape 3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5" name="Shape 1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2" name="Shape 1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9" name="Shape 1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8" name="Shape 1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6" name="Shape 1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1" name="Shape 1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5" name="Shape 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" name="Shape 4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" name="Shape 5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4" name="Shape 1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2" name="Shape 1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2" name="Shape 1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/>
          <p:nvPr/>
        </p:nvSpPr>
        <p:spPr>
          <a:xfrm>
            <a:off y="0" x="0"/>
            <a:ext cy="3518399" cx="914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cxnSp>
        <p:nvCxnSpPr>
          <p:cNvPr id="9" name="Shape 9"/>
          <p:cNvCxnSpPr/>
          <p:nvPr/>
        </p:nvCxnSpPr>
        <p:spPr>
          <a:xfrm>
            <a:off y="3496604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10" name="Shape 10"/>
          <p:cNvSpPr txBox="1"/>
          <p:nvPr>
            <p:ph type="ctrTitle"/>
          </p:nvPr>
        </p:nvSpPr>
        <p:spPr>
          <a:xfrm>
            <a:off y="1867781" x="685800"/>
            <a:ext cy="1648800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indent="457200">
              <a:buSzPct val="100000"/>
              <a:defRPr sz="7200"/>
            </a:lvl1pPr>
            <a:lvl2pPr indent="457200">
              <a:buSzPct val="100000"/>
              <a:defRPr sz="7200"/>
            </a:lvl2pPr>
            <a:lvl3pPr indent="457200">
              <a:buSzPct val="100000"/>
              <a:defRPr sz="7200"/>
            </a:lvl3pPr>
            <a:lvl4pPr indent="457200">
              <a:buSzPct val="100000"/>
              <a:defRPr sz="7200"/>
            </a:lvl4pPr>
            <a:lvl5pPr indent="457200">
              <a:buSzPct val="100000"/>
              <a:defRPr sz="7200"/>
            </a:lvl5pPr>
            <a:lvl6pPr indent="457200">
              <a:buSzPct val="100000"/>
              <a:defRPr sz="7200"/>
            </a:lvl6pPr>
            <a:lvl7pPr indent="457200">
              <a:buSzPct val="100000"/>
              <a:defRPr sz="7200"/>
            </a:lvl7pPr>
            <a:lvl8pPr indent="457200">
              <a:buSzPct val="100000"/>
              <a:defRPr sz="7200"/>
            </a:lvl8pPr>
            <a:lvl9pPr indent="457200">
              <a:buSzPct val="100000"/>
              <a:defRPr sz="7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y="3627026" x="685800"/>
            <a:ext cy="774300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mar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2" name="Shape 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" name="Shape 13"/>
          <p:cNvSpPr/>
          <p:nvPr/>
        </p:nvSpPr>
        <p:spPr>
          <a:xfrm>
            <a:off y="0" x="0"/>
            <a:ext cy="1149900" cx="91440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cxnSp>
        <p:nvCxnSpPr>
          <p:cNvPr id="14" name="Shape 14"/>
          <p:cNvCxnSpPr/>
          <p:nvPr/>
        </p:nvCxnSpPr>
        <p:spPr>
          <a:xfrm>
            <a:off y="1127875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15" name="Shape 1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/>
          <p:nvPr/>
        </p:nvSpPr>
        <p:spPr>
          <a:xfrm>
            <a:off y="0" x="0"/>
            <a:ext cy="1149900" cx="914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cxnSp>
        <p:nvCxnSpPr>
          <p:cNvPr id="19" name="Shape 19"/>
          <p:cNvCxnSpPr/>
          <p:nvPr/>
        </p:nvCxnSpPr>
        <p:spPr>
          <a:xfrm>
            <a:off y="1127875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20" name="Shape 2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3" name="Shape 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" name="Shape 24"/>
          <p:cNvSpPr/>
          <p:nvPr/>
        </p:nvSpPr>
        <p:spPr>
          <a:xfrm>
            <a:off y="0" x="0"/>
            <a:ext cy="1149900" cx="91440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cxnSp>
        <p:nvCxnSpPr>
          <p:cNvPr id="25" name="Shape 25"/>
          <p:cNvCxnSpPr/>
          <p:nvPr/>
        </p:nvCxnSpPr>
        <p:spPr>
          <a:xfrm>
            <a:off y="1127875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26" name="Shape 2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indent="-171450" marL="285750">
              <a:spcBef>
                <a:spcPts val="0"/>
              </a:spcBef>
              <a:buClr>
                <a:schemeClr val="dk2"/>
              </a:buClr>
              <a:buSzPct val="100000"/>
              <a:buNone/>
              <a:defRPr sz="1800">
                <a:solidFill>
                  <a:schemeClr val="dk2"/>
                </a:solidFill>
              </a:defRPr>
            </a:lvl1pPr>
          </a:lstStyle>
          <a:p/>
        </p:txBody>
      </p:sp>
      <p:sp>
        <p:nvSpPr>
          <p:cNvPr id="29" name="Shape 29"/>
          <p:cNvSpPr/>
          <p:nvPr/>
        </p:nvSpPr>
        <p:spPr>
          <a:xfrm>
            <a:off y="0" x="4274"/>
            <a:ext cy="4406399" cx="91440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cxnSp>
        <p:nvCxnSpPr>
          <p:cNvPr id="30" name="Shape 30"/>
          <p:cNvCxnSpPr/>
          <p:nvPr/>
        </p:nvCxnSpPr>
        <p:spPr>
          <a:xfrm>
            <a:off y="4384371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solidFill>
          <a:schemeClr val="dk2"/>
        </a:solidFill>
      </p:bgPr>
    </p:bg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2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marL="0"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1pPr>
            <a:lvl2pPr indent="228600" marL="0"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2pPr>
            <a:lvl3pPr indent="228600" marL="0"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3pPr>
            <a:lvl4pPr indent="228600" marL="0"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4pPr>
            <a:lvl5pPr indent="228600" marL="0"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5pPr>
            <a:lvl6pPr indent="228600" marL="0"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6pPr>
            <a:lvl7pPr indent="228600" marL="0"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7pPr>
            <a:lvl8pPr indent="228600" marL="0"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8pPr>
            <a:lvl9pPr indent="228600" marL="0"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indent="-152400" marL="3429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indent="-133350" marL="7429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indent="-76200" marL="11430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indent="-114300" marL="16002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indent="-114300" marL="20574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indent="-114300" marL="25146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indent="-114300" marL="29718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indent="-114300" marL="34290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indent="-114300" marL="38862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6.png" Type="http://schemas.openxmlformats.org/officeDocument/2006/relationships/image" Id="rId4"/><Relationship Target="../media/image12.png" Type="http://schemas.openxmlformats.org/officeDocument/2006/relationships/image" Id="rId3"/><Relationship Target="../media/image14.png" Type="http://schemas.openxmlformats.org/officeDocument/2006/relationships/image" Id="rId6"/><Relationship Target="../media/image13.png" Type="http://schemas.openxmlformats.org/officeDocument/2006/relationships/image" Id="rId5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9.jp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4.pn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3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png" Type="http://schemas.openxmlformats.org/officeDocument/2006/relationships/image" Id="rId4"/><Relationship Target="../media/image18.jp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9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4"/><Relationship Target="../media/image00.jp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0.jpg" Type="http://schemas.openxmlformats.org/officeDocument/2006/relationships/image" Id="rId4"/><Relationship Target="../media/image21.jpg" Type="http://schemas.openxmlformats.org/officeDocument/2006/relationships/image" Id="rId3"/><Relationship Target="../media/image17.jpg" Type="http://schemas.openxmlformats.org/officeDocument/2006/relationships/image" Id="rId5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jpg" Type="http://schemas.openxmlformats.org/officeDocument/2006/relationships/image" Id="rId4"/><Relationship Target="../media/image02.png" Type="http://schemas.openxmlformats.org/officeDocument/2006/relationships/image" Id="rId3"/><Relationship Target="../media/image06.jpg" Type="http://schemas.openxmlformats.org/officeDocument/2006/relationships/image" Id="rId6"/><Relationship Target="../media/image03.jpg" Type="http://schemas.openxmlformats.org/officeDocument/2006/relationships/image" Id="rId5"/><Relationship Target="../media/image07.jpg" Type="http://schemas.openxmlformats.org/officeDocument/2006/relationships/image" Id="rId7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jpg" Type="http://schemas.openxmlformats.org/officeDocument/2006/relationships/image" Id="rId4"/><Relationship Target="../media/image10.png" Type="http://schemas.openxmlformats.org/officeDocument/2006/relationships/image" Id="rId3"/><Relationship Target="../media/image22.png" Type="http://schemas.openxmlformats.org/officeDocument/2006/relationships/image" Id="rId6"/><Relationship Target="../media/image15.jpg" Type="http://schemas.openxmlformats.org/officeDocument/2006/relationships/image" Id="rId5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 txBox="1"/>
          <p:nvPr>
            <p:ph type="ctrTitle"/>
          </p:nvPr>
        </p:nvSpPr>
        <p:spPr>
          <a:xfrm>
            <a:off y="1867781" x="685800"/>
            <a:ext cy="1648800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fr"/>
              <a:t>Canalombric</a:t>
            </a:r>
          </a:p>
        </p:txBody>
      </p:sp>
      <p:sp>
        <p:nvSpPr>
          <p:cNvPr id="34" name="Shape 34"/>
          <p:cNvSpPr txBox="1"/>
          <p:nvPr>
            <p:ph idx="1" type="subTitle"/>
          </p:nvPr>
        </p:nvSpPr>
        <p:spPr>
          <a:xfrm>
            <a:off y="3627026" x="685800"/>
            <a:ext cy="774300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fr"/>
              <a:t>(Robot d’aspiration centralisée)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6" name="Shape 146"/>
          <p:cNvSpPr/>
          <p:nvPr/>
        </p:nvSpPr>
        <p:spPr>
          <a:xfrm>
            <a:off y="438775" x="-2777975"/>
            <a:ext cy="624599" cx="78852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47" name="Shape 147"/>
          <p:cNvSpPr txBox="1"/>
          <p:nvPr/>
        </p:nvSpPr>
        <p:spPr>
          <a:xfrm>
            <a:off y="558475" x="6599225"/>
            <a:ext cy="385199" cx="1015499"/>
          </a:xfrm>
          <a:prstGeom prst="rect">
            <a:avLst/>
          </a:prstGeom>
          <a:ln w="9525" cap="flat">
            <a:solidFill>
              <a:srgbClr val="FFFF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fr">
                <a:solidFill>
                  <a:srgbClr val="F3F3F3"/>
                </a:solidFill>
              </a:rPr>
              <a:t>Test RDM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y="49075" x="143200"/>
            <a:ext cy="1433099" cx="40490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buNone/>
            </a:pPr>
            <a:r>
              <a:rPr sz="3000" lang="fr">
                <a:solidFill>
                  <a:schemeClr val="dk1"/>
                </a:solidFill>
              </a:rPr>
              <a:t>Adhérence du robot</a:t>
            </a:r>
          </a:p>
        </p:txBody>
      </p:sp>
      <p:pic>
        <p:nvPicPr>
          <p:cNvPr id="149" name="Shape 14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341126" x="4791250"/>
            <a:ext cy="1650097" cx="3067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240375" x="4841975"/>
            <a:ext cy="1923749" cx="296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3427243" x="705162"/>
            <a:ext cy="1477862" cx="3327249"/>
          </a:xfrm>
          <a:prstGeom prst="rect">
            <a:avLst/>
          </a:prstGeom>
        </p:spPr>
      </p:pic>
      <p:pic>
        <p:nvPicPr>
          <p:cNvPr id="152" name="Shape 152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y="1240375" x="1165536"/>
            <a:ext cy="1789849" cx="2808801"/>
          </a:xfrm>
          <a:prstGeom prst="rect">
            <a:avLst/>
          </a:prstGeom>
        </p:spPr>
      </p:pic>
      <p:sp>
        <p:nvSpPr>
          <p:cNvPr id="153" name="Shape 153"/>
          <p:cNvSpPr txBox="1"/>
          <p:nvPr/>
        </p:nvSpPr>
        <p:spPr>
          <a:xfrm rot="-1019833">
            <a:off y="2035292" x="3714951"/>
            <a:ext cy="479044" cx="1784655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b="1" sz="1800" lang="fr"/>
              <a:t>Pièce initiale</a:t>
            </a:r>
          </a:p>
        </p:txBody>
      </p:sp>
      <p:sp>
        <p:nvSpPr>
          <p:cNvPr id="154" name="Shape 154"/>
          <p:cNvSpPr txBox="1"/>
          <p:nvPr/>
        </p:nvSpPr>
        <p:spPr>
          <a:xfrm rot="-1019833">
            <a:off y="3736643" x="3649701"/>
            <a:ext cy="479044" cx="1784655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1800" lang="fr"/>
              <a:t>Pièce finale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9" name="Shape 159"/>
          <p:cNvSpPr/>
          <p:nvPr/>
        </p:nvSpPr>
        <p:spPr>
          <a:xfrm>
            <a:off y="438775" x="-2777975"/>
            <a:ext cy="624599" cx="78852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60" name="Shape 160"/>
          <p:cNvSpPr txBox="1"/>
          <p:nvPr/>
        </p:nvSpPr>
        <p:spPr>
          <a:xfrm>
            <a:off y="49075" x="143200"/>
            <a:ext cy="1433099" cx="49022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buNone/>
            </a:pPr>
            <a:r>
              <a:rPr sz="3000" lang="fr">
                <a:solidFill>
                  <a:schemeClr val="dk1"/>
                </a:solidFill>
              </a:rPr>
              <a:t>Passage dans un coude</a:t>
            </a:r>
          </a:p>
        </p:txBody>
      </p:sp>
      <p:pic>
        <p:nvPicPr>
          <p:cNvPr id="161" name="Shape 16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145825" x="182549"/>
            <a:ext cy="3954149" cx="870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6" name="Shape 166"/>
          <p:cNvSpPr/>
          <p:nvPr/>
        </p:nvSpPr>
        <p:spPr>
          <a:xfrm>
            <a:off y="438775" x="-2777975"/>
            <a:ext cy="624599" cx="84263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67" name="Shape 167"/>
          <p:cNvSpPr txBox="1"/>
          <p:nvPr>
            <p:ph type="title"/>
          </p:nvPr>
        </p:nvSpPr>
        <p:spPr>
          <a:xfrm>
            <a:off y="205975" x="262550"/>
            <a:ext cy="857400" cx="59024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b="0" sz="3000" lang="fr">
                <a:solidFill>
                  <a:srgbClr val="000000"/>
                </a:solidFill>
              </a:rPr>
              <a:t>Avancée du robot</a:t>
            </a:r>
          </a:p>
        </p:txBody>
      </p:sp>
      <p:pic>
        <p:nvPicPr>
          <p:cNvPr id="168" name="Shape 16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169675" x="1345800"/>
            <a:ext cy="3966051" cx="661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3" name="Shape 173"/>
          <p:cNvSpPr txBox="1"/>
          <p:nvPr/>
        </p:nvSpPr>
        <p:spPr>
          <a:xfrm>
            <a:off y="4596100" x="2728325"/>
            <a:ext cy="442499" cx="31049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fr"/>
              <a:t>Avec caméra, harpon et led.</a:t>
            </a:r>
          </a:p>
        </p:txBody>
      </p:sp>
      <p:sp>
        <p:nvSpPr>
          <p:cNvPr id="174" name="Shape 174"/>
          <p:cNvSpPr/>
          <p:nvPr/>
        </p:nvSpPr>
        <p:spPr>
          <a:xfrm>
            <a:off y="438775" x="-2777975"/>
            <a:ext cy="624599" cx="84263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75" name="Shape 175"/>
          <p:cNvSpPr txBox="1"/>
          <p:nvPr>
            <p:ph type="title"/>
          </p:nvPr>
        </p:nvSpPr>
        <p:spPr>
          <a:xfrm>
            <a:off y="205975" x="262550"/>
            <a:ext cy="857400" cx="59024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b="0" sz="3000" lang="fr">
                <a:solidFill>
                  <a:srgbClr val="000000"/>
                </a:solidFill>
              </a:rPr>
              <a:t>Déboucher</a:t>
            </a:r>
          </a:p>
        </p:txBody>
      </p:sp>
      <p:pic>
        <p:nvPicPr>
          <p:cNvPr id="176" name="Shape 17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398575" x="2372825"/>
            <a:ext cy="3241050" cx="387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 txBox="1"/>
          <p:nvPr/>
        </p:nvSpPr>
        <p:spPr>
          <a:xfrm>
            <a:off y="558475" x="6084175"/>
            <a:ext cy="385199" cx="1313100"/>
          </a:xfrm>
          <a:prstGeom prst="rect">
            <a:avLst/>
          </a:prstGeom>
          <a:ln w="9525" cap="flat">
            <a:solidFill>
              <a:srgbClr val="FFFF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fr">
                <a:solidFill>
                  <a:srgbClr val="F3F3F3"/>
                </a:solidFill>
              </a:rPr>
              <a:t>Tête du robot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2" name="Shape 182"/>
          <p:cNvSpPr/>
          <p:nvPr/>
        </p:nvSpPr>
        <p:spPr>
          <a:xfrm>
            <a:off y="438775" x="-2777975"/>
            <a:ext cy="624599" cx="78852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83" name="Shape 183"/>
          <p:cNvSpPr txBox="1"/>
          <p:nvPr>
            <p:ph type="title"/>
          </p:nvPr>
        </p:nvSpPr>
        <p:spPr>
          <a:xfrm>
            <a:off y="210175" x="462175"/>
            <a:ext cy="857400" cx="47132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b="0" sz="3000" lang="fr">
                <a:solidFill>
                  <a:srgbClr val="000000"/>
                </a:solidFill>
              </a:rPr>
              <a:t>Avancée du robot 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y="3312500" x="1682425"/>
            <a:ext cy="288599" cx="54368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1800" lang="fr"/>
              <a:t>- Temps d’intervention : 2h 45  pour 25 mètres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y="2248150" x="3390325"/>
            <a:ext cy="288599" cx="2021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b="1" sz="1800" lang="fr"/>
              <a:t>- Liaison filaire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0" name="Shape 190"/>
          <p:cNvSpPr txBox="1"/>
          <p:nvPr>
            <p:ph type="ctrTitle"/>
          </p:nvPr>
        </p:nvSpPr>
        <p:spPr>
          <a:xfrm>
            <a:off y="1867781" x="685800"/>
            <a:ext cy="1648800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fr"/>
              <a:t>FIN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" name="Shape 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9" name="Shape 3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263975" x="450175"/>
            <a:ext cy="4014274" cx="4468798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Shape 40"/>
          <p:cNvSpPr/>
          <p:nvPr/>
        </p:nvSpPr>
        <p:spPr>
          <a:xfrm>
            <a:off y="438775" x="-2777975"/>
            <a:ext cy="624599" cx="81696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41" name="Shape 41"/>
          <p:cNvSpPr txBox="1"/>
          <p:nvPr>
            <p:ph type="title"/>
          </p:nvPr>
        </p:nvSpPr>
        <p:spPr>
          <a:xfrm>
            <a:off y="246178" x="1524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b="0" sz="3000" lang="fr">
                <a:solidFill>
                  <a:srgbClr val="000000"/>
                </a:solidFill>
              </a:rPr>
              <a:t>Présentation</a:t>
            </a:r>
          </a:p>
        </p:txBody>
      </p:sp>
      <p:sp>
        <p:nvSpPr>
          <p:cNvPr id="42" name="Shape 42"/>
          <p:cNvSpPr txBox="1"/>
          <p:nvPr/>
        </p:nvSpPr>
        <p:spPr>
          <a:xfrm>
            <a:off y="438775" x="5972450"/>
            <a:ext cy="501299" cx="2381700"/>
          </a:xfrm>
          <a:prstGeom prst="rect">
            <a:avLst/>
          </a:prstGeom>
          <a:ln w="9525" cap="flat">
            <a:solidFill>
              <a:srgbClr val="FFFF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1800" lang="fr">
                <a:solidFill>
                  <a:srgbClr val="F3F3F3"/>
                </a:solidFill>
              </a:rPr>
              <a:t>Pourquoi ce projet?</a:t>
            </a:r>
          </a:p>
        </p:txBody>
      </p:sp>
      <p:sp>
        <p:nvSpPr>
          <p:cNvPr id="43" name="Shape 43"/>
          <p:cNvSpPr txBox="1"/>
          <p:nvPr/>
        </p:nvSpPr>
        <p:spPr>
          <a:xfrm>
            <a:off y="1180875" x="5597700"/>
            <a:ext cy="501299" cx="25467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sz="2400" lang="fr">
                <a:solidFill>
                  <a:schemeClr val="dk1"/>
                </a:solidFill>
              </a:rPr>
              <a:t>Etude du marché</a:t>
            </a:r>
          </a:p>
        </p:txBody>
      </p:sp>
      <p:pic>
        <p:nvPicPr>
          <p:cNvPr id="44" name="Shape 4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682175" x="5672650"/>
            <a:ext cy="3343825" cx="238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" name="Shape 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" name="Shape 49"/>
          <p:cNvSpPr/>
          <p:nvPr/>
        </p:nvSpPr>
        <p:spPr>
          <a:xfrm>
            <a:off y="395225" x="-1755075"/>
            <a:ext cy="624599" cx="73416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50" name="Shape 50"/>
          <p:cNvSpPr txBox="1"/>
          <p:nvPr>
            <p:ph type="title"/>
          </p:nvPr>
        </p:nvSpPr>
        <p:spPr>
          <a:xfrm>
            <a:off y="205975" x="457200"/>
            <a:ext cy="857400" cx="53180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b="0" lang="fr">
                <a:solidFill>
                  <a:srgbClr val="000000"/>
                </a:solidFill>
              </a:rPr>
              <a:t>Cahier des charges</a:t>
            </a:r>
          </a:p>
        </p:txBody>
      </p:sp>
      <p:sp>
        <p:nvSpPr>
          <p:cNvPr id="51" name="Shape 51"/>
          <p:cNvSpPr txBox="1"/>
          <p:nvPr/>
        </p:nvSpPr>
        <p:spPr>
          <a:xfrm>
            <a:off y="438775" x="5775300"/>
            <a:ext cy="501299" cx="3224099"/>
          </a:xfrm>
          <a:prstGeom prst="rect">
            <a:avLst/>
          </a:prstGeom>
          <a:ln w="9525" cap="flat">
            <a:solidFill>
              <a:srgbClr val="FFFF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1800" lang="fr">
                <a:solidFill>
                  <a:srgbClr val="F3F3F3"/>
                </a:solidFill>
              </a:rPr>
              <a:t>En diagramme des exigences</a:t>
            </a:r>
          </a:p>
        </p:txBody>
      </p:sp>
      <p:pic>
        <p:nvPicPr>
          <p:cNvPr id="52" name="Shape 5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157050" x="801175"/>
            <a:ext cy="3986450" cx="677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" name="Shape 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" name="Shape 57"/>
          <p:cNvSpPr/>
          <p:nvPr/>
        </p:nvSpPr>
        <p:spPr>
          <a:xfrm>
            <a:off y="438775" x="-2777975"/>
            <a:ext cy="624599" cx="78852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58" name="Shape 58"/>
          <p:cNvSpPr txBox="1"/>
          <p:nvPr>
            <p:ph type="title"/>
          </p:nvPr>
        </p:nvSpPr>
        <p:spPr>
          <a:xfrm>
            <a:off y="210175" x="233575"/>
            <a:ext cy="857400" cx="44790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b="0" sz="3000" lang="fr">
                <a:solidFill>
                  <a:srgbClr val="000000"/>
                </a:solidFill>
              </a:rPr>
              <a:t>Analyse de l’existant</a:t>
            </a:r>
          </a:p>
        </p:txBody>
      </p:sp>
      <p:pic>
        <p:nvPicPr>
          <p:cNvPr id="59" name="Shape 5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651375" x="599125"/>
            <a:ext cy="1561874" cx="2207599"/>
          </a:xfrm>
          <a:prstGeom prst="rect">
            <a:avLst/>
          </a:prstGeom>
        </p:spPr>
      </p:pic>
      <p:sp>
        <p:nvSpPr>
          <p:cNvPr id="60" name="Shape 60"/>
          <p:cNvSpPr txBox="1"/>
          <p:nvPr/>
        </p:nvSpPr>
        <p:spPr>
          <a:xfrm>
            <a:off y="1333675" x="464750"/>
            <a:ext cy="241499" cx="27431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sz="1600" lang="fr"/>
              <a:t>Biomimétisme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y="3480925" x="3312150"/>
            <a:ext cy="457200" cx="24035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1800" lang="fr"/>
              <a:t> Canalombric</a:t>
            </a:r>
          </a:p>
        </p:txBody>
      </p:sp>
      <p:pic>
        <p:nvPicPr>
          <p:cNvPr id="62" name="Shape 6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478099" x="6324725"/>
            <a:ext cy="1808799" cx="266144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/>
          <p:nvPr/>
        </p:nvSpPr>
        <p:spPr>
          <a:xfrm>
            <a:off y="1742300" x="3646650"/>
            <a:ext cy="1182599" cx="1254900"/>
          </a:xfrm>
          <a:prstGeom prst="mathPlus">
            <a:avLst>
              <a:gd fmla="val 23520" name="adj1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64" name="Shape 64"/>
          <p:cNvSpPr/>
          <p:nvPr/>
        </p:nvSpPr>
        <p:spPr>
          <a:xfrm>
            <a:off y="3423025" x="1932600"/>
            <a:ext cy="572999" cx="1196999"/>
          </a:xfrm>
          <a:prstGeom prst="mathEqual">
            <a:avLst>
              <a:gd fmla="val 23520" name="adj1"/>
              <a:gd fmla="val 1176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65" name="Shape 65"/>
          <p:cNvSpPr txBox="1"/>
          <p:nvPr/>
        </p:nvSpPr>
        <p:spPr>
          <a:xfrm>
            <a:off y="4259650" x="926250"/>
            <a:ext cy="241499" cx="7175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fr"/>
              <a:t>Nous nous sommes inspiré du mouvement du lombric pour l’avancée du robot. Mais aussi d’un objet du quotidien qui est le parapluie.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" name="Shape 70"/>
          <p:cNvSpPr/>
          <p:nvPr/>
        </p:nvSpPr>
        <p:spPr>
          <a:xfrm>
            <a:off y="399600" x="-2758375"/>
            <a:ext cy="624599" cx="78852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buClr>
                <a:schemeClr val="dk1"/>
              </a:buClr>
              <a:buSzPct val="30555"/>
              <a:buFont typeface="Arial"/>
              <a:buNone/>
            </a:pPr>
            <a:r>
              <a:rPr sz="3600" lang="fr">
                <a:solidFill>
                  <a:schemeClr val="dk1"/>
                </a:solidFill>
              </a:rPr>
              <a:t>na</a:t>
            </a:r>
          </a:p>
        </p:txBody>
      </p:sp>
      <p:sp>
        <p:nvSpPr>
          <p:cNvPr id="71" name="Shape 71"/>
          <p:cNvSpPr/>
          <p:nvPr/>
        </p:nvSpPr>
        <p:spPr>
          <a:xfrm>
            <a:off y="1577400" x="1199950"/>
            <a:ext cy="1703700" cx="3054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72" name="Shape 72"/>
          <p:cNvSpPr/>
          <p:nvPr/>
        </p:nvSpPr>
        <p:spPr>
          <a:xfrm>
            <a:off y="1577400" x="4367950"/>
            <a:ext cy="1703700" cx="3054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73" name="Shape 73"/>
          <p:cNvSpPr/>
          <p:nvPr/>
        </p:nvSpPr>
        <p:spPr>
          <a:xfrm>
            <a:off y="3333450" x="1199950"/>
            <a:ext cy="1703700" cx="2565299"/>
          </a:xfrm>
          <a:prstGeom prst="roundRect">
            <a:avLst>
              <a:gd fmla="val 16667" name="adj"/>
            </a:avLst>
          </a:pr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74" name="Shape 74"/>
          <p:cNvSpPr/>
          <p:nvPr/>
        </p:nvSpPr>
        <p:spPr>
          <a:xfrm>
            <a:off y="3359625" x="4935650"/>
            <a:ext cy="1703700" cx="2487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75" name="Shape 75"/>
          <p:cNvSpPr/>
          <p:nvPr/>
        </p:nvSpPr>
        <p:spPr>
          <a:xfrm>
            <a:off y="3020350" x="3500925"/>
            <a:ext cy="1009200" cx="1625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76" name="Shape 76"/>
          <p:cNvSpPr/>
          <p:nvPr/>
        </p:nvSpPr>
        <p:spPr>
          <a:xfrm>
            <a:off y="1924650" x="3719475"/>
            <a:ext cy="624599" cx="1187999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77" name="Shape 77"/>
          <p:cNvSpPr txBox="1"/>
          <p:nvPr/>
        </p:nvSpPr>
        <p:spPr>
          <a:xfrm>
            <a:off y="1501200" x="4469975"/>
            <a:ext cy="300300" cx="985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u="sng" sz="1000" lang="fr"/>
              <a:t>Multiplication</a:t>
            </a:r>
          </a:p>
        </p:txBody>
      </p:sp>
      <p:sp>
        <p:nvSpPr>
          <p:cNvPr id="78" name="Shape 78"/>
          <p:cNvSpPr/>
          <p:nvPr/>
        </p:nvSpPr>
        <p:spPr>
          <a:xfrm>
            <a:off y="1668750" x="4935650"/>
            <a:ext cy="1521000" cx="1781999"/>
          </a:xfrm>
          <a:prstGeom prst="mathMultiply">
            <a:avLst>
              <a:gd fmla="val 23520" name="adj1"/>
            </a:avLst>
          </a:prstGeom>
          <a:solidFill>
            <a:srgbClr val="CC0000"/>
          </a:solidFill>
          <a:ln w="19050" cap="flat">
            <a:solidFill>
              <a:srgbClr val="CC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79" name="Shape 79"/>
          <p:cNvSpPr txBox="1"/>
          <p:nvPr/>
        </p:nvSpPr>
        <p:spPr>
          <a:xfrm>
            <a:off y="1577400" x="1300000"/>
            <a:ext cy="300300" cx="985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u="sng" sz="1000" lang="fr"/>
              <a:t>Unification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y="1882925" x="3820575"/>
            <a:ext cy="300300" cx="12303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u="sng" sz="800" lang="fr"/>
              <a:t>Effet indésirable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y="1283325" x="2762100"/>
            <a:ext cy="300300" cx="39141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1100" lang="fr"/>
              <a:t>Recherches d’idées créatives avec les outils ASIT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y="2024900" x="3820575"/>
            <a:ext cy="300300" cx="12303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800" lang="fr"/>
              <a:t>Présence d’un</a:t>
            </a:r>
          </a:p>
          <a:p>
            <a:pPr rtl="0" lvl="0">
              <a:buNone/>
            </a:pPr>
            <a:r>
              <a:rPr sz="800" lang="fr"/>
              <a:t>obstacle dans les </a:t>
            </a:r>
          </a:p>
          <a:p>
            <a:pPr rtl="0" lvl="0">
              <a:buNone/>
            </a:pPr>
            <a:r>
              <a:rPr sz="800" lang="fr"/>
              <a:t>canalisations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y="2944150" x="3765250"/>
            <a:ext cy="300300" cx="12303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u="sng" sz="800" lang="fr"/>
              <a:t>Monde du problème</a:t>
            </a:r>
          </a:p>
        </p:txBody>
      </p:sp>
      <p:sp>
        <p:nvSpPr>
          <p:cNvPr id="84" name="Shape 84"/>
          <p:cNvSpPr txBox="1"/>
          <p:nvPr/>
        </p:nvSpPr>
        <p:spPr>
          <a:xfrm>
            <a:off y="3333450" x="1300000"/>
            <a:ext cy="300300" cx="985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u="sng" sz="1000" lang="fr"/>
              <a:t>Division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y="3333450" x="5188625"/>
            <a:ext cy="300300" cx="22341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u="sng" sz="1000" lang="fr"/>
              <a:t>Casser la symétrie</a:t>
            </a:r>
          </a:p>
          <a:p>
            <a:r>
              <a:t/>
            </a:r>
          </a:p>
        </p:txBody>
      </p:sp>
      <p:sp>
        <p:nvSpPr>
          <p:cNvPr id="86" name="Shape 86"/>
          <p:cNvSpPr txBox="1"/>
          <p:nvPr/>
        </p:nvSpPr>
        <p:spPr>
          <a:xfrm>
            <a:off y="438775" x="5335975"/>
            <a:ext cy="501299" cx="3753299"/>
          </a:xfrm>
          <a:prstGeom prst="rect">
            <a:avLst/>
          </a:prstGeom>
          <a:ln w="9525" cap="flat">
            <a:solidFill>
              <a:srgbClr val="FFFF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fr">
                <a:solidFill>
                  <a:srgbClr val="F3F3F3"/>
                </a:solidFill>
              </a:rPr>
              <a:t>Méthode ASIT</a:t>
            </a:r>
            <a:r>
              <a:rPr sz="1800" lang="fr">
                <a:solidFill>
                  <a:srgbClr val="F3F3F3"/>
                </a:solidFill>
              </a:rPr>
              <a:t> </a:t>
            </a:r>
            <a:r>
              <a:rPr sz="900" lang="fr">
                <a:solidFill>
                  <a:srgbClr val="F3F3F3"/>
                </a:solidFill>
              </a:rPr>
              <a:t>(</a:t>
            </a:r>
            <a:r>
              <a:rPr sz="900" lang="fr" i="1">
                <a:solidFill>
                  <a:srgbClr val="F3F3F3"/>
                </a:solidFill>
              </a:rPr>
              <a:t>Advanced Systematic Inventive Thinking)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y="3212650" x="3683025"/>
            <a:ext cy="624599" cx="11879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800" lang="fr"/>
              <a:t>Robot</a:t>
            </a:r>
          </a:p>
          <a:p>
            <a:pPr rtl="0" lvl="0">
              <a:buNone/>
            </a:pPr>
            <a:r>
              <a:rPr sz="800" lang="fr"/>
              <a:t>Canalisation</a:t>
            </a:r>
          </a:p>
          <a:p>
            <a:pPr rtl="0" lvl="0">
              <a:buNone/>
            </a:pPr>
            <a:r>
              <a:rPr sz="800" lang="fr"/>
              <a:t>Objet de blocage</a:t>
            </a:r>
          </a:p>
          <a:p>
            <a:r>
              <a:t/>
            </a:r>
          </a:p>
        </p:txBody>
      </p:sp>
      <p:sp>
        <p:nvSpPr>
          <p:cNvPr id="88" name="Shape 88"/>
          <p:cNvSpPr txBox="1"/>
          <p:nvPr/>
        </p:nvSpPr>
        <p:spPr>
          <a:xfrm>
            <a:off y="-27125" x="143200"/>
            <a:ext cy="1433099" cx="40490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buNone/>
            </a:pPr>
            <a:r>
              <a:rPr sz="3000" lang="fr">
                <a:solidFill>
                  <a:schemeClr val="dk1"/>
                </a:solidFill>
              </a:rPr>
              <a:t>La flexibilité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y="3480400" x="1187550"/>
            <a:ext cy="432899" cx="17312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sz="900" lang="fr"/>
              <a:t>Objet de la division : </a:t>
            </a:r>
            <a:r>
              <a:rPr sz="900" lang="fr">
                <a:solidFill>
                  <a:srgbClr val="FF0000"/>
                </a:solidFill>
              </a:rPr>
              <a:t>Robot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y="3686100" x="1187550"/>
            <a:ext cy="586199" cx="24308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900" lang="fr"/>
              <a:t>Liste des parties :     </a:t>
            </a:r>
            <a:r>
              <a:rPr sz="900" lang="fr">
                <a:solidFill>
                  <a:srgbClr val="FF0000"/>
                </a:solidFill>
              </a:rPr>
              <a:t>Partie Avant</a:t>
            </a:r>
          </a:p>
          <a:p>
            <a:pPr rtl="0" lvl="0">
              <a:buNone/>
            </a:pPr>
            <a:r>
              <a:rPr sz="900" lang="fr">
                <a:solidFill>
                  <a:srgbClr val="FF0000"/>
                </a:solidFill>
              </a:rPr>
              <a:t>                                 Partie Centrale</a:t>
            </a:r>
          </a:p>
          <a:p>
            <a:pPr rtl="0" lvl="0">
              <a:buNone/>
            </a:pPr>
            <a:r>
              <a:rPr sz="900" lang="fr">
                <a:solidFill>
                  <a:srgbClr val="FF0000"/>
                </a:solidFill>
              </a:rPr>
              <a:t>                                 Partie  Arrière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y="4235225" x="1300000"/>
            <a:ext cy="586199" cx="24308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900" lang="fr"/>
              <a:t>Bilan : L’objet </a:t>
            </a:r>
            <a:r>
              <a:rPr b="1" sz="900" lang="fr">
                <a:solidFill>
                  <a:srgbClr val="FF0000"/>
                </a:solidFill>
              </a:rPr>
              <a:t>“robot”</a:t>
            </a:r>
            <a:r>
              <a:rPr b="1" sz="900" lang="fr"/>
              <a:t> sera divisé. Ses parties seront réorganisées dans le temps ou l’espace</a:t>
            </a:r>
          </a:p>
        </p:txBody>
      </p:sp>
      <p:sp>
        <p:nvSpPr>
          <p:cNvPr id="92" name="Shape 92"/>
          <p:cNvSpPr/>
          <p:nvPr/>
        </p:nvSpPr>
        <p:spPr>
          <a:xfrm>
            <a:off y="3450975" x="5004400"/>
            <a:ext cy="1521000" cx="1781999"/>
          </a:xfrm>
          <a:prstGeom prst="mathMultiply">
            <a:avLst>
              <a:gd fmla="val 23520" name="adj1"/>
            </a:avLst>
          </a:prstGeom>
          <a:solidFill>
            <a:srgbClr val="CC0000"/>
          </a:solidFill>
          <a:ln w="19050" cap="flat">
            <a:solidFill>
              <a:srgbClr val="CC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93" name="Shape 93"/>
          <p:cNvSpPr/>
          <p:nvPr/>
        </p:nvSpPr>
        <p:spPr>
          <a:xfrm>
            <a:off y="1723450" x="1661275"/>
            <a:ext cy="1521000" cx="1781999"/>
          </a:xfrm>
          <a:prstGeom prst="mathMultiply">
            <a:avLst>
              <a:gd fmla="val 23520" name="adj1"/>
            </a:avLst>
          </a:prstGeom>
          <a:solidFill>
            <a:srgbClr val="CC0000"/>
          </a:solidFill>
          <a:ln w="19050" cap="flat">
            <a:solidFill>
              <a:srgbClr val="CC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8" name="Shape 98"/>
          <p:cNvSpPr/>
          <p:nvPr/>
        </p:nvSpPr>
        <p:spPr>
          <a:xfrm>
            <a:off y="438775" x="-2777975"/>
            <a:ext cy="624599" cx="78852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99" name="Shape 99"/>
          <p:cNvSpPr txBox="1"/>
          <p:nvPr>
            <p:ph type="title"/>
          </p:nvPr>
        </p:nvSpPr>
        <p:spPr>
          <a:xfrm>
            <a:off y="210175" x="233575"/>
            <a:ext cy="857400" cx="44790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b="0" sz="3000" lang="fr">
                <a:solidFill>
                  <a:srgbClr val="000000"/>
                </a:solidFill>
              </a:rPr>
              <a:t>Fléxibilité</a:t>
            </a:r>
          </a:p>
        </p:txBody>
      </p:sp>
      <p:pic>
        <p:nvPicPr>
          <p:cNvPr id="100" name="Shape 10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547800" x="5718900"/>
            <a:ext cy="3263053" cx="2521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547799" x="661724"/>
            <a:ext cy="3263053" cx="2447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1547799" x="3139086"/>
            <a:ext cy="3263053" cx="254975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/>
        </p:nvSpPr>
        <p:spPr>
          <a:xfrm>
            <a:off y="482300" x="5718900"/>
            <a:ext cy="457800" cx="1730700"/>
          </a:xfrm>
          <a:prstGeom prst="rect">
            <a:avLst/>
          </a:prstGeom>
          <a:ln w="9525" cap="flat">
            <a:solidFill>
              <a:srgbClr val="FFFF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fr">
                <a:solidFill>
                  <a:srgbClr val="F3F3F3"/>
                </a:solidFill>
              </a:rPr>
              <a:t>Dimensionnement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8" name="Shape 108"/>
          <p:cNvSpPr/>
          <p:nvPr/>
        </p:nvSpPr>
        <p:spPr>
          <a:xfrm>
            <a:off y="399600" x="-2758375"/>
            <a:ext cy="624599" cx="78852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buClr>
                <a:schemeClr val="dk1"/>
              </a:buClr>
              <a:buSzPct val="30555"/>
              <a:buFont typeface="Arial"/>
              <a:buNone/>
            </a:pPr>
            <a:r>
              <a:rPr sz="3600" lang="fr">
                <a:solidFill>
                  <a:schemeClr val="dk1"/>
                </a:solidFill>
              </a:rPr>
              <a:t>na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y="513900" x="5240975"/>
            <a:ext cy="427499" cx="2752500"/>
          </a:xfrm>
          <a:prstGeom prst="rect">
            <a:avLst/>
          </a:prstGeom>
          <a:ln w="9525" cap="flat">
            <a:solidFill>
              <a:srgbClr val="FFFF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fr">
                <a:solidFill>
                  <a:srgbClr val="F3F3F3"/>
                </a:solidFill>
              </a:rPr>
              <a:t>Schéma cinématique et croquis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y="126300" x="106950"/>
            <a:ext cy="1202700" cx="40490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buNone/>
            </a:pPr>
            <a:r>
              <a:rPr sz="3000" lang="fr">
                <a:solidFill>
                  <a:schemeClr val="dk1"/>
                </a:solidFill>
              </a:rPr>
              <a:t>Modélisation</a:t>
            </a:r>
          </a:p>
        </p:txBody>
      </p:sp>
      <p:pic>
        <p:nvPicPr>
          <p:cNvPr id="111" name="Shape 11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201974" x="5797650"/>
            <a:ext cy="3871224" cx="21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 rotWithShape="1">
          <a:blip r:embed="rId4"/>
          <a:srcRect t="0" b="0" r="44509" l="50682"/>
          <a:stretch/>
        </p:blipFill>
        <p:spPr>
          <a:xfrm>
            <a:off y="339800" x="8440443"/>
            <a:ext cy="4953000" cx="485900"/>
          </a:xfrm>
          <a:prstGeom prst="rect">
            <a:avLst/>
          </a:prstGeom>
        </p:spPr>
      </p:pic>
      <p:pic>
        <p:nvPicPr>
          <p:cNvPr id="113" name="Shape 113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1201975" x="345334"/>
            <a:ext cy="3871224" cx="5160057"/>
          </a:xfrm>
          <a:prstGeom prst="rect">
            <a:avLst/>
          </a:prstGeom>
        </p:spPr>
      </p:pic>
      <p:pic>
        <p:nvPicPr>
          <p:cNvPr id="114" name="Shape 114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y="2050275" x="353749"/>
            <a:ext cy="1246100" cx="1660950"/>
          </a:xfrm>
          <a:prstGeom prst="rect">
            <a:avLst/>
          </a:prstGeom>
        </p:spPr>
      </p:pic>
      <p:pic>
        <p:nvPicPr>
          <p:cNvPr id="115" name="Shape 115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y="1201975" x="3638600"/>
            <a:ext cy="1543349" cx="18668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20" name="Shape 12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817619" x="5750425"/>
            <a:ext cy="4068960" cx="280779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/>
          <p:nvPr/>
        </p:nvSpPr>
        <p:spPr>
          <a:xfrm>
            <a:off y="438775" x="-2777975"/>
            <a:ext cy="624599" cx="78852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22" name="Shape 122"/>
          <p:cNvSpPr txBox="1"/>
          <p:nvPr>
            <p:ph type="title"/>
          </p:nvPr>
        </p:nvSpPr>
        <p:spPr>
          <a:xfrm>
            <a:off y="210175" x="462175"/>
            <a:ext cy="857400" cx="48095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b="0" sz="3000" lang="fr">
                <a:solidFill>
                  <a:srgbClr val="000000"/>
                </a:solidFill>
              </a:rPr>
              <a:t>Adhérence du robot 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y="250150" x="6397725"/>
            <a:ext cy="501299" cx="1978199"/>
          </a:xfrm>
          <a:prstGeom prst="rect">
            <a:avLst/>
          </a:prstGeom>
          <a:ln w="9525" cap="flat">
            <a:solidFill>
              <a:srgbClr val="FFFF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1800" lang="fr">
                <a:solidFill>
                  <a:srgbClr val="F3F3F3"/>
                </a:solidFill>
              </a:rPr>
              <a:t>Choix du moteur</a:t>
            </a:r>
          </a:p>
        </p:txBody>
      </p:sp>
      <p:sp>
        <p:nvSpPr>
          <p:cNvPr id="124" name="Shape 124"/>
          <p:cNvSpPr/>
          <p:nvPr/>
        </p:nvSpPr>
        <p:spPr>
          <a:xfrm>
            <a:off y="4726975" x="6758950"/>
            <a:ext cy="159599" cx="877800"/>
          </a:xfrm>
          <a:prstGeom prst="rect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pic>
        <p:nvPicPr>
          <p:cNvPr id="125" name="Shape 12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922425" x="2725600"/>
            <a:ext cy="2582700" cx="307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/>
          <p:nvPr/>
        </p:nvSpPr>
        <p:spPr>
          <a:xfrm>
            <a:off y="4450725" x="3907825"/>
            <a:ext cy="159599" cx="2822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sz="1000" lang="fr" i="1"/>
              <a:t>Étude statique faite sur papier</a:t>
            </a:r>
          </a:p>
        </p:txBody>
      </p:sp>
      <p:pic>
        <p:nvPicPr>
          <p:cNvPr id="127" name="Shape 127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1466675" x="84950"/>
            <a:ext cy="3038450" cx="256809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/>
        </p:nvSpPr>
        <p:spPr>
          <a:xfrm>
            <a:off y="4418050" x="389400"/>
            <a:ext cy="159599" cx="2822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1000" lang="fr" i="1"/>
              <a:t>Calcul du coefficient de frottement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y="4771700" x="7672925"/>
            <a:ext cy="857400" cx="15942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sz="700" lang="fr"/>
              <a:t>couple du moteur : 2.35 N.cm </a:t>
            </a:r>
          </a:p>
        </p:txBody>
      </p:sp>
      <p:sp>
        <p:nvSpPr>
          <p:cNvPr id="130" name="Shape 130"/>
          <p:cNvSpPr/>
          <p:nvPr/>
        </p:nvSpPr>
        <p:spPr>
          <a:xfrm>
            <a:off y="4835775" x="7716450"/>
            <a:ext cy="159599" cx="1247099"/>
          </a:xfrm>
          <a:prstGeom prst="rect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pic>
        <p:nvPicPr>
          <p:cNvPr id="131" name="Shape 131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y="4248775" x="7885925"/>
            <a:ext cy="563500" cx="90814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6" name="Shape 136"/>
          <p:cNvSpPr/>
          <p:nvPr/>
        </p:nvSpPr>
        <p:spPr>
          <a:xfrm>
            <a:off y="438775" x="-2777975"/>
            <a:ext cy="624599" cx="84263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37" name="Shape 137"/>
          <p:cNvSpPr txBox="1"/>
          <p:nvPr>
            <p:ph type="title"/>
          </p:nvPr>
        </p:nvSpPr>
        <p:spPr>
          <a:xfrm>
            <a:off y="205975" x="262550"/>
            <a:ext cy="857400" cx="59024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b="0" sz="3000" lang="fr">
                <a:solidFill>
                  <a:srgbClr val="000000"/>
                </a:solidFill>
              </a:rPr>
              <a:t>Adhérence du robot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y="558475" x="6084175"/>
            <a:ext cy="385199" cx="2437500"/>
          </a:xfrm>
          <a:prstGeom prst="rect">
            <a:avLst/>
          </a:prstGeom>
          <a:ln w="9525" cap="flat">
            <a:solidFill>
              <a:srgbClr val="FFFF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fr">
                <a:solidFill>
                  <a:srgbClr val="F3F3F3"/>
                </a:solidFill>
              </a:rPr>
              <a:t>Modèle chaîne d’acquisition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y="2399450" x="6625025"/>
            <a:ext cy="1761599" cx="22188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1100" lang="fr"/>
              <a:t>F1 exercé pour permettre l’adhérence du robot dans les canalisations est contrôlé par la mesure de I du moteur à courant continu.</a:t>
            </a:r>
          </a:p>
          <a:p>
            <a:pPr>
              <a:buNone/>
            </a:pPr>
            <a:r>
              <a:rPr sz="1100" lang="fr"/>
              <a:t>En théorie, F1 correspond au couple de 1.975 N.cm. Ce qui nous permet la coupure moteur I qui est de 200mA</a:t>
            </a:r>
          </a:p>
        </p:txBody>
      </p:sp>
      <p:cxnSp>
        <p:nvCxnSpPr>
          <p:cNvPr id="140" name="Shape 140"/>
          <p:cNvCxnSpPr/>
          <p:nvPr/>
        </p:nvCxnSpPr>
        <p:spPr>
          <a:xfrm rot="10800000" flipH="1">
            <a:off y="2472049" x="6723175"/>
            <a:ext cy="7200" cx="20309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lg" len="lg" type="none"/>
            <a:tailEnd w="lg" len="lg" type="stealth"/>
          </a:ln>
        </p:spPr>
      </p:cxnSp>
      <p:pic>
        <p:nvPicPr>
          <p:cNvPr id="141" name="Shape 14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490750" x="676825"/>
            <a:ext cy="2985625" cx="55603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iz">
  <a:themeElements>
    <a:clrScheme name="Custom 233">
      <a:dk1>
        <a:srgbClr val="000000"/>
      </a:dk1>
      <a:lt1>
        <a:srgbClr val="FFFFFF"/>
      </a:lt1>
      <a:dk2>
        <a:srgbClr val="2388DB"/>
      </a:dk2>
      <a:lt2>
        <a:srgbClr val="BBD7F8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185DA2"/>
      </a:hlink>
      <a:folHlink>
        <a:srgbClr val="00487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