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57" r:id="rId5"/>
    <p:sldId id="258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10" autoAdjust="0"/>
    <p:restoredTop sz="86395" autoAdjust="0"/>
  </p:normalViewPr>
  <p:slideViewPr>
    <p:cSldViewPr>
      <p:cViewPr>
        <p:scale>
          <a:sx n="100" d="100"/>
          <a:sy n="100" d="100"/>
        </p:scale>
        <p:origin x="-660" y="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ACCD1767-73A9-4933-BAEA-6DDCC58002A7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E03A1734-4FFB-4FB2-A08B-70701407F3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CFA4115B-A961-4E78-80F8-A8921D03BAA4}" type="datetimeFigureOut">
              <a:rPr/>
              <a:pPr/>
              <a:t>8/31/2006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44F2AB2A-AC47-46F5-B6D6-821EE801CC66}" type="slidenum">
              <a:rPr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2AB2A-AC47-46F5-B6D6-821EE801CC66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6400800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 latinLnBrk="0">
              <a:buNone/>
              <a:defRPr lang="fr-FR"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27A4-F97A-4C4B-8A87-556224F8E8AE}" type="datetime1">
              <a:rPr/>
              <a:pPr/>
              <a:t>8/31/2006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5448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AB534A1-6402-488B-A652-E469620D7916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 latinLnBrk="0">
              <a:defRPr lang="fr-FR" sz="420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7AA7D-3B69-4E48-962A-320C30A13814}" type="datetime1">
              <a:rPr/>
              <a:pPr/>
              <a:t>8/31/2006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 latinLnBrk="0">
              <a:buNone/>
              <a:defRPr lang="fr-FR"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algn="ctr" latinLnBrk="0">
              <a:buNone/>
              <a:defRPr lang="fr-FR"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lang="fr-FR"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lang="fr-FR"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9352" y="638331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93913-DB06-49C7-9A4A-964B4580264F}" type="datetime1">
              <a:rPr/>
              <a:pPr/>
              <a:t>8/31/2006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77976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5AFF23D-191B-43CC-B9CE-4EEF60B8AB49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72000" y="1548889"/>
            <a:ext cx="0" cy="484632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301752" y="1371600"/>
            <a:ext cx="4038600" cy="468172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800600" y="1371600"/>
            <a:ext cx="4038600" cy="468172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0"/>
            <a:ext cx="9144000" cy="1295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152400" y="1304731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6" name="Oval 15"/>
          <p:cNvSpPr/>
          <p:nvPr/>
        </p:nvSpPr>
        <p:spPr>
          <a:xfrm>
            <a:off x="4264152" y="91595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83319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447800"/>
            <a:ext cx="4040188" cy="67043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latinLnBrk="0">
              <a:buNone/>
              <a:defRPr lang="fr-FR" sz="2400" b="1">
                <a:solidFill>
                  <a:srgbClr val="FFFFFF"/>
                </a:solidFill>
              </a:defRPr>
            </a:lvl1pPr>
            <a:lvl2pPr>
              <a:buNone/>
              <a:defRPr lang="fr-FR" sz="2000" b="1"/>
            </a:lvl2pPr>
            <a:lvl3pPr>
              <a:buNone/>
              <a:defRPr lang="fr-FR" sz="1800" b="1"/>
            </a:lvl3pPr>
            <a:lvl4pPr>
              <a:buNone/>
              <a:defRPr lang="fr-FR" sz="1600" b="1"/>
            </a:lvl4pPr>
            <a:lvl5pPr>
              <a:buNone/>
              <a:defRPr lang="fr-FR"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1329" y="1447800"/>
            <a:ext cx="4041775" cy="67043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latinLnBrk="0">
              <a:buNone/>
              <a:defRPr lang="fr-FR" sz="2200" b="1"/>
            </a:lvl1pPr>
            <a:lvl2pPr>
              <a:buNone/>
              <a:defRPr lang="fr-FR" sz="2000" b="1"/>
            </a:lvl2pPr>
            <a:lvl3pPr>
              <a:buNone/>
              <a:defRPr lang="fr-FR" sz="1800" b="1"/>
            </a:lvl3pPr>
            <a:lvl4pPr>
              <a:buNone/>
              <a:defRPr lang="fr-FR" sz="1600" b="1"/>
            </a:lvl4pPr>
            <a:lvl5pPr>
              <a:buNone/>
              <a:defRPr lang="fr-FR"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BE296-5CFD-453B-8B9F-0E7BB479096D}" type="datetime1">
              <a:rPr/>
              <a:pPr/>
              <a:t>8/31/2006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2075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Oval 16"/>
          <p:cNvSpPr/>
          <p:nvPr/>
        </p:nvSpPr>
        <p:spPr>
          <a:xfrm>
            <a:off x="4358640" y="101044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1352" cy="758952"/>
          </a:xfrm>
        </p:spPr>
        <p:txBody>
          <a:bodyPr anchor="b"/>
          <a:lstStyle>
            <a:lvl1pPr latinLnBrk="0">
              <a:defRPr lang="fr-FR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0352" y="1000090"/>
            <a:ext cx="457200" cy="441325"/>
          </a:xfrm>
        </p:spPr>
        <p:txBody>
          <a:bodyPr/>
          <a:lstStyle>
            <a:lvl1pPr algn="ctr" latinLnBrk="0">
              <a:defRPr lang="fr-FR"/>
            </a:lvl1pPr>
          </a:lstStyle>
          <a:p>
            <a:pPr algn="ctr"/>
            <a:fld id="{E8C80D2A-EA4E-4A37-A9DF-772D0EA46EC5}" type="slidenum">
              <a:rPr/>
              <a:pPr algn="ctr"/>
              <a:t>‹N°›</a:t>
            </a:fld>
            <a:endParaRPr lang="fr-FR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13"/>
          </p:nvPr>
        </p:nvSpPr>
        <p:spPr>
          <a:xfrm>
            <a:off x="301752" y="2286000"/>
            <a:ext cx="4041648" cy="393192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14"/>
          </p:nvPr>
        </p:nvSpPr>
        <p:spPr>
          <a:xfrm>
            <a:off x="4800600" y="2286000"/>
            <a:ext cx="4038600" cy="393192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08DCE-233E-49F9-A534-ED99266BAB70}" type="datetime1">
              <a:rPr/>
              <a:pPr/>
              <a:t>8/31/2006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9352" y="638331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06245-9154-4282-8727-727393EECB43}" type="datetime1">
              <a:rPr/>
              <a:pPr/>
              <a:t>8/31/2006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 latinLnBrk="0">
              <a:defRPr lang="fr-FR">
                <a:solidFill>
                  <a:srgbClr val="FFFFFF"/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rgbClr val="FFFFFF"/>
                </a:solidFill>
              </a:rPr>
              <a:pPr/>
              <a:t>‹N°›</a:t>
            </a:fld>
            <a:endParaRPr lang="fr-FR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6430944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 latinLnBrk="0">
              <a:buNone/>
              <a:defRPr lang="fr-FR" sz="2200" b="1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 latinLnBrk="0">
              <a:spcAft>
                <a:spcPts val="1000"/>
              </a:spcAft>
              <a:buNone/>
              <a:defRPr lang="fr-FR" sz="1600">
                <a:solidFill>
                  <a:srgbClr val="FFFFFF"/>
                </a:solidFill>
              </a:defRPr>
            </a:lvl1pPr>
            <a:lvl2pPr>
              <a:buNone/>
              <a:defRPr lang="fr-FR" sz="1200"/>
            </a:lvl2pPr>
            <a:lvl3pPr>
              <a:buNone/>
              <a:defRPr lang="fr-FR" sz="1000"/>
            </a:lvl3pPr>
            <a:lvl4pPr>
              <a:buNone/>
              <a:defRPr lang="fr-FR" sz="900"/>
            </a:lvl4pPr>
            <a:lvl5pPr>
              <a:buNone/>
              <a:defRPr lang="fr-FR"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29E51-67EE-4875-B724-C967C8F85565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00" y="6410848"/>
            <a:ext cx="28956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5448" y="118872"/>
            <a:ext cx="8833104" cy="662940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3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04800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810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 latinLnBrk="0">
              <a:buNone/>
              <a:defRPr lang="fr-FR" sz="2400" b="1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latinLnBrk="0">
              <a:buNone/>
              <a:defRPr lang="fr-FR" sz="3200"/>
            </a:lvl1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 latinLnBrk="0">
              <a:spcAft>
                <a:spcPts val="1000"/>
              </a:spcAft>
              <a:buFontTx/>
              <a:buNone/>
              <a:defRPr lang="fr-FR" sz="1600">
                <a:solidFill>
                  <a:srgbClr val="FFFFFF"/>
                </a:solidFill>
              </a:defRPr>
            </a:lvl1pPr>
            <a:lvl2pPr>
              <a:defRPr lang="fr-FR" sz="1200"/>
            </a:lvl2pPr>
            <a:lvl3pPr>
              <a:defRPr lang="fr-FR" sz="1000"/>
            </a:lvl3pPr>
            <a:lvl4pPr>
              <a:defRPr lang="fr-FR" sz="900"/>
            </a:lvl4pPr>
            <a:lvl5pPr>
              <a:defRPr lang="fr-FR"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6387533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7A2979D-8BCB-49ED-A6DE-E2CAE8FE00A1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62448" y="527536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08984"/>
            <a:ext cx="457200" cy="441325"/>
          </a:xfrm>
        </p:spPr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latinLnBrk="0">
              <a:defRPr lang="fr-FR" sz="1400">
                <a:solidFill>
                  <a:srgbClr val="FFFFFF"/>
                </a:solidFill>
              </a:defRPr>
            </a:lvl1pPr>
          </a:lstStyle>
          <a:p>
            <a:pPr algn="r"/>
            <a:fld id="{A6051512-973F-4780-895E-29B1B65D9F34}" type="datetime1">
              <a:rPr/>
              <a:pPr algn="r"/>
              <a:t>8/31/2006</a:t>
            </a:fld>
            <a:endParaRPr lang="fr-FR" sz="1400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latinLnBrk="0">
              <a:defRPr lang="fr-FR" sz="1200">
                <a:solidFill>
                  <a:srgbClr val="FFFFFF"/>
                </a:solidFill>
              </a:defRPr>
            </a:lvl1pPr>
          </a:lstStyle>
          <a:p>
            <a:pPr algn="l"/>
            <a:endParaRPr lang="fr-FR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54972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26372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latinLnBrk="0">
              <a:defRPr lang="fr-FR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algn="ctr"/>
            <a:fld id="{EAB534A1-6402-488B-A652-E469620D7916}" type="slidenum">
              <a:rPr lang="fr-FR" sz="1600">
                <a:solidFill>
                  <a:schemeClr val="accent3">
                    <a:shade val="75000"/>
                  </a:schemeClr>
                </a:solidFill>
              </a:rPr>
              <a:pPr algn="ctr"/>
              <a:t>‹N°›</a:t>
            </a:fld>
            <a:endParaRPr lang="fr-FR" sz="160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fr-FR"/>
              <a:t>Cliquer ici pour modifier le style du titre du masque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  <a:p>
            <a:pPr lvl="6"/>
            <a:r>
              <a:rPr lang="fr-FR"/>
              <a:t>Septième niveau</a:t>
            </a:r>
          </a:p>
          <a:p>
            <a:pPr lvl="7"/>
            <a:r>
              <a:rPr lang="fr-FR"/>
              <a:t>Huitième niveau</a:t>
            </a:r>
          </a:p>
          <a:p>
            <a:pPr lvl="8"/>
            <a:r>
              <a:rPr lang="fr-FR"/>
              <a:t>Neuvième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rtl="0" eaLnBrk="1" latinLnBrk="0" hangingPunct="1">
        <a:spcBef>
          <a:spcPct val="0"/>
        </a:spcBef>
        <a:buNone/>
        <a:defRPr lang="fr-FR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lang="fr-FR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lang="fr-FR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lang="fr-FR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lang="fr-FR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lang="fr-F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lang="fr-FR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lang="fr-FR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lang="fr-FR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La maitrise des risques : principes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dirty="0" smtClean="0"/>
              <a:t>Le concept de risque est inhérent au mode projet, </a:t>
            </a:r>
          </a:p>
          <a:p>
            <a:pPr>
              <a:buNone/>
            </a:pPr>
            <a:r>
              <a:rPr lang="fr-FR" dirty="0" smtClean="0"/>
              <a:t>Il faut donc l’anticiper </a:t>
            </a:r>
          </a:p>
          <a:p>
            <a:r>
              <a:rPr lang="fr-FR" dirty="0" smtClean="0"/>
              <a:t>Identifier les causes </a:t>
            </a:r>
          </a:p>
          <a:p>
            <a:r>
              <a:rPr lang="fr-FR" dirty="0" smtClean="0"/>
              <a:t>Rechercher les conséquences </a:t>
            </a:r>
          </a:p>
          <a:p>
            <a:r>
              <a:rPr lang="fr-FR" dirty="0" smtClean="0"/>
              <a:t>Analyser la criticité</a:t>
            </a:r>
          </a:p>
          <a:p>
            <a:r>
              <a:rPr lang="fr-FR" dirty="0" smtClean="0"/>
              <a:t>Mettre en place des solutions visant à réduire ou annuler les impacts </a:t>
            </a:r>
          </a:p>
          <a:p>
            <a:pPr lvl="1"/>
            <a:r>
              <a:rPr lang="fr-FR" dirty="0" smtClean="0"/>
              <a:t>En supprimant les causes</a:t>
            </a:r>
          </a:p>
          <a:p>
            <a:pPr lvl="1"/>
            <a:r>
              <a:rPr lang="fr-FR" dirty="0" smtClean="0"/>
              <a:t>En réduisant les impacts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maitrise des risques : principes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301752" y="1527048"/>
            <a:ext cx="8662736" cy="4572000"/>
          </a:xfrm>
        </p:spPr>
        <p:txBody>
          <a:bodyPr>
            <a:normAutofit/>
          </a:bodyPr>
          <a:lstStyle/>
          <a:p>
            <a:r>
              <a:rPr lang="fr-FR" dirty="0" smtClean="0"/>
              <a:t>1 - Analyser le profil des risques : </a:t>
            </a:r>
          </a:p>
          <a:p>
            <a:pPr lvl="1"/>
            <a:r>
              <a:rPr lang="fr-FR" dirty="0" smtClean="0"/>
              <a:t>gravité directe</a:t>
            </a:r>
          </a:p>
          <a:p>
            <a:pPr lvl="1"/>
            <a:r>
              <a:rPr lang="fr-FR" dirty="0" smtClean="0"/>
              <a:t>probabilité de survenir </a:t>
            </a:r>
          </a:p>
          <a:p>
            <a:pPr lvl="1"/>
            <a:r>
              <a:rPr lang="fr-FR" dirty="0" smtClean="0"/>
              <a:t>soudaineté de l’apparition lors de la conduite du projet</a:t>
            </a:r>
          </a:p>
          <a:p>
            <a:r>
              <a:rPr lang="fr-FR" dirty="0" smtClean="0"/>
              <a:t>2- En déduire l’impact :</a:t>
            </a:r>
          </a:p>
          <a:p>
            <a:pPr lvl="1"/>
            <a:r>
              <a:rPr lang="fr-FR" dirty="0" smtClean="0"/>
              <a:t>Évaluer la dangerosité de la combinaison</a:t>
            </a:r>
          </a:p>
          <a:p>
            <a:r>
              <a:rPr lang="fr-FR" dirty="0" smtClean="0"/>
              <a:t>3- Trouver des solutions pour les réduire ou annuler  </a:t>
            </a:r>
          </a:p>
          <a:p>
            <a:pPr lvl="1"/>
            <a:r>
              <a:rPr lang="fr-FR" dirty="0" smtClean="0"/>
              <a:t>Limiter la gravité </a:t>
            </a:r>
          </a:p>
          <a:p>
            <a:pPr lvl="1"/>
            <a:r>
              <a:rPr lang="fr-FR" dirty="0" smtClean="0"/>
              <a:t>Limiter  la probabilité d’occurrence</a:t>
            </a:r>
          </a:p>
          <a:p>
            <a:pPr lvl="1"/>
            <a:r>
              <a:rPr lang="fr-FR" dirty="0" smtClean="0"/>
              <a:t>Détecter l’arrivée le plus tôt possible</a:t>
            </a:r>
          </a:p>
          <a:p>
            <a:pPr lvl="1"/>
            <a:endParaRPr lang="fr-FR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Risques et conséquences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/>
              <a:t>Quelques exemples au hasard : </a:t>
            </a:r>
          </a:p>
          <a:p>
            <a:pPr lvl="1"/>
            <a:r>
              <a:rPr lang="fr-FR" dirty="0" smtClean="0"/>
              <a:t>Expert en limites de compétences == retards, qualité </a:t>
            </a:r>
          </a:p>
          <a:p>
            <a:pPr lvl="1"/>
            <a:r>
              <a:rPr lang="fr-FR" dirty="0" smtClean="0"/>
              <a:t>Disponibilités des RH insuffisantes == retards  </a:t>
            </a:r>
          </a:p>
          <a:p>
            <a:pPr lvl="1"/>
            <a:r>
              <a:rPr lang="fr-FR" dirty="0" smtClean="0"/>
              <a:t>Incompréhensions == travail inutile ou mal fait</a:t>
            </a:r>
          </a:p>
          <a:p>
            <a:pPr lvl="1"/>
            <a:r>
              <a:rPr lang="fr-FR" dirty="0" smtClean="0"/>
              <a:t>Chef de projet ne diffusant pas les informations == démobilisation</a:t>
            </a:r>
          </a:p>
          <a:p>
            <a:pPr lvl="1"/>
            <a:r>
              <a:rPr lang="fr-FR" dirty="0" smtClean="0"/>
              <a:t>Contributeurs absents aux réunions  == perte en qualité</a:t>
            </a:r>
          </a:p>
          <a:p>
            <a:pPr lvl="1"/>
            <a:r>
              <a:rPr lang="fr-FR" dirty="0" smtClean="0"/>
              <a:t>Mauvaises synchronisations de l ’équipe == pertes de temps </a:t>
            </a:r>
          </a:p>
          <a:p>
            <a:pPr lvl="1"/>
            <a:r>
              <a:rPr lang="fr-FR" dirty="0" smtClean="0"/>
              <a:t>Intempéries == retards de livraisons </a:t>
            </a:r>
          </a:p>
          <a:p>
            <a:pPr lvl="1"/>
            <a:r>
              <a:rPr lang="fr-FR" dirty="0" smtClean="0"/>
              <a:t>Décideurs absents aux moments critiques == projet bloqué</a:t>
            </a:r>
          </a:p>
          <a:p>
            <a:pPr lvl="1"/>
            <a:r>
              <a:rPr lang="fr-FR" dirty="0" smtClean="0"/>
              <a:t>Mauvais choix d’expert == solution technique non optimale</a:t>
            </a:r>
          </a:p>
          <a:p>
            <a:pPr lvl="1"/>
            <a:r>
              <a:rPr lang="fr-FR" dirty="0" smtClean="0"/>
              <a:t>Chef de projet absent == perte de temps</a:t>
            </a:r>
          </a:p>
          <a:p>
            <a:pPr lvl="1"/>
            <a:r>
              <a:rPr lang="fr-FR" dirty="0" smtClean="0"/>
              <a:t>Conduite projet non faite == écarts grandissants</a:t>
            </a:r>
          </a:p>
          <a:p>
            <a:pPr lvl="1"/>
            <a:r>
              <a:rPr lang="fr-FR" dirty="0" smtClean="0"/>
              <a:t>Livrables produit mal définis == conflits avec l ’équipe projet</a:t>
            </a:r>
          </a:p>
          <a:p>
            <a:pPr lvl="1"/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Risques et pistes de résolutions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Pour réduire ou annuler les risques  : </a:t>
            </a:r>
          </a:p>
          <a:p>
            <a:pPr lvl="1"/>
            <a:r>
              <a:rPr lang="fr-FR" dirty="0" smtClean="0"/>
              <a:t>Modalités de la communication établies à l’avance, </a:t>
            </a:r>
          </a:p>
          <a:p>
            <a:pPr lvl="1"/>
            <a:r>
              <a:rPr lang="fr-FR" dirty="0" smtClean="0"/>
              <a:t>Canaux de communication éprouvés,</a:t>
            </a:r>
          </a:p>
          <a:p>
            <a:pPr lvl="1"/>
            <a:r>
              <a:rPr lang="fr-FR" dirty="0" smtClean="0"/>
              <a:t>Point d’avancement courts mais fréquents. </a:t>
            </a:r>
          </a:p>
          <a:p>
            <a:pPr lvl="1"/>
            <a:r>
              <a:rPr lang="fr-FR" dirty="0" smtClean="0"/>
              <a:t>Indisponibilités RH ponctuelles répertoriées,</a:t>
            </a:r>
          </a:p>
          <a:p>
            <a:pPr lvl="1"/>
            <a:r>
              <a:rPr lang="fr-FR" dirty="0" smtClean="0"/>
              <a:t>Etude approfondie des compétences en RH, </a:t>
            </a:r>
          </a:p>
          <a:p>
            <a:pPr lvl="1"/>
            <a:r>
              <a:rPr lang="fr-FR" dirty="0" smtClean="0"/>
              <a:t>Délégations de pouvoirs,</a:t>
            </a:r>
          </a:p>
          <a:p>
            <a:pPr lvl="1"/>
            <a:r>
              <a:rPr lang="fr-FR" dirty="0" smtClean="0"/>
              <a:t>Sous équipes autonomes. </a:t>
            </a:r>
          </a:p>
          <a:p>
            <a:pPr lvl="1"/>
            <a:r>
              <a:rPr lang="fr-FR" dirty="0" smtClean="0"/>
              <a:t>Planification rigoureuse,</a:t>
            </a:r>
          </a:p>
          <a:p>
            <a:pPr lvl="1"/>
            <a:r>
              <a:rPr lang="fr-FR" dirty="0" smtClean="0"/>
              <a:t>Scénario de repli planifié et géré en parallèle.</a:t>
            </a:r>
          </a:p>
          <a:p>
            <a:pPr lvl="1"/>
            <a:r>
              <a:rPr lang="fr-FR" dirty="0" smtClean="0"/>
              <a:t>-</a:t>
            </a:r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cessDiagram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FD8C2F"/>
      </a:hlink>
      <a:folHlink>
        <a:srgbClr val="D5AD3B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698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00000"/>
              </a:schemeClr>
            </a:gs>
            <a:gs pos="45000">
              <a:schemeClr val="phClr">
                <a:tint val="93000"/>
                <a:satMod val="20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9924D1ECC420D47A2456556BC94F7370400BDF4491DEA4973499845289601F88B9F" ma:contentTypeVersion="28" ma:contentTypeDescription="Create a new document." ma:contentTypeScope="" ma:versionID="3734922cae638a1d4f2b3c9f45d0aea3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E1D0DC7C-6011-4E27-845A-E10E61E30B89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EFA8BCDD-9F0D-4C3F-9009-A28157F905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1E4687-F318-46D6-A1F6-244C2A38F69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ProcessDiagram</Template>
  <TotalTime>0</TotalTime>
  <Words>227</Words>
  <Application>Microsoft Office PowerPoint</Application>
  <PresentationFormat>Affichage à l'écran (4:3)</PresentationFormat>
  <Paragraphs>48</Paragraphs>
  <Slides>4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ProcessDiagram</vt:lpstr>
      <vt:lpstr>La maitrise des risques : principes</vt:lpstr>
      <vt:lpstr>La maitrise des risques : principes</vt:lpstr>
      <vt:lpstr>Risques et conséquences</vt:lpstr>
      <vt:lpstr>Risques et pistes de résolutions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2010-12-21T08:34:47Z</dcterms:created>
  <dcterms:modified xsi:type="dcterms:W3CDTF">2011-03-26T16:29:39Z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TC101743249990</vt:lpwstr>
  </property>
</Properties>
</file>