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257" r:id="rId5"/>
    <p:sldId id="258" r:id="rId6"/>
    <p:sldId id="261" r:id="rId7"/>
    <p:sldId id="259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395" autoAdjust="0"/>
  </p:normalViewPr>
  <p:slideViewPr>
    <p:cSldViewPr>
      <p:cViewPr>
        <p:scale>
          <a:sx n="100" d="100"/>
          <a:sy n="100" d="100"/>
        </p:scale>
        <p:origin x="-504" y="4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</a:lstStyle>
          <a:p>
            <a:fld id="{ACCD1767-73A9-4933-BAEA-6DDCC58002A7}" type="datetimeFigureOut">
              <a:rPr lang="fr-FR" smtClean="0"/>
              <a:pPr/>
              <a:t>26/03/2011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</a:lstStyle>
          <a:p>
            <a:fld id="{E03A1734-4FFB-4FB2-A08B-70701407F3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</a:lstStyle>
          <a:p>
            <a:fld id="{CFA4115B-A961-4E78-80F8-A8921D03BAA4}" type="datetimeFigureOut">
              <a:rPr/>
              <a:pPr/>
              <a:t>8/31/2006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fr-FR"/>
              <a:t>Cliquer ici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</a:lstStyle>
          <a:p>
            <a:fld id="{44F2AB2A-AC47-46F5-B6D6-821EE801CC66}" type="slidenum">
              <a:rPr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2AB2A-AC47-46F5-B6D6-821EE801CC66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6400800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 latinLnBrk="0">
              <a:buNone/>
              <a:defRPr lang="fr-FR"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727A4-F97A-4C4B-8A87-556224F8E8AE}" type="datetime1">
              <a:rPr/>
              <a:pPr/>
              <a:t>8/31/2006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5448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AB534A1-6402-488B-A652-E469620D7916}" type="slidenum">
              <a:rPr lang="fr-FR">
                <a:solidFill>
                  <a:schemeClr val="accent3">
                    <a:shade val="75000"/>
                  </a:schemeClr>
                </a:solidFill>
              </a:rPr>
              <a:pPr/>
              <a:t>‹N°›</a:t>
            </a:fld>
            <a:endParaRPr lang="fr-FR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 latinLnBrk="0">
              <a:defRPr lang="fr-FR" sz="4200">
                <a:solidFill>
                  <a:schemeClr val="accent1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7AA7D-3B69-4E48-962A-320C30A13814}" type="datetime1">
              <a:rPr/>
              <a:pPr/>
              <a:t>8/31/2006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 latinLnBrk="0">
              <a:buNone/>
              <a:defRPr lang="fr-FR"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algn="ctr" latinLnBrk="0">
              <a:buNone/>
              <a:defRPr lang="fr-FR"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lang="fr-FR"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lang="fr-FR"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9352" y="6383319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93913-DB06-49C7-9A4A-964B4580264F}" type="datetime1">
              <a:rPr/>
              <a:pPr/>
              <a:t>8/31/2006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77976"/>
            <a:ext cx="457200" cy="441325"/>
          </a:xfrm>
        </p:spPr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8C80D2A-EA4E-4A37-A9DF-772D0EA46EC5}" type="slidenum">
              <a:rPr lang="fr-FR">
                <a:solidFill>
                  <a:schemeClr val="accent3">
                    <a:shade val="75000"/>
                  </a:schemeClr>
                </a:solidFill>
              </a:rPr>
              <a:pPr/>
              <a:t>‹N°›</a:t>
            </a:fld>
            <a:endParaRPr lang="fr-FR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5AFF23D-191B-43CC-B9CE-4EEF60B8AB49}" type="datetime1">
              <a:rPr/>
              <a:pPr/>
              <a:t>8/31/2006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72000" y="1548889"/>
            <a:ext cx="0" cy="4846320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301752" y="1371600"/>
            <a:ext cx="4038600" cy="468172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800600" y="1371600"/>
            <a:ext cx="4038600" cy="468172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0"/>
            <a:ext cx="9144000" cy="1295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152400" y="1304731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6" name="Oval 15"/>
          <p:cNvSpPr/>
          <p:nvPr/>
        </p:nvSpPr>
        <p:spPr>
          <a:xfrm>
            <a:off x="4264152" y="91595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83319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447800"/>
            <a:ext cx="4040188" cy="670438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latinLnBrk="0">
              <a:buNone/>
              <a:defRPr lang="fr-FR" sz="2400" b="1">
                <a:solidFill>
                  <a:srgbClr val="FFFFFF"/>
                </a:solidFill>
              </a:defRPr>
            </a:lvl1pPr>
            <a:lvl2pPr>
              <a:buNone/>
              <a:defRPr lang="fr-FR" sz="2000" b="1"/>
            </a:lvl2pPr>
            <a:lvl3pPr>
              <a:buNone/>
              <a:defRPr lang="fr-FR" sz="1800" b="1"/>
            </a:lvl3pPr>
            <a:lvl4pPr>
              <a:buNone/>
              <a:defRPr lang="fr-FR" sz="1600" b="1"/>
            </a:lvl4pPr>
            <a:lvl5pPr>
              <a:buNone/>
              <a:defRPr lang="fr-FR"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1329" y="1447800"/>
            <a:ext cx="4041775" cy="670438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latinLnBrk="0">
              <a:buNone/>
              <a:defRPr lang="fr-FR" sz="2200" b="1"/>
            </a:lvl1pPr>
            <a:lvl2pPr>
              <a:buNone/>
              <a:defRPr lang="fr-FR" sz="2000" b="1"/>
            </a:lvl2pPr>
            <a:lvl3pPr>
              <a:buNone/>
              <a:defRPr lang="fr-FR" sz="1800" b="1"/>
            </a:lvl3pPr>
            <a:lvl4pPr>
              <a:buNone/>
              <a:defRPr lang="fr-FR" sz="1600" b="1"/>
            </a:lvl4pPr>
            <a:lvl5pPr>
              <a:buNone/>
              <a:defRPr lang="fr-FR"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BE296-5CFD-453B-8B9F-0E7BB479096D}" type="datetime1">
              <a:rPr/>
              <a:pPr/>
              <a:t>8/31/2006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2075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7" name="Oval 16"/>
          <p:cNvSpPr/>
          <p:nvPr/>
        </p:nvSpPr>
        <p:spPr>
          <a:xfrm>
            <a:off x="4358640" y="101044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1352" cy="758952"/>
          </a:xfrm>
        </p:spPr>
        <p:txBody>
          <a:bodyPr anchor="b"/>
          <a:lstStyle>
            <a:lvl1pPr latinLnBrk="0">
              <a:defRPr lang="fr-FR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0352" y="1000090"/>
            <a:ext cx="457200" cy="441325"/>
          </a:xfrm>
        </p:spPr>
        <p:txBody>
          <a:bodyPr/>
          <a:lstStyle>
            <a:lvl1pPr algn="ctr" latinLnBrk="0">
              <a:defRPr lang="fr-FR"/>
            </a:lvl1pPr>
          </a:lstStyle>
          <a:p>
            <a:pPr algn="ctr"/>
            <a:fld id="{E8C80D2A-EA4E-4A37-A9DF-772D0EA46EC5}" type="slidenum">
              <a:rPr/>
              <a:pPr algn="ctr"/>
              <a:t>‹N°›</a:t>
            </a:fld>
            <a:endParaRPr lang="fr-FR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13"/>
          </p:nvPr>
        </p:nvSpPr>
        <p:spPr>
          <a:xfrm>
            <a:off x="301752" y="2286000"/>
            <a:ext cx="4041648" cy="393192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14"/>
          </p:nvPr>
        </p:nvSpPr>
        <p:spPr>
          <a:xfrm>
            <a:off x="4800600" y="2286000"/>
            <a:ext cx="4038600" cy="393192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08DCE-233E-49F9-A534-ED99266BAB70}" type="datetime1">
              <a:rPr/>
              <a:pPr/>
              <a:t>8/31/2006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9352" y="6383319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06245-9154-4282-8727-727393EECB43}" type="datetime1">
              <a:rPr/>
              <a:pPr/>
              <a:t>8/31/2006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 latinLnBrk="0">
              <a:defRPr lang="fr-FR">
                <a:solidFill>
                  <a:srgbClr val="FFFFFF"/>
                </a:solidFill>
              </a:defRPr>
            </a:lvl1pPr>
          </a:lstStyle>
          <a:p>
            <a:fld id="{E8C80D2A-EA4E-4A37-A9DF-772D0EA46EC5}" type="slidenum">
              <a:rPr lang="fr-FR">
                <a:solidFill>
                  <a:srgbClr val="FFFFFF"/>
                </a:solidFill>
              </a:rPr>
              <a:pPr/>
              <a:t>‹N°›</a:t>
            </a:fld>
            <a:endParaRPr lang="fr-FR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6430944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 latinLnBrk="0">
              <a:buNone/>
              <a:defRPr lang="fr-FR" sz="2200" b="1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 latinLnBrk="0">
              <a:spcAft>
                <a:spcPts val="1000"/>
              </a:spcAft>
              <a:buNone/>
              <a:defRPr lang="fr-FR" sz="1600">
                <a:solidFill>
                  <a:srgbClr val="FFFFFF"/>
                </a:solidFill>
              </a:defRPr>
            </a:lvl1pPr>
            <a:lvl2pPr>
              <a:buNone/>
              <a:defRPr lang="fr-FR" sz="1200"/>
            </a:lvl2pPr>
            <a:lvl3pPr>
              <a:buNone/>
              <a:defRPr lang="fr-FR" sz="1000"/>
            </a:lvl3pPr>
            <a:lvl4pPr>
              <a:buNone/>
              <a:defRPr lang="fr-FR" sz="900"/>
            </a:lvl4pPr>
            <a:lvl5pPr>
              <a:buNone/>
              <a:defRPr lang="fr-FR"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29E51-67EE-4875-B724-C967C8F85565}" type="datetime1">
              <a:rPr/>
              <a:pPr/>
              <a:t>8/31/2006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00" y="6410848"/>
            <a:ext cx="28956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5448" y="118872"/>
            <a:ext cx="8833104" cy="662940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3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04800"/>
            <a:ext cx="457200" cy="441325"/>
          </a:xfrm>
        </p:spPr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8C80D2A-EA4E-4A37-A9DF-772D0EA46EC5}" type="slidenum">
              <a:rPr lang="fr-FR">
                <a:solidFill>
                  <a:schemeClr val="accent3">
                    <a:shade val="75000"/>
                  </a:schemeClr>
                </a:solidFill>
              </a:rPr>
              <a:pPr/>
              <a:t>‹N°›</a:t>
            </a:fld>
            <a:endParaRPr lang="fr-FR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810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 latinLnBrk="0">
              <a:buNone/>
              <a:defRPr lang="fr-FR" sz="2400" b="1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latinLnBrk="0">
              <a:buNone/>
              <a:defRPr lang="fr-FR" sz="3200"/>
            </a:lvl1pPr>
          </a:lstStyle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 latinLnBrk="0">
              <a:spcAft>
                <a:spcPts val="1000"/>
              </a:spcAft>
              <a:buFontTx/>
              <a:buNone/>
              <a:defRPr lang="fr-FR" sz="1600">
                <a:solidFill>
                  <a:srgbClr val="FFFFFF"/>
                </a:solidFill>
              </a:defRPr>
            </a:lvl1pPr>
            <a:lvl2pPr>
              <a:defRPr lang="fr-FR" sz="1200"/>
            </a:lvl2pPr>
            <a:lvl3pPr>
              <a:defRPr lang="fr-FR" sz="1000"/>
            </a:lvl3pPr>
            <a:lvl4pPr>
              <a:defRPr lang="fr-FR" sz="900"/>
            </a:lvl4pPr>
            <a:lvl5pPr>
              <a:defRPr lang="fr-FR"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6387533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7A2979D-8BCB-49ED-A6DE-E2CAE8FE00A1}" type="datetime1">
              <a:rPr/>
              <a:pPr/>
              <a:t>8/31/2006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62448" y="527536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08984"/>
            <a:ext cx="457200" cy="441325"/>
          </a:xfrm>
        </p:spPr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latinLnBrk="0">
              <a:defRPr lang="fr-FR" sz="1400">
                <a:solidFill>
                  <a:srgbClr val="FFFFFF"/>
                </a:solidFill>
              </a:defRPr>
            </a:lvl1pPr>
          </a:lstStyle>
          <a:p>
            <a:pPr algn="r"/>
            <a:fld id="{A6051512-973F-4780-895E-29B1B65D9F34}" type="datetime1">
              <a:rPr/>
              <a:pPr algn="r"/>
              <a:t>8/31/2006</a:t>
            </a:fld>
            <a:endParaRPr lang="fr-FR" sz="1400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latinLnBrk="0">
              <a:defRPr lang="fr-FR" sz="1200">
                <a:solidFill>
                  <a:srgbClr val="FFFFFF"/>
                </a:solidFill>
              </a:defRPr>
            </a:lvl1pPr>
          </a:lstStyle>
          <a:p>
            <a:pPr algn="l"/>
            <a:endParaRPr lang="fr-FR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54972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26372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latinLnBrk="0">
              <a:defRPr lang="fr-FR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algn="ctr"/>
            <a:fld id="{EAB534A1-6402-488B-A652-E469620D7916}" type="slidenum">
              <a:rPr lang="fr-FR" sz="1600">
                <a:solidFill>
                  <a:schemeClr val="accent3">
                    <a:shade val="75000"/>
                  </a:schemeClr>
                </a:solidFill>
              </a:rPr>
              <a:pPr algn="ctr"/>
              <a:t>‹N°›</a:t>
            </a:fld>
            <a:endParaRPr lang="fr-FR" sz="160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fr-FR"/>
              <a:t>Cliquer ici pour modifier le style du titre du masque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fr-FR"/>
              <a:t>Cliquer ici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5"/>
            <a:r>
              <a:rPr lang="fr-FR"/>
              <a:t>Sixième niveau</a:t>
            </a:r>
          </a:p>
          <a:p>
            <a:pPr lvl="6"/>
            <a:r>
              <a:rPr lang="fr-FR"/>
              <a:t>Septième niveau</a:t>
            </a:r>
          </a:p>
          <a:p>
            <a:pPr lvl="7"/>
            <a:r>
              <a:rPr lang="fr-FR"/>
              <a:t>Huitième niveau</a:t>
            </a:r>
          </a:p>
          <a:p>
            <a:pPr lvl="8"/>
            <a:r>
              <a:rPr lang="fr-FR"/>
              <a:t>Neuvième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rtl="0" eaLnBrk="1" latinLnBrk="0" hangingPunct="1">
        <a:spcBef>
          <a:spcPct val="0"/>
        </a:spcBef>
        <a:buNone/>
        <a:defRPr lang="fr-FR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lang="fr-FR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lang="fr-FR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lang="fr-FR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lang="fr-FR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lang="fr-FR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lang="fr-FR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lang="fr-FR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lang="fr-FR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lang="fr-FR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Maitrise qualité, coûts et délais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FR" dirty="0" smtClean="0"/>
              <a:t>La complexité de l’activité à mener durant le projet est en partie résolue par une fragmentation des actions appelées « taches »</a:t>
            </a:r>
          </a:p>
          <a:p>
            <a:r>
              <a:rPr lang="fr-FR" dirty="0" smtClean="0"/>
              <a:t>Elles sont définies en réponse à un questionnement: </a:t>
            </a:r>
          </a:p>
          <a:p>
            <a:pPr lvl="1"/>
            <a:r>
              <a:rPr lang="fr-FR" dirty="0" smtClean="0"/>
              <a:t>Quelle durée ? </a:t>
            </a:r>
          </a:p>
          <a:p>
            <a:pPr lvl="1"/>
            <a:r>
              <a:rPr lang="fr-FR" dirty="0" smtClean="0"/>
              <a:t>Quand ? (par rapport au projet, par rapport aux autres tâches)</a:t>
            </a:r>
          </a:p>
          <a:p>
            <a:pPr lvl="1"/>
            <a:r>
              <a:rPr lang="fr-FR" dirty="0" smtClean="0"/>
              <a:t>Quelles ressources humaines pour la réalisation ?</a:t>
            </a:r>
          </a:p>
          <a:p>
            <a:pPr lvl="1"/>
            <a:r>
              <a:rPr lang="fr-FR" dirty="0" smtClean="0"/>
              <a:t>Quelles équipements ?</a:t>
            </a:r>
          </a:p>
          <a:p>
            <a:pPr lvl="1"/>
            <a:r>
              <a:rPr lang="fr-FR" dirty="0" smtClean="0"/>
              <a:t>Quel couts ? </a:t>
            </a:r>
          </a:p>
          <a:p>
            <a:r>
              <a:rPr lang="fr-FR" dirty="0" smtClean="0"/>
              <a:t>On abouti à une planification avec des ressources identifiées</a:t>
            </a:r>
          </a:p>
          <a:p>
            <a:r>
              <a:rPr lang="fr-FR" dirty="0" smtClean="0"/>
              <a:t>Cette planification sera utilisée lors du suivi du </a:t>
            </a:r>
            <a:r>
              <a:rPr lang="fr-FR" dirty="0" smtClean="0"/>
              <a:t>projet</a:t>
            </a:r>
          </a:p>
          <a:p>
            <a:r>
              <a:rPr lang="fr-FR" dirty="0" smtClean="0"/>
              <a:t>Elle est généralement représentée chronologiquement  (sous la forme d’un diagramme Gantt)</a:t>
            </a:r>
            <a:endParaRPr lang="fr-FR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Inventaire des taches :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4294967295"/>
          </p:nvPr>
        </p:nvSpPr>
        <p:spPr>
          <a:xfrm>
            <a:off x="323528" y="1628800"/>
            <a:ext cx="8534400" cy="1008112"/>
          </a:xfrm>
        </p:spPr>
        <p:txBody>
          <a:bodyPr>
            <a:normAutofit/>
          </a:bodyPr>
          <a:lstStyle/>
          <a:p>
            <a:r>
              <a:rPr lang="fr-FR" dirty="0" smtClean="0"/>
              <a:t>Liste des taches et durée (compte tenu du volume de travail à réaliser et du nb de personnes affectées)</a:t>
            </a:r>
            <a:endParaRPr lang="fr-F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3212972"/>
            <a:ext cx="8078153" cy="2441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Planification des taches :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4294967295"/>
          </p:nvPr>
        </p:nvSpPr>
        <p:spPr>
          <a:xfrm>
            <a:off x="323528" y="1628800"/>
            <a:ext cx="8534400" cy="1008112"/>
          </a:xfrm>
        </p:spPr>
        <p:txBody>
          <a:bodyPr>
            <a:normAutofit fontScale="85000" lnSpcReduction="20000"/>
          </a:bodyPr>
          <a:lstStyle/>
          <a:p>
            <a:r>
              <a:rPr lang="fr-FR" dirty="0" smtClean="0"/>
              <a:t>Les liens de dépendance temporels sont placées entre les taches </a:t>
            </a:r>
          </a:p>
          <a:p>
            <a:r>
              <a:rPr lang="fr-FR" dirty="0" smtClean="0"/>
              <a:t>Les taches de durées nulles sont appelées « jalons »</a:t>
            </a:r>
            <a:endParaRPr lang="fr-FR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39" y="3140963"/>
            <a:ext cx="8256270" cy="2472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Affectation des ressources humaines :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301752" y="1527048"/>
            <a:ext cx="8503920" cy="821832"/>
          </a:xfrm>
        </p:spPr>
        <p:txBody>
          <a:bodyPr>
            <a:normAutofit fontScale="92500" lnSpcReduction="10000"/>
          </a:bodyPr>
          <a:lstStyle/>
          <a:p>
            <a:r>
              <a:rPr lang="fr-FR" dirty="0" smtClean="0"/>
              <a:t>Les RH sont des individus ou des équipes : ils sont internes ou externes à l’entreprise </a:t>
            </a:r>
            <a:endParaRPr lang="fr-FR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564904"/>
            <a:ext cx="8511064" cy="2320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cessDiagram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FD8C2F"/>
      </a:hlink>
      <a:folHlink>
        <a:srgbClr val="D5AD3B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698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00000"/>
              </a:schemeClr>
            </a:gs>
            <a:gs pos="45000">
              <a:schemeClr val="phClr">
                <a:tint val="93000"/>
                <a:satMod val="200000"/>
              </a:schemeClr>
            </a:gs>
            <a:gs pos="100000">
              <a:schemeClr val="phClr">
                <a:tint val="7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9924D1ECC420D47A2456556BC94F7370400BDF4491DEA4973499845289601F88B9F" ma:contentTypeVersion="28" ma:contentTypeDescription="Create a new document." ma:contentTypeScope="" ma:versionID="3734922cae638a1d4f2b3c9f45d0aea3"/>
</file>

<file path=customXml/itemProps1.xml><?xml version="1.0" encoding="utf-8"?>
<ds:datastoreItem xmlns:ds="http://schemas.openxmlformats.org/officeDocument/2006/customXml" ds:itemID="{531E4687-F318-46D6-A1F6-244C2A38F69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FA8BCDD-9F0D-4C3F-9009-A28157F905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1D0DC7C-6011-4E27-845A-E10E61E30B89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ProcessDiagram</Template>
  <TotalTime>0</TotalTime>
  <Words>95</Words>
  <Application>Microsoft Office PowerPoint</Application>
  <PresentationFormat>Affichage à l'écran (4:3)</PresentationFormat>
  <Paragraphs>19</Paragraphs>
  <Slides>4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5" baseType="lpstr">
      <vt:lpstr>ProcessDiagram</vt:lpstr>
      <vt:lpstr>Maitrise qualité, coûts et délais</vt:lpstr>
      <vt:lpstr>Inventaire des taches :</vt:lpstr>
      <vt:lpstr>Planification des taches :</vt:lpstr>
      <vt:lpstr>Affectation des ressources humaines 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2010-12-21T08:34:47Z</dcterms:created>
  <dcterms:modified xsi:type="dcterms:W3CDTF">2011-03-26T16:26:01Z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TC101743249990</vt:lpwstr>
  </property>
</Properties>
</file>