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10/28/2021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E230AF-B48E-4033-9302-3A424ACADE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Injection plastique avec </a:t>
            </a:r>
            <a:r>
              <a:rPr lang="fr-FR" dirty="0" err="1"/>
              <a:t>Inventor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109672-1340-4AF0-B794-8AEA1A521C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Exemple de pièce plus complexe</a:t>
            </a:r>
          </a:p>
        </p:txBody>
      </p:sp>
    </p:spTree>
    <p:extLst>
      <p:ext uri="{BB962C8B-B14F-4D97-AF65-F5344CB8AC3E}">
        <p14:creationId xmlns:p14="http://schemas.microsoft.com/office/powerpoint/2010/main" val="2295327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8" name="Rectangle 97">
            <a:extLst>
              <a:ext uri="{FF2B5EF4-FFF2-40B4-BE49-F238E27FC236}">
                <a16:creationId xmlns:a16="http://schemas.microsoft.com/office/drawing/2014/main" id="{021A4066-B261-49FE-952E-A0FE3EE75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81B4579-E2EA-4BD7-94FF-0A0BEE135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63D59ADF-2975-440D-8E1D-1AFC43546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3530157" cy="104923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err="1"/>
              <a:t>Préparer</a:t>
            </a:r>
            <a:r>
              <a:rPr lang="en-US" dirty="0"/>
              <a:t> la pièce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1958111-BC13-4D45-AB27-0C2C83F9BA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9D1C72-07CE-4997-BC6C-B0D8730D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1" y="2015732"/>
            <a:ext cx="3526523" cy="345061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Empreinte</a:t>
            </a:r>
            <a:r>
              <a:rPr lang="en-US"/>
              <a:t> supérieure.</a:t>
            </a:r>
            <a:endParaRPr lang="en-US" dirty="0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2188758-E18A-4CE5-9D03-F4BF5D887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46003" y="583365"/>
            <a:chExt cx="6091790" cy="5181928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821513DD-C15F-4381-AEA6-ED9E5E218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46003" y="583365"/>
              <a:ext cx="609179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CED2DE01-7F43-4858-85FC-27022DA781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64828" y="915807"/>
              <a:ext cx="54617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Image 5">
            <a:extLst>
              <a:ext uri="{FF2B5EF4-FFF2-40B4-BE49-F238E27FC236}">
                <a16:creationId xmlns:a16="http://schemas.microsoft.com/office/drawing/2014/main" id="{FAC3E080-9E58-4A56-870F-0A2381CF09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733" b="1"/>
          <a:stretch/>
        </p:blipFill>
        <p:spPr>
          <a:xfrm>
            <a:off x="6093926" y="1116345"/>
            <a:ext cx="4821551" cy="3866172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D42F4933-2ECF-4EE5-BCE4-F19E3CA609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6FAC23C-014D-4AC5-AD1B-36F7D0E7EF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08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upe sur arrière-plan clair">
            <a:extLst>
              <a:ext uri="{FF2B5EF4-FFF2-40B4-BE49-F238E27FC236}">
                <a16:creationId xmlns:a16="http://schemas.microsoft.com/office/drawing/2014/main" id="{B6A0303D-7307-4862-9672-D4A6ECBC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73" r="-1" b="9754"/>
          <a:stretch/>
        </p:blipFill>
        <p:spPr>
          <a:xfrm>
            <a:off x="2" y="10"/>
            <a:ext cx="12191695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4092ECB-D375-4A85-AD6E-85644D2A99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177" y="3064931"/>
            <a:ext cx="8293042" cy="2488568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5E230AF-B48E-4033-9302-3A424ACADE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0526" y="3236470"/>
            <a:ext cx="6829044" cy="1252601"/>
          </a:xfrm>
        </p:spPr>
        <p:txBody>
          <a:bodyPr>
            <a:normAutofit/>
          </a:bodyPr>
          <a:lstStyle/>
          <a:p>
            <a:pPr algn="r"/>
            <a:r>
              <a:rPr lang="fr-FR" sz="4400">
                <a:solidFill>
                  <a:srgbClr val="FFFFFE"/>
                </a:solidFill>
              </a:rPr>
              <a:t>Télécharger le fichier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109672-1340-4AF0-B794-8AEA1A521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0525" y="4669144"/>
            <a:ext cx="6829043" cy="716529"/>
          </a:xfrm>
        </p:spPr>
        <p:txBody>
          <a:bodyPr>
            <a:normAutofit/>
          </a:bodyPr>
          <a:lstStyle/>
          <a:p>
            <a:pPr algn="r"/>
            <a:r>
              <a:rPr lang="fr-FR" sz="1600" dirty="0">
                <a:solidFill>
                  <a:srgbClr val="FFFFFE"/>
                </a:solidFill>
              </a:rPr>
              <a:t>Exemple de </a:t>
            </a:r>
            <a:r>
              <a:rPr lang="fr-FR" sz="1600" dirty="0" err="1">
                <a:solidFill>
                  <a:srgbClr val="FFFFFE"/>
                </a:solidFill>
              </a:rPr>
              <a:t>poignée.IPT</a:t>
            </a:r>
            <a:endParaRPr lang="fr-FR" sz="1600" dirty="0">
              <a:solidFill>
                <a:srgbClr val="FFFFFE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C1711D-6DAC-4FE1-B7B6-AC8A81B84C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00525" y="4666480"/>
            <a:ext cx="6829043" cy="0"/>
          </a:xfrm>
          <a:prstGeom prst="line">
            <a:avLst/>
          </a:prstGeom>
          <a:ln w="31750">
            <a:solidFill>
              <a:srgbClr val="E19313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617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CE580D1-F917-4567-AFB4-99AA9B52AD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5620B8-A2D8-4568-B566-F0453A0D9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7D2BA4-4B7A-4596-8BCC-5CF7154238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977F1E1-2B6F-4BB6-899F-67D8764D83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C17D08F-2133-44A9-B28C-CB29928FA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CC36881-E309-4C41-8B5B-203AADC15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3D59ADF-2975-440D-8E1D-1AFC43546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301" y="1474969"/>
            <a:ext cx="2823919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r>
              <a:rPr lang="en-US" sz="3600"/>
              <a:t>Préparer la pièce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4F2C6A8-7D46-49EA-860B-0F0B020843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9301" y="3528543"/>
            <a:ext cx="282391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ED92372-F778-4E96-9E90-4E63BAF3C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979389" y="482171"/>
            <a:ext cx="7560115" cy="5149101"/>
            <a:chOff x="7463258" y="583365"/>
            <a:chExt cx="7560115" cy="518192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B4EC089-8B60-43F4-9BF5-1F0B0E398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3258" y="583365"/>
              <a:ext cx="7560115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C0BAC91-1725-4E5A-92CE-F5A2EB066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76317" y="915807"/>
              <a:ext cx="69282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9D1ECE78-BB09-4983-82D3-C93CA45F82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1711" r="-2" b="6318"/>
          <a:stretch/>
        </p:blipFill>
        <p:spPr>
          <a:xfrm>
            <a:off x="4618374" y="1116345"/>
            <a:ext cx="6282919" cy="386617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B61EBEC-D0CA-456C-98A6-EDA1AC9FB0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18A71EB-D327-4458-85FB-26336B2BA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964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2" name="Rectangle 61">
            <a:extLst>
              <a:ext uri="{FF2B5EF4-FFF2-40B4-BE49-F238E27FC236}">
                <a16:creationId xmlns:a16="http://schemas.microsoft.com/office/drawing/2014/main" id="{3193BA5C-B8F3-4972-BA54-014C48FAF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7162BAB-C25E-4CE9-B87C-F118DC7E7C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63D59ADF-2975-440D-8E1D-1AFC43546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3530157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Préparer la pièce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5B93327-222A-4DAC-9163-371BF44CD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3" name="Titre 1">
            <a:extLst>
              <a:ext uri="{FF2B5EF4-FFF2-40B4-BE49-F238E27FC236}">
                <a16:creationId xmlns:a16="http://schemas.microsoft.com/office/drawing/2014/main" id="{D3882381-93FC-4045-AAF0-7BB3EE94E941}"/>
              </a:ext>
            </a:extLst>
          </p:cNvPr>
          <p:cNvSpPr txBox="1">
            <a:spLocks/>
          </p:cNvSpPr>
          <p:nvPr/>
        </p:nvSpPr>
        <p:spPr>
          <a:xfrm>
            <a:off x="1451581" y="2015732"/>
            <a:ext cx="3526523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indent="-228600">
              <a:lnSpc>
                <a:spcPct val="12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3000">
                <a:latin typeface="+mn-lt"/>
                <a:ea typeface="+mn-ea"/>
                <a:cs typeface="+mn-cs"/>
              </a:rPr>
              <a:t>Le point d’injection peut être dans l’un des deux plans de symétrie de la pièce. 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4EE34E3-F117-4487-8ACF-33DA65FA11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60131" y="482171"/>
            <a:chExt cx="6091791" cy="5149101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9ACC02C-6424-4165-93C4-E83C8E81D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60131" y="482171"/>
              <a:ext cx="6091791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C182CB9C-C978-4C9B-9AAD-8B1341897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78956" y="812507"/>
              <a:ext cx="5461780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6388820-A63D-463C-9DBC-060A5ABE33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42379" y="977965"/>
            <a:ext cx="5134631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73197E95-22F9-4D21-9654-5CCC689F2B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3926" y="1313673"/>
            <a:ext cx="4821551" cy="3471516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C04ED70F-D6FD-4EB1-A171-D30F885FE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A26CAE9-74C4-4EDD-8A80-77F79EAA8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0030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0" name="Rectangle 99">
            <a:extLst>
              <a:ext uri="{FF2B5EF4-FFF2-40B4-BE49-F238E27FC236}">
                <a16:creationId xmlns:a16="http://schemas.microsoft.com/office/drawing/2014/main" id="{3193BA5C-B8F3-4972-BA54-014C48FAF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D7162BAB-C25E-4CE9-B87C-F118DC7E7C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63D59ADF-2975-440D-8E1D-1AFC43546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3530157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Préparer la pièce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05B93327-222A-4DAC-9163-371BF44CD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3" name="Titre 1">
            <a:extLst>
              <a:ext uri="{FF2B5EF4-FFF2-40B4-BE49-F238E27FC236}">
                <a16:creationId xmlns:a16="http://schemas.microsoft.com/office/drawing/2014/main" id="{D3882381-93FC-4045-AAF0-7BB3EE94E941}"/>
              </a:ext>
            </a:extLst>
          </p:cNvPr>
          <p:cNvSpPr txBox="1">
            <a:spLocks/>
          </p:cNvSpPr>
          <p:nvPr/>
        </p:nvSpPr>
        <p:spPr>
          <a:xfrm>
            <a:off x="1451581" y="2015732"/>
            <a:ext cx="3526523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indent="-2286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700" dirty="0">
                <a:latin typeface="+mn-lt"/>
                <a:ea typeface="+mn-ea"/>
                <a:cs typeface="+mn-cs"/>
              </a:rPr>
              <a:t>La pièce </a:t>
            </a:r>
            <a:r>
              <a:rPr lang="en-US" sz="2700" dirty="0" err="1">
                <a:latin typeface="+mn-lt"/>
                <a:ea typeface="+mn-ea"/>
                <a:cs typeface="+mn-cs"/>
              </a:rPr>
              <a:t>est</a:t>
            </a:r>
            <a:r>
              <a:rPr lang="en-US" sz="2700" dirty="0">
                <a:latin typeface="+mn-lt"/>
                <a:ea typeface="+mn-ea"/>
                <a:cs typeface="+mn-cs"/>
              </a:rPr>
              <a:t> </a:t>
            </a:r>
            <a:r>
              <a:rPr lang="en-US" sz="2700" dirty="0" err="1">
                <a:latin typeface="+mn-lt"/>
                <a:ea typeface="+mn-ea"/>
                <a:cs typeface="+mn-cs"/>
              </a:rPr>
              <a:t>percée</a:t>
            </a:r>
            <a:r>
              <a:rPr lang="en-US" sz="2700" dirty="0">
                <a:latin typeface="+mn-lt"/>
                <a:ea typeface="+mn-ea"/>
                <a:cs typeface="+mn-cs"/>
              </a:rPr>
              <a:t>.</a:t>
            </a:r>
          </a:p>
          <a:p>
            <a:pPr indent="-2286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700" dirty="0" err="1">
                <a:latin typeface="+mn-lt"/>
                <a:ea typeface="+mn-ea"/>
                <a:cs typeface="+mn-cs"/>
              </a:rPr>
              <a:t>Soit</a:t>
            </a:r>
            <a:r>
              <a:rPr lang="en-US" sz="2700" dirty="0">
                <a:latin typeface="+mn-lt"/>
                <a:ea typeface="+mn-ea"/>
                <a:cs typeface="+mn-cs"/>
              </a:rPr>
              <a:t> on </a:t>
            </a:r>
            <a:r>
              <a:rPr lang="en-US" sz="2700" dirty="0" err="1">
                <a:latin typeface="+mn-lt"/>
                <a:ea typeface="+mn-ea"/>
                <a:cs typeface="+mn-cs"/>
              </a:rPr>
              <a:t>utilise</a:t>
            </a:r>
            <a:r>
              <a:rPr lang="en-US" sz="2700" dirty="0">
                <a:latin typeface="+mn-lt"/>
                <a:ea typeface="+mn-ea"/>
                <a:cs typeface="+mn-cs"/>
              </a:rPr>
              <a:t> un </a:t>
            </a:r>
            <a:r>
              <a:rPr lang="en-US" sz="2700" dirty="0" err="1">
                <a:latin typeface="+mn-lt"/>
                <a:ea typeface="+mn-ea"/>
                <a:cs typeface="+mn-cs"/>
              </a:rPr>
              <a:t>modèle</a:t>
            </a:r>
            <a:r>
              <a:rPr lang="en-US" sz="2700" dirty="0">
                <a:latin typeface="+mn-lt"/>
                <a:ea typeface="+mn-ea"/>
                <a:cs typeface="+mn-cs"/>
              </a:rPr>
              <a:t> Inventor sans </a:t>
            </a:r>
            <a:r>
              <a:rPr lang="en-US" sz="2700" dirty="0" err="1">
                <a:latin typeface="+mn-lt"/>
                <a:ea typeface="+mn-ea"/>
                <a:cs typeface="+mn-cs"/>
              </a:rPr>
              <a:t>trou</a:t>
            </a:r>
            <a:r>
              <a:rPr lang="en-US" sz="2700" dirty="0">
                <a:latin typeface="+mn-lt"/>
                <a:ea typeface="+mn-ea"/>
                <a:cs typeface="+mn-cs"/>
              </a:rPr>
              <a:t> pour </a:t>
            </a:r>
            <a:r>
              <a:rPr lang="en-US" sz="2700" dirty="0" err="1">
                <a:latin typeface="+mn-lt"/>
                <a:ea typeface="+mn-ea"/>
                <a:cs typeface="+mn-cs"/>
              </a:rPr>
              <a:t>ensuite</a:t>
            </a:r>
            <a:r>
              <a:rPr lang="en-US" sz="2700" dirty="0">
                <a:latin typeface="+mn-lt"/>
                <a:ea typeface="+mn-ea"/>
                <a:cs typeface="+mn-cs"/>
              </a:rPr>
              <a:t> </a:t>
            </a:r>
            <a:r>
              <a:rPr lang="en-US" sz="2700" dirty="0" err="1">
                <a:latin typeface="+mn-lt"/>
                <a:ea typeface="+mn-ea"/>
                <a:cs typeface="+mn-cs"/>
              </a:rPr>
              <a:t>percer</a:t>
            </a:r>
            <a:r>
              <a:rPr lang="en-US" sz="2700" dirty="0">
                <a:latin typeface="+mn-lt"/>
                <a:ea typeface="+mn-ea"/>
                <a:cs typeface="+mn-cs"/>
              </a:rPr>
              <a:t> la pièce.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4EE34E3-F117-4487-8ACF-33DA65FA11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60131" y="482171"/>
            <a:chExt cx="6091791" cy="5149101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39ACC02C-6424-4165-93C4-E83C8E81D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60131" y="482171"/>
              <a:ext cx="6091791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C182CB9C-C978-4C9B-9AAD-8B1341897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78956" y="812507"/>
              <a:ext cx="5461780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6388820-A63D-463C-9DBC-060A5ABE33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42379" y="977965"/>
            <a:ext cx="5134631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868C5327-2B34-43EB-B89D-062864A6BF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3926" y="1572831"/>
            <a:ext cx="4821551" cy="295320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C04ED70F-D6FD-4EB1-A171-D30F885FE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A26CAE9-74C4-4EDD-8A80-77F79EAA8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074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0" name="Rectangle 99">
            <a:extLst>
              <a:ext uri="{FF2B5EF4-FFF2-40B4-BE49-F238E27FC236}">
                <a16:creationId xmlns:a16="http://schemas.microsoft.com/office/drawing/2014/main" id="{3193BA5C-B8F3-4972-BA54-014C48FAF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D7162BAB-C25E-4CE9-B87C-F118DC7E7C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63D59ADF-2975-440D-8E1D-1AFC43546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3530157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Préparer la pièce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05B93327-222A-4DAC-9163-371BF44CD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3" name="Titre 1">
            <a:extLst>
              <a:ext uri="{FF2B5EF4-FFF2-40B4-BE49-F238E27FC236}">
                <a16:creationId xmlns:a16="http://schemas.microsoft.com/office/drawing/2014/main" id="{D3882381-93FC-4045-AAF0-7BB3EE94E941}"/>
              </a:ext>
            </a:extLst>
          </p:cNvPr>
          <p:cNvSpPr txBox="1">
            <a:spLocks/>
          </p:cNvSpPr>
          <p:nvPr/>
        </p:nvSpPr>
        <p:spPr>
          <a:xfrm>
            <a:off x="1451581" y="2015732"/>
            <a:ext cx="3526523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indent="-2286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dirty="0" err="1">
                <a:latin typeface="+mn-lt"/>
                <a:ea typeface="+mn-ea"/>
                <a:cs typeface="+mn-cs"/>
              </a:rPr>
              <a:t>Soit</a:t>
            </a:r>
            <a:r>
              <a:rPr lang="en-US" sz="2200" dirty="0">
                <a:latin typeface="+mn-lt"/>
                <a:ea typeface="+mn-ea"/>
                <a:cs typeface="+mn-cs"/>
              </a:rPr>
              <a:t> on </a:t>
            </a:r>
            <a:r>
              <a:rPr lang="en-US" sz="2200" dirty="0" err="1">
                <a:latin typeface="+mn-lt"/>
                <a:ea typeface="+mn-ea"/>
                <a:cs typeface="+mn-cs"/>
              </a:rPr>
              <a:t>créé</a:t>
            </a:r>
            <a:r>
              <a:rPr lang="en-US" sz="2200" dirty="0">
                <a:latin typeface="+mn-lt"/>
                <a:ea typeface="+mn-ea"/>
                <a:cs typeface="+mn-cs"/>
              </a:rPr>
              <a:t> des surfaces de fermeture </a:t>
            </a:r>
            <a:r>
              <a:rPr lang="en-US" sz="2200" dirty="0" err="1">
                <a:latin typeface="+mn-lt"/>
                <a:ea typeface="+mn-ea"/>
                <a:cs typeface="+mn-cs"/>
              </a:rPr>
              <a:t>comme</a:t>
            </a:r>
            <a:r>
              <a:rPr lang="en-US" sz="2200" dirty="0"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latin typeface="+mn-lt"/>
                <a:ea typeface="+mn-ea"/>
                <a:cs typeface="+mn-cs"/>
              </a:rPr>
              <a:t>ici</a:t>
            </a:r>
            <a:r>
              <a:rPr lang="en-US" sz="2200" dirty="0"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latin typeface="+mn-lt"/>
                <a:ea typeface="+mn-ea"/>
                <a:cs typeface="+mn-cs"/>
              </a:rPr>
              <a:t>en</a:t>
            </a:r>
            <a:r>
              <a:rPr lang="en-US" sz="2200" dirty="0"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latin typeface="+mn-lt"/>
                <a:ea typeface="+mn-ea"/>
                <a:cs typeface="+mn-cs"/>
              </a:rPr>
              <a:t>décidant</a:t>
            </a:r>
            <a:r>
              <a:rPr lang="en-US" sz="2200" dirty="0">
                <a:latin typeface="+mn-lt"/>
                <a:ea typeface="+mn-ea"/>
                <a:cs typeface="+mn-cs"/>
              </a:rPr>
              <a:t> que </a:t>
            </a:r>
            <a:r>
              <a:rPr lang="en-US" sz="2200" dirty="0" err="1">
                <a:latin typeface="+mn-lt"/>
                <a:ea typeface="+mn-ea"/>
                <a:cs typeface="+mn-cs"/>
              </a:rPr>
              <a:t>l’empreinte</a:t>
            </a:r>
            <a:r>
              <a:rPr lang="en-US" sz="2200" dirty="0">
                <a:latin typeface="+mn-lt"/>
                <a:ea typeface="+mn-ea"/>
                <a:cs typeface="+mn-cs"/>
              </a:rPr>
              <a:t> du dessus sera </a:t>
            </a:r>
            <a:r>
              <a:rPr lang="en-US" sz="2200" dirty="0" err="1">
                <a:latin typeface="+mn-lt"/>
                <a:ea typeface="+mn-ea"/>
                <a:cs typeface="+mn-cs"/>
              </a:rPr>
              <a:t>lisse</a:t>
            </a:r>
            <a:r>
              <a:rPr lang="en-US" sz="2200" dirty="0">
                <a:latin typeface="+mn-lt"/>
                <a:ea typeface="+mn-ea"/>
                <a:cs typeface="+mn-cs"/>
              </a:rPr>
              <a:t> à </a:t>
            </a:r>
            <a:r>
              <a:rPr lang="en-US" sz="2200" dirty="0" err="1">
                <a:latin typeface="+mn-lt"/>
                <a:ea typeface="+mn-ea"/>
                <a:cs typeface="+mn-cs"/>
              </a:rPr>
              <a:t>cet</a:t>
            </a:r>
            <a:r>
              <a:rPr lang="en-US" sz="2200" dirty="0"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latin typeface="+mn-lt"/>
                <a:ea typeface="+mn-ea"/>
                <a:cs typeface="+mn-cs"/>
              </a:rPr>
              <a:t>endroit</a:t>
            </a:r>
            <a:r>
              <a:rPr lang="en-US" sz="2200" dirty="0">
                <a:latin typeface="+mn-lt"/>
                <a:ea typeface="+mn-ea"/>
                <a:cs typeface="+mn-cs"/>
              </a:rPr>
              <a:t>. (Attention, il faut </a:t>
            </a:r>
            <a:r>
              <a:rPr lang="en-US" sz="2200" dirty="0" err="1">
                <a:latin typeface="+mn-lt"/>
                <a:ea typeface="+mn-ea"/>
                <a:cs typeface="+mn-cs"/>
              </a:rPr>
              <a:t>cliquer</a:t>
            </a:r>
            <a:r>
              <a:rPr lang="en-US" sz="2200" dirty="0">
                <a:latin typeface="+mn-lt"/>
                <a:ea typeface="+mn-ea"/>
                <a:cs typeface="+mn-cs"/>
              </a:rPr>
              <a:t> sur la </a:t>
            </a:r>
            <a:r>
              <a:rPr lang="en-US" sz="2200" dirty="0" err="1">
                <a:latin typeface="+mn-lt"/>
                <a:ea typeface="+mn-ea"/>
                <a:cs typeface="+mn-cs"/>
              </a:rPr>
              <a:t>phrase”cliquer</a:t>
            </a:r>
            <a:r>
              <a:rPr lang="en-US" sz="2200" dirty="0">
                <a:latin typeface="+mn-lt"/>
                <a:ea typeface="+mn-ea"/>
                <a:cs typeface="+mn-cs"/>
              </a:rPr>
              <a:t> pour </a:t>
            </a:r>
            <a:r>
              <a:rPr lang="en-US" sz="2200" dirty="0" err="1">
                <a:latin typeface="+mn-lt"/>
                <a:ea typeface="+mn-ea"/>
                <a:cs typeface="+mn-cs"/>
              </a:rPr>
              <a:t>ajouter</a:t>
            </a:r>
            <a:r>
              <a:rPr lang="en-US" sz="2200" dirty="0"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latin typeface="+mn-lt"/>
                <a:ea typeface="+mn-ea"/>
                <a:cs typeface="+mn-cs"/>
              </a:rPr>
              <a:t>avant</a:t>
            </a:r>
            <a:r>
              <a:rPr lang="en-US" sz="2200" dirty="0">
                <a:latin typeface="+mn-lt"/>
                <a:ea typeface="+mn-ea"/>
                <a:cs typeface="+mn-cs"/>
              </a:rPr>
              <a:t> de </a:t>
            </a:r>
            <a:r>
              <a:rPr lang="en-US" sz="2200" dirty="0" err="1">
                <a:latin typeface="+mn-lt"/>
                <a:ea typeface="+mn-ea"/>
                <a:cs typeface="+mn-cs"/>
              </a:rPr>
              <a:t>cliquer</a:t>
            </a:r>
            <a:r>
              <a:rPr lang="en-US" sz="2200" dirty="0">
                <a:latin typeface="+mn-lt"/>
                <a:ea typeface="+mn-ea"/>
                <a:cs typeface="+mn-cs"/>
              </a:rPr>
              <a:t> sur le cercle </a:t>
            </a:r>
            <a:r>
              <a:rPr lang="en-US" sz="2200" dirty="0" err="1">
                <a:latin typeface="+mn-lt"/>
                <a:ea typeface="+mn-ea"/>
                <a:cs typeface="+mn-cs"/>
              </a:rPr>
              <a:t>choisi</a:t>
            </a:r>
            <a:r>
              <a:rPr lang="en-US" sz="2200" dirty="0">
                <a:latin typeface="+mn-lt"/>
                <a:ea typeface="+mn-ea"/>
                <a:cs typeface="+mn-cs"/>
              </a:rPr>
              <a:t>)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14EE34E3-F117-4487-8ACF-33DA65FA11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60131" y="482171"/>
            <a:chExt cx="6091791" cy="5149101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39ACC02C-6424-4165-93C4-E83C8E81D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60131" y="482171"/>
              <a:ext cx="6091791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C182CB9C-C978-4C9B-9AAD-8B1341897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78956" y="812507"/>
              <a:ext cx="5461780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0" name="Rectangle 109">
            <a:extLst>
              <a:ext uri="{FF2B5EF4-FFF2-40B4-BE49-F238E27FC236}">
                <a16:creationId xmlns:a16="http://schemas.microsoft.com/office/drawing/2014/main" id="{56388820-A63D-463C-9DBC-060A5ABE33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42379" y="977965"/>
            <a:ext cx="5134631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868C5327-2B34-43EB-B89D-062864A6BF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3926" y="1572831"/>
            <a:ext cx="4821551" cy="295320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C04ED70F-D6FD-4EB1-A171-D30F885FE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A26CAE9-74C4-4EDD-8A80-77F79EAA8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79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9" name="Rectangle 118">
            <a:extLst>
              <a:ext uri="{FF2B5EF4-FFF2-40B4-BE49-F238E27FC236}">
                <a16:creationId xmlns:a16="http://schemas.microsoft.com/office/drawing/2014/main" id="{3193BA5C-B8F3-4972-BA54-014C48FAF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D7162BAB-C25E-4CE9-B87C-F118DC7E7C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63D59ADF-2975-440D-8E1D-1AFC43546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3530157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Préparer la pièce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05B93327-222A-4DAC-9163-371BF44CD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3" name="Titre 1">
            <a:extLst>
              <a:ext uri="{FF2B5EF4-FFF2-40B4-BE49-F238E27FC236}">
                <a16:creationId xmlns:a16="http://schemas.microsoft.com/office/drawing/2014/main" id="{D3882381-93FC-4045-AAF0-7BB3EE94E941}"/>
              </a:ext>
            </a:extLst>
          </p:cNvPr>
          <p:cNvSpPr txBox="1">
            <a:spLocks/>
          </p:cNvSpPr>
          <p:nvPr/>
        </p:nvSpPr>
        <p:spPr>
          <a:xfrm>
            <a:off x="1451581" y="2015732"/>
            <a:ext cx="3526523" cy="3450613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indent="-228600">
              <a:lnSpc>
                <a:spcPct val="110000"/>
              </a:lnSpc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  <a:ea typeface="+mn-ea"/>
                <a:cs typeface="+mn-cs"/>
              </a:rPr>
              <a:t>La creation du plan de joint </a:t>
            </a:r>
            <a:r>
              <a:rPr lang="en-US" sz="1800" dirty="0" err="1">
                <a:latin typeface="+mn-lt"/>
                <a:ea typeface="+mn-ea"/>
                <a:cs typeface="+mn-cs"/>
              </a:rPr>
              <a:t>est</a:t>
            </a:r>
            <a:r>
              <a:rPr lang="en-US" sz="1800" dirty="0">
                <a:latin typeface="+mn-lt"/>
                <a:ea typeface="+mn-ea"/>
                <a:cs typeface="+mn-cs"/>
              </a:rPr>
              <a:t> encore </a:t>
            </a:r>
            <a:r>
              <a:rPr lang="en-US" sz="1800" dirty="0" err="1">
                <a:latin typeface="+mn-lt"/>
                <a:ea typeface="+mn-ea"/>
                <a:cs typeface="+mn-cs"/>
              </a:rPr>
              <a:t>assez</a:t>
            </a:r>
            <a:r>
              <a:rPr lang="en-US" sz="1800" dirty="0">
                <a:latin typeface="+mn-lt"/>
                <a:ea typeface="+mn-ea"/>
                <a:cs typeface="+mn-cs"/>
              </a:rPr>
              <a:t> facile </a:t>
            </a:r>
            <a:r>
              <a:rPr lang="en-US" sz="1800" dirty="0" err="1">
                <a:latin typeface="+mn-lt"/>
                <a:ea typeface="+mn-ea"/>
                <a:cs typeface="+mn-cs"/>
              </a:rPr>
              <a:t>ici</a:t>
            </a:r>
            <a:r>
              <a:rPr lang="en-US" sz="1800" dirty="0">
                <a:latin typeface="+mn-lt"/>
                <a:ea typeface="+mn-ea"/>
                <a:cs typeface="+mn-cs"/>
              </a:rPr>
              <a:t> car Inventor </a:t>
            </a:r>
            <a:r>
              <a:rPr lang="en-US" sz="1800" dirty="0" err="1">
                <a:latin typeface="+mn-lt"/>
                <a:ea typeface="+mn-ea"/>
                <a:cs typeface="+mn-cs"/>
              </a:rPr>
              <a:t>reconnait</a:t>
            </a:r>
            <a:r>
              <a:rPr lang="en-US" sz="1800" dirty="0">
                <a:latin typeface="+mn-lt"/>
                <a:ea typeface="+mn-ea"/>
                <a:cs typeface="+mn-cs"/>
              </a:rPr>
              <a:t> un chemin. Il faut </a:t>
            </a:r>
            <a:r>
              <a:rPr lang="en-US" sz="1800" dirty="0" err="1">
                <a:latin typeface="+mn-lt"/>
                <a:ea typeface="+mn-ea"/>
                <a:cs typeface="+mn-cs"/>
              </a:rPr>
              <a:t>parfois</a:t>
            </a:r>
            <a:r>
              <a:rPr lang="en-US" sz="1800" dirty="0">
                <a:latin typeface="+mn-lt"/>
                <a:ea typeface="+mn-ea"/>
                <a:cs typeface="+mn-cs"/>
              </a:rPr>
              <a:t> changer les directions de </a:t>
            </a:r>
            <a:r>
              <a:rPr lang="en-US" sz="1800" dirty="0" err="1">
                <a:latin typeface="+mn-lt"/>
                <a:ea typeface="+mn-ea"/>
                <a:cs typeface="+mn-cs"/>
              </a:rPr>
              <a:t>certaines</a:t>
            </a:r>
            <a:r>
              <a:rPr lang="en-US" sz="1800" dirty="0">
                <a:latin typeface="+mn-lt"/>
                <a:ea typeface="+mn-ea"/>
                <a:cs typeface="+mn-cs"/>
              </a:rPr>
              <a:t> arêtes pour </a:t>
            </a:r>
            <a:r>
              <a:rPr lang="en-US" sz="1800" dirty="0" err="1">
                <a:latin typeface="+mn-lt"/>
                <a:ea typeface="+mn-ea"/>
                <a:cs typeface="+mn-cs"/>
              </a:rPr>
              <a:t>avoir</a:t>
            </a:r>
            <a:r>
              <a:rPr lang="en-US" sz="1800" dirty="0">
                <a:latin typeface="+mn-lt"/>
                <a:ea typeface="+mn-ea"/>
                <a:cs typeface="+mn-cs"/>
              </a:rPr>
              <a:t> un </a:t>
            </a:r>
            <a:r>
              <a:rPr lang="en-US" sz="1800" dirty="0" err="1">
                <a:latin typeface="+mn-lt"/>
                <a:ea typeface="+mn-ea"/>
                <a:cs typeface="+mn-cs"/>
              </a:rPr>
              <a:t>résultat</a:t>
            </a:r>
            <a:r>
              <a:rPr lang="en-US" sz="1800" dirty="0">
                <a:latin typeface="+mn-lt"/>
                <a:ea typeface="+mn-ea"/>
                <a:cs typeface="+mn-cs"/>
              </a:rPr>
              <a:t>. On </a:t>
            </a:r>
            <a:r>
              <a:rPr lang="en-US" sz="1800" dirty="0" err="1">
                <a:latin typeface="+mn-lt"/>
                <a:ea typeface="+mn-ea"/>
                <a:cs typeface="+mn-cs"/>
              </a:rPr>
              <a:t>peut</a:t>
            </a:r>
            <a:r>
              <a:rPr lang="en-US" sz="1800" dirty="0">
                <a:latin typeface="+mn-lt"/>
                <a:ea typeface="+mn-ea"/>
                <a:cs typeface="+mn-cs"/>
              </a:rPr>
              <a:t> par </a:t>
            </a:r>
            <a:r>
              <a:rPr lang="en-US" sz="1800" dirty="0" err="1">
                <a:latin typeface="+mn-lt"/>
                <a:ea typeface="+mn-ea"/>
                <a:cs typeface="+mn-cs"/>
              </a:rPr>
              <a:t>exemple</a:t>
            </a:r>
            <a:r>
              <a:rPr lang="en-US" sz="1800" dirty="0">
                <a:latin typeface="+mn-lt"/>
                <a:ea typeface="+mn-ea"/>
                <a:cs typeface="+mn-cs"/>
              </a:rPr>
              <a:t> changer la </a:t>
            </a:r>
            <a:r>
              <a:rPr lang="en-US" sz="1800" dirty="0" err="1">
                <a:latin typeface="+mn-lt"/>
                <a:ea typeface="+mn-ea"/>
                <a:cs typeface="+mn-cs"/>
              </a:rPr>
              <a:t>plupart</a:t>
            </a:r>
            <a:r>
              <a:rPr lang="en-US" sz="1800" dirty="0">
                <a:latin typeface="+mn-lt"/>
                <a:ea typeface="+mn-ea"/>
                <a:cs typeface="+mn-cs"/>
              </a:rPr>
              <a:t> des arêtes pour </a:t>
            </a:r>
            <a:r>
              <a:rPr lang="en-US" sz="1800" dirty="0" err="1">
                <a:latin typeface="+mn-lt"/>
                <a:ea typeface="+mn-ea"/>
                <a:cs typeface="+mn-cs"/>
              </a:rPr>
              <a:t>mettre</a:t>
            </a:r>
            <a:r>
              <a:rPr lang="en-US" sz="1800" dirty="0"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latin typeface="+mn-lt"/>
                <a:ea typeface="+mn-ea"/>
                <a:cs typeface="+mn-cs"/>
              </a:rPr>
              <a:t>une</a:t>
            </a:r>
            <a:r>
              <a:rPr lang="en-US" sz="1800" dirty="0">
                <a:latin typeface="+mn-lt"/>
                <a:ea typeface="+mn-ea"/>
                <a:cs typeface="+mn-cs"/>
              </a:rPr>
              <a:t> direction Y+ </a:t>
            </a:r>
            <a:r>
              <a:rPr lang="en-US" sz="1800" dirty="0" err="1">
                <a:latin typeface="+mn-lt"/>
                <a:ea typeface="+mn-ea"/>
                <a:cs typeface="+mn-cs"/>
              </a:rPr>
              <a:t>ou</a:t>
            </a:r>
            <a:r>
              <a:rPr lang="en-US" sz="1800" dirty="0">
                <a:latin typeface="+mn-lt"/>
                <a:ea typeface="+mn-ea"/>
                <a:cs typeface="+mn-cs"/>
              </a:rPr>
              <a:t> Y- pour </a:t>
            </a:r>
            <a:r>
              <a:rPr lang="en-US" sz="1800" dirty="0" err="1">
                <a:latin typeface="+mn-lt"/>
                <a:ea typeface="+mn-ea"/>
                <a:cs typeface="+mn-cs"/>
              </a:rPr>
              <a:t>mieux</a:t>
            </a:r>
            <a:r>
              <a:rPr lang="en-US" sz="1800" dirty="0"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latin typeface="+mn-lt"/>
                <a:ea typeface="+mn-ea"/>
                <a:cs typeface="+mn-cs"/>
              </a:rPr>
              <a:t>comprendre</a:t>
            </a:r>
            <a:r>
              <a:rPr lang="en-US" sz="1800" dirty="0">
                <a:latin typeface="+mn-lt"/>
                <a:ea typeface="+mn-ea"/>
                <a:cs typeface="+mn-cs"/>
              </a:rPr>
              <a:t>.</a:t>
            </a: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4EE34E3-F117-4487-8ACF-33DA65FA11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60131" y="482171"/>
            <a:chExt cx="6091791" cy="5149101"/>
          </a:xfrm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39ACC02C-6424-4165-93C4-E83C8E81D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60131" y="482171"/>
              <a:ext cx="6091791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C182CB9C-C978-4C9B-9AAD-8B1341897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78956" y="812507"/>
              <a:ext cx="5461780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9" name="Rectangle 128">
            <a:extLst>
              <a:ext uri="{FF2B5EF4-FFF2-40B4-BE49-F238E27FC236}">
                <a16:creationId xmlns:a16="http://schemas.microsoft.com/office/drawing/2014/main" id="{56388820-A63D-463C-9DBC-060A5ABE33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42379" y="977965"/>
            <a:ext cx="5134631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F8E6A0E0-4793-41E7-9BA8-DFB53BB9F7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03352" y="1116345"/>
            <a:ext cx="4802698" cy="3866172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C04ED70F-D6FD-4EB1-A171-D30F885FE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DA26CAE9-74C4-4EDD-8A80-77F79EAA8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442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D59ADF-2975-440D-8E1D-1AFC43546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Préparer</a:t>
            </a:r>
            <a:r>
              <a:rPr lang="en-US" dirty="0"/>
              <a:t> la pièce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9D1C72-07CE-4997-BC6C-B0D8730D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4"/>
            <a:ext cx="4158849" cy="345061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Un </a:t>
            </a:r>
            <a:r>
              <a:rPr lang="en-US" dirty="0" err="1"/>
              <a:t>résultat</a:t>
            </a:r>
            <a:r>
              <a:rPr lang="en-US" dirty="0"/>
              <a:t> </a:t>
            </a:r>
            <a:r>
              <a:rPr lang="en-US" dirty="0" err="1"/>
              <a:t>cohérent</a:t>
            </a:r>
            <a:r>
              <a:rPr lang="en-US" dirty="0"/>
              <a:t> se </a:t>
            </a:r>
            <a:r>
              <a:rPr lang="en-US" dirty="0" err="1"/>
              <a:t>rapprochera</a:t>
            </a:r>
            <a:r>
              <a:rPr lang="en-US" dirty="0"/>
              <a:t> de </a:t>
            </a:r>
            <a:r>
              <a:rPr lang="en-US" dirty="0" err="1"/>
              <a:t>cela</a:t>
            </a:r>
            <a:r>
              <a:rPr lang="en-US" dirty="0"/>
              <a:t>.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93401815-9C3D-43EE-B4E4-2504090CEF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09823" y="2012810"/>
            <a:ext cx="4948659" cy="3453535"/>
            <a:chOff x="7807230" y="2012810"/>
            <a:chExt cx="3251252" cy="3459865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CDC52205-72B7-41BE-99DF-6B24F25ED6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298BFFC9-C8B3-41FE-B9CC-C492B0794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Image 6">
            <a:extLst>
              <a:ext uri="{FF2B5EF4-FFF2-40B4-BE49-F238E27FC236}">
                <a16:creationId xmlns:a16="http://schemas.microsoft.com/office/drawing/2014/main" id="{33B9F1DF-1BA1-4C36-9890-4303E79494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5" r="19620" b="3"/>
          <a:stretch/>
        </p:blipFill>
        <p:spPr>
          <a:xfrm>
            <a:off x="6277257" y="2174242"/>
            <a:ext cx="4613872" cy="312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191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021A4066-B261-49FE-952E-A0FE3EE75C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381B4579-E2EA-4BD7-94FF-0A0BEE135C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353088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re 1">
            <a:extLst>
              <a:ext uri="{FF2B5EF4-FFF2-40B4-BE49-F238E27FC236}">
                <a16:creationId xmlns:a16="http://schemas.microsoft.com/office/drawing/2014/main" id="{63D59ADF-2975-440D-8E1D-1AFC43546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3530157" cy="104923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 err="1"/>
              <a:t>Préparer</a:t>
            </a:r>
            <a:r>
              <a:rPr lang="en-US" dirty="0"/>
              <a:t> la pièce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1958111-BC13-4D45-AB27-0C2C83F9BA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9D1C72-07CE-4997-BC6C-B0D8730D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1" y="2015732"/>
            <a:ext cx="3526523" cy="345061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Empreinte</a:t>
            </a:r>
            <a:r>
              <a:rPr lang="en-US" dirty="0"/>
              <a:t> </a:t>
            </a:r>
            <a:r>
              <a:rPr lang="en-US" dirty="0" err="1"/>
              <a:t>inférieure</a:t>
            </a:r>
            <a:r>
              <a:rPr lang="en-US" dirty="0"/>
              <a:t>.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82188758-E18A-4CE5-9D03-F4BF5D887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0131" y="482171"/>
            <a:ext cx="6091791" cy="5149101"/>
            <a:chOff x="5446003" y="583365"/>
            <a:chExt cx="6091790" cy="5181928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821513DD-C15F-4381-AEA6-ED9E5E218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46003" y="583365"/>
              <a:ext cx="6091790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CED2DE01-7F43-4858-85FC-27022DA781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64828" y="915807"/>
              <a:ext cx="5461779" cy="4494927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Image 4">
            <a:extLst>
              <a:ext uri="{FF2B5EF4-FFF2-40B4-BE49-F238E27FC236}">
                <a16:creationId xmlns:a16="http://schemas.microsoft.com/office/drawing/2014/main" id="{18473F06-3682-498E-995E-BE97612992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26" r="10658" b="-1"/>
          <a:stretch/>
        </p:blipFill>
        <p:spPr>
          <a:xfrm>
            <a:off x="6093926" y="1116345"/>
            <a:ext cx="4821551" cy="3866172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D42F4933-2ECF-4EE5-BCE4-F19E3CA609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6FAC23C-014D-4AC5-AD1B-36F7D0E7EF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68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TM10001114[[fn=Galerie]]</Template>
  <TotalTime>26</TotalTime>
  <Words>184</Words>
  <Application>Microsoft Office PowerPoint</Application>
  <PresentationFormat>Grand écran</PresentationFormat>
  <Paragraphs>20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3" baseType="lpstr">
      <vt:lpstr>Arial</vt:lpstr>
      <vt:lpstr>Gill Sans MT</vt:lpstr>
      <vt:lpstr>Galerie</vt:lpstr>
      <vt:lpstr>Injection plastique avec Inventor</vt:lpstr>
      <vt:lpstr>Télécharger le fichier</vt:lpstr>
      <vt:lpstr>Préparer la pièce </vt:lpstr>
      <vt:lpstr>Préparer la pièce</vt:lpstr>
      <vt:lpstr>Préparer la pièce</vt:lpstr>
      <vt:lpstr>Préparer la pièce</vt:lpstr>
      <vt:lpstr>Préparer la pièce</vt:lpstr>
      <vt:lpstr>Préparer la pièce</vt:lpstr>
      <vt:lpstr>Préparer la pièce</vt:lpstr>
      <vt:lpstr>Préparer la pièce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plastique avec Inventor</dc:title>
  <dc:creator>Dominique FICHOT</dc:creator>
  <cp:lastModifiedBy>Dominique FICHOT</cp:lastModifiedBy>
  <cp:revision>1</cp:revision>
  <dcterms:created xsi:type="dcterms:W3CDTF">2021-10-28T13:30:22Z</dcterms:created>
  <dcterms:modified xsi:type="dcterms:W3CDTF">2021-10-28T13:57:13Z</dcterms:modified>
</cp:coreProperties>
</file>