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303" r:id="rId4"/>
    <p:sldId id="302" r:id="rId5"/>
    <p:sldId id="286" r:id="rId6"/>
    <p:sldId id="287" r:id="rId7"/>
    <p:sldId id="298" r:id="rId8"/>
    <p:sldId id="288" r:id="rId9"/>
    <p:sldId id="292" r:id="rId10"/>
    <p:sldId id="289" r:id="rId11"/>
    <p:sldId id="301" r:id="rId12"/>
    <p:sldId id="299" r:id="rId13"/>
    <p:sldId id="291" r:id="rId14"/>
    <p:sldId id="304" r:id="rId15"/>
    <p:sldId id="305" r:id="rId16"/>
    <p:sldId id="306" r:id="rId17"/>
    <p:sldId id="307" r:id="rId18"/>
    <p:sldId id="293" r:id="rId19"/>
    <p:sldId id="296" r:id="rId20"/>
    <p:sldId id="294" r:id="rId21"/>
    <p:sldId id="295" r:id="rId22"/>
    <p:sldId id="297" r:id="rId23"/>
    <p:sldId id="308" r:id="rId24"/>
    <p:sldId id="309" r:id="rId25"/>
    <p:sldId id="310" r:id="rId26"/>
    <p:sldId id="31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3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6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tile tx="0" ty="0" sx="90000" sy="9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0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pPr algn="r" eaLnBrk="1" latinLnBrk="0" hangingPunct="1"/>
              <a:t>5/24/2018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pPr algn="ctr" eaLnBrk="1" latinLnBrk="0" hangingPunct="1"/>
              <a:t>‹N°›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 flipH="1">
            <a:off x="1043608" y="-54"/>
            <a:ext cx="14401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14" cstate="print">
            <a:lum/>
          </a:blip>
          <a:srcRect l="9878"/>
          <a:stretch>
            <a:fillRect/>
          </a:stretch>
        </p:blipFill>
        <p:spPr bwMode="auto">
          <a:xfrm>
            <a:off x="1" y="0"/>
            <a:ext cx="103797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8.pn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5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8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8221"/>
          <a:stretch>
            <a:fillRect/>
          </a:stretch>
        </p:blipFill>
        <p:spPr bwMode="auto">
          <a:xfrm>
            <a:off x="0" y="0"/>
            <a:ext cx="3131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347864" y="1772816"/>
            <a:ext cx="5472608" cy="1143000"/>
          </a:xfrm>
          <a:prstGeom prst="rect">
            <a:avLst/>
          </a:prstGeom>
        </p:spPr>
        <p:txBody>
          <a:bodyPr anchor="b">
            <a:normAutofit fontScale="6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créer des situations pour que l’élève élabore ou transforme des connaissances</a:t>
            </a:r>
            <a:endParaRPr kumimoji="0" lang="fr-F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347864" y="3789040"/>
            <a:ext cx="5472608" cy="926976"/>
          </a:xfrm>
          <a:prstGeom prst="rect">
            <a:avLst/>
          </a:prstGeom>
        </p:spPr>
        <p:txBody>
          <a:bodyPr anchor="b">
            <a:normAutofit fontScale="6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créer des situations pour que l’élève mobilise des connaissances</a:t>
            </a:r>
            <a:endParaRPr kumimoji="0" lang="fr-FR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9952" y="404664"/>
            <a:ext cx="453650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3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Eole pour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0"/>
            <a:ext cx="2771800" cy="2006783"/>
          </a:xfrm>
          <a:prstGeom prst="rect">
            <a:avLst/>
          </a:prstGeom>
          <a:noFill/>
        </p:spPr>
      </p:pic>
      <p:pic>
        <p:nvPicPr>
          <p:cNvPr id="30" name="Image 29" descr="professeur.jpg"/>
          <p:cNvPicPr>
            <a:picLocks noChangeAspect="1"/>
          </p:cNvPicPr>
          <p:nvPr/>
        </p:nvPicPr>
        <p:blipFill>
          <a:blip r:embed="rId3" cstate="print"/>
          <a:srcRect l="14090" t="50000" r="63230"/>
          <a:stretch>
            <a:fillRect/>
          </a:stretch>
        </p:blipFill>
        <p:spPr>
          <a:xfrm>
            <a:off x="3131840" y="2852936"/>
            <a:ext cx="864096" cy="1095375"/>
          </a:xfrm>
          <a:prstGeom prst="rect">
            <a:avLst/>
          </a:prstGeom>
        </p:spPr>
      </p:pic>
      <p:sp>
        <p:nvSpPr>
          <p:cNvPr id="35" name="desk2"/>
          <p:cNvSpPr>
            <a:spLocks noEditPoints="1" noChangeArrowheads="1"/>
          </p:cNvSpPr>
          <p:nvPr/>
        </p:nvSpPr>
        <p:spPr bwMode="auto">
          <a:xfrm>
            <a:off x="1115616" y="5157192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desk1"/>
          <p:cNvSpPr>
            <a:spLocks noEditPoints="1" noChangeArrowheads="1"/>
          </p:cNvSpPr>
          <p:nvPr/>
        </p:nvSpPr>
        <p:spPr bwMode="auto">
          <a:xfrm>
            <a:off x="4860032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" name="Image 36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949280"/>
            <a:ext cx="1028757" cy="771568"/>
          </a:xfrm>
          <a:prstGeom prst="rect">
            <a:avLst/>
          </a:prstGeom>
        </p:spPr>
      </p:pic>
      <p:sp>
        <p:nvSpPr>
          <p:cNvPr id="38" name="table"/>
          <p:cNvSpPr>
            <a:spLocks noEditPoints="1" noChangeArrowheads="1"/>
          </p:cNvSpPr>
          <p:nvPr/>
        </p:nvSpPr>
        <p:spPr bwMode="auto">
          <a:xfrm>
            <a:off x="1547664" y="2924944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9" name="Image 38" descr="IMG_1893.JPG"/>
          <p:cNvPicPr>
            <a:picLocks noChangeAspect="1"/>
          </p:cNvPicPr>
          <p:nvPr/>
        </p:nvPicPr>
        <p:blipFill>
          <a:blip r:embed="rId5" cstate="print"/>
          <a:srcRect t="12600" b="26900"/>
          <a:stretch>
            <a:fillRect/>
          </a:stretch>
        </p:blipFill>
        <p:spPr>
          <a:xfrm>
            <a:off x="5148064" y="5949280"/>
            <a:ext cx="936104" cy="755122"/>
          </a:xfrm>
          <a:prstGeom prst="rect">
            <a:avLst/>
          </a:prstGeom>
        </p:spPr>
      </p:pic>
      <p:sp>
        <p:nvSpPr>
          <p:cNvPr id="40" name="Sourire 39"/>
          <p:cNvSpPr/>
          <p:nvPr/>
        </p:nvSpPr>
        <p:spPr>
          <a:xfrm>
            <a:off x="4716016" y="5445224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ourire 40"/>
          <p:cNvSpPr/>
          <p:nvPr/>
        </p:nvSpPr>
        <p:spPr>
          <a:xfrm>
            <a:off x="2195736" y="1412776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ourire 41"/>
          <p:cNvSpPr/>
          <p:nvPr/>
        </p:nvSpPr>
        <p:spPr>
          <a:xfrm>
            <a:off x="4211960" y="5445224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ourire 42"/>
          <p:cNvSpPr/>
          <p:nvPr/>
        </p:nvSpPr>
        <p:spPr>
          <a:xfrm>
            <a:off x="1979712" y="1916832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ourire 43"/>
          <p:cNvSpPr/>
          <p:nvPr/>
        </p:nvSpPr>
        <p:spPr>
          <a:xfrm>
            <a:off x="1619672" y="4725144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Sourire 44"/>
          <p:cNvSpPr/>
          <p:nvPr/>
        </p:nvSpPr>
        <p:spPr>
          <a:xfrm>
            <a:off x="1115616" y="4653136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ourire 45"/>
          <p:cNvSpPr/>
          <p:nvPr/>
        </p:nvSpPr>
        <p:spPr>
          <a:xfrm>
            <a:off x="2699792" y="5445224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Sourire 46"/>
          <p:cNvSpPr/>
          <p:nvPr/>
        </p:nvSpPr>
        <p:spPr>
          <a:xfrm>
            <a:off x="2267744" y="5445224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rire 47"/>
          <p:cNvSpPr/>
          <p:nvPr/>
        </p:nvSpPr>
        <p:spPr>
          <a:xfrm>
            <a:off x="2843808" y="548680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desk2"/>
          <p:cNvSpPr>
            <a:spLocks noEditPoints="1" noChangeArrowheads="1"/>
          </p:cNvSpPr>
          <p:nvPr/>
        </p:nvSpPr>
        <p:spPr bwMode="auto">
          <a:xfrm rot="5400000">
            <a:off x="940371" y="291877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39" y="116632"/>
            <a:ext cx="1342867" cy="1008112"/>
          </a:xfrm>
          <a:prstGeom prst="rect">
            <a:avLst/>
          </a:prstGeom>
          <a:noFill/>
        </p:spPr>
      </p:pic>
      <p:sp>
        <p:nvSpPr>
          <p:cNvPr id="51" name="table"/>
          <p:cNvSpPr>
            <a:spLocks noEditPoints="1" noChangeArrowheads="1"/>
          </p:cNvSpPr>
          <p:nvPr/>
        </p:nvSpPr>
        <p:spPr bwMode="auto">
          <a:xfrm>
            <a:off x="5364088" y="249289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table"/>
          <p:cNvSpPr>
            <a:spLocks noEditPoints="1" noChangeArrowheads="1"/>
          </p:cNvSpPr>
          <p:nvPr/>
        </p:nvSpPr>
        <p:spPr bwMode="auto">
          <a:xfrm>
            <a:off x="3707904" y="393305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" name="table"/>
          <p:cNvSpPr>
            <a:spLocks noEditPoints="1" noChangeArrowheads="1"/>
          </p:cNvSpPr>
          <p:nvPr/>
        </p:nvSpPr>
        <p:spPr bwMode="auto">
          <a:xfrm>
            <a:off x="3707904" y="620688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Sourire 53"/>
          <p:cNvSpPr/>
          <p:nvPr/>
        </p:nvSpPr>
        <p:spPr>
          <a:xfrm>
            <a:off x="2699792" y="1124744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ourire 54"/>
          <p:cNvSpPr/>
          <p:nvPr/>
        </p:nvSpPr>
        <p:spPr>
          <a:xfrm>
            <a:off x="3275856" y="5445224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Sourire 55"/>
          <p:cNvSpPr/>
          <p:nvPr/>
        </p:nvSpPr>
        <p:spPr>
          <a:xfrm>
            <a:off x="3707904" y="5445224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6804248" y="3861048"/>
            <a:ext cx="23397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Déroulement:</a:t>
            </a:r>
          </a:p>
          <a:p>
            <a:endParaRPr lang="fr-FR" dirty="0" smtClean="0"/>
          </a:p>
          <a:p>
            <a:r>
              <a:rPr lang="fr-FR" dirty="0" smtClean="0"/>
              <a:t>2 élèves/ groupe pour les missions 1 et 2</a:t>
            </a:r>
          </a:p>
          <a:p>
            <a:endParaRPr lang="fr-FR" dirty="0" smtClean="0"/>
          </a:p>
          <a:p>
            <a:r>
              <a:rPr lang="fr-FR" dirty="0" smtClean="0"/>
              <a:t>1 élève par groupe pour la mission 3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27" name="desk1"/>
          <p:cNvSpPr>
            <a:spLocks noEditPoints="1" noChangeArrowheads="1"/>
          </p:cNvSpPr>
          <p:nvPr/>
        </p:nvSpPr>
        <p:spPr bwMode="auto">
          <a:xfrm>
            <a:off x="3203848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" name="Image 27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5949280"/>
            <a:ext cx="1028757" cy="771568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/>
          <a:srcRect l="6869" t="9769" r="23679" b="7194"/>
          <a:stretch>
            <a:fillRect/>
          </a:stretch>
        </p:blipFill>
        <p:spPr bwMode="auto">
          <a:xfrm>
            <a:off x="1403648" y="188640"/>
            <a:ext cx="93610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ZoneTexte 30"/>
          <p:cNvSpPr txBox="1"/>
          <p:nvPr/>
        </p:nvSpPr>
        <p:spPr>
          <a:xfrm>
            <a:off x="1187624" y="134076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X 4 postes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7322" t="78205" r="63329"/>
          <a:stretch>
            <a:fillRect/>
          </a:stretch>
        </p:blipFill>
        <p:spPr bwMode="auto">
          <a:xfrm>
            <a:off x="1115616" y="4221088"/>
            <a:ext cx="3403205" cy="239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7778" t="18000" r="17651" b="10001"/>
          <a:stretch>
            <a:fillRect/>
          </a:stretch>
        </p:blipFill>
        <p:spPr bwMode="auto">
          <a:xfrm>
            <a:off x="1187624" y="0"/>
            <a:ext cx="4968552" cy="346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8051" t="19040" r="17150" b="21201"/>
          <a:stretch>
            <a:fillRect/>
          </a:stretch>
        </p:blipFill>
        <p:spPr bwMode="auto">
          <a:xfrm>
            <a:off x="4644008" y="3645024"/>
            <a:ext cx="4392488" cy="253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6300192" y="188641"/>
            <a:ext cx="27363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Mission 1 </a:t>
            </a:r>
          </a:p>
          <a:p>
            <a:pPr algn="ctr"/>
            <a:r>
              <a:rPr lang="fr-FR" dirty="0" smtClean="0"/>
              <a:t>« Trouver le code »</a:t>
            </a:r>
          </a:p>
          <a:p>
            <a:endParaRPr lang="fr-FR" dirty="0" smtClean="0"/>
          </a:p>
          <a:p>
            <a:pPr algn="ctr"/>
            <a:r>
              <a:rPr lang="fr-FR" dirty="0" smtClean="0"/>
              <a:t>Et</a:t>
            </a:r>
          </a:p>
          <a:p>
            <a:endParaRPr lang="fr-FR" dirty="0" smtClean="0"/>
          </a:p>
          <a:p>
            <a:pPr algn="ctr"/>
            <a:r>
              <a:rPr lang="fr-FR" dirty="0" smtClean="0"/>
              <a:t> Mission 2</a:t>
            </a:r>
          </a:p>
          <a:p>
            <a:pPr algn="ctr"/>
            <a:r>
              <a:rPr lang="fr-FR" dirty="0" smtClean="0"/>
              <a:t>« Reconnaître le matériau »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187624" y="335699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Manipulations , prises de dimensions, calculs, lecture de tableaux.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572264" y="278605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élèves par groupe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professeur.jpg"/>
          <p:cNvPicPr>
            <a:picLocks noChangeAspect="1"/>
          </p:cNvPicPr>
          <p:nvPr/>
        </p:nvPicPr>
        <p:blipFill>
          <a:blip r:embed="rId2" cstate="print"/>
          <a:srcRect l="14090" t="50000" r="63230"/>
          <a:stretch>
            <a:fillRect/>
          </a:stretch>
        </p:blipFill>
        <p:spPr>
          <a:xfrm>
            <a:off x="5580112" y="116632"/>
            <a:ext cx="864096" cy="1095375"/>
          </a:xfrm>
          <a:prstGeom prst="rect">
            <a:avLst/>
          </a:prstGeom>
        </p:spPr>
      </p:pic>
      <p:sp>
        <p:nvSpPr>
          <p:cNvPr id="41" name="Sourire 40"/>
          <p:cNvSpPr/>
          <p:nvPr/>
        </p:nvSpPr>
        <p:spPr>
          <a:xfrm>
            <a:off x="3707904" y="2204864"/>
            <a:ext cx="576064" cy="57606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ourire 42"/>
          <p:cNvSpPr/>
          <p:nvPr/>
        </p:nvSpPr>
        <p:spPr>
          <a:xfrm>
            <a:off x="1907704" y="3717032"/>
            <a:ext cx="576064" cy="576064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rire 47"/>
          <p:cNvSpPr/>
          <p:nvPr/>
        </p:nvSpPr>
        <p:spPr>
          <a:xfrm>
            <a:off x="2843808" y="3645024"/>
            <a:ext cx="576064" cy="576064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desk2"/>
          <p:cNvSpPr>
            <a:spLocks noEditPoints="1" noChangeArrowheads="1"/>
          </p:cNvSpPr>
          <p:nvPr/>
        </p:nvSpPr>
        <p:spPr bwMode="auto">
          <a:xfrm rot="5400000">
            <a:off x="1619672" y="-387424"/>
            <a:ext cx="3384376" cy="4392488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39" y="116631"/>
            <a:ext cx="2376265" cy="1783901"/>
          </a:xfrm>
          <a:prstGeom prst="rect">
            <a:avLst/>
          </a:prstGeom>
          <a:noFill/>
        </p:spPr>
      </p:pic>
      <p:sp>
        <p:nvSpPr>
          <p:cNvPr id="54" name="Sourire 53"/>
          <p:cNvSpPr/>
          <p:nvPr/>
        </p:nvSpPr>
        <p:spPr>
          <a:xfrm>
            <a:off x="4644008" y="1916832"/>
            <a:ext cx="504056" cy="576064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6444208" y="142852"/>
            <a:ext cx="25922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Déroulement:</a:t>
            </a:r>
          </a:p>
          <a:p>
            <a:r>
              <a:rPr lang="fr-FR" dirty="0" smtClean="0"/>
              <a:t>Ressources : </a:t>
            </a:r>
          </a:p>
          <a:p>
            <a:pPr>
              <a:buFont typeface="Arial" pitchFamily="34" charset="0"/>
              <a:buChar char="•"/>
            </a:pPr>
            <a:r>
              <a:rPr lang="fr-FR" dirty="0" err="1" smtClean="0"/>
              <a:t>Prezi</a:t>
            </a:r>
            <a:r>
              <a:rPr lang="fr-FR" dirty="0" smtClean="0"/>
              <a:t> des procédés de fabrication 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DT5 : les procédés</a:t>
            </a:r>
          </a:p>
          <a:p>
            <a:endParaRPr lang="fr-FR" dirty="0" smtClean="0"/>
          </a:p>
          <a:p>
            <a:r>
              <a:rPr lang="fr-FR" dirty="0" smtClean="0"/>
              <a:t>et l’élève complète le document réponse 3 :    Fiche </a:t>
            </a:r>
            <a:r>
              <a:rPr lang="fr-FR" dirty="0" err="1" smtClean="0"/>
              <a:t>Process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 l="6869" t="9769" r="23679" b="7194"/>
          <a:stretch>
            <a:fillRect/>
          </a:stretch>
        </p:blipFill>
        <p:spPr bwMode="auto">
          <a:xfrm>
            <a:off x="1547664" y="260649"/>
            <a:ext cx="1584176" cy="109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/>
          <a:srcRect l="6869" t="9769" r="23679" b="7194"/>
          <a:stretch>
            <a:fillRect/>
          </a:stretch>
        </p:blipFill>
        <p:spPr bwMode="auto">
          <a:xfrm>
            <a:off x="3995936" y="3068960"/>
            <a:ext cx="5004048" cy="34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1403648" y="227687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X 4 postes</a:t>
            </a:r>
            <a:endParaRPr lang="fr-FR" sz="2800" dirty="0"/>
          </a:p>
        </p:txBody>
      </p:sp>
      <p:sp>
        <p:nvSpPr>
          <p:cNvPr id="13" name="Rectangle 12"/>
          <p:cNvSpPr/>
          <p:nvPr/>
        </p:nvSpPr>
        <p:spPr>
          <a:xfrm>
            <a:off x="3347864" y="332656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1 élève par groupe</a:t>
            </a:r>
            <a:endParaRPr lang="fr-FR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6" cstate="print"/>
          <a:srcRect l="24072" t="4766" r="22379" b="26835"/>
          <a:stretch>
            <a:fillRect/>
          </a:stretch>
        </p:blipFill>
        <p:spPr bwMode="auto">
          <a:xfrm>
            <a:off x="1115616" y="4365104"/>
            <a:ext cx="2736304" cy="218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6804" y="260648"/>
            <a:ext cx="2607196" cy="1887610"/>
          </a:xfrm>
          <a:prstGeom prst="rect">
            <a:avLst/>
          </a:prstGeom>
          <a:noFill/>
        </p:spPr>
      </p:pic>
      <p:pic>
        <p:nvPicPr>
          <p:cNvPr id="30" name="Image 29" descr="professeur.jpg"/>
          <p:cNvPicPr>
            <a:picLocks noChangeAspect="1"/>
          </p:cNvPicPr>
          <p:nvPr/>
        </p:nvPicPr>
        <p:blipFill>
          <a:blip r:embed="rId3" cstate="print"/>
          <a:srcRect l="14090" t="50000" r="63230"/>
          <a:stretch>
            <a:fillRect/>
          </a:stretch>
        </p:blipFill>
        <p:spPr>
          <a:xfrm>
            <a:off x="3131840" y="1700808"/>
            <a:ext cx="864096" cy="1095375"/>
          </a:xfrm>
          <a:prstGeom prst="rect">
            <a:avLst/>
          </a:prstGeom>
        </p:spPr>
      </p:pic>
      <p:sp>
        <p:nvSpPr>
          <p:cNvPr id="35" name="desk2"/>
          <p:cNvSpPr>
            <a:spLocks noEditPoints="1" noChangeArrowheads="1"/>
          </p:cNvSpPr>
          <p:nvPr/>
        </p:nvSpPr>
        <p:spPr bwMode="auto">
          <a:xfrm>
            <a:off x="1115616" y="5157192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desk1"/>
          <p:cNvSpPr>
            <a:spLocks noEditPoints="1" noChangeArrowheads="1"/>
          </p:cNvSpPr>
          <p:nvPr/>
        </p:nvSpPr>
        <p:spPr bwMode="auto">
          <a:xfrm>
            <a:off x="4860032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" name="Image 36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5949280"/>
            <a:ext cx="1028757" cy="771568"/>
          </a:xfrm>
          <a:prstGeom prst="rect">
            <a:avLst/>
          </a:prstGeom>
        </p:spPr>
      </p:pic>
      <p:sp>
        <p:nvSpPr>
          <p:cNvPr id="38" name="table"/>
          <p:cNvSpPr>
            <a:spLocks noEditPoints="1" noChangeArrowheads="1"/>
          </p:cNvSpPr>
          <p:nvPr/>
        </p:nvSpPr>
        <p:spPr bwMode="auto">
          <a:xfrm>
            <a:off x="1547664" y="2924944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9" name="Image 38" descr="IMG_1893.JPG"/>
          <p:cNvPicPr>
            <a:picLocks noChangeAspect="1"/>
          </p:cNvPicPr>
          <p:nvPr/>
        </p:nvPicPr>
        <p:blipFill>
          <a:blip r:embed="rId5" cstate="print"/>
          <a:srcRect t="12600" b="26900"/>
          <a:stretch>
            <a:fillRect/>
          </a:stretch>
        </p:blipFill>
        <p:spPr>
          <a:xfrm>
            <a:off x="5148064" y="5949280"/>
            <a:ext cx="936104" cy="755122"/>
          </a:xfrm>
          <a:prstGeom prst="rect">
            <a:avLst/>
          </a:prstGeom>
        </p:spPr>
      </p:pic>
      <p:sp>
        <p:nvSpPr>
          <p:cNvPr id="40" name="Sourire 39"/>
          <p:cNvSpPr/>
          <p:nvPr/>
        </p:nvSpPr>
        <p:spPr>
          <a:xfrm>
            <a:off x="3203848" y="1052736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ourire 40"/>
          <p:cNvSpPr/>
          <p:nvPr/>
        </p:nvSpPr>
        <p:spPr>
          <a:xfrm>
            <a:off x="4283968" y="2132856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ourire 41"/>
          <p:cNvSpPr/>
          <p:nvPr/>
        </p:nvSpPr>
        <p:spPr>
          <a:xfrm>
            <a:off x="4139952" y="188640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ourire 42"/>
          <p:cNvSpPr/>
          <p:nvPr/>
        </p:nvSpPr>
        <p:spPr>
          <a:xfrm>
            <a:off x="2051720" y="2492896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ourire 43"/>
          <p:cNvSpPr/>
          <p:nvPr/>
        </p:nvSpPr>
        <p:spPr>
          <a:xfrm>
            <a:off x="3059832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Sourire 44"/>
          <p:cNvSpPr/>
          <p:nvPr/>
        </p:nvSpPr>
        <p:spPr>
          <a:xfrm>
            <a:off x="1115616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ourire 45"/>
          <p:cNvSpPr/>
          <p:nvPr/>
        </p:nvSpPr>
        <p:spPr>
          <a:xfrm>
            <a:off x="5220072" y="4509120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Sourire 46"/>
          <p:cNvSpPr/>
          <p:nvPr/>
        </p:nvSpPr>
        <p:spPr>
          <a:xfrm>
            <a:off x="3275856" y="443711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rire 47"/>
          <p:cNvSpPr/>
          <p:nvPr/>
        </p:nvSpPr>
        <p:spPr>
          <a:xfrm>
            <a:off x="4211960" y="3501008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desk2"/>
          <p:cNvSpPr>
            <a:spLocks noEditPoints="1" noChangeArrowheads="1"/>
          </p:cNvSpPr>
          <p:nvPr/>
        </p:nvSpPr>
        <p:spPr bwMode="auto">
          <a:xfrm rot="5400000">
            <a:off x="940371" y="291877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16632"/>
            <a:ext cx="1055110" cy="792088"/>
          </a:xfrm>
          <a:prstGeom prst="rect">
            <a:avLst/>
          </a:prstGeom>
          <a:noFill/>
        </p:spPr>
      </p:pic>
      <p:sp>
        <p:nvSpPr>
          <p:cNvPr id="51" name="table"/>
          <p:cNvSpPr>
            <a:spLocks noEditPoints="1" noChangeArrowheads="1"/>
          </p:cNvSpPr>
          <p:nvPr/>
        </p:nvSpPr>
        <p:spPr bwMode="auto">
          <a:xfrm>
            <a:off x="5364088" y="249289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table"/>
          <p:cNvSpPr>
            <a:spLocks noEditPoints="1" noChangeArrowheads="1"/>
          </p:cNvSpPr>
          <p:nvPr/>
        </p:nvSpPr>
        <p:spPr bwMode="auto">
          <a:xfrm>
            <a:off x="3707904" y="393305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" name="table"/>
          <p:cNvSpPr>
            <a:spLocks noEditPoints="1" noChangeArrowheads="1"/>
          </p:cNvSpPr>
          <p:nvPr/>
        </p:nvSpPr>
        <p:spPr bwMode="auto">
          <a:xfrm>
            <a:off x="3707904" y="620688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Sourire 53"/>
          <p:cNvSpPr/>
          <p:nvPr/>
        </p:nvSpPr>
        <p:spPr>
          <a:xfrm>
            <a:off x="5796136" y="2060848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ourire 54"/>
          <p:cNvSpPr/>
          <p:nvPr/>
        </p:nvSpPr>
        <p:spPr>
          <a:xfrm>
            <a:off x="5940152" y="4005064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Sourire 55"/>
          <p:cNvSpPr/>
          <p:nvPr/>
        </p:nvSpPr>
        <p:spPr>
          <a:xfrm>
            <a:off x="4932040" y="2996952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6804248" y="3861048"/>
            <a:ext cx="23397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Déroulement:</a:t>
            </a:r>
          </a:p>
          <a:p>
            <a:endParaRPr lang="fr-FR" dirty="0" smtClean="0"/>
          </a:p>
          <a:p>
            <a:r>
              <a:rPr lang="fr-FR" dirty="0" smtClean="0"/>
              <a:t>Chaque groupe passe au tableau pour présenter le travail réalisé et ainsi constituer ce qui fera office de synthèse.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27" name="desk1"/>
          <p:cNvSpPr>
            <a:spLocks noEditPoints="1" noChangeArrowheads="1"/>
          </p:cNvSpPr>
          <p:nvPr/>
        </p:nvSpPr>
        <p:spPr bwMode="auto">
          <a:xfrm>
            <a:off x="3203848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" name="Image 27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5949280"/>
            <a:ext cx="1028757" cy="771568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6876256" y="62068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Synthèse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0439 C 0.08229 -0.00648 0.13802 -0.01712 0.17604 0.01503 C 0.21406 0.04719 0.23993 0.16655 0.25434 0.19708 " pathEditMode="relative" ptsTypes="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5 0.0007 C 0.07379 -0.03631 0.11893 -0.07309 0.15938 -0.07587 C 0.19983 -0.07864 0.25157 -0.02637 0.27119 -0.01642 " pathEditMode="relative" ptsTypes="aaA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4 0.03956 C -0.04688 0.1152 -0.07136 0.19108 -0.03924 0.21883 C -0.00712 0.24659 0.11788 0.22439 0.17066 0.20565 C 0.22343 0.18691 0.23923 0.11196 0.2776 0.10688 C 0.31597 0.10179 0.37013 0.1654 0.40138 0.17535 C 0.43263 0.18529 0.45034 0.16794 0.46475 0.16609 " pathEditMode="relative" ptsTypes="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 l="17277" t="5081" r="20183" b="24628"/>
          <a:stretch>
            <a:fillRect/>
          </a:stretch>
        </p:blipFill>
        <p:spPr bwMode="auto">
          <a:xfrm>
            <a:off x="1000100" y="357166"/>
            <a:ext cx="8001056" cy="628654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928670"/>
            <a:ext cx="651514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1071538" y="142852"/>
            <a:ext cx="8215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synthèse est complétée au TBI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 l="17277" t="5081" r="20183" b="24628"/>
          <a:stretch>
            <a:fillRect/>
          </a:stretch>
        </p:blipFill>
        <p:spPr bwMode="auto">
          <a:xfrm>
            <a:off x="1000100" y="357166"/>
            <a:ext cx="8001056" cy="650083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1538" y="142852"/>
            <a:ext cx="8215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synthèse est complétée au TBI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22272" t="7646" r="9329" b="9555"/>
          <a:stretch>
            <a:fillRect/>
          </a:stretch>
        </p:blipFill>
        <p:spPr bwMode="auto">
          <a:xfrm>
            <a:off x="2267744" y="908720"/>
            <a:ext cx="561537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 l="17277" t="5081" r="20183" b="24628"/>
          <a:stretch>
            <a:fillRect/>
          </a:stretch>
        </p:blipFill>
        <p:spPr bwMode="auto">
          <a:xfrm>
            <a:off x="1000100" y="357166"/>
            <a:ext cx="8001056" cy="650083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1538" y="142852"/>
            <a:ext cx="8215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synthèse est complétée au TBI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2272" t="6926" r="13829" b="22515"/>
          <a:stretch>
            <a:fillRect/>
          </a:stretch>
        </p:blipFill>
        <p:spPr bwMode="auto">
          <a:xfrm>
            <a:off x="1979712" y="908720"/>
            <a:ext cx="6155949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 l="17277" t="5081" r="20183" b="24628"/>
          <a:stretch>
            <a:fillRect/>
          </a:stretch>
        </p:blipFill>
        <p:spPr bwMode="auto">
          <a:xfrm>
            <a:off x="1000100" y="357166"/>
            <a:ext cx="8001056" cy="650083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1538" y="142852"/>
            <a:ext cx="8215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synthèse est complétée au TBI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1372" t="6926" r="15179" b="5955"/>
          <a:stretch>
            <a:fillRect/>
          </a:stretch>
        </p:blipFill>
        <p:spPr bwMode="auto">
          <a:xfrm>
            <a:off x="2555776" y="908720"/>
            <a:ext cx="503460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0"/>
            <a:ext cx="2771800" cy="2006783"/>
          </a:xfrm>
          <a:prstGeom prst="rect">
            <a:avLst/>
          </a:prstGeom>
          <a:noFill/>
        </p:spPr>
      </p:pic>
      <p:pic>
        <p:nvPicPr>
          <p:cNvPr id="30" name="Image 29" descr="professeur.jpg"/>
          <p:cNvPicPr>
            <a:picLocks noChangeAspect="1"/>
          </p:cNvPicPr>
          <p:nvPr/>
        </p:nvPicPr>
        <p:blipFill>
          <a:blip r:embed="rId3" cstate="print"/>
          <a:srcRect l="14090" t="50000" r="63230"/>
          <a:stretch>
            <a:fillRect/>
          </a:stretch>
        </p:blipFill>
        <p:spPr>
          <a:xfrm>
            <a:off x="2843808" y="1988840"/>
            <a:ext cx="864096" cy="1095375"/>
          </a:xfrm>
          <a:prstGeom prst="rect">
            <a:avLst/>
          </a:prstGeom>
        </p:spPr>
      </p:pic>
      <p:sp>
        <p:nvSpPr>
          <p:cNvPr id="35" name="desk2"/>
          <p:cNvSpPr>
            <a:spLocks noEditPoints="1" noChangeArrowheads="1"/>
          </p:cNvSpPr>
          <p:nvPr/>
        </p:nvSpPr>
        <p:spPr bwMode="auto">
          <a:xfrm>
            <a:off x="1115616" y="5157192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desk1"/>
          <p:cNvSpPr>
            <a:spLocks noEditPoints="1" noChangeArrowheads="1"/>
          </p:cNvSpPr>
          <p:nvPr/>
        </p:nvSpPr>
        <p:spPr bwMode="auto">
          <a:xfrm>
            <a:off x="4860032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" name="Image 36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5949280"/>
            <a:ext cx="1028757" cy="771568"/>
          </a:xfrm>
          <a:prstGeom prst="rect">
            <a:avLst/>
          </a:prstGeom>
        </p:spPr>
      </p:pic>
      <p:sp>
        <p:nvSpPr>
          <p:cNvPr id="38" name="table"/>
          <p:cNvSpPr>
            <a:spLocks noEditPoints="1" noChangeArrowheads="1"/>
          </p:cNvSpPr>
          <p:nvPr/>
        </p:nvSpPr>
        <p:spPr bwMode="auto">
          <a:xfrm>
            <a:off x="1547664" y="2924944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9" name="Image 38" descr="IMG_1893.JPG"/>
          <p:cNvPicPr>
            <a:picLocks noChangeAspect="1"/>
          </p:cNvPicPr>
          <p:nvPr/>
        </p:nvPicPr>
        <p:blipFill>
          <a:blip r:embed="rId5" cstate="print"/>
          <a:srcRect t="12600" b="26900"/>
          <a:stretch>
            <a:fillRect/>
          </a:stretch>
        </p:blipFill>
        <p:spPr>
          <a:xfrm>
            <a:off x="5148064" y="5949280"/>
            <a:ext cx="936104" cy="755122"/>
          </a:xfrm>
          <a:prstGeom prst="rect">
            <a:avLst/>
          </a:prstGeom>
        </p:spPr>
      </p:pic>
      <p:sp>
        <p:nvSpPr>
          <p:cNvPr id="40" name="Sourire 39"/>
          <p:cNvSpPr/>
          <p:nvPr/>
        </p:nvSpPr>
        <p:spPr>
          <a:xfrm>
            <a:off x="7164288" y="2132856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ourire 40"/>
          <p:cNvSpPr/>
          <p:nvPr/>
        </p:nvSpPr>
        <p:spPr>
          <a:xfrm>
            <a:off x="6588224" y="1772816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ourire 41"/>
          <p:cNvSpPr/>
          <p:nvPr/>
        </p:nvSpPr>
        <p:spPr>
          <a:xfrm>
            <a:off x="7884368" y="2204864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ourire 42"/>
          <p:cNvSpPr/>
          <p:nvPr/>
        </p:nvSpPr>
        <p:spPr>
          <a:xfrm>
            <a:off x="2051720" y="2492896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ourire 43"/>
          <p:cNvSpPr/>
          <p:nvPr/>
        </p:nvSpPr>
        <p:spPr>
          <a:xfrm>
            <a:off x="3059832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Sourire 44"/>
          <p:cNvSpPr/>
          <p:nvPr/>
        </p:nvSpPr>
        <p:spPr>
          <a:xfrm>
            <a:off x="1115616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ourire 45"/>
          <p:cNvSpPr/>
          <p:nvPr/>
        </p:nvSpPr>
        <p:spPr>
          <a:xfrm>
            <a:off x="5220072" y="4509120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Sourire 46"/>
          <p:cNvSpPr/>
          <p:nvPr/>
        </p:nvSpPr>
        <p:spPr>
          <a:xfrm>
            <a:off x="3275856" y="443711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rire 47"/>
          <p:cNvSpPr/>
          <p:nvPr/>
        </p:nvSpPr>
        <p:spPr>
          <a:xfrm>
            <a:off x="4211960" y="3501008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desk2"/>
          <p:cNvSpPr>
            <a:spLocks noEditPoints="1" noChangeArrowheads="1"/>
          </p:cNvSpPr>
          <p:nvPr/>
        </p:nvSpPr>
        <p:spPr bwMode="auto">
          <a:xfrm rot="5400000">
            <a:off x="940371" y="291877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16632"/>
            <a:ext cx="1055110" cy="792088"/>
          </a:xfrm>
          <a:prstGeom prst="rect">
            <a:avLst/>
          </a:prstGeom>
          <a:noFill/>
        </p:spPr>
      </p:pic>
      <p:sp>
        <p:nvSpPr>
          <p:cNvPr id="51" name="table"/>
          <p:cNvSpPr>
            <a:spLocks noEditPoints="1" noChangeArrowheads="1"/>
          </p:cNvSpPr>
          <p:nvPr/>
        </p:nvSpPr>
        <p:spPr bwMode="auto">
          <a:xfrm>
            <a:off x="5364088" y="249289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table"/>
          <p:cNvSpPr>
            <a:spLocks noEditPoints="1" noChangeArrowheads="1"/>
          </p:cNvSpPr>
          <p:nvPr/>
        </p:nvSpPr>
        <p:spPr bwMode="auto">
          <a:xfrm>
            <a:off x="3707904" y="393305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" name="table"/>
          <p:cNvSpPr>
            <a:spLocks noEditPoints="1" noChangeArrowheads="1"/>
          </p:cNvSpPr>
          <p:nvPr/>
        </p:nvSpPr>
        <p:spPr bwMode="auto">
          <a:xfrm>
            <a:off x="3707904" y="620688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Sourire 53"/>
          <p:cNvSpPr/>
          <p:nvPr/>
        </p:nvSpPr>
        <p:spPr>
          <a:xfrm>
            <a:off x="5796136" y="2060848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ourire 54"/>
          <p:cNvSpPr/>
          <p:nvPr/>
        </p:nvSpPr>
        <p:spPr>
          <a:xfrm>
            <a:off x="5940152" y="4005064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Sourire 55"/>
          <p:cNvSpPr/>
          <p:nvPr/>
        </p:nvSpPr>
        <p:spPr>
          <a:xfrm>
            <a:off x="4932040" y="2996952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desk1"/>
          <p:cNvSpPr>
            <a:spLocks noEditPoints="1" noChangeArrowheads="1"/>
          </p:cNvSpPr>
          <p:nvPr/>
        </p:nvSpPr>
        <p:spPr bwMode="auto">
          <a:xfrm>
            <a:off x="3203848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" name="Image 27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5949280"/>
            <a:ext cx="1028757" cy="77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02891 C -0.04861 -0.07772 -0.07118 -0.12653 -0.09461 -0.16215 C -0.11805 -0.19777 -0.13923 -0.23386 -0.16632 -0.24288 C -0.1934 -0.2519 -0.24253 -0.22021 -0.25729 -0.21582 " pathEditMode="relative" ptsTypes="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26625E-6 C -0.0375 -0.03031 -0.075 -0.06038 -0.10851 -0.08536 C -0.14201 -0.11011 -0.18733 -0.13833 -0.20104 -0.14897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-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0.00255 C -0.05885 -0.04187 -0.08628 -0.08628 -0.13142 -0.09576 C -0.17656 -0.10525 -0.24947 -0.06523 -0.30208 -0.05413 C -0.35468 -0.04302 -0.4125 -0.01804 -0.44756 -0.02845 C -0.48263 -0.03886 -0.50434 -0.09623 -0.51232 -0.11728 C -0.52031 -0.13833 -0.50781 -0.14665 -0.49513 -0.15498 " pathEditMode="relative" ptsTypes="aaaa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0"/>
            <a:ext cx="2771800" cy="2006783"/>
          </a:xfrm>
          <a:prstGeom prst="rect">
            <a:avLst/>
          </a:prstGeom>
          <a:noFill/>
        </p:spPr>
      </p:pic>
      <p:pic>
        <p:nvPicPr>
          <p:cNvPr id="30" name="Image 29" descr="professeur.jpg"/>
          <p:cNvPicPr>
            <a:picLocks noChangeAspect="1"/>
          </p:cNvPicPr>
          <p:nvPr/>
        </p:nvPicPr>
        <p:blipFill>
          <a:blip r:embed="rId3" cstate="print"/>
          <a:srcRect l="14090" t="50000" r="63230"/>
          <a:stretch>
            <a:fillRect/>
          </a:stretch>
        </p:blipFill>
        <p:spPr>
          <a:xfrm>
            <a:off x="2987824" y="1988840"/>
            <a:ext cx="864096" cy="1095375"/>
          </a:xfrm>
          <a:prstGeom prst="rect">
            <a:avLst/>
          </a:prstGeom>
        </p:spPr>
      </p:pic>
      <p:sp>
        <p:nvSpPr>
          <p:cNvPr id="35" name="desk2"/>
          <p:cNvSpPr>
            <a:spLocks noEditPoints="1" noChangeArrowheads="1"/>
          </p:cNvSpPr>
          <p:nvPr/>
        </p:nvSpPr>
        <p:spPr bwMode="auto">
          <a:xfrm>
            <a:off x="1115616" y="5157192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desk1"/>
          <p:cNvSpPr>
            <a:spLocks noEditPoints="1" noChangeArrowheads="1"/>
          </p:cNvSpPr>
          <p:nvPr/>
        </p:nvSpPr>
        <p:spPr bwMode="auto">
          <a:xfrm>
            <a:off x="4860032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" name="Image 36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5949280"/>
            <a:ext cx="1028757" cy="771568"/>
          </a:xfrm>
          <a:prstGeom prst="rect">
            <a:avLst/>
          </a:prstGeom>
        </p:spPr>
      </p:pic>
      <p:sp>
        <p:nvSpPr>
          <p:cNvPr id="38" name="table"/>
          <p:cNvSpPr>
            <a:spLocks noEditPoints="1" noChangeArrowheads="1"/>
          </p:cNvSpPr>
          <p:nvPr/>
        </p:nvSpPr>
        <p:spPr bwMode="auto">
          <a:xfrm>
            <a:off x="1547664" y="2924944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9" name="Image 38" descr="IMG_1893.JPG"/>
          <p:cNvPicPr>
            <a:picLocks noChangeAspect="1"/>
          </p:cNvPicPr>
          <p:nvPr/>
        </p:nvPicPr>
        <p:blipFill>
          <a:blip r:embed="rId5" cstate="print"/>
          <a:srcRect t="12600" b="26900"/>
          <a:stretch>
            <a:fillRect/>
          </a:stretch>
        </p:blipFill>
        <p:spPr>
          <a:xfrm>
            <a:off x="5148064" y="5949280"/>
            <a:ext cx="936104" cy="755122"/>
          </a:xfrm>
          <a:prstGeom prst="rect">
            <a:avLst/>
          </a:prstGeom>
        </p:spPr>
      </p:pic>
      <p:sp>
        <p:nvSpPr>
          <p:cNvPr id="40" name="Sourire 39"/>
          <p:cNvSpPr/>
          <p:nvPr/>
        </p:nvSpPr>
        <p:spPr>
          <a:xfrm>
            <a:off x="4283968" y="188640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ourire 40"/>
          <p:cNvSpPr/>
          <p:nvPr/>
        </p:nvSpPr>
        <p:spPr>
          <a:xfrm>
            <a:off x="3275856" y="1196752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ourire 41"/>
          <p:cNvSpPr/>
          <p:nvPr/>
        </p:nvSpPr>
        <p:spPr>
          <a:xfrm>
            <a:off x="5292080" y="1124744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ourire 42"/>
          <p:cNvSpPr/>
          <p:nvPr/>
        </p:nvSpPr>
        <p:spPr>
          <a:xfrm>
            <a:off x="2051720" y="2492896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ourire 43"/>
          <p:cNvSpPr/>
          <p:nvPr/>
        </p:nvSpPr>
        <p:spPr>
          <a:xfrm>
            <a:off x="3059832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Sourire 44"/>
          <p:cNvSpPr/>
          <p:nvPr/>
        </p:nvSpPr>
        <p:spPr>
          <a:xfrm>
            <a:off x="1115616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ourire 45"/>
          <p:cNvSpPr/>
          <p:nvPr/>
        </p:nvSpPr>
        <p:spPr>
          <a:xfrm>
            <a:off x="6732240" y="1988840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Sourire 46"/>
          <p:cNvSpPr/>
          <p:nvPr/>
        </p:nvSpPr>
        <p:spPr>
          <a:xfrm>
            <a:off x="7452320" y="2708920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rire 47"/>
          <p:cNvSpPr/>
          <p:nvPr/>
        </p:nvSpPr>
        <p:spPr>
          <a:xfrm>
            <a:off x="7164288" y="227687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desk2"/>
          <p:cNvSpPr>
            <a:spLocks noEditPoints="1" noChangeArrowheads="1"/>
          </p:cNvSpPr>
          <p:nvPr/>
        </p:nvSpPr>
        <p:spPr bwMode="auto">
          <a:xfrm rot="5400000">
            <a:off x="940371" y="291877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16632"/>
            <a:ext cx="1055110" cy="792088"/>
          </a:xfrm>
          <a:prstGeom prst="rect">
            <a:avLst/>
          </a:prstGeom>
          <a:noFill/>
        </p:spPr>
      </p:pic>
      <p:sp>
        <p:nvSpPr>
          <p:cNvPr id="51" name="table"/>
          <p:cNvSpPr>
            <a:spLocks noEditPoints="1" noChangeArrowheads="1"/>
          </p:cNvSpPr>
          <p:nvPr/>
        </p:nvSpPr>
        <p:spPr bwMode="auto">
          <a:xfrm>
            <a:off x="5364088" y="249289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table"/>
          <p:cNvSpPr>
            <a:spLocks noEditPoints="1" noChangeArrowheads="1"/>
          </p:cNvSpPr>
          <p:nvPr/>
        </p:nvSpPr>
        <p:spPr bwMode="auto">
          <a:xfrm>
            <a:off x="3707904" y="393305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" name="table"/>
          <p:cNvSpPr>
            <a:spLocks noEditPoints="1" noChangeArrowheads="1"/>
          </p:cNvSpPr>
          <p:nvPr/>
        </p:nvSpPr>
        <p:spPr bwMode="auto">
          <a:xfrm>
            <a:off x="3707904" y="620688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Sourire 53"/>
          <p:cNvSpPr/>
          <p:nvPr/>
        </p:nvSpPr>
        <p:spPr>
          <a:xfrm>
            <a:off x="5796136" y="2060848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ourire 54"/>
          <p:cNvSpPr/>
          <p:nvPr/>
        </p:nvSpPr>
        <p:spPr>
          <a:xfrm>
            <a:off x="5940152" y="4005064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Sourire 55"/>
          <p:cNvSpPr/>
          <p:nvPr/>
        </p:nvSpPr>
        <p:spPr>
          <a:xfrm>
            <a:off x="4932040" y="2996952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6804248" y="3861048"/>
            <a:ext cx="23397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Déroulement:</a:t>
            </a:r>
          </a:p>
          <a:p>
            <a:r>
              <a:rPr lang="fr-FR" dirty="0" smtClean="0"/>
              <a:t>Passage du groupe 2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27" name="desk1"/>
          <p:cNvSpPr>
            <a:spLocks noEditPoints="1" noChangeArrowheads="1"/>
          </p:cNvSpPr>
          <p:nvPr/>
        </p:nvSpPr>
        <p:spPr bwMode="auto">
          <a:xfrm>
            <a:off x="3203848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" name="Image 27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5949280"/>
            <a:ext cx="1028757" cy="77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fr-FR" sz="2800" dirty="0" smtClean="0"/>
              <a:t>Activité CMI Découverte des Matériaux et des procédés de Fabrication </a:t>
            </a:r>
            <a:endParaRPr lang="fr-FR" sz="2800" dirty="0"/>
          </a:p>
        </p:txBody>
      </p:sp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068960"/>
            <a:ext cx="2541458" cy="36004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7790" t="12650" r="18761" b="16719"/>
          <a:stretch>
            <a:fillRect/>
          </a:stretch>
        </p:blipFill>
        <p:spPr bwMode="auto">
          <a:xfrm>
            <a:off x="4580497" y="3861048"/>
            <a:ext cx="456350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340768"/>
            <a:ext cx="2143140" cy="16073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6869" t="9769" r="23679" b="7194"/>
          <a:stretch>
            <a:fillRect/>
          </a:stretch>
        </p:blipFill>
        <p:spPr bwMode="auto">
          <a:xfrm>
            <a:off x="4355976" y="1268760"/>
            <a:ext cx="346909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0"/>
            <a:ext cx="2771800" cy="2006783"/>
          </a:xfrm>
          <a:prstGeom prst="rect">
            <a:avLst/>
          </a:prstGeom>
          <a:noFill/>
        </p:spPr>
      </p:pic>
      <p:pic>
        <p:nvPicPr>
          <p:cNvPr id="30" name="Image 29" descr="professeur.jpg"/>
          <p:cNvPicPr>
            <a:picLocks noChangeAspect="1"/>
          </p:cNvPicPr>
          <p:nvPr/>
        </p:nvPicPr>
        <p:blipFill>
          <a:blip r:embed="rId3" cstate="print"/>
          <a:srcRect l="14090" t="50000" r="63230"/>
          <a:stretch>
            <a:fillRect/>
          </a:stretch>
        </p:blipFill>
        <p:spPr>
          <a:xfrm>
            <a:off x="2771800" y="1988840"/>
            <a:ext cx="864096" cy="1095375"/>
          </a:xfrm>
          <a:prstGeom prst="rect">
            <a:avLst/>
          </a:prstGeom>
        </p:spPr>
      </p:pic>
      <p:sp>
        <p:nvSpPr>
          <p:cNvPr id="35" name="desk2"/>
          <p:cNvSpPr>
            <a:spLocks noEditPoints="1" noChangeArrowheads="1"/>
          </p:cNvSpPr>
          <p:nvPr/>
        </p:nvSpPr>
        <p:spPr bwMode="auto">
          <a:xfrm>
            <a:off x="1115616" y="5157192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desk1"/>
          <p:cNvSpPr>
            <a:spLocks noEditPoints="1" noChangeArrowheads="1"/>
          </p:cNvSpPr>
          <p:nvPr/>
        </p:nvSpPr>
        <p:spPr bwMode="auto">
          <a:xfrm>
            <a:off x="4860032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" name="Image 36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5949280"/>
            <a:ext cx="1028757" cy="771568"/>
          </a:xfrm>
          <a:prstGeom prst="rect">
            <a:avLst/>
          </a:prstGeom>
        </p:spPr>
      </p:pic>
      <p:sp>
        <p:nvSpPr>
          <p:cNvPr id="38" name="table"/>
          <p:cNvSpPr>
            <a:spLocks noEditPoints="1" noChangeArrowheads="1"/>
          </p:cNvSpPr>
          <p:nvPr/>
        </p:nvSpPr>
        <p:spPr bwMode="auto">
          <a:xfrm>
            <a:off x="1547664" y="2924944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9" name="Image 38" descr="IMG_1893.JPG"/>
          <p:cNvPicPr>
            <a:picLocks noChangeAspect="1"/>
          </p:cNvPicPr>
          <p:nvPr/>
        </p:nvPicPr>
        <p:blipFill>
          <a:blip r:embed="rId5" cstate="print"/>
          <a:srcRect t="12600" b="26900"/>
          <a:stretch>
            <a:fillRect/>
          </a:stretch>
        </p:blipFill>
        <p:spPr>
          <a:xfrm>
            <a:off x="5148064" y="5949280"/>
            <a:ext cx="936104" cy="755122"/>
          </a:xfrm>
          <a:prstGeom prst="rect">
            <a:avLst/>
          </a:prstGeom>
        </p:spPr>
      </p:pic>
      <p:sp>
        <p:nvSpPr>
          <p:cNvPr id="40" name="Sourire 39"/>
          <p:cNvSpPr/>
          <p:nvPr/>
        </p:nvSpPr>
        <p:spPr>
          <a:xfrm>
            <a:off x="4283968" y="188640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ourire 40"/>
          <p:cNvSpPr/>
          <p:nvPr/>
        </p:nvSpPr>
        <p:spPr>
          <a:xfrm>
            <a:off x="3275856" y="1196752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ourire 41"/>
          <p:cNvSpPr/>
          <p:nvPr/>
        </p:nvSpPr>
        <p:spPr>
          <a:xfrm>
            <a:off x="5292080" y="1124744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ourire 42"/>
          <p:cNvSpPr/>
          <p:nvPr/>
        </p:nvSpPr>
        <p:spPr>
          <a:xfrm>
            <a:off x="2051720" y="2492896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ourire 43"/>
          <p:cNvSpPr/>
          <p:nvPr/>
        </p:nvSpPr>
        <p:spPr>
          <a:xfrm>
            <a:off x="3059832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Sourire 44"/>
          <p:cNvSpPr/>
          <p:nvPr/>
        </p:nvSpPr>
        <p:spPr>
          <a:xfrm>
            <a:off x="1115616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ourire 45"/>
          <p:cNvSpPr/>
          <p:nvPr/>
        </p:nvSpPr>
        <p:spPr>
          <a:xfrm>
            <a:off x="5220072" y="4509120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Sourire 46"/>
          <p:cNvSpPr/>
          <p:nvPr/>
        </p:nvSpPr>
        <p:spPr>
          <a:xfrm>
            <a:off x="3275856" y="443711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rire 47"/>
          <p:cNvSpPr/>
          <p:nvPr/>
        </p:nvSpPr>
        <p:spPr>
          <a:xfrm>
            <a:off x="4211960" y="3501008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desk2"/>
          <p:cNvSpPr>
            <a:spLocks noEditPoints="1" noChangeArrowheads="1"/>
          </p:cNvSpPr>
          <p:nvPr/>
        </p:nvSpPr>
        <p:spPr bwMode="auto">
          <a:xfrm rot="5400000">
            <a:off x="940371" y="291877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16632"/>
            <a:ext cx="1055110" cy="792088"/>
          </a:xfrm>
          <a:prstGeom prst="rect">
            <a:avLst/>
          </a:prstGeom>
          <a:noFill/>
        </p:spPr>
      </p:pic>
      <p:sp>
        <p:nvSpPr>
          <p:cNvPr id="51" name="table"/>
          <p:cNvSpPr>
            <a:spLocks noEditPoints="1" noChangeArrowheads="1"/>
          </p:cNvSpPr>
          <p:nvPr/>
        </p:nvSpPr>
        <p:spPr bwMode="auto">
          <a:xfrm>
            <a:off x="5364088" y="249289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table"/>
          <p:cNvSpPr>
            <a:spLocks noEditPoints="1" noChangeArrowheads="1"/>
          </p:cNvSpPr>
          <p:nvPr/>
        </p:nvSpPr>
        <p:spPr bwMode="auto">
          <a:xfrm>
            <a:off x="3707904" y="393305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" name="table"/>
          <p:cNvSpPr>
            <a:spLocks noEditPoints="1" noChangeArrowheads="1"/>
          </p:cNvSpPr>
          <p:nvPr/>
        </p:nvSpPr>
        <p:spPr bwMode="auto">
          <a:xfrm>
            <a:off x="3707904" y="620688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Sourire 53"/>
          <p:cNvSpPr/>
          <p:nvPr/>
        </p:nvSpPr>
        <p:spPr>
          <a:xfrm>
            <a:off x="6372200" y="1772816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ourire 54"/>
          <p:cNvSpPr/>
          <p:nvPr/>
        </p:nvSpPr>
        <p:spPr>
          <a:xfrm>
            <a:off x="6948264" y="2060848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Sourire 55"/>
          <p:cNvSpPr/>
          <p:nvPr/>
        </p:nvSpPr>
        <p:spPr>
          <a:xfrm>
            <a:off x="7452320" y="2276872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6804248" y="3861048"/>
            <a:ext cx="2339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Déroulement:</a:t>
            </a:r>
          </a:p>
          <a:p>
            <a:r>
              <a:rPr lang="fr-FR" dirty="0" smtClean="0"/>
              <a:t>Passage du groupe 3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27" name="desk1"/>
          <p:cNvSpPr>
            <a:spLocks noEditPoints="1" noChangeArrowheads="1"/>
          </p:cNvSpPr>
          <p:nvPr/>
        </p:nvSpPr>
        <p:spPr bwMode="auto">
          <a:xfrm>
            <a:off x="3203848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" name="Image 27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5949280"/>
            <a:ext cx="1028757" cy="77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0"/>
            <a:ext cx="2771800" cy="2006783"/>
          </a:xfrm>
          <a:prstGeom prst="rect">
            <a:avLst/>
          </a:prstGeom>
          <a:noFill/>
        </p:spPr>
      </p:pic>
      <p:pic>
        <p:nvPicPr>
          <p:cNvPr id="30" name="Image 29" descr="professeur.jpg"/>
          <p:cNvPicPr>
            <a:picLocks noChangeAspect="1"/>
          </p:cNvPicPr>
          <p:nvPr/>
        </p:nvPicPr>
        <p:blipFill>
          <a:blip r:embed="rId3" cstate="print"/>
          <a:srcRect l="14090" t="50000" r="63230"/>
          <a:stretch>
            <a:fillRect/>
          </a:stretch>
        </p:blipFill>
        <p:spPr>
          <a:xfrm>
            <a:off x="5292080" y="0"/>
            <a:ext cx="864096" cy="1095375"/>
          </a:xfrm>
          <a:prstGeom prst="rect">
            <a:avLst/>
          </a:prstGeom>
        </p:spPr>
      </p:pic>
      <p:sp>
        <p:nvSpPr>
          <p:cNvPr id="35" name="desk2"/>
          <p:cNvSpPr>
            <a:spLocks noEditPoints="1" noChangeArrowheads="1"/>
          </p:cNvSpPr>
          <p:nvPr/>
        </p:nvSpPr>
        <p:spPr bwMode="auto">
          <a:xfrm>
            <a:off x="1115616" y="5157192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desk1"/>
          <p:cNvSpPr>
            <a:spLocks noEditPoints="1" noChangeArrowheads="1"/>
          </p:cNvSpPr>
          <p:nvPr/>
        </p:nvSpPr>
        <p:spPr bwMode="auto">
          <a:xfrm>
            <a:off x="4860032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" name="Image 36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5949280"/>
            <a:ext cx="1028757" cy="771568"/>
          </a:xfrm>
          <a:prstGeom prst="rect">
            <a:avLst/>
          </a:prstGeom>
        </p:spPr>
      </p:pic>
      <p:sp>
        <p:nvSpPr>
          <p:cNvPr id="38" name="table"/>
          <p:cNvSpPr>
            <a:spLocks noEditPoints="1" noChangeArrowheads="1"/>
          </p:cNvSpPr>
          <p:nvPr/>
        </p:nvSpPr>
        <p:spPr bwMode="auto">
          <a:xfrm>
            <a:off x="1547664" y="2924944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9" name="Image 38" descr="IMG_1893.JPG"/>
          <p:cNvPicPr>
            <a:picLocks noChangeAspect="1"/>
          </p:cNvPicPr>
          <p:nvPr/>
        </p:nvPicPr>
        <p:blipFill>
          <a:blip r:embed="rId5" cstate="print"/>
          <a:srcRect t="12600" b="26900"/>
          <a:stretch>
            <a:fillRect/>
          </a:stretch>
        </p:blipFill>
        <p:spPr>
          <a:xfrm>
            <a:off x="5148064" y="5949280"/>
            <a:ext cx="936104" cy="755122"/>
          </a:xfrm>
          <a:prstGeom prst="rect">
            <a:avLst/>
          </a:prstGeom>
        </p:spPr>
      </p:pic>
      <p:sp>
        <p:nvSpPr>
          <p:cNvPr id="40" name="Sourire 39"/>
          <p:cNvSpPr/>
          <p:nvPr/>
        </p:nvSpPr>
        <p:spPr>
          <a:xfrm>
            <a:off x="4283968" y="188640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ourire 40"/>
          <p:cNvSpPr/>
          <p:nvPr/>
        </p:nvSpPr>
        <p:spPr>
          <a:xfrm>
            <a:off x="3275856" y="1196752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ourire 41"/>
          <p:cNvSpPr/>
          <p:nvPr/>
        </p:nvSpPr>
        <p:spPr>
          <a:xfrm>
            <a:off x="5292080" y="1124744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ourire 42"/>
          <p:cNvSpPr/>
          <p:nvPr/>
        </p:nvSpPr>
        <p:spPr>
          <a:xfrm>
            <a:off x="6948264" y="2060848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ourire 43"/>
          <p:cNvSpPr/>
          <p:nvPr/>
        </p:nvSpPr>
        <p:spPr>
          <a:xfrm>
            <a:off x="6516216" y="1844824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Sourire 44"/>
          <p:cNvSpPr/>
          <p:nvPr/>
        </p:nvSpPr>
        <p:spPr>
          <a:xfrm>
            <a:off x="7452320" y="2276872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ourire 45"/>
          <p:cNvSpPr/>
          <p:nvPr/>
        </p:nvSpPr>
        <p:spPr>
          <a:xfrm>
            <a:off x="5220072" y="4509120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Sourire 46"/>
          <p:cNvSpPr/>
          <p:nvPr/>
        </p:nvSpPr>
        <p:spPr>
          <a:xfrm>
            <a:off x="3275856" y="443711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rire 47"/>
          <p:cNvSpPr/>
          <p:nvPr/>
        </p:nvSpPr>
        <p:spPr>
          <a:xfrm>
            <a:off x="4211960" y="3501008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desk2"/>
          <p:cNvSpPr>
            <a:spLocks noEditPoints="1" noChangeArrowheads="1"/>
          </p:cNvSpPr>
          <p:nvPr/>
        </p:nvSpPr>
        <p:spPr bwMode="auto">
          <a:xfrm rot="5400000">
            <a:off x="940371" y="291877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16632"/>
            <a:ext cx="1055110" cy="792088"/>
          </a:xfrm>
          <a:prstGeom prst="rect">
            <a:avLst/>
          </a:prstGeom>
          <a:noFill/>
        </p:spPr>
      </p:pic>
      <p:sp>
        <p:nvSpPr>
          <p:cNvPr id="51" name="table"/>
          <p:cNvSpPr>
            <a:spLocks noEditPoints="1" noChangeArrowheads="1"/>
          </p:cNvSpPr>
          <p:nvPr/>
        </p:nvSpPr>
        <p:spPr bwMode="auto">
          <a:xfrm>
            <a:off x="5364088" y="249289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table"/>
          <p:cNvSpPr>
            <a:spLocks noEditPoints="1" noChangeArrowheads="1"/>
          </p:cNvSpPr>
          <p:nvPr/>
        </p:nvSpPr>
        <p:spPr bwMode="auto">
          <a:xfrm>
            <a:off x="3707904" y="393305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" name="table"/>
          <p:cNvSpPr>
            <a:spLocks noEditPoints="1" noChangeArrowheads="1"/>
          </p:cNvSpPr>
          <p:nvPr/>
        </p:nvSpPr>
        <p:spPr bwMode="auto">
          <a:xfrm>
            <a:off x="3707904" y="620688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Sourire 53"/>
          <p:cNvSpPr/>
          <p:nvPr/>
        </p:nvSpPr>
        <p:spPr>
          <a:xfrm>
            <a:off x="5796136" y="2060848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ourire 54"/>
          <p:cNvSpPr/>
          <p:nvPr/>
        </p:nvSpPr>
        <p:spPr>
          <a:xfrm>
            <a:off x="5940152" y="4005064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Sourire 55"/>
          <p:cNvSpPr/>
          <p:nvPr/>
        </p:nvSpPr>
        <p:spPr>
          <a:xfrm>
            <a:off x="4932040" y="2996952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6804248" y="3861048"/>
            <a:ext cx="23397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Déroulement:</a:t>
            </a:r>
          </a:p>
          <a:p>
            <a:r>
              <a:rPr lang="fr-FR" dirty="0" smtClean="0"/>
              <a:t>Passage du groupe 4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27" name="desk1"/>
          <p:cNvSpPr>
            <a:spLocks noEditPoints="1" noChangeArrowheads="1"/>
          </p:cNvSpPr>
          <p:nvPr/>
        </p:nvSpPr>
        <p:spPr bwMode="auto">
          <a:xfrm>
            <a:off x="3203848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" name="Image 27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5949280"/>
            <a:ext cx="1028757" cy="77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0"/>
            <a:ext cx="2771800" cy="2006783"/>
          </a:xfrm>
          <a:prstGeom prst="rect">
            <a:avLst/>
          </a:prstGeom>
          <a:noFill/>
        </p:spPr>
      </p:pic>
      <p:sp>
        <p:nvSpPr>
          <p:cNvPr id="35" name="desk2"/>
          <p:cNvSpPr>
            <a:spLocks noEditPoints="1" noChangeArrowheads="1"/>
          </p:cNvSpPr>
          <p:nvPr/>
        </p:nvSpPr>
        <p:spPr bwMode="auto">
          <a:xfrm>
            <a:off x="1115616" y="5157192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desk1"/>
          <p:cNvSpPr>
            <a:spLocks noEditPoints="1" noChangeArrowheads="1"/>
          </p:cNvSpPr>
          <p:nvPr/>
        </p:nvSpPr>
        <p:spPr bwMode="auto">
          <a:xfrm>
            <a:off x="4860032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" name="Image 36" descr="malette matéria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5949280"/>
            <a:ext cx="1028757" cy="771568"/>
          </a:xfrm>
          <a:prstGeom prst="rect">
            <a:avLst/>
          </a:prstGeom>
        </p:spPr>
      </p:pic>
      <p:sp>
        <p:nvSpPr>
          <p:cNvPr id="38" name="table"/>
          <p:cNvSpPr>
            <a:spLocks noEditPoints="1" noChangeArrowheads="1"/>
          </p:cNvSpPr>
          <p:nvPr/>
        </p:nvSpPr>
        <p:spPr bwMode="auto">
          <a:xfrm>
            <a:off x="1547664" y="2924944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9" name="Image 38" descr="IMG_1893.JPG"/>
          <p:cNvPicPr>
            <a:picLocks noChangeAspect="1"/>
          </p:cNvPicPr>
          <p:nvPr/>
        </p:nvPicPr>
        <p:blipFill>
          <a:blip r:embed="rId4" cstate="print"/>
          <a:srcRect t="12600" b="26900"/>
          <a:stretch>
            <a:fillRect/>
          </a:stretch>
        </p:blipFill>
        <p:spPr>
          <a:xfrm>
            <a:off x="5148064" y="5949280"/>
            <a:ext cx="936104" cy="755122"/>
          </a:xfrm>
          <a:prstGeom prst="rect">
            <a:avLst/>
          </a:prstGeom>
        </p:spPr>
      </p:pic>
      <p:sp>
        <p:nvSpPr>
          <p:cNvPr id="40" name="Sourire 39"/>
          <p:cNvSpPr/>
          <p:nvPr/>
        </p:nvSpPr>
        <p:spPr>
          <a:xfrm>
            <a:off x="4283968" y="188640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ourire 40"/>
          <p:cNvSpPr/>
          <p:nvPr/>
        </p:nvSpPr>
        <p:spPr>
          <a:xfrm>
            <a:off x="3275856" y="1196752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ourire 41"/>
          <p:cNvSpPr/>
          <p:nvPr/>
        </p:nvSpPr>
        <p:spPr>
          <a:xfrm>
            <a:off x="5292080" y="1124744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ourire 42"/>
          <p:cNvSpPr/>
          <p:nvPr/>
        </p:nvSpPr>
        <p:spPr>
          <a:xfrm>
            <a:off x="2051720" y="2492896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ourire 43"/>
          <p:cNvSpPr/>
          <p:nvPr/>
        </p:nvSpPr>
        <p:spPr>
          <a:xfrm>
            <a:off x="3059832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Sourire 44"/>
          <p:cNvSpPr/>
          <p:nvPr/>
        </p:nvSpPr>
        <p:spPr>
          <a:xfrm>
            <a:off x="1115616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ourire 45"/>
          <p:cNvSpPr/>
          <p:nvPr/>
        </p:nvSpPr>
        <p:spPr>
          <a:xfrm>
            <a:off x="5220072" y="4509120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Sourire 46"/>
          <p:cNvSpPr/>
          <p:nvPr/>
        </p:nvSpPr>
        <p:spPr>
          <a:xfrm>
            <a:off x="3275856" y="443711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rire 47"/>
          <p:cNvSpPr/>
          <p:nvPr/>
        </p:nvSpPr>
        <p:spPr>
          <a:xfrm>
            <a:off x="4211960" y="3501008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desk2"/>
          <p:cNvSpPr>
            <a:spLocks noEditPoints="1" noChangeArrowheads="1"/>
          </p:cNvSpPr>
          <p:nvPr/>
        </p:nvSpPr>
        <p:spPr bwMode="auto">
          <a:xfrm rot="5400000">
            <a:off x="940371" y="291877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16632"/>
            <a:ext cx="1055110" cy="792088"/>
          </a:xfrm>
          <a:prstGeom prst="rect">
            <a:avLst/>
          </a:prstGeom>
          <a:noFill/>
        </p:spPr>
      </p:pic>
      <p:sp>
        <p:nvSpPr>
          <p:cNvPr id="51" name="table"/>
          <p:cNvSpPr>
            <a:spLocks noEditPoints="1" noChangeArrowheads="1"/>
          </p:cNvSpPr>
          <p:nvPr/>
        </p:nvSpPr>
        <p:spPr bwMode="auto">
          <a:xfrm>
            <a:off x="5364088" y="249289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table"/>
          <p:cNvSpPr>
            <a:spLocks noEditPoints="1" noChangeArrowheads="1"/>
          </p:cNvSpPr>
          <p:nvPr/>
        </p:nvSpPr>
        <p:spPr bwMode="auto">
          <a:xfrm>
            <a:off x="3707904" y="393305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" name="table"/>
          <p:cNvSpPr>
            <a:spLocks noEditPoints="1" noChangeArrowheads="1"/>
          </p:cNvSpPr>
          <p:nvPr/>
        </p:nvSpPr>
        <p:spPr bwMode="auto">
          <a:xfrm>
            <a:off x="3707904" y="620688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Sourire 53"/>
          <p:cNvSpPr/>
          <p:nvPr/>
        </p:nvSpPr>
        <p:spPr>
          <a:xfrm>
            <a:off x="5796136" y="2060848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ourire 54"/>
          <p:cNvSpPr/>
          <p:nvPr/>
        </p:nvSpPr>
        <p:spPr>
          <a:xfrm>
            <a:off x="5940152" y="4005064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Sourire 55"/>
          <p:cNvSpPr/>
          <p:nvPr/>
        </p:nvSpPr>
        <p:spPr>
          <a:xfrm>
            <a:off x="4932040" y="2996952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6804248" y="3861049"/>
            <a:ext cx="23397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Déroulement:</a:t>
            </a:r>
          </a:p>
          <a:p>
            <a:endParaRPr lang="fr-FR" dirty="0" smtClean="0"/>
          </a:p>
          <a:p>
            <a:r>
              <a:rPr lang="fr-FR" dirty="0" smtClean="0"/>
              <a:t>Discussion autour des résultats trouvés et réponse aux questions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27" name="desk1"/>
          <p:cNvSpPr>
            <a:spLocks noEditPoints="1" noChangeArrowheads="1"/>
          </p:cNvSpPr>
          <p:nvPr/>
        </p:nvSpPr>
        <p:spPr bwMode="auto">
          <a:xfrm>
            <a:off x="3203848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" name="Image 27" descr="malette matéria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5949280"/>
            <a:ext cx="1028757" cy="771568"/>
          </a:xfrm>
          <a:prstGeom prst="rect">
            <a:avLst/>
          </a:prstGeom>
        </p:spPr>
      </p:pic>
      <p:pic>
        <p:nvPicPr>
          <p:cNvPr id="29" name="Image 28" descr="professeur.jpg"/>
          <p:cNvPicPr>
            <a:picLocks noChangeAspect="1"/>
          </p:cNvPicPr>
          <p:nvPr/>
        </p:nvPicPr>
        <p:blipFill>
          <a:blip r:embed="rId6" cstate="print"/>
          <a:srcRect l="12200" r="61340" b="50000"/>
          <a:stretch>
            <a:fillRect/>
          </a:stretch>
        </p:blipFill>
        <p:spPr>
          <a:xfrm>
            <a:off x="7308304" y="2132856"/>
            <a:ext cx="1440160" cy="1564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 l="17277" t="5081" r="20183" b="24628"/>
          <a:stretch>
            <a:fillRect/>
          </a:stretch>
        </p:blipFill>
        <p:spPr bwMode="auto">
          <a:xfrm>
            <a:off x="1000100" y="357166"/>
            <a:ext cx="8001056" cy="6500834"/>
          </a:xfrm>
          <a:prstGeom prst="rect">
            <a:avLst/>
          </a:prstGeom>
          <a:noFill/>
        </p:spPr>
      </p:pic>
      <p:pic>
        <p:nvPicPr>
          <p:cNvPr id="5" name="Image 4" descr="Les matéria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052736"/>
            <a:ext cx="6287387" cy="4032448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1979712" y="1268760"/>
          <a:ext cx="6096000" cy="36576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r>
                        <a:rPr lang="fr-FR" b="1" u="sng" dirty="0">
                          <a:solidFill>
                            <a:srgbClr val="000000"/>
                          </a:solidFill>
                        </a:rPr>
                        <a:t>Les Familles des matériaux</a:t>
                      </a: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 rot="16200000">
            <a:off x="-937073" y="4466751"/>
            <a:ext cx="2890535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chemeClr val="accent1"/>
                </a:solidFill>
              </a:rPr>
              <a:t>Apports complémentaires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 l="17277" t="5081" r="20183" b="24628"/>
          <a:stretch>
            <a:fillRect/>
          </a:stretch>
        </p:blipFill>
        <p:spPr bwMode="auto">
          <a:xfrm>
            <a:off x="1000100" y="357166"/>
            <a:ext cx="8001056" cy="6500834"/>
          </a:xfrm>
          <a:prstGeom prst="rect">
            <a:avLst/>
          </a:prstGeom>
          <a:noFill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l="8772" t="6926" r="20129" b="10995"/>
          <a:stretch>
            <a:fillRect/>
          </a:stretch>
        </p:blipFill>
        <p:spPr bwMode="auto">
          <a:xfrm>
            <a:off x="2195736" y="980728"/>
            <a:ext cx="548903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16200000">
            <a:off x="-937073" y="4466751"/>
            <a:ext cx="2890535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chemeClr val="accent1"/>
                </a:solidFill>
              </a:rPr>
              <a:t>Apports complémentaires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 l="17277" t="5081" r="20183" b="24628"/>
          <a:stretch>
            <a:fillRect/>
          </a:stretch>
        </p:blipFill>
        <p:spPr bwMode="auto">
          <a:xfrm>
            <a:off x="1000100" y="357166"/>
            <a:ext cx="8001056" cy="650083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1538" y="142852"/>
            <a:ext cx="8215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TD1 application 1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 l="14450" t="7521" r="21429" b="15714"/>
          <a:stretch>
            <a:fillRect/>
          </a:stretch>
        </p:blipFill>
        <p:spPr bwMode="auto">
          <a:xfrm>
            <a:off x="3419872" y="1412776"/>
            <a:ext cx="490802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 cstate="print"/>
          <a:srcRect l="15972" t="13406" r="20129" b="25395"/>
          <a:stretch>
            <a:fillRect/>
          </a:stretch>
        </p:blipFill>
        <p:spPr bwMode="auto">
          <a:xfrm>
            <a:off x="1691680" y="1052736"/>
            <a:ext cx="360887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 rot="16200000">
            <a:off x="-628493" y="4466751"/>
            <a:ext cx="2273379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chemeClr val="accent1"/>
                </a:solidFill>
              </a:rPr>
              <a:t>Mise en Application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115616" y="260648"/>
            <a:ext cx="82153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Au travers d’autres activités Construction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À chaque nouvelle pièce étudiée à l’atelier où les élèves complètent une fiche matière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 l="21428" t="18320" r="21429" b="10401"/>
          <a:stretch>
            <a:fillRect/>
          </a:stretch>
        </p:blipFill>
        <p:spPr bwMode="auto">
          <a:xfrm>
            <a:off x="1115616" y="1772816"/>
            <a:ext cx="3600400" cy="280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 l="21429" t="30560" r="22550" b="20480"/>
          <a:stretch>
            <a:fillRect/>
          </a:stretch>
        </p:blipFill>
        <p:spPr bwMode="auto">
          <a:xfrm>
            <a:off x="4932040" y="1988840"/>
            <a:ext cx="3995936" cy="218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043608" y="0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dirty="0" smtClean="0">
                <a:solidFill>
                  <a:prstClr val="black"/>
                </a:solidFill>
              </a:rPr>
              <a:t>Evaluation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-340113" y="4466751"/>
            <a:ext cx="1696618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chemeClr val="accent1"/>
                </a:solidFill>
              </a:rPr>
              <a:t>EVALUATION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Fiche contrat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322" t="16286" r="17429" b="10995"/>
          <a:stretch>
            <a:fillRect/>
          </a:stretch>
        </p:blipFill>
        <p:spPr bwMode="auto">
          <a:xfrm>
            <a:off x="1259631" y="1340768"/>
            <a:ext cx="7546581" cy="5256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Compétences Activité Découverte des Matériaux</a:t>
            </a:r>
            <a:endParaRPr lang="fr-FR" dirty="0"/>
          </a:p>
        </p:txBody>
      </p:sp>
      <p:pic>
        <p:nvPicPr>
          <p:cNvPr id="4" name="Espace réservé du contenu 3" descr="compétences pour activité découverte matériau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924140"/>
            <a:ext cx="7499350" cy="3847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esk2"/>
          <p:cNvSpPr>
            <a:spLocks noEditPoints="1" noChangeArrowheads="1"/>
          </p:cNvSpPr>
          <p:nvPr/>
        </p:nvSpPr>
        <p:spPr bwMode="auto">
          <a:xfrm>
            <a:off x="1115616" y="5157192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8" name="desk1"/>
          <p:cNvSpPr>
            <a:spLocks noEditPoints="1" noChangeArrowheads="1"/>
          </p:cNvSpPr>
          <p:nvPr/>
        </p:nvSpPr>
        <p:spPr bwMode="auto">
          <a:xfrm>
            <a:off x="4860032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1315" y="0"/>
            <a:ext cx="3741602" cy="2708920"/>
          </a:xfrm>
          <a:prstGeom prst="rect">
            <a:avLst/>
          </a:prstGeom>
          <a:noFill/>
        </p:spPr>
      </p:pic>
      <p:pic>
        <p:nvPicPr>
          <p:cNvPr id="8" name="Image 7" descr="malette matéria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5949280"/>
            <a:ext cx="1028757" cy="771568"/>
          </a:xfrm>
          <a:prstGeom prst="rect">
            <a:avLst/>
          </a:prstGeom>
        </p:spPr>
      </p:pic>
      <p:sp>
        <p:nvSpPr>
          <p:cNvPr id="11" name="table"/>
          <p:cNvSpPr>
            <a:spLocks noEditPoints="1" noChangeArrowheads="1"/>
          </p:cNvSpPr>
          <p:nvPr/>
        </p:nvSpPr>
        <p:spPr bwMode="auto">
          <a:xfrm>
            <a:off x="1547664" y="2924944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600" dirty="0" smtClean="0"/>
              <a:t>Groupe 4</a:t>
            </a:r>
            <a:endParaRPr lang="fr-FR" sz="1600" dirty="0"/>
          </a:p>
        </p:txBody>
      </p:sp>
      <p:pic>
        <p:nvPicPr>
          <p:cNvPr id="12" name="Image 11" descr="IMG_1893.JPG"/>
          <p:cNvPicPr>
            <a:picLocks noChangeAspect="1"/>
          </p:cNvPicPr>
          <p:nvPr/>
        </p:nvPicPr>
        <p:blipFill>
          <a:blip r:embed="rId4" cstate="print"/>
          <a:srcRect t="12600" b="26900"/>
          <a:stretch>
            <a:fillRect/>
          </a:stretch>
        </p:blipFill>
        <p:spPr>
          <a:xfrm>
            <a:off x="5148064" y="5949280"/>
            <a:ext cx="936104" cy="755122"/>
          </a:xfrm>
          <a:prstGeom prst="rect">
            <a:avLst/>
          </a:prstGeom>
        </p:spPr>
      </p:pic>
      <p:sp>
        <p:nvSpPr>
          <p:cNvPr id="13" name="Sourire 12"/>
          <p:cNvSpPr/>
          <p:nvPr/>
        </p:nvSpPr>
        <p:spPr>
          <a:xfrm>
            <a:off x="4283968" y="188640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Sourire 19"/>
          <p:cNvSpPr/>
          <p:nvPr/>
        </p:nvSpPr>
        <p:spPr>
          <a:xfrm>
            <a:off x="3275856" y="1196752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Sourire 20"/>
          <p:cNvSpPr/>
          <p:nvPr/>
        </p:nvSpPr>
        <p:spPr>
          <a:xfrm>
            <a:off x="4283968" y="2132856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Sourire 21"/>
          <p:cNvSpPr/>
          <p:nvPr/>
        </p:nvSpPr>
        <p:spPr>
          <a:xfrm>
            <a:off x="2051720" y="2492896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Sourire 22"/>
          <p:cNvSpPr/>
          <p:nvPr/>
        </p:nvSpPr>
        <p:spPr>
          <a:xfrm>
            <a:off x="2051720" y="4365104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Sourire 23"/>
          <p:cNvSpPr/>
          <p:nvPr/>
        </p:nvSpPr>
        <p:spPr>
          <a:xfrm>
            <a:off x="1115616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Sourire 24"/>
          <p:cNvSpPr/>
          <p:nvPr/>
        </p:nvSpPr>
        <p:spPr>
          <a:xfrm>
            <a:off x="5012598" y="443312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Sourire 25"/>
          <p:cNvSpPr/>
          <p:nvPr/>
        </p:nvSpPr>
        <p:spPr>
          <a:xfrm>
            <a:off x="3068382" y="443312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Sourire 26"/>
          <p:cNvSpPr/>
          <p:nvPr/>
        </p:nvSpPr>
        <p:spPr>
          <a:xfrm>
            <a:off x="4004486" y="3497018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desk2"/>
          <p:cNvSpPr>
            <a:spLocks noEditPoints="1" noChangeArrowheads="1"/>
          </p:cNvSpPr>
          <p:nvPr/>
        </p:nvSpPr>
        <p:spPr bwMode="auto">
          <a:xfrm rot="5400000">
            <a:off x="940371" y="291877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16632"/>
            <a:ext cx="1368152" cy="1027094"/>
          </a:xfrm>
          <a:prstGeom prst="rect">
            <a:avLst/>
          </a:prstGeom>
          <a:noFill/>
        </p:spPr>
      </p:pic>
      <p:pic>
        <p:nvPicPr>
          <p:cNvPr id="29" name="Image 28" descr="professeur.jpg"/>
          <p:cNvPicPr>
            <a:picLocks noChangeAspect="1"/>
          </p:cNvPicPr>
          <p:nvPr/>
        </p:nvPicPr>
        <p:blipFill>
          <a:blip r:embed="rId6" cstate="print"/>
          <a:srcRect l="36770" t="7270" r="4641" b="3983"/>
          <a:stretch>
            <a:fillRect/>
          </a:stretch>
        </p:blipFill>
        <p:spPr>
          <a:xfrm>
            <a:off x="7956376" y="2708920"/>
            <a:ext cx="1322814" cy="1152128"/>
          </a:xfrm>
          <a:prstGeom prst="rect">
            <a:avLst/>
          </a:prstGeom>
        </p:spPr>
      </p:pic>
      <p:sp>
        <p:nvSpPr>
          <p:cNvPr id="30" name="table"/>
          <p:cNvSpPr>
            <a:spLocks noEditPoints="1" noChangeArrowheads="1"/>
          </p:cNvSpPr>
          <p:nvPr/>
        </p:nvSpPr>
        <p:spPr bwMode="auto">
          <a:xfrm>
            <a:off x="5364088" y="249289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dirty="0" smtClean="0"/>
              <a:t>Groupe  3</a:t>
            </a:r>
            <a:endParaRPr lang="fr-FR" sz="1400" dirty="0"/>
          </a:p>
        </p:txBody>
      </p:sp>
      <p:sp>
        <p:nvSpPr>
          <p:cNvPr id="31" name="table"/>
          <p:cNvSpPr>
            <a:spLocks noEditPoints="1" noChangeArrowheads="1"/>
          </p:cNvSpPr>
          <p:nvPr/>
        </p:nvSpPr>
        <p:spPr bwMode="auto">
          <a:xfrm>
            <a:off x="3500430" y="392906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600" dirty="0" smtClean="0"/>
              <a:t>Groupe  2</a:t>
            </a:r>
            <a:endParaRPr lang="fr-FR" sz="1600" dirty="0"/>
          </a:p>
        </p:txBody>
      </p:sp>
      <p:sp>
        <p:nvSpPr>
          <p:cNvPr id="32" name="table"/>
          <p:cNvSpPr>
            <a:spLocks noEditPoints="1" noChangeArrowheads="1"/>
          </p:cNvSpPr>
          <p:nvPr/>
        </p:nvSpPr>
        <p:spPr bwMode="auto">
          <a:xfrm>
            <a:off x="3707904" y="620688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600" dirty="0" smtClean="0"/>
              <a:t>Groupe 1</a:t>
            </a:r>
            <a:endParaRPr lang="fr-FR" sz="1600" dirty="0"/>
          </a:p>
        </p:txBody>
      </p:sp>
      <p:sp>
        <p:nvSpPr>
          <p:cNvPr id="33" name="Sourire 32"/>
          <p:cNvSpPr/>
          <p:nvPr/>
        </p:nvSpPr>
        <p:spPr>
          <a:xfrm>
            <a:off x="5796136" y="2060848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Sourire 33"/>
          <p:cNvSpPr/>
          <p:nvPr/>
        </p:nvSpPr>
        <p:spPr>
          <a:xfrm>
            <a:off x="6876256" y="3068960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Sourire 34"/>
          <p:cNvSpPr/>
          <p:nvPr/>
        </p:nvSpPr>
        <p:spPr>
          <a:xfrm>
            <a:off x="4932040" y="2996952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6804248" y="3861048"/>
            <a:ext cx="23397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Déroulement</a:t>
            </a:r>
          </a:p>
          <a:p>
            <a:r>
              <a:rPr lang="fr-FR" dirty="0" smtClean="0"/>
              <a:t>Phase 1</a:t>
            </a:r>
          </a:p>
          <a:p>
            <a:r>
              <a:rPr lang="fr-FR" dirty="0" smtClean="0"/>
              <a:t>Prise en main </a:t>
            </a:r>
          </a:p>
          <a:p>
            <a:r>
              <a:rPr lang="fr-FR" sz="1200" i="1" dirty="0" smtClean="0"/>
              <a:t>Constitution des groupes (4x3)</a:t>
            </a:r>
          </a:p>
          <a:p>
            <a:r>
              <a:rPr lang="fr-FR" sz="1200" i="1" dirty="0" smtClean="0"/>
              <a:t>Définition de l’espace </a:t>
            </a:r>
          </a:p>
          <a:p>
            <a:r>
              <a:rPr lang="fr-FR" sz="1200" i="1" dirty="0" smtClean="0"/>
              <a:t>Phase d’activation </a:t>
            </a:r>
          </a:p>
          <a:p>
            <a:r>
              <a:rPr lang="fr-FR" sz="1200" i="1" dirty="0" smtClean="0"/>
              <a:t>Distribution des documents</a:t>
            </a:r>
          </a:p>
          <a:p>
            <a:endParaRPr lang="fr-FR" sz="1200" i="1" dirty="0" smtClean="0"/>
          </a:p>
          <a:p>
            <a:r>
              <a:rPr lang="fr-FR" dirty="0" smtClean="0"/>
              <a:t>Phase 2 </a:t>
            </a:r>
          </a:p>
          <a:p>
            <a:r>
              <a:rPr lang="fr-FR" sz="1200" i="1" dirty="0" smtClean="0"/>
              <a:t>Les élèves prennent connaissance du travail à réaliser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7" name="desk1"/>
          <p:cNvSpPr>
            <a:spLocks noEditPoints="1" noChangeArrowheads="1"/>
          </p:cNvSpPr>
          <p:nvPr/>
        </p:nvSpPr>
        <p:spPr bwMode="auto">
          <a:xfrm>
            <a:off x="3203848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8" name="Image 37" descr="malette matéria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5949280"/>
            <a:ext cx="1028757" cy="771568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print"/>
          <a:srcRect l="6869" t="9769" r="23679" b="7194"/>
          <a:stretch>
            <a:fillRect/>
          </a:stretch>
        </p:blipFill>
        <p:spPr bwMode="auto">
          <a:xfrm>
            <a:off x="1403648" y="188640"/>
            <a:ext cx="93610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ZoneTexte 39"/>
          <p:cNvSpPr txBox="1"/>
          <p:nvPr/>
        </p:nvSpPr>
        <p:spPr>
          <a:xfrm>
            <a:off x="1187624" y="134076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X 4 postes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6516216" y="2606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Problématique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516216" y="62068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 + Enoncé des Pièces pour chaque groupe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857752" y="214290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Pièces : 2,3,4,19,21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2500298" y="2428868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Pièces : 8,27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2571736" y="4857760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3"/>
                </a:solidFill>
              </a:rPr>
              <a:t>Pièces : 6,7,23,28,30,31,32,34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500694" y="4000504"/>
            <a:ext cx="1357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4"/>
                </a:solidFill>
              </a:rPr>
              <a:t>Pièces : 5,9,10,11,12,13,14,22,24,29</a:t>
            </a:r>
            <a:endParaRPr lang="fr-FR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9149" y="0"/>
            <a:ext cx="3144851" cy="2276872"/>
          </a:xfrm>
          <a:prstGeom prst="rect">
            <a:avLst/>
          </a:prstGeom>
          <a:noFill/>
        </p:spPr>
      </p:pic>
      <p:sp>
        <p:nvSpPr>
          <p:cNvPr id="35" name="desk2"/>
          <p:cNvSpPr>
            <a:spLocks noEditPoints="1" noChangeArrowheads="1"/>
          </p:cNvSpPr>
          <p:nvPr/>
        </p:nvSpPr>
        <p:spPr bwMode="auto">
          <a:xfrm>
            <a:off x="1115616" y="5157192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desk1"/>
          <p:cNvSpPr>
            <a:spLocks noEditPoints="1" noChangeArrowheads="1"/>
          </p:cNvSpPr>
          <p:nvPr/>
        </p:nvSpPr>
        <p:spPr bwMode="auto">
          <a:xfrm>
            <a:off x="4860032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" name="Image 36" descr="malette matéria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5949280"/>
            <a:ext cx="1028757" cy="771568"/>
          </a:xfrm>
          <a:prstGeom prst="rect">
            <a:avLst/>
          </a:prstGeom>
        </p:spPr>
      </p:pic>
      <p:sp>
        <p:nvSpPr>
          <p:cNvPr id="38" name="table"/>
          <p:cNvSpPr>
            <a:spLocks noEditPoints="1" noChangeArrowheads="1"/>
          </p:cNvSpPr>
          <p:nvPr/>
        </p:nvSpPr>
        <p:spPr bwMode="auto">
          <a:xfrm>
            <a:off x="1547664" y="2924944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9" name="Image 38" descr="IMG_1893.JPG"/>
          <p:cNvPicPr>
            <a:picLocks noChangeAspect="1"/>
          </p:cNvPicPr>
          <p:nvPr/>
        </p:nvPicPr>
        <p:blipFill>
          <a:blip r:embed="rId4" cstate="print"/>
          <a:srcRect t="12600" b="26900"/>
          <a:stretch>
            <a:fillRect/>
          </a:stretch>
        </p:blipFill>
        <p:spPr>
          <a:xfrm>
            <a:off x="5148064" y="5949280"/>
            <a:ext cx="936104" cy="755122"/>
          </a:xfrm>
          <a:prstGeom prst="rect">
            <a:avLst/>
          </a:prstGeom>
        </p:spPr>
      </p:pic>
      <p:sp>
        <p:nvSpPr>
          <p:cNvPr id="40" name="Sourire 39"/>
          <p:cNvSpPr/>
          <p:nvPr/>
        </p:nvSpPr>
        <p:spPr>
          <a:xfrm>
            <a:off x="4283968" y="188640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ourire 40"/>
          <p:cNvSpPr/>
          <p:nvPr/>
        </p:nvSpPr>
        <p:spPr>
          <a:xfrm>
            <a:off x="3275856" y="1196752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ourire 41"/>
          <p:cNvSpPr/>
          <p:nvPr/>
        </p:nvSpPr>
        <p:spPr>
          <a:xfrm>
            <a:off x="4283968" y="2132856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ourire 42"/>
          <p:cNvSpPr/>
          <p:nvPr/>
        </p:nvSpPr>
        <p:spPr>
          <a:xfrm>
            <a:off x="2051720" y="2492896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ourire 43"/>
          <p:cNvSpPr/>
          <p:nvPr/>
        </p:nvSpPr>
        <p:spPr>
          <a:xfrm>
            <a:off x="1979712" y="4365104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Sourire 44"/>
          <p:cNvSpPr/>
          <p:nvPr/>
        </p:nvSpPr>
        <p:spPr>
          <a:xfrm>
            <a:off x="1115616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ourire 45"/>
          <p:cNvSpPr/>
          <p:nvPr/>
        </p:nvSpPr>
        <p:spPr>
          <a:xfrm>
            <a:off x="5220072" y="4509120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Sourire 46"/>
          <p:cNvSpPr/>
          <p:nvPr/>
        </p:nvSpPr>
        <p:spPr>
          <a:xfrm>
            <a:off x="3275856" y="443711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rire 47"/>
          <p:cNvSpPr/>
          <p:nvPr/>
        </p:nvSpPr>
        <p:spPr>
          <a:xfrm>
            <a:off x="4211960" y="3501008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desk2"/>
          <p:cNvSpPr>
            <a:spLocks noEditPoints="1" noChangeArrowheads="1"/>
          </p:cNvSpPr>
          <p:nvPr/>
        </p:nvSpPr>
        <p:spPr bwMode="auto">
          <a:xfrm rot="5400000">
            <a:off x="940371" y="291877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" name="table"/>
          <p:cNvSpPr>
            <a:spLocks noEditPoints="1" noChangeArrowheads="1"/>
          </p:cNvSpPr>
          <p:nvPr/>
        </p:nvSpPr>
        <p:spPr bwMode="auto">
          <a:xfrm>
            <a:off x="5364088" y="249289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table"/>
          <p:cNvSpPr>
            <a:spLocks noEditPoints="1" noChangeArrowheads="1"/>
          </p:cNvSpPr>
          <p:nvPr/>
        </p:nvSpPr>
        <p:spPr bwMode="auto">
          <a:xfrm>
            <a:off x="3707904" y="393305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" name="table"/>
          <p:cNvSpPr>
            <a:spLocks noEditPoints="1" noChangeArrowheads="1"/>
          </p:cNvSpPr>
          <p:nvPr/>
        </p:nvSpPr>
        <p:spPr bwMode="auto">
          <a:xfrm>
            <a:off x="3707904" y="620688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Sourire 53"/>
          <p:cNvSpPr/>
          <p:nvPr/>
        </p:nvSpPr>
        <p:spPr>
          <a:xfrm>
            <a:off x="5796136" y="2060848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ourire 54"/>
          <p:cNvSpPr/>
          <p:nvPr/>
        </p:nvSpPr>
        <p:spPr>
          <a:xfrm>
            <a:off x="6876256" y="3068960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Sourire 55"/>
          <p:cNvSpPr/>
          <p:nvPr/>
        </p:nvSpPr>
        <p:spPr>
          <a:xfrm>
            <a:off x="4932040" y="2996952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6804248" y="3717032"/>
            <a:ext cx="23397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Déroulement:</a:t>
            </a:r>
          </a:p>
          <a:p>
            <a:r>
              <a:rPr lang="fr-FR" dirty="0" smtClean="0"/>
              <a:t>Phase 3 </a:t>
            </a:r>
          </a:p>
          <a:p>
            <a:pPr algn="ctr"/>
            <a:r>
              <a:rPr lang="fr-FR" dirty="0" smtClean="0"/>
              <a:t>TEMPS 1 </a:t>
            </a:r>
          </a:p>
          <a:p>
            <a:r>
              <a:rPr lang="fr-FR" sz="1400" dirty="0" smtClean="0"/>
              <a:t>Complètent </a:t>
            </a:r>
            <a:r>
              <a:rPr lang="fr-FR" sz="1400" b="1" dirty="0" smtClean="0"/>
              <a:t>DT1 et DT2</a:t>
            </a:r>
          </a:p>
          <a:p>
            <a:r>
              <a:rPr lang="fr-FR" sz="1400" dirty="0" smtClean="0"/>
              <a:t>Un représentant de chaque groupe récupère les pièces à travailler dans le thermoformé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27" name="desk1"/>
          <p:cNvSpPr>
            <a:spLocks noEditPoints="1" noChangeArrowheads="1"/>
          </p:cNvSpPr>
          <p:nvPr/>
        </p:nvSpPr>
        <p:spPr bwMode="auto">
          <a:xfrm>
            <a:off x="3203848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" name="Image 27" descr="malette matéria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5949280"/>
            <a:ext cx="1028757" cy="771568"/>
          </a:xfrm>
          <a:prstGeom prst="rect">
            <a:avLst/>
          </a:prstGeom>
        </p:spPr>
      </p:pic>
      <p:pic>
        <p:nvPicPr>
          <p:cNvPr id="31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16632"/>
            <a:ext cx="1368152" cy="1027094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rcRect l="6869" t="9769" r="23679" b="7194"/>
          <a:stretch>
            <a:fillRect/>
          </a:stretch>
        </p:blipFill>
        <p:spPr bwMode="auto">
          <a:xfrm>
            <a:off x="1259632" y="188640"/>
            <a:ext cx="93610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980728"/>
            <a:ext cx="69365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2924944"/>
            <a:ext cx="69365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4365104"/>
            <a:ext cx="69365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3356992"/>
            <a:ext cx="69365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Image 57" descr="professeur.jpg"/>
          <p:cNvPicPr>
            <a:picLocks noChangeAspect="1"/>
          </p:cNvPicPr>
          <p:nvPr/>
        </p:nvPicPr>
        <p:blipFill>
          <a:blip r:embed="rId8" cstate="print"/>
          <a:srcRect l="36770" t="7270" r="4641" b="3983"/>
          <a:stretch>
            <a:fillRect/>
          </a:stretch>
        </p:blipFill>
        <p:spPr>
          <a:xfrm>
            <a:off x="7821186" y="2204864"/>
            <a:ext cx="1322814" cy="1512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5 0.03863 C -0.03386 0.08143 -0.04566 0.12422 -0.05869 0.17974 C -0.07171 0.23526 -0.0941 0.34282 -0.10035 0.37243 " pathEditMode="relative" ptsTypes="aaA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3632 C 0.00157 0.08027 0.0033 0.12422 0.0257 0.17211 C 0.04809 0.21999 0.11476 0.26903 0.13455 0.32385 C 0.15434 0.37868 0.14237 0.47121 0.14445 0.50058 " pathEditMode="relative" ptsTypes="aa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3562 C 0.00156 0.05945 0.00538 0.08351 0.00851 0.10433 C 0.01163 0.12515 0.01476 0.15175 0.01649 0.161 " pathEditMode="relative" ptsTypes="a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0.03169 C 0.0434 0.07009 0.08142 0.10872 0.12917 0.12792 C 0.17691 0.14712 0.25625 0.13671 0.29167 0.14643 C 0.32708 0.15614 0.3316 0.18043 0.34219 0.18598 " pathEditMode="relative" ptsTypes="aa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6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esk1"/>
          <p:cNvSpPr>
            <a:spLocks noEditPoints="1" noChangeArrowheads="1"/>
          </p:cNvSpPr>
          <p:nvPr/>
        </p:nvSpPr>
        <p:spPr bwMode="auto">
          <a:xfrm>
            <a:off x="1475656" y="3717032"/>
            <a:ext cx="4968552" cy="252028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9" name="Image 38" descr="IMG_1893.JPG"/>
          <p:cNvPicPr>
            <a:picLocks noChangeAspect="1"/>
          </p:cNvPicPr>
          <p:nvPr/>
        </p:nvPicPr>
        <p:blipFill>
          <a:blip r:embed="rId2" cstate="print"/>
          <a:srcRect t="12600" b="26900"/>
          <a:stretch>
            <a:fillRect/>
          </a:stretch>
        </p:blipFill>
        <p:spPr>
          <a:xfrm>
            <a:off x="2555776" y="3861048"/>
            <a:ext cx="2808312" cy="2265366"/>
          </a:xfrm>
          <a:prstGeom prst="rect">
            <a:avLst/>
          </a:prstGeom>
        </p:spPr>
      </p:pic>
      <p:sp>
        <p:nvSpPr>
          <p:cNvPr id="42" name="Sourire 41"/>
          <p:cNvSpPr/>
          <p:nvPr/>
        </p:nvSpPr>
        <p:spPr>
          <a:xfrm>
            <a:off x="5148064" y="2708920"/>
            <a:ext cx="864096" cy="86409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ourire 43"/>
          <p:cNvSpPr/>
          <p:nvPr/>
        </p:nvSpPr>
        <p:spPr>
          <a:xfrm>
            <a:off x="1835696" y="2708920"/>
            <a:ext cx="792088" cy="792088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ourire 45"/>
          <p:cNvSpPr/>
          <p:nvPr/>
        </p:nvSpPr>
        <p:spPr>
          <a:xfrm>
            <a:off x="2915816" y="2708920"/>
            <a:ext cx="864096" cy="792088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ourire 54"/>
          <p:cNvSpPr/>
          <p:nvPr/>
        </p:nvSpPr>
        <p:spPr>
          <a:xfrm>
            <a:off x="4067944" y="2708920"/>
            <a:ext cx="864096" cy="864096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977" t="15262" r="50625" b="14715"/>
          <a:stretch>
            <a:fillRect/>
          </a:stretch>
        </p:blipFill>
        <p:spPr bwMode="auto">
          <a:xfrm>
            <a:off x="1403648" y="260648"/>
            <a:ext cx="199406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51350" t="19760" r="17150" b="45680"/>
          <a:stretch>
            <a:fillRect/>
          </a:stretch>
        </p:blipFill>
        <p:spPr bwMode="auto">
          <a:xfrm>
            <a:off x="3786182" y="214290"/>
            <a:ext cx="3168352" cy="21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0"/>
            <a:ext cx="2771800" cy="2006783"/>
          </a:xfrm>
          <a:prstGeom prst="rect">
            <a:avLst/>
          </a:prstGeom>
          <a:noFill/>
        </p:spPr>
      </p:pic>
      <p:pic>
        <p:nvPicPr>
          <p:cNvPr id="30" name="Image 29" descr="professeur.jpg"/>
          <p:cNvPicPr>
            <a:picLocks noChangeAspect="1"/>
          </p:cNvPicPr>
          <p:nvPr/>
        </p:nvPicPr>
        <p:blipFill>
          <a:blip r:embed="rId3" cstate="print"/>
          <a:srcRect l="14090" t="50000" r="63230"/>
          <a:stretch>
            <a:fillRect/>
          </a:stretch>
        </p:blipFill>
        <p:spPr>
          <a:xfrm>
            <a:off x="8100392" y="2276872"/>
            <a:ext cx="864096" cy="1095375"/>
          </a:xfrm>
          <a:prstGeom prst="rect">
            <a:avLst/>
          </a:prstGeom>
        </p:spPr>
      </p:pic>
      <p:sp>
        <p:nvSpPr>
          <p:cNvPr id="35" name="desk2"/>
          <p:cNvSpPr>
            <a:spLocks noEditPoints="1" noChangeArrowheads="1"/>
          </p:cNvSpPr>
          <p:nvPr/>
        </p:nvSpPr>
        <p:spPr bwMode="auto">
          <a:xfrm>
            <a:off x="1115616" y="5157192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desk1"/>
          <p:cNvSpPr>
            <a:spLocks noEditPoints="1" noChangeArrowheads="1"/>
          </p:cNvSpPr>
          <p:nvPr/>
        </p:nvSpPr>
        <p:spPr bwMode="auto">
          <a:xfrm>
            <a:off x="4860032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" name="Image 36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5949280"/>
            <a:ext cx="1028757" cy="771568"/>
          </a:xfrm>
          <a:prstGeom prst="rect">
            <a:avLst/>
          </a:prstGeom>
        </p:spPr>
      </p:pic>
      <p:sp>
        <p:nvSpPr>
          <p:cNvPr id="38" name="table"/>
          <p:cNvSpPr>
            <a:spLocks noEditPoints="1" noChangeArrowheads="1"/>
          </p:cNvSpPr>
          <p:nvPr/>
        </p:nvSpPr>
        <p:spPr bwMode="auto">
          <a:xfrm>
            <a:off x="1547664" y="2924944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9" name="Image 38" descr="IMG_1893.JPG"/>
          <p:cNvPicPr>
            <a:picLocks noChangeAspect="1"/>
          </p:cNvPicPr>
          <p:nvPr/>
        </p:nvPicPr>
        <p:blipFill>
          <a:blip r:embed="rId5" cstate="print"/>
          <a:srcRect t="12600" b="26900"/>
          <a:stretch>
            <a:fillRect/>
          </a:stretch>
        </p:blipFill>
        <p:spPr>
          <a:xfrm>
            <a:off x="5148064" y="5949280"/>
            <a:ext cx="936104" cy="755122"/>
          </a:xfrm>
          <a:prstGeom prst="rect">
            <a:avLst/>
          </a:prstGeom>
        </p:spPr>
      </p:pic>
      <p:sp>
        <p:nvSpPr>
          <p:cNvPr id="40" name="Sourire 39"/>
          <p:cNvSpPr/>
          <p:nvPr/>
        </p:nvSpPr>
        <p:spPr>
          <a:xfrm>
            <a:off x="4283968" y="188640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ourire 40"/>
          <p:cNvSpPr/>
          <p:nvPr/>
        </p:nvSpPr>
        <p:spPr>
          <a:xfrm>
            <a:off x="3275856" y="1196752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ourire 41"/>
          <p:cNvSpPr/>
          <p:nvPr/>
        </p:nvSpPr>
        <p:spPr>
          <a:xfrm>
            <a:off x="5868144" y="5517232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ourire 42"/>
          <p:cNvSpPr/>
          <p:nvPr/>
        </p:nvSpPr>
        <p:spPr>
          <a:xfrm>
            <a:off x="2051720" y="2492896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ourire 43"/>
          <p:cNvSpPr/>
          <p:nvPr/>
        </p:nvSpPr>
        <p:spPr>
          <a:xfrm>
            <a:off x="4499992" y="5517232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Sourire 44"/>
          <p:cNvSpPr/>
          <p:nvPr/>
        </p:nvSpPr>
        <p:spPr>
          <a:xfrm>
            <a:off x="1115616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ourire 45"/>
          <p:cNvSpPr/>
          <p:nvPr/>
        </p:nvSpPr>
        <p:spPr>
          <a:xfrm>
            <a:off x="4932040" y="551723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Sourire 46"/>
          <p:cNvSpPr/>
          <p:nvPr/>
        </p:nvSpPr>
        <p:spPr>
          <a:xfrm>
            <a:off x="3275856" y="443711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rire 47"/>
          <p:cNvSpPr/>
          <p:nvPr/>
        </p:nvSpPr>
        <p:spPr>
          <a:xfrm>
            <a:off x="4211960" y="3501008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desk2"/>
          <p:cNvSpPr>
            <a:spLocks noEditPoints="1" noChangeArrowheads="1"/>
          </p:cNvSpPr>
          <p:nvPr/>
        </p:nvSpPr>
        <p:spPr bwMode="auto">
          <a:xfrm rot="5400000">
            <a:off x="940371" y="291877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16632"/>
            <a:ext cx="1055110" cy="792088"/>
          </a:xfrm>
          <a:prstGeom prst="rect">
            <a:avLst/>
          </a:prstGeom>
          <a:noFill/>
        </p:spPr>
      </p:pic>
      <p:sp>
        <p:nvSpPr>
          <p:cNvPr id="51" name="table"/>
          <p:cNvSpPr>
            <a:spLocks noEditPoints="1" noChangeArrowheads="1"/>
          </p:cNvSpPr>
          <p:nvPr/>
        </p:nvSpPr>
        <p:spPr bwMode="auto">
          <a:xfrm>
            <a:off x="5364088" y="249289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table"/>
          <p:cNvSpPr>
            <a:spLocks noEditPoints="1" noChangeArrowheads="1"/>
          </p:cNvSpPr>
          <p:nvPr/>
        </p:nvSpPr>
        <p:spPr bwMode="auto">
          <a:xfrm>
            <a:off x="3707904" y="393305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" name="table"/>
          <p:cNvSpPr>
            <a:spLocks noEditPoints="1" noChangeArrowheads="1"/>
          </p:cNvSpPr>
          <p:nvPr/>
        </p:nvSpPr>
        <p:spPr bwMode="auto">
          <a:xfrm>
            <a:off x="3707904" y="620688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Sourire 53"/>
          <p:cNvSpPr/>
          <p:nvPr/>
        </p:nvSpPr>
        <p:spPr>
          <a:xfrm>
            <a:off x="5796136" y="2060848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ourire 54"/>
          <p:cNvSpPr/>
          <p:nvPr/>
        </p:nvSpPr>
        <p:spPr>
          <a:xfrm>
            <a:off x="5436096" y="5517232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Sourire 55"/>
          <p:cNvSpPr/>
          <p:nvPr/>
        </p:nvSpPr>
        <p:spPr>
          <a:xfrm>
            <a:off x="4932040" y="2996952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desk1"/>
          <p:cNvSpPr>
            <a:spLocks noEditPoints="1" noChangeArrowheads="1"/>
          </p:cNvSpPr>
          <p:nvPr/>
        </p:nvSpPr>
        <p:spPr bwMode="auto">
          <a:xfrm>
            <a:off x="3203848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" name="Image 27" descr="malette matériau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5949280"/>
            <a:ext cx="1028757" cy="771568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1187624" y="134076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X 4 postes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2 -0.00162 C -0.09098 -0.01828 -0.15816 -0.0347 -0.18316 -0.08466 C -0.20816 -0.13463 -0.19115 -0.21791 -0.17414 -0.30095 " pathEditMode="relative" ptsTypes="a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8.18876E-7 C -0.03559 -0.08998 -0.071 -0.17951 -0.09895 -0.25075 C -0.1269 -0.322 -0.15625 -0.38931 -0.16822 -0.42864 C -0.1802 -0.46796 -0.171 -0.47791 -0.17118 -0.48763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" y="-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4118 C 0.01424 -0.08305 0.02379 -0.12491 0.04827 -0.16516 C 0.07275 -0.20541 0.13472 -0.25075 0.15122 -0.28244 C 0.16771 -0.31413 0.14792 -0.34305 0.1474 -0.35508 " pathEditMode="relative" ptsTypes="aa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8.18876E-7 L 0.01979 -0.151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-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6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esk2"/>
          <p:cNvSpPr>
            <a:spLocks noEditPoints="1" noChangeArrowheads="1"/>
          </p:cNvSpPr>
          <p:nvPr/>
        </p:nvSpPr>
        <p:spPr bwMode="auto">
          <a:xfrm>
            <a:off x="1115616" y="5157192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8" name="desk1"/>
          <p:cNvSpPr>
            <a:spLocks noEditPoints="1" noChangeArrowheads="1"/>
          </p:cNvSpPr>
          <p:nvPr/>
        </p:nvSpPr>
        <p:spPr bwMode="auto">
          <a:xfrm>
            <a:off x="4860032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 descr="C:\Users\cyrill.terribas.PEDAGOGIE.004\AppData\Local\Microsoft\Windows\Temporary Internet Files\Content.IE5\NKRBS7SA\tb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0"/>
            <a:ext cx="2771800" cy="2006783"/>
          </a:xfrm>
          <a:prstGeom prst="rect">
            <a:avLst/>
          </a:prstGeom>
          <a:noFill/>
        </p:spPr>
      </p:pic>
      <p:pic>
        <p:nvPicPr>
          <p:cNvPr id="8" name="Image 7" descr="malette matéria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5949280"/>
            <a:ext cx="1028757" cy="771568"/>
          </a:xfrm>
          <a:prstGeom prst="rect">
            <a:avLst/>
          </a:prstGeom>
        </p:spPr>
      </p:pic>
      <p:sp>
        <p:nvSpPr>
          <p:cNvPr id="11" name="table"/>
          <p:cNvSpPr>
            <a:spLocks noEditPoints="1" noChangeArrowheads="1"/>
          </p:cNvSpPr>
          <p:nvPr/>
        </p:nvSpPr>
        <p:spPr bwMode="auto">
          <a:xfrm>
            <a:off x="1547664" y="2924944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 descr="IMG_1893.JPG"/>
          <p:cNvPicPr>
            <a:picLocks noChangeAspect="1"/>
          </p:cNvPicPr>
          <p:nvPr/>
        </p:nvPicPr>
        <p:blipFill>
          <a:blip r:embed="rId4" cstate="print"/>
          <a:srcRect t="12600" b="26900"/>
          <a:stretch>
            <a:fillRect/>
          </a:stretch>
        </p:blipFill>
        <p:spPr>
          <a:xfrm>
            <a:off x="5292080" y="6021288"/>
            <a:ext cx="936104" cy="755122"/>
          </a:xfrm>
          <a:prstGeom prst="rect">
            <a:avLst/>
          </a:prstGeom>
        </p:spPr>
      </p:pic>
      <p:sp>
        <p:nvSpPr>
          <p:cNvPr id="13" name="Sourire 12"/>
          <p:cNvSpPr/>
          <p:nvPr/>
        </p:nvSpPr>
        <p:spPr>
          <a:xfrm>
            <a:off x="4283968" y="188640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Sourire 19"/>
          <p:cNvSpPr/>
          <p:nvPr/>
        </p:nvSpPr>
        <p:spPr>
          <a:xfrm>
            <a:off x="3275856" y="1196752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Sourire 20"/>
          <p:cNvSpPr/>
          <p:nvPr/>
        </p:nvSpPr>
        <p:spPr>
          <a:xfrm>
            <a:off x="4283968" y="2132856"/>
            <a:ext cx="360040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Sourire 21"/>
          <p:cNvSpPr/>
          <p:nvPr/>
        </p:nvSpPr>
        <p:spPr>
          <a:xfrm>
            <a:off x="2051720" y="2492896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Sourire 22"/>
          <p:cNvSpPr/>
          <p:nvPr/>
        </p:nvSpPr>
        <p:spPr>
          <a:xfrm>
            <a:off x="2195736" y="4437112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Sourire 23"/>
          <p:cNvSpPr/>
          <p:nvPr/>
        </p:nvSpPr>
        <p:spPr>
          <a:xfrm>
            <a:off x="1115616" y="3429000"/>
            <a:ext cx="360040" cy="36004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Sourire 24"/>
          <p:cNvSpPr/>
          <p:nvPr/>
        </p:nvSpPr>
        <p:spPr>
          <a:xfrm>
            <a:off x="4211960" y="5445224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Sourire 25"/>
          <p:cNvSpPr/>
          <p:nvPr/>
        </p:nvSpPr>
        <p:spPr>
          <a:xfrm>
            <a:off x="3275856" y="4437112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Sourire 26"/>
          <p:cNvSpPr/>
          <p:nvPr/>
        </p:nvSpPr>
        <p:spPr>
          <a:xfrm>
            <a:off x="4211960" y="3501008"/>
            <a:ext cx="360040" cy="360040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desk2"/>
          <p:cNvSpPr>
            <a:spLocks noEditPoints="1" noChangeArrowheads="1"/>
          </p:cNvSpPr>
          <p:nvPr/>
        </p:nvSpPr>
        <p:spPr bwMode="auto">
          <a:xfrm rot="5400000">
            <a:off x="940371" y="291877"/>
            <a:ext cx="1944216" cy="1593726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1600 w 21600"/>
              <a:gd name="T7" fmla="*/ 21600 h 21600"/>
              <a:gd name="T8" fmla="*/ 21600 w 21600"/>
              <a:gd name="T9" fmla="*/ 10800 h 21600"/>
              <a:gd name="T10" fmla="*/ 0 w 21600"/>
              <a:gd name="T11" fmla="*/ 10800 h 21600"/>
              <a:gd name="T12" fmla="*/ 10800 w 21600"/>
              <a:gd name="T13" fmla="*/ 21600 h 21600"/>
              <a:gd name="T14" fmla="*/ 21600 w 21600"/>
              <a:gd name="T15" fmla="*/ 16200 h 21600"/>
              <a:gd name="T16" fmla="*/ 1000 w 21600"/>
              <a:gd name="T17" fmla="*/ 118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800" y="10800"/>
                </a:moveTo>
                <a:lnTo>
                  <a:pt x="108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0" y="1080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" name="Picture 6" descr="C:\Users\cyrill.terribas.PEDAGOGIE.004\AppData\Local\Microsoft\Windows\Temporary Internet Files\Content.IE5\NKRBS7SA\Dell_Inspiron_One_23_Touch_AIO_Desktop_PC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16632"/>
            <a:ext cx="1055110" cy="792088"/>
          </a:xfrm>
          <a:prstGeom prst="rect">
            <a:avLst/>
          </a:prstGeom>
          <a:noFill/>
        </p:spPr>
      </p:pic>
      <p:sp>
        <p:nvSpPr>
          <p:cNvPr id="30" name="table"/>
          <p:cNvSpPr>
            <a:spLocks noEditPoints="1" noChangeArrowheads="1"/>
          </p:cNvSpPr>
          <p:nvPr/>
        </p:nvSpPr>
        <p:spPr bwMode="auto">
          <a:xfrm>
            <a:off x="5364088" y="249289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table"/>
          <p:cNvSpPr>
            <a:spLocks noEditPoints="1" noChangeArrowheads="1"/>
          </p:cNvSpPr>
          <p:nvPr/>
        </p:nvSpPr>
        <p:spPr bwMode="auto">
          <a:xfrm>
            <a:off x="3707904" y="3933056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" name="table"/>
          <p:cNvSpPr>
            <a:spLocks noEditPoints="1" noChangeArrowheads="1"/>
          </p:cNvSpPr>
          <p:nvPr/>
        </p:nvSpPr>
        <p:spPr bwMode="auto">
          <a:xfrm>
            <a:off x="3707904" y="620688"/>
            <a:ext cx="1368152" cy="136815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10800 h 21600"/>
              <a:gd name="T4" fmla="*/ 10800 w 21600"/>
              <a:gd name="T5" fmla="*/ 21600 h 21600"/>
              <a:gd name="T6" fmla="*/ 0 w 21600"/>
              <a:gd name="T7" fmla="*/ 10800 h 21600"/>
              <a:gd name="T8" fmla="*/ 4015 w 21600"/>
              <a:gd name="T9" fmla="*/ 4491 h 21600"/>
              <a:gd name="T10" fmla="*/ 17622 w 21600"/>
              <a:gd name="T11" fmla="*/ 1712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7641" y="17591"/>
                </a:moveTo>
                <a:lnTo>
                  <a:pt x="18067" y="17165"/>
                </a:lnTo>
                <a:lnTo>
                  <a:pt x="18443" y="16689"/>
                </a:lnTo>
                <a:lnTo>
                  <a:pt x="18794" y="16162"/>
                </a:lnTo>
                <a:lnTo>
                  <a:pt x="19144" y="15661"/>
                </a:lnTo>
                <a:lnTo>
                  <a:pt x="19420" y="15135"/>
                </a:lnTo>
                <a:lnTo>
                  <a:pt x="19645" y="14584"/>
                </a:lnTo>
                <a:lnTo>
                  <a:pt x="19871" y="13982"/>
                </a:lnTo>
                <a:lnTo>
                  <a:pt x="20071" y="13406"/>
                </a:lnTo>
                <a:lnTo>
                  <a:pt x="20297" y="13456"/>
                </a:lnTo>
                <a:lnTo>
                  <a:pt x="20472" y="13456"/>
                </a:lnTo>
                <a:lnTo>
                  <a:pt x="20648" y="13406"/>
                </a:lnTo>
                <a:lnTo>
                  <a:pt x="20823" y="13331"/>
                </a:lnTo>
                <a:lnTo>
                  <a:pt x="20948" y="13206"/>
                </a:lnTo>
                <a:lnTo>
                  <a:pt x="21099" y="13080"/>
                </a:lnTo>
                <a:lnTo>
                  <a:pt x="21149" y="12905"/>
                </a:lnTo>
                <a:lnTo>
                  <a:pt x="21299" y="12704"/>
                </a:lnTo>
                <a:lnTo>
                  <a:pt x="21425" y="12253"/>
                </a:lnTo>
                <a:lnTo>
                  <a:pt x="21550" y="11727"/>
                </a:lnTo>
                <a:lnTo>
                  <a:pt x="21600" y="11276"/>
                </a:lnTo>
                <a:lnTo>
                  <a:pt x="21600" y="10800"/>
                </a:lnTo>
                <a:lnTo>
                  <a:pt x="21600" y="10324"/>
                </a:lnTo>
                <a:lnTo>
                  <a:pt x="21550" y="9823"/>
                </a:lnTo>
                <a:lnTo>
                  <a:pt x="21425" y="9347"/>
                </a:lnTo>
                <a:lnTo>
                  <a:pt x="21299" y="8896"/>
                </a:lnTo>
                <a:lnTo>
                  <a:pt x="21149" y="8695"/>
                </a:lnTo>
                <a:lnTo>
                  <a:pt x="21099" y="8520"/>
                </a:lnTo>
                <a:lnTo>
                  <a:pt x="20948" y="8344"/>
                </a:lnTo>
                <a:lnTo>
                  <a:pt x="20823" y="8269"/>
                </a:lnTo>
                <a:lnTo>
                  <a:pt x="20648" y="8169"/>
                </a:lnTo>
                <a:lnTo>
                  <a:pt x="20472" y="8144"/>
                </a:lnTo>
                <a:lnTo>
                  <a:pt x="20297" y="8144"/>
                </a:lnTo>
                <a:lnTo>
                  <a:pt x="20071" y="8169"/>
                </a:lnTo>
                <a:lnTo>
                  <a:pt x="19871" y="7618"/>
                </a:lnTo>
                <a:lnTo>
                  <a:pt x="19645" y="7016"/>
                </a:lnTo>
                <a:lnTo>
                  <a:pt x="19420" y="6490"/>
                </a:lnTo>
                <a:lnTo>
                  <a:pt x="19144" y="5939"/>
                </a:lnTo>
                <a:lnTo>
                  <a:pt x="18794" y="5438"/>
                </a:lnTo>
                <a:lnTo>
                  <a:pt x="18443" y="4961"/>
                </a:lnTo>
                <a:lnTo>
                  <a:pt x="18067" y="4460"/>
                </a:lnTo>
                <a:lnTo>
                  <a:pt x="17691" y="4034"/>
                </a:lnTo>
                <a:lnTo>
                  <a:pt x="17215" y="3608"/>
                </a:lnTo>
                <a:lnTo>
                  <a:pt x="16739" y="3232"/>
                </a:lnTo>
                <a:lnTo>
                  <a:pt x="16263" y="2832"/>
                </a:lnTo>
                <a:lnTo>
                  <a:pt x="15686" y="2506"/>
                </a:lnTo>
                <a:lnTo>
                  <a:pt x="15185" y="2205"/>
                </a:lnTo>
                <a:lnTo>
                  <a:pt x="14609" y="1929"/>
                </a:lnTo>
                <a:lnTo>
                  <a:pt x="14032" y="1704"/>
                </a:lnTo>
                <a:lnTo>
                  <a:pt x="13431" y="1503"/>
                </a:lnTo>
                <a:lnTo>
                  <a:pt x="13481" y="1278"/>
                </a:lnTo>
                <a:lnTo>
                  <a:pt x="13481" y="1103"/>
                </a:lnTo>
                <a:lnTo>
                  <a:pt x="13431" y="952"/>
                </a:lnTo>
                <a:lnTo>
                  <a:pt x="13356" y="777"/>
                </a:lnTo>
                <a:lnTo>
                  <a:pt x="13256" y="626"/>
                </a:lnTo>
                <a:lnTo>
                  <a:pt x="13080" y="526"/>
                </a:lnTo>
                <a:lnTo>
                  <a:pt x="12930" y="426"/>
                </a:lnTo>
                <a:lnTo>
                  <a:pt x="12704" y="301"/>
                </a:lnTo>
                <a:lnTo>
                  <a:pt x="12278" y="175"/>
                </a:lnTo>
                <a:lnTo>
                  <a:pt x="11802" y="25"/>
                </a:lnTo>
                <a:lnTo>
                  <a:pt x="11276" y="0"/>
                </a:lnTo>
                <a:lnTo>
                  <a:pt x="10825" y="0"/>
                </a:lnTo>
                <a:lnTo>
                  <a:pt x="10324" y="0"/>
                </a:lnTo>
                <a:lnTo>
                  <a:pt x="9848" y="25"/>
                </a:lnTo>
                <a:lnTo>
                  <a:pt x="9347" y="175"/>
                </a:lnTo>
                <a:lnTo>
                  <a:pt x="8921" y="301"/>
                </a:lnTo>
                <a:lnTo>
                  <a:pt x="8695" y="426"/>
                </a:lnTo>
                <a:lnTo>
                  <a:pt x="8545" y="526"/>
                </a:lnTo>
                <a:lnTo>
                  <a:pt x="8394" y="626"/>
                </a:lnTo>
                <a:lnTo>
                  <a:pt x="8269" y="777"/>
                </a:lnTo>
                <a:lnTo>
                  <a:pt x="8169" y="952"/>
                </a:lnTo>
                <a:lnTo>
                  <a:pt x="8144" y="1103"/>
                </a:lnTo>
                <a:lnTo>
                  <a:pt x="8144" y="1278"/>
                </a:lnTo>
                <a:lnTo>
                  <a:pt x="8219" y="1503"/>
                </a:lnTo>
                <a:lnTo>
                  <a:pt x="7618" y="1704"/>
                </a:lnTo>
                <a:lnTo>
                  <a:pt x="7066" y="1929"/>
                </a:lnTo>
                <a:lnTo>
                  <a:pt x="6490" y="2205"/>
                </a:lnTo>
                <a:lnTo>
                  <a:pt x="5939" y="2456"/>
                </a:lnTo>
                <a:lnTo>
                  <a:pt x="5438" y="2781"/>
                </a:lnTo>
                <a:lnTo>
                  <a:pt x="4961" y="3132"/>
                </a:lnTo>
                <a:lnTo>
                  <a:pt x="4485" y="3533"/>
                </a:lnTo>
                <a:lnTo>
                  <a:pt x="4059" y="3959"/>
                </a:lnTo>
                <a:lnTo>
                  <a:pt x="3633" y="4385"/>
                </a:lnTo>
                <a:lnTo>
                  <a:pt x="3232" y="4861"/>
                </a:lnTo>
                <a:lnTo>
                  <a:pt x="2857" y="5387"/>
                </a:lnTo>
                <a:lnTo>
                  <a:pt x="2506" y="5889"/>
                </a:lnTo>
                <a:lnTo>
                  <a:pt x="2205" y="6465"/>
                </a:lnTo>
                <a:lnTo>
                  <a:pt x="1955" y="7016"/>
                </a:lnTo>
                <a:lnTo>
                  <a:pt x="1729" y="7568"/>
                </a:lnTo>
                <a:lnTo>
                  <a:pt x="1529" y="8169"/>
                </a:lnTo>
                <a:lnTo>
                  <a:pt x="1303" y="8144"/>
                </a:lnTo>
                <a:lnTo>
                  <a:pt x="1128" y="8144"/>
                </a:lnTo>
                <a:lnTo>
                  <a:pt x="977" y="8169"/>
                </a:lnTo>
                <a:lnTo>
                  <a:pt x="802" y="8269"/>
                </a:lnTo>
                <a:lnTo>
                  <a:pt x="652" y="8344"/>
                </a:lnTo>
                <a:lnTo>
                  <a:pt x="526" y="8520"/>
                </a:lnTo>
                <a:lnTo>
                  <a:pt x="451" y="8695"/>
                </a:lnTo>
                <a:lnTo>
                  <a:pt x="326" y="8896"/>
                </a:lnTo>
                <a:lnTo>
                  <a:pt x="200" y="9347"/>
                </a:lnTo>
                <a:lnTo>
                  <a:pt x="50" y="9823"/>
                </a:lnTo>
                <a:lnTo>
                  <a:pt x="0" y="10324"/>
                </a:lnTo>
                <a:lnTo>
                  <a:pt x="0" y="10800"/>
                </a:lnTo>
                <a:lnTo>
                  <a:pt x="0" y="11276"/>
                </a:lnTo>
                <a:lnTo>
                  <a:pt x="50" y="11727"/>
                </a:lnTo>
                <a:lnTo>
                  <a:pt x="200" y="12253"/>
                </a:lnTo>
                <a:lnTo>
                  <a:pt x="326" y="12704"/>
                </a:lnTo>
                <a:lnTo>
                  <a:pt x="451" y="12905"/>
                </a:lnTo>
                <a:lnTo>
                  <a:pt x="526" y="13080"/>
                </a:lnTo>
                <a:lnTo>
                  <a:pt x="652" y="13206"/>
                </a:lnTo>
                <a:lnTo>
                  <a:pt x="802" y="13331"/>
                </a:lnTo>
                <a:lnTo>
                  <a:pt x="977" y="13406"/>
                </a:lnTo>
                <a:lnTo>
                  <a:pt x="1128" y="13456"/>
                </a:lnTo>
                <a:lnTo>
                  <a:pt x="1303" y="13456"/>
                </a:lnTo>
                <a:lnTo>
                  <a:pt x="1529" y="13406"/>
                </a:lnTo>
                <a:lnTo>
                  <a:pt x="1729" y="13982"/>
                </a:lnTo>
                <a:lnTo>
                  <a:pt x="1955" y="14584"/>
                </a:lnTo>
                <a:lnTo>
                  <a:pt x="2255" y="15135"/>
                </a:lnTo>
                <a:lnTo>
                  <a:pt x="2556" y="15736"/>
                </a:lnTo>
                <a:lnTo>
                  <a:pt x="2907" y="16263"/>
                </a:lnTo>
                <a:lnTo>
                  <a:pt x="3283" y="16764"/>
                </a:lnTo>
                <a:lnTo>
                  <a:pt x="3684" y="17240"/>
                </a:lnTo>
                <a:lnTo>
                  <a:pt x="4110" y="17741"/>
                </a:lnTo>
                <a:lnTo>
                  <a:pt x="4535" y="18117"/>
                </a:lnTo>
                <a:lnTo>
                  <a:pt x="5012" y="18493"/>
                </a:lnTo>
                <a:lnTo>
                  <a:pt x="5463" y="18844"/>
                </a:lnTo>
                <a:lnTo>
                  <a:pt x="5989" y="19144"/>
                </a:lnTo>
                <a:lnTo>
                  <a:pt x="6490" y="19420"/>
                </a:lnTo>
                <a:lnTo>
                  <a:pt x="7066" y="19645"/>
                </a:lnTo>
                <a:lnTo>
                  <a:pt x="7618" y="19921"/>
                </a:lnTo>
                <a:lnTo>
                  <a:pt x="8219" y="20071"/>
                </a:lnTo>
                <a:lnTo>
                  <a:pt x="8144" y="20297"/>
                </a:lnTo>
                <a:lnTo>
                  <a:pt x="8144" y="20472"/>
                </a:lnTo>
                <a:lnTo>
                  <a:pt x="8169" y="20648"/>
                </a:lnTo>
                <a:lnTo>
                  <a:pt x="8269" y="20823"/>
                </a:lnTo>
                <a:lnTo>
                  <a:pt x="8394" y="20948"/>
                </a:lnTo>
                <a:lnTo>
                  <a:pt x="8545" y="21074"/>
                </a:lnTo>
                <a:lnTo>
                  <a:pt x="8695" y="21149"/>
                </a:lnTo>
                <a:lnTo>
                  <a:pt x="8921" y="21299"/>
                </a:lnTo>
                <a:lnTo>
                  <a:pt x="9347" y="21425"/>
                </a:lnTo>
                <a:lnTo>
                  <a:pt x="9848" y="21550"/>
                </a:lnTo>
                <a:lnTo>
                  <a:pt x="10324" y="21600"/>
                </a:lnTo>
                <a:lnTo>
                  <a:pt x="10825" y="21600"/>
                </a:lnTo>
                <a:lnTo>
                  <a:pt x="11276" y="21600"/>
                </a:lnTo>
                <a:lnTo>
                  <a:pt x="11802" y="21550"/>
                </a:lnTo>
                <a:lnTo>
                  <a:pt x="12278" y="21425"/>
                </a:lnTo>
                <a:lnTo>
                  <a:pt x="12704" y="21299"/>
                </a:lnTo>
                <a:lnTo>
                  <a:pt x="12930" y="21149"/>
                </a:lnTo>
                <a:lnTo>
                  <a:pt x="13080" y="21074"/>
                </a:lnTo>
                <a:lnTo>
                  <a:pt x="13256" y="20948"/>
                </a:lnTo>
                <a:lnTo>
                  <a:pt x="13356" y="20823"/>
                </a:lnTo>
                <a:lnTo>
                  <a:pt x="13431" y="20648"/>
                </a:lnTo>
                <a:lnTo>
                  <a:pt x="13481" y="20472"/>
                </a:lnTo>
                <a:lnTo>
                  <a:pt x="13481" y="20297"/>
                </a:lnTo>
                <a:lnTo>
                  <a:pt x="13431" y="20071"/>
                </a:lnTo>
                <a:lnTo>
                  <a:pt x="14032" y="19871"/>
                </a:lnTo>
                <a:lnTo>
                  <a:pt x="14609" y="19645"/>
                </a:lnTo>
                <a:lnTo>
                  <a:pt x="15135" y="19395"/>
                </a:lnTo>
                <a:lnTo>
                  <a:pt x="15686" y="19094"/>
                </a:lnTo>
                <a:lnTo>
                  <a:pt x="16213" y="18768"/>
                </a:lnTo>
                <a:lnTo>
                  <a:pt x="16739" y="18393"/>
                </a:lnTo>
                <a:lnTo>
                  <a:pt x="17165" y="18017"/>
                </a:lnTo>
                <a:lnTo>
                  <a:pt x="17641" y="17591"/>
                </a:lnTo>
                <a:close/>
              </a:path>
              <a:path w="21600" h="21600" extrusionOk="0">
                <a:moveTo>
                  <a:pt x="13431" y="1503"/>
                </a:moveTo>
                <a:lnTo>
                  <a:pt x="13080" y="1428"/>
                </a:lnTo>
                <a:lnTo>
                  <a:pt x="12780" y="1378"/>
                </a:lnTo>
                <a:lnTo>
                  <a:pt x="12479" y="1278"/>
                </a:lnTo>
                <a:lnTo>
                  <a:pt x="12128" y="1253"/>
                </a:lnTo>
                <a:lnTo>
                  <a:pt x="11802" y="1203"/>
                </a:lnTo>
                <a:lnTo>
                  <a:pt x="11477" y="1203"/>
                </a:lnTo>
                <a:lnTo>
                  <a:pt x="11151" y="1153"/>
                </a:lnTo>
                <a:lnTo>
                  <a:pt x="10825" y="1153"/>
                </a:lnTo>
                <a:lnTo>
                  <a:pt x="10449" y="1153"/>
                </a:lnTo>
                <a:lnTo>
                  <a:pt x="10174" y="1203"/>
                </a:lnTo>
                <a:lnTo>
                  <a:pt x="9798" y="1203"/>
                </a:lnTo>
                <a:lnTo>
                  <a:pt x="9472" y="1253"/>
                </a:lnTo>
                <a:lnTo>
                  <a:pt x="9171" y="1278"/>
                </a:lnTo>
                <a:lnTo>
                  <a:pt x="8820" y="1378"/>
                </a:lnTo>
                <a:lnTo>
                  <a:pt x="8545" y="1428"/>
                </a:lnTo>
                <a:lnTo>
                  <a:pt x="8219" y="1503"/>
                </a:lnTo>
                <a:moveTo>
                  <a:pt x="1529" y="8169"/>
                </a:moveTo>
                <a:lnTo>
                  <a:pt x="1453" y="8520"/>
                </a:lnTo>
                <a:lnTo>
                  <a:pt x="1403" y="8820"/>
                </a:lnTo>
                <a:lnTo>
                  <a:pt x="1303" y="9121"/>
                </a:lnTo>
                <a:lnTo>
                  <a:pt x="1253" y="9447"/>
                </a:lnTo>
                <a:lnTo>
                  <a:pt x="1228" y="9823"/>
                </a:lnTo>
                <a:lnTo>
                  <a:pt x="1228" y="10098"/>
                </a:lnTo>
                <a:lnTo>
                  <a:pt x="1178" y="10449"/>
                </a:lnTo>
                <a:lnTo>
                  <a:pt x="1178" y="10800"/>
                </a:lnTo>
                <a:lnTo>
                  <a:pt x="1178" y="11126"/>
                </a:lnTo>
                <a:lnTo>
                  <a:pt x="1228" y="11502"/>
                </a:lnTo>
                <a:lnTo>
                  <a:pt x="1228" y="11777"/>
                </a:lnTo>
                <a:lnTo>
                  <a:pt x="1253" y="12128"/>
                </a:lnTo>
                <a:lnTo>
                  <a:pt x="1303" y="12429"/>
                </a:lnTo>
                <a:lnTo>
                  <a:pt x="1403" y="12755"/>
                </a:lnTo>
                <a:lnTo>
                  <a:pt x="1453" y="13080"/>
                </a:lnTo>
                <a:lnTo>
                  <a:pt x="1529" y="13406"/>
                </a:lnTo>
                <a:moveTo>
                  <a:pt x="13431" y="20071"/>
                </a:moveTo>
                <a:lnTo>
                  <a:pt x="13080" y="20172"/>
                </a:lnTo>
                <a:lnTo>
                  <a:pt x="12780" y="20222"/>
                </a:lnTo>
                <a:lnTo>
                  <a:pt x="12479" y="20297"/>
                </a:lnTo>
                <a:lnTo>
                  <a:pt x="12128" y="20347"/>
                </a:lnTo>
                <a:lnTo>
                  <a:pt x="11802" y="20397"/>
                </a:lnTo>
                <a:lnTo>
                  <a:pt x="11477" y="20397"/>
                </a:lnTo>
                <a:lnTo>
                  <a:pt x="11151" y="20447"/>
                </a:lnTo>
                <a:lnTo>
                  <a:pt x="10825" y="20447"/>
                </a:lnTo>
                <a:lnTo>
                  <a:pt x="10449" y="20447"/>
                </a:lnTo>
                <a:lnTo>
                  <a:pt x="10174" y="20397"/>
                </a:lnTo>
                <a:lnTo>
                  <a:pt x="9798" y="20397"/>
                </a:lnTo>
                <a:lnTo>
                  <a:pt x="9472" y="20347"/>
                </a:lnTo>
                <a:lnTo>
                  <a:pt x="9171" y="20297"/>
                </a:lnTo>
                <a:lnTo>
                  <a:pt x="8820" y="20222"/>
                </a:lnTo>
                <a:lnTo>
                  <a:pt x="8545" y="20172"/>
                </a:lnTo>
                <a:lnTo>
                  <a:pt x="8219" y="20071"/>
                </a:lnTo>
                <a:moveTo>
                  <a:pt x="20071" y="13406"/>
                </a:moveTo>
                <a:lnTo>
                  <a:pt x="20172" y="13080"/>
                </a:lnTo>
                <a:lnTo>
                  <a:pt x="20222" y="12755"/>
                </a:lnTo>
                <a:lnTo>
                  <a:pt x="20297" y="12429"/>
                </a:lnTo>
                <a:lnTo>
                  <a:pt x="20347" y="12128"/>
                </a:lnTo>
                <a:lnTo>
                  <a:pt x="20397" y="11777"/>
                </a:lnTo>
                <a:lnTo>
                  <a:pt x="20447" y="11502"/>
                </a:lnTo>
                <a:lnTo>
                  <a:pt x="20447" y="11126"/>
                </a:lnTo>
                <a:lnTo>
                  <a:pt x="20447" y="10800"/>
                </a:lnTo>
                <a:lnTo>
                  <a:pt x="20447" y="10449"/>
                </a:lnTo>
                <a:lnTo>
                  <a:pt x="20447" y="10098"/>
                </a:lnTo>
                <a:lnTo>
                  <a:pt x="20397" y="9823"/>
                </a:lnTo>
                <a:lnTo>
                  <a:pt x="20347" y="9447"/>
                </a:lnTo>
                <a:lnTo>
                  <a:pt x="20297" y="9121"/>
                </a:lnTo>
                <a:lnTo>
                  <a:pt x="20222" y="8820"/>
                </a:lnTo>
                <a:lnTo>
                  <a:pt x="20172" y="8520"/>
                </a:lnTo>
                <a:lnTo>
                  <a:pt x="20071" y="8169"/>
                </a:lnTo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" name="Sourire 32"/>
          <p:cNvSpPr/>
          <p:nvPr/>
        </p:nvSpPr>
        <p:spPr>
          <a:xfrm>
            <a:off x="5796136" y="2060848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Sourire 33"/>
          <p:cNvSpPr/>
          <p:nvPr/>
        </p:nvSpPr>
        <p:spPr>
          <a:xfrm>
            <a:off x="5868144" y="3933056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Sourire 34"/>
          <p:cNvSpPr/>
          <p:nvPr/>
        </p:nvSpPr>
        <p:spPr>
          <a:xfrm>
            <a:off x="4932040" y="2996952"/>
            <a:ext cx="360040" cy="36004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6929454" y="3429000"/>
            <a:ext cx="22145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Déroulement:</a:t>
            </a:r>
          </a:p>
          <a:p>
            <a:endParaRPr lang="fr-FR" dirty="0" smtClean="0"/>
          </a:p>
          <a:p>
            <a:pPr algn="ctr"/>
            <a:r>
              <a:rPr lang="fr-FR" dirty="0" smtClean="0"/>
              <a:t>TEMPS 2</a:t>
            </a:r>
          </a:p>
          <a:p>
            <a:r>
              <a:rPr lang="fr-FR" b="1" dirty="0" smtClean="0"/>
              <a:t>2 élèves </a:t>
            </a:r>
            <a:r>
              <a:rPr lang="fr-FR" dirty="0" smtClean="0"/>
              <a:t>complètent les doc réponse 1 et 2 </a:t>
            </a:r>
          </a:p>
          <a:p>
            <a:endParaRPr lang="fr-FR" dirty="0" smtClean="0"/>
          </a:p>
          <a:p>
            <a:r>
              <a:rPr lang="fr-FR" b="1" dirty="0" smtClean="0"/>
              <a:t>1 élève </a:t>
            </a:r>
          </a:p>
          <a:p>
            <a:r>
              <a:rPr lang="fr-FR" dirty="0" smtClean="0"/>
              <a:t>complète le doc réponse 3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7" name="desk1"/>
          <p:cNvSpPr>
            <a:spLocks noEditPoints="1" noChangeArrowheads="1"/>
          </p:cNvSpPr>
          <p:nvPr/>
        </p:nvSpPr>
        <p:spPr bwMode="auto">
          <a:xfrm>
            <a:off x="3203848" y="5949280"/>
            <a:ext cx="1584176" cy="808461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10800 w 21600"/>
              <a:gd name="T9" fmla="*/ 0 h 21600"/>
              <a:gd name="T10" fmla="*/ 21600 w 21600"/>
              <a:gd name="T11" fmla="*/ 10800 h 21600"/>
              <a:gd name="T12" fmla="*/ 10800 w 21600"/>
              <a:gd name="T13" fmla="*/ 21600 h 21600"/>
              <a:gd name="T14" fmla="*/ 0 w 21600"/>
              <a:gd name="T15" fmla="*/ 10800 h 21600"/>
              <a:gd name="T16" fmla="*/ 1000 w 21600"/>
              <a:gd name="T17" fmla="*/ 1000 h 21600"/>
              <a:gd name="T18" fmla="*/ 20600 w 21600"/>
              <a:gd name="T1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8" name="Image 37" descr="professeur.jpg"/>
          <p:cNvPicPr>
            <a:picLocks noChangeAspect="1"/>
          </p:cNvPicPr>
          <p:nvPr/>
        </p:nvPicPr>
        <p:blipFill>
          <a:blip r:embed="rId6" cstate="print"/>
          <a:srcRect l="14090" t="50000" r="63230"/>
          <a:stretch>
            <a:fillRect/>
          </a:stretch>
        </p:blipFill>
        <p:spPr>
          <a:xfrm>
            <a:off x="7092280" y="1988840"/>
            <a:ext cx="864096" cy="1095375"/>
          </a:xfrm>
          <a:prstGeom prst="rect">
            <a:avLst/>
          </a:prstGeom>
        </p:spPr>
      </p:pic>
      <p:pic>
        <p:nvPicPr>
          <p:cNvPr id="39" name="Image 38" descr="malette matéria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5949280"/>
            <a:ext cx="1028757" cy="771568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1187624" y="134076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X 4 postes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3995936" y="1124744"/>
            <a:ext cx="79208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Doc Réponse 1 et 2</a:t>
            </a:r>
            <a:endParaRPr lang="fr-FR" sz="8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652120" y="2996952"/>
            <a:ext cx="79208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Doc Réponse 1 et 2</a:t>
            </a:r>
            <a:endParaRPr lang="fr-FR" sz="800" dirty="0"/>
          </a:p>
        </p:txBody>
      </p:sp>
      <p:sp>
        <p:nvSpPr>
          <p:cNvPr id="42" name="ZoneTexte 41"/>
          <p:cNvSpPr txBox="1"/>
          <p:nvPr/>
        </p:nvSpPr>
        <p:spPr>
          <a:xfrm>
            <a:off x="3995936" y="4437112"/>
            <a:ext cx="79208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Doc Réponse 1 et 2</a:t>
            </a:r>
            <a:endParaRPr lang="fr-FR" sz="800" dirty="0"/>
          </a:p>
        </p:txBody>
      </p:sp>
      <p:sp>
        <p:nvSpPr>
          <p:cNvPr id="43" name="ZoneTexte 42"/>
          <p:cNvSpPr txBox="1"/>
          <p:nvPr/>
        </p:nvSpPr>
        <p:spPr>
          <a:xfrm>
            <a:off x="1835696" y="3429000"/>
            <a:ext cx="79208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Doc Réponse 1 et 2</a:t>
            </a:r>
            <a:endParaRPr lang="fr-FR" sz="800" dirty="0"/>
          </a:p>
        </p:txBody>
      </p:sp>
      <p:sp>
        <p:nvSpPr>
          <p:cNvPr id="44" name="ZoneTexte 43"/>
          <p:cNvSpPr txBox="1"/>
          <p:nvPr/>
        </p:nvSpPr>
        <p:spPr>
          <a:xfrm>
            <a:off x="1187624" y="980728"/>
            <a:ext cx="79208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Doc Réponse 3</a:t>
            </a:r>
            <a:endParaRPr lang="fr-FR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8 0.01457 C -0.0743 0.00624 -0.11823 -0.00209 -0.13542 -0.00533 " pathEditMode="relative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63 0.00347 C -0.06979 0.04187 -0.10278 0.08027 -0.15052 0.07472 C -0.19826 0.06917 -0.28125 -0.00485 -0.32274 -0.02961 C -0.36423 -0.05436 -0.3868 -0.06592 -0.39896 -0.07309 " pathEditMode="relative" ptsTypes="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06801E-6 C -0.03663 -0.04071 -0.07309 -0.0812 -0.10746 -0.11589 C -0.14184 -0.15059 -0.19114 -0.19709 -0.20642 -0.20888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-1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771E-6 L -0.07465 -0.036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" y="-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7388E-6 L -0.004 0.2047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0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02799E-6 C -0.01823 0.04627 -0.03628 0.09299 -0.05017 0.13972 C -0.06371 0.18622 -0.07795 0.25654 -0.08246 0.27967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" y="1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1573 L -0.05885 0.0839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47 0.00532 C -0.0566 0.02545 -0.08472 0.0458 -0.10069 0.0687 C -0.11667 0.0916 -0.12083 0.13047 -0.12448 0.14249 " pathEditMode="relative" ptsTypes="a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62 0.02406 C -0.08108 0.04418 -0.11754 0.06454 -0.14549 0.09808 C -0.17344 0.13162 -0.20018 0.20356 -0.21181 0.22461 " pathEditMode="relative" ptsTypes="aaA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8 0.0037 C -0.05816 -0.01226 -0.08854 -0.02799 -0.11389 -0.02799 C -0.13924 -0.02799 -0.17031 -0.00301 -0.18021 0.0037 " pathEditMode="relative" ptsTypes="a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3979 C 0.01892 0.09253 0.03854 0.14527 0.03212 0.1994 C 0.02569 0.25353 -0.00868 0.33426 -0.03924 0.36433 C -0.06979 0.39441 -0.13264 0.37752 -0.15104 0.38006 " pathEditMode="relative" ptsTypes="aa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68 0.02545 C -0.03732 0.07472 -0.04479 0.12422 -0.05538 0.18506 C -0.06597 0.2459 -0.07534 0.3456 -0.09288 0.39094 C -0.11041 0.43627 -0.15 0.44576 -0.16024 0.45686 " pathEditMode="relative" ptsTypes="aaaA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04048 C -0.02031 0.09438 -0.03576 0.14851 -0.06128 0.18159 C -0.0868 0.21467 -0.1427 0.22947 -0.15833 0.23965 " pathEditMode="relative" ptsTypes="a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4419 C 0.0007 0.07796 0.0007 0.11173 0.0158 0.15244 C 0.03091 0.19316 0.08403 0.23133 0.09202 0.28823 C 0.1 0.34514 0.0632 0.46288 0.06337 0.49411 " pathEditMode="relative" ptsTypes="aa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62 0.02775 C 0.04271 0.12954 0.04097 0.23155 0.05243 0.30881 C 0.06389 0.38607 0.10989 0.41822 0.11285 0.49086 C 0.1158 0.56349 0.09305 0.65371 0.07031 0.74416 " pathEditMode="relative" ptsTypes="aa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0.00185 C 0.10678 0.06546 0.18004 0.1293 0.2198 0.20888 C 0.25955 0.28845 0.27674 0.40296 0.27223 0.47906 C 0.26771 0.55563 0.22032 0.61739 0.19306 0.66666 C 0.1658 0.71547 0.12136 0.76081 0.10886 0.7733 " pathEditMode="relative" ptsTypes="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00254E-6 C -0.04705 -0.07264 -0.0941 -0.14504 -0.13472 -0.15314 C -0.17535 -0.16123 -0.20069 -0.06801 -0.24357 -0.04881 C -0.28646 -0.02961 -0.35607 -0.03007 -0.39219 -0.03817 C -0.4283 -0.04627 -0.44982 -0.11219 -0.46042 -0.09762 C -0.47101 -0.08305 -0.45798 -0.00139 -0.45555 0.04881 C -0.45312 0.099 -0.4526 0.15383 -0.44566 0.2031 C -0.43871 0.25237 -0.42465 0.35461 -0.41389 0.34443 C -0.40312 0.33426 -0.39531 0.19315 -0.38125 0.14249 C -0.36719 0.09183 -0.34844 0.06639 -0.32969 0.04094 " pathEditMode="relative" ptsTypes="aaaaaaaaaA">
                                      <p:cBhvr>
                                        <p:cTn id="4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3" grpId="0" animBg="1"/>
      <p:bldP spid="34" grpId="0" animBg="1"/>
      <p:bldP spid="35" grpId="0" animBg="1"/>
      <p:bldP spid="40" grpId="0" animBg="1"/>
      <p:bldP spid="41" grpId="0" animBg="1"/>
      <p:bldP spid="42" grpId="0" animBg="1"/>
      <p:bldP spid="4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1674</TotalTime>
  <Words>356</Words>
  <Application>Microsoft Office PowerPoint</Application>
  <PresentationFormat>Affichage à l'écran (4:3)</PresentationFormat>
  <Paragraphs>234</Paragraphs>
  <Slides>26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Solstice</vt:lpstr>
      <vt:lpstr>Diapositive 1</vt:lpstr>
      <vt:lpstr>Activité CMI Découverte des Matériaux et des procédés de Fabrication </vt:lpstr>
      <vt:lpstr>Fiche contrat</vt:lpstr>
      <vt:lpstr>Compétences Activité Découverte des Matériaux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cyrill</dc:creator>
  <cp:lastModifiedBy>cyrill</cp:lastModifiedBy>
  <cp:revision>152</cp:revision>
  <dcterms:created xsi:type="dcterms:W3CDTF">2016-05-08T08:08:28Z</dcterms:created>
  <dcterms:modified xsi:type="dcterms:W3CDTF">2018-05-24T13:14:16Z</dcterms:modified>
</cp:coreProperties>
</file>