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7" r:id="rId2"/>
    <p:sldId id="308" r:id="rId3"/>
    <p:sldId id="309" r:id="rId4"/>
    <p:sldId id="31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00"/>
    <a:srgbClr val="00D600"/>
    <a:srgbClr val="CCFF6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46" autoAdjust="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C9AC4-AAAF-4E2F-8BFB-9BD6DDA71727}" type="datetimeFigureOut">
              <a:rPr lang="fr-FR" smtClean="0"/>
              <a:pPr/>
              <a:t>31/05/2018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ACF8B-0526-4750-80B9-A34D6D68362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7685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318649-8F48-4E7C-9270-D4B8D103C875}" type="datetime1">
              <a:rPr lang="fr-FR" smtClean="0"/>
              <a:pPr lvl="0"/>
              <a:t>31/05/2018</a:t>
            </a:fld>
            <a:endParaRPr lang="fr-FR" dirty="0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CC2D99-DBCE-4DF6-9AD5-75911D2A0338}" type="slidenum">
              <a:rPr/>
              <a:pPr lv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27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16DB5F-1686-485E-B7F4-D58F34D4A41C}" type="datetime1">
              <a:rPr lang="fr-FR" smtClean="0"/>
              <a:pPr lvl="0"/>
              <a:t>31/05/2018</a:t>
            </a:fld>
            <a:endParaRPr lang="fr-FR" dirty="0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C105EA-6EBD-4D8A-84BA-CBA72B537C2A}" type="slidenum">
              <a:rPr/>
              <a:pPr lv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920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570334-D458-4AC0-9471-BB7C6B655721}" type="datetime1">
              <a:rPr lang="fr-FR" smtClean="0"/>
              <a:pPr lvl="0"/>
              <a:t>31/05/2018</a:t>
            </a:fld>
            <a:endParaRPr lang="fr-FR" dirty="0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A24D32-80B1-4056-AB00-B34E05B7E1EB}" type="slidenum">
              <a:rPr/>
              <a:pPr lv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975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623C21-762E-45D7-AE62-F6ED84268A18}" type="datetime1">
              <a:rPr lang="fr-FR" smtClean="0"/>
              <a:pPr lvl="0"/>
              <a:t>31/05/2018</a:t>
            </a:fld>
            <a:endParaRPr lang="fr-FR" dirty="0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EFEFE2-2224-44A4-A922-1FD17FD1A56C}" type="slidenum">
              <a:rPr/>
              <a:pPr lv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039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3D4BC2-58E5-4F96-B343-D6FDC352EF85}" type="datetime1">
              <a:rPr lang="fr-FR" smtClean="0"/>
              <a:pPr lvl="0"/>
              <a:t>31/05/2018</a:t>
            </a:fld>
            <a:endParaRPr lang="fr-FR" dirty="0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7D0770-F5B5-4D02-B8C8-8749C995B55A}" type="slidenum">
              <a:rPr/>
              <a:pPr lv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165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30F2B4-C791-42C3-8619-6865A3B1AFEC}" type="datetime1">
              <a:rPr lang="fr-FR" smtClean="0"/>
              <a:pPr lvl="0"/>
              <a:t>31/05/2018</a:t>
            </a:fld>
            <a:endParaRPr lang="fr-FR" dirty="0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6060C0-2429-4581-9319-E2FCAE4C71E0}" type="slidenum">
              <a:rPr/>
              <a:pPr lv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950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CFDC25-D1DB-43B3-A748-1C3D2CA5785E}" type="datetime1">
              <a:rPr lang="fr-FR" smtClean="0"/>
              <a:pPr lvl="0"/>
              <a:t>31/05/2018</a:t>
            </a:fld>
            <a:endParaRPr lang="fr-FR" dirty="0"/>
          </a:p>
        </p:txBody>
      </p:sp>
      <p:sp>
        <p:nvSpPr>
          <p:cNvPr id="8" name="Espace réservé du pied de page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9" name="Espace réservé du numéro de diapositiv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AF971B-1AC2-4525-AA17-352923267FCE}" type="slidenum">
              <a:rPr/>
              <a:pPr lv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249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1F26D1-3147-4C1D-BD28-5432A0662817}" type="datetime1">
              <a:rPr lang="fr-FR" smtClean="0"/>
              <a:pPr lvl="0"/>
              <a:t>31/05/2018</a:t>
            </a:fld>
            <a:endParaRPr lang="fr-FR" dirty="0"/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A6CF1A-0B59-4441-A9C2-E604DC9AE918}" type="slidenum">
              <a:rPr/>
              <a:pPr lv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825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911587-E248-4440-AFDD-490ED783715A}" type="datetime1">
              <a:rPr lang="fr-FR" smtClean="0"/>
              <a:pPr lvl="0"/>
              <a:t>31/05/2018</a:t>
            </a:fld>
            <a:endParaRPr lang="fr-FR" dirty="0"/>
          </a:p>
        </p:txBody>
      </p:sp>
      <p:sp>
        <p:nvSpPr>
          <p:cNvPr id="3" name="Espace réservé du pied de page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4" name="Espace réservé du numéro de diapositive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5D61E4-FC1E-43BF-A166-6E6F919F6904}" type="slidenum">
              <a:rPr/>
              <a:pPr lv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975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B90181-4889-425E-8E6D-C1FE530BB76F}" type="datetime1">
              <a:rPr lang="fr-FR" smtClean="0"/>
              <a:pPr lvl="0"/>
              <a:t>31/05/2018</a:t>
            </a:fld>
            <a:endParaRPr lang="fr-FR" dirty="0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A96301-AFD2-4A86-9D38-EB4153863E7C}" type="slidenum">
              <a:rPr/>
              <a:pPr lv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640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fr-FR" dirty="0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805F58-B040-47BE-AF7C-74B7A4202C91}" type="datetime1">
              <a:rPr lang="fr-FR" smtClean="0"/>
              <a:pPr lvl="0"/>
              <a:t>31/05/2018</a:t>
            </a:fld>
            <a:endParaRPr lang="fr-FR" dirty="0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 dirty="0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4A0248-D1E3-4539-9C61-724BA910F80C}" type="slidenum">
              <a:rPr/>
              <a:pPr lv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395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A72B474-CEAA-4576-A6A4-9117850D4D5E}" type="datetime1">
              <a:rPr lang="fr-FR" smtClean="0"/>
              <a:pPr lvl="0"/>
              <a:t>31/05/2018</a:t>
            </a:fld>
            <a:endParaRPr lang="fr-FR" dirty="0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1EA9958-77E6-461B-9AE4-63D4F74676DE}" type="slidenum">
              <a:rPr/>
              <a:pPr lvl="0"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fr-FR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à coins arrondis 71"/>
          <p:cNvSpPr/>
          <p:nvPr/>
        </p:nvSpPr>
        <p:spPr>
          <a:xfrm>
            <a:off x="2123729" y="2348880"/>
            <a:ext cx="1152128" cy="70113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Production </a:t>
            </a:r>
            <a:r>
              <a:rPr lang="fr-FR" sz="10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énergies </a:t>
            </a:r>
            <a:r>
              <a:rPr lang="fr-FR" sz="9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renouvelables</a:t>
            </a:r>
          </a:p>
          <a:p>
            <a:pPr algn="ctr"/>
            <a:endParaRPr lang="fr-FR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Rectangle 61"/>
          <p:cNvSpPr/>
          <p:nvPr/>
        </p:nvSpPr>
        <p:spPr>
          <a:xfrm>
            <a:off x="-39428" y="908720"/>
            <a:ext cx="2091148" cy="5949279"/>
          </a:xfrm>
          <a:prstGeom prst="rect">
            <a:avLst/>
          </a:prstGeom>
          <a:solidFill>
            <a:srgbClr val="00D600">
              <a:alpha val="67000"/>
            </a:srgbClr>
          </a:solidFill>
          <a:ln w="25402"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2" name="ZoneTexte 66"/>
          <p:cNvSpPr txBox="1"/>
          <p:nvPr/>
        </p:nvSpPr>
        <p:spPr>
          <a:xfrm>
            <a:off x="179512" y="188640"/>
            <a:ext cx="4968552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 PRO MELEC – SEP </a:t>
            </a:r>
            <a:r>
              <a:rPr lang="fr-FR" sz="2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Chevrollier</a:t>
            </a:r>
            <a:endParaRPr lang="fr-FR" sz="2200" b="1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3" name="Connecteur droit 82"/>
          <p:cNvCxnSpPr/>
          <p:nvPr/>
        </p:nvCxnSpPr>
        <p:spPr>
          <a:xfrm>
            <a:off x="0" y="764704"/>
            <a:ext cx="9153216" cy="0"/>
          </a:xfrm>
          <a:prstGeom prst="line">
            <a:avLst/>
          </a:prstGeom>
          <a:ln w="38100">
            <a:solidFill>
              <a:srgbClr val="00D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2051720" y="908720"/>
            <a:ext cx="7092280" cy="369332"/>
          </a:xfrm>
          <a:prstGeom prst="rect">
            <a:avLst/>
          </a:prstGeom>
          <a:solidFill>
            <a:srgbClr val="00D600">
              <a:alpha val="67000"/>
            </a:srgbClr>
          </a:solidFill>
          <a:ln w="25402"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b="1" dirty="0" smtClean="0">
                <a:latin typeface="Calibri"/>
              </a:rPr>
              <a:t>LES HAUTS DE FREMUR</a:t>
            </a:r>
            <a:endParaRPr lang="fr-FR" b="1" dirty="0">
              <a:latin typeface="Calibri"/>
            </a:endParaRPr>
          </a:p>
        </p:txBody>
      </p:sp>
      <p:sp>
        <p:nvSpPr>
          <p:cNvPr id="17" name="Rectangle à coins arrondis 16"/>
          <p:cNvSpPr/>
          <p:nvPr/>
        </p:nvSpPr>
        <p:spPr>
          <a:xfrm rot="16200000">
            <a:off x="5900663" y="3324473"/>
            <a:ext cx="1087090" cy="5040560"/>
          </a:xfrm>
          <a:prstGeom prst="roundRect">
            <a:avLst/>
          </a:prstGeom>
          <a:pattFill prst="dotGrid">
            <a:fgClr>
              <a:srgbClr val="FF9900"/>
            </a:fgClr>
            <a:bgClr>
              <a:schemeClr val="accent2">
                <a:lumMod val="20000"/>
                <a:lumOff val="80000"/>
              </a:schemeClr>
            </a:bgClr>
          </a:patt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t" anchorCtr="0"/>
          <a:lstStyle/>
          <a:p>
            <a:r>
              <a:rPr lang="fr-FR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Entreprise MAIN’ELEC – </a:t>
            </a:r>
            <a:r>
              <a:rPr lang="fr-FR" sz="1400" dirty="0" err="1" smtClean="0">
                <a:solidFill>
                  <a:schemeClr val="tx1"/>
                </a:solidFill>
              </a:rPr>
              <a:t>Zac</a:t>
            </a:r>
            <a:r>
              <a:rPr lang="fr-FR" sz="1400" dirty="0" smtClean="0">
                <a:solidFill>
                  <a:schemeClr val="tx1"/>
                </a:solidFill>
              </a:rPr>
              <a:t> des </a:t>
            </a:r>
            <a:r>
              <a:rPr lang="fr-FR" sz="1400" dirty="0" err="1" smtClean="0">
                <a:solidFill>
                  <a:schemeClr val="tx1"/>
                </a:solidFill>
              </a:rPr>
              <a:t>grandchamps</a:t>
            </a:r>
            <a:endParaRPr lang="fr-FR" sz="1400" dirty="0" smtClean="0">
              <a:solidFill>
                <a:schemeClr val="tx1"/>
              </a:solidFill>
            </a:endParaRPr>
          </a:p>
          <a:p>
            <a:r>
              <a:rPr lang="fr-FR" sz="1400" dirty="0" smtClean="0">
                <a:solidFill>
                  <a:schemeClr val="tx1"/>
                </a:solidFill>
              </a:rPr>
              <a:t>St Georges/Loire </a:t>
            </a:r>
            <a:endParaRPr lang="fr-FR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7380312" y="5445224"/>
            <a:ext cx="1374423" cy="8640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Zone </a:t>
            </a:r>
            <a:br>
              <a:rPr lang="fr-F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d’initiation à la réalisation</a:t>
            </a:r>
            <a:endParaRPr lang="fr-FR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2123728" y="1700808"/>
            <a:ext cx="1276878" cy="378349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Accès réseaux</a:t>
            </a:r>
            <a:br>
              <a:rPr lang="fr-FR" sz="1100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100" dirty="0" smtClean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F.O. - cuivre - Wifi</a:t>
            </a:r>
            <a:endParaRPr lang="fr-FR" sz="1100" dirty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2267744" y="4725144"/>
            <a:ext cx="792088" cy="7774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Poste de livraison BT-BT</a:t>
            </a:r>
            <a:endParaRPr lang="fr-FR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3635896" y="4221088"/>
            <a:ext cx="5328592" cy="8444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Zone des  infrastructures : avenue technique</a:t>
            </a:r>
            <a:br>
              <a:rPr lang="fr-FR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(distribution abonné, éclairage public, borne recharge véhicule, signalisation, enseignes, vidéosurveillance…)</a:t>
            </a:r>
            <a:endParaRPr lang="fr-FR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6300192" y="5877272"/>
            <a:ext cx="982438" cy="2880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Magasin</a:t>
            </a:r>
          </a:p>
        </p:txBody>
      </p:sp>
      <p:sp>
        <p:nvSpPr>
          <p:cNvPr id="27" name="Rectangle à coins arrondis 26"/>
          <p:cNvSpPr/>
          <p:nvPr/>
        </p:nvSpPr>
        <p:spPr>
          <a:xfrm rot="16200000">
            <a:off x="5832140" y="944724"/>
            <a:ext cx="2808312" cy="3456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t" anchorCtr="0"/>
          <a:lstStyle/>
          <a:p>
            <a:r>
              <a:rPr lang="fr-FR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ANGERS PALACE </a:t>
            </a:r>
          </a:p>
          <a:p>
            <a:r>
              <a:rPr lang="fr-FR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CHEVROLLIER</a:t>
            </a:r>
            <a:endParaRPr lang="fr-FR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7524328" y="2636912"/>
            <a:ext cx="1169796" cy="94519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Locaux techniques et de gestion</a:t>
            </a:r>
            <a:endParaRPr lang="fr-FR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5783246" y="2029257"/>
            <a:ext cx="1025780" cy="70811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Chambre confort </a:t>
            </a:r>
            <a:r>
              <a:rPr lang="fr-FR" sz="1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resort</a:t>
            </a:r>
            <a:endParaRPr lang="fr-FR" sz="12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fr-FR" sz="11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5220071" y="5826222"/>
            <a:ext cx="982439" cy="4320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Tri des déchets</a:t>
            </a:r>
          </a:p>
        </p:txBody>
      </p:sp>
      <p:sp>
        <p:nvSpPr>
          <p:cNvPr id="30" name="Rectangle à coins arrondis 29"/>
          <p:cNvSpPr/>
          <p:nvPr/>
        </p:nvSpPr>
        <p:spPr>
          <a:xfrm rot="16200000">
            <a:off x="3779912" y="1196752"/>
            <a:ext cx="1512168" cy="18002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t" anchorCtr="0"/>
          <a:lstStyle/>
          <a:p>
            <a:pPr algn="ctr"/>
            <a:r>
              <a:rPr lang="fr-FR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Zone résidentielle</a:t>
            </a:r>
            <a:endParaRPr lang="fr-FR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3923928" y="1844824"/>
            <a:ext cx="1140267" cy="8640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Maison,</a:t>
            </a:r>
          </a:p>
          <a:p>
            <a:pPr algn="ctr"/>
            <a:r>
              <a:rPr lang="fr-F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Appartement</a:t>
            </a:r>
            <a:br>
              <a:rPr lang="fr-F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fr-FR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fr-FR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7524328" y="1556792"/>
            <a:ext cx="1142968" cy="94519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Cuisine centrale</a:t>
            </a:r>
            <a:br>
              <a:rPr lang="fr-F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zone système</a:t>
            </a:r>
            <a:endParaRPr lang="fr-FR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fr-FR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2483768" y="1052736"/>
            <a:ext cx="641696" cy="538108"/>
            <a:chOff x="2982062" y="2001914"/>
            <a:chExt cx="641696" cy="538108"/>
          </a:xfrm>
        </p:grpSpPr>
        <p:sp>
          <p:nvSpPr>
            <p:cNvPr id="55" name="Nuage 54"/>
            <p:cNvSpPr/>
            <p:nvPr/>
          </p:nvSpPr>
          <p:spPr>
            <a:xfrm>
              <a:off x="2982062" y="2001914"/>
              <a:ext cx="641696" cy="538108"/>
            </a:xfrm>
            <a:prstGeom prst="cloud">
              <a:avLst/>
            </a:prstGeom>
            <a:solidFill>
              <a:schemeClr val="accent6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/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3018881" y="2138536"/>
              <a:ext cx="5839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www.</a:t>
              </a:r>
              <a:endParaRPr lang="fr-FR" sz="1200" dirty="0"/>
            </a:p>
          </p:txBody>
        </p:sp>
      </p:grpSp>
      <p:sp>
        <p:nvSpPr>
          <p:cNvPr id="71" name="Rectangle à coins arrondis 70"/>
          <p:cNvSpPr/>
          <p:nvPr/>
        </p:nvSpPr>
        <p:spPr>
          <a:xfrm>
            <a:off x="4139952" y="5877272"/>
            <a:ext cx="1022565" cy="32994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Espace de </a:t>
            </a:r>
            <a:r>
              <a:rPr lang="fr-F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préparation</a:t>
            </a:r>
          </a:p>
        </p:txBody>
      </p:sp>
      <p:cxnSp>
        <p:nvCxnSpPr>
          <p:cNvPr id="73" name="Connecteur droit 72"/>
          <p:cNvCxnSpPr/>
          <p:nvPr/>
        </p:nvCxnSpPr>
        <p:spPr>
          <a:xfrm>
            <a:off x="6660232" y="3284984"/>
            <a:ext cx="648072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>
            <a:stCxn id="37" idx="1"/>
          </p:cNvCxnSpPr>
          <p:nvPr/>
        </p:nvCxnSpPr>
        <p:spPr>
          <a:xfrm rot="10800000" flipV="1">
            <a:off x="7308304" y="2029390"/>
            <a:ext cx="216024" cy="1255594"/>
          </a:xfrm>
          <a:prstGeom prst="bentConnector2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>
            <a:stCxn id="20" idx="3"/>
            <a:endCxn id="17" idx="0"/>
          </p:cNvCxnSpPr>
          <p:nvPr/>
        </p:nvCxnSpPr>
        <p:spPr>
          <a:xfrm>
            <a:off x="3400606" y="1889983"/>
            <a:ext cx="523322" cy="3954770"/>
          </a:xfrm>
          <a:prstGeom prst="bentConnector3">
            <a:avLst>
              <a:gd name="adj1" fmla="val 18798"/>
            </a:avLst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 flipH="1">
            <a:off x="3491880" y="2996952"/>
            <a:ext cx="4032448" cy="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à coins arrondis 83"/>
          <p:cNvSpPr/>
          <p:nvPr/>
        </p:nvSpPr>
        <p:spPr>
          <a:xfrm>
            <a:off x="5868144" y="3140968"/>
            <a:ext cx="854106" cy="3503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TGBT</a:t>
            </a:r>
          </a:p>
          <a:p>
            <a:pPr algn="ctr"/>
            <a:r>
              <a:rPr lang="fr-FR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TGE</a:t>
            </a:r>
            <a:endParaRPr lang="fr-FR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41"/>
          <a:stretch/>
        </p:blipFill>
        <p:spPr bwMode="auto">
          <a:xfrm>
            <a:off x="2339752" y="5805264"/>
            <a:ext cx="557243" cy="68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8" name="Connecteur droit 87"/>
          <p:cNvCxnSpPr/>
          <p:nvPr/>
        </p:nvCxnSpPr>
        <p:spPr>
          <a:xfrm flipH="1" flipV="1">
            <a:off x="2699792" y="5445224"/>
            <a:ext cx="1" cy="36004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/>
          <p:cNvCxnSpPr>
            <a:endCxn id="23" idx="1"/>
          </p:cNvCxnSpPr>
          <p:nvPr/>
        </p:nvCxnSpPr>
        <p:spPr>
          <a:xfrm rot="16200000" flipH="1">
            <a:off x="3028737" y="4036163"/>
            <a:ext cx="854281" cy="360038"/>
          </a:xfrm>
          <a:prstGeom prst="bentConnector2">
            <a:avLst/>
          </a:prstGeom>
          <a:ln w="28575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6" name="Image 11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5" t="17863" r="16022" b="15292"/>
          <a:stretch/>
        </p:blipFill>
        <p:spPr bwMode="auto">
          <a:xfrm>
            <a:off x="8076864" y="41370"/>
            <a:ext cx="775970" cy="8089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9" name="ZoneTexte 67">
            <a:hlinkClick r:id="" action="ppaction://noaction"/>
          </p:cNvPr>
          <p:cNvSpPr txBox="1"/>
          <p:nvPr/>
        </p:nvSpPr>
        <p:spPr>
          <a:xfrm>
            <a:off x="179512" y="1340768"/>
            <a:ext cx="1872208" cy="2840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de l’espace</a:t>
            </a:r>
            <a:endParaRPr lang="fr-FR" sz="1200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Flèche droite 99"/>
          <p:cNvSpPr/>
          <p:nvPr/>
        </p:nvSpPr>
        <p:spPr>
          <a:xfrm>
            <a:off x="0" y="1412776"/>
            <a:ext cx="251520" cy="189966"/>
          </a:xfrm>
          <a:prstGeom prst="rightArrow">
            <a:avLst>
              <a:gd name="adj1" fmla="val 57776"/>
              <a:gd name="adj2" fmla="val 47883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6" name="Connecteur droit 155"/>
          <p:cNvCxnSpPr>
            <a:stCxn id="55" idx="1"/>
            <a:endCxn id="20" idx="0"/>
          </p:cNvCxnSpPr>
          <p:nvPr/>
        </p:nvCxnSpPr>
        <p:spPr>
          <a:xfrm flipH="1">
            <a:off x="2762167" y="1590271"/>
            <a:ext cx="42449" cy="110537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à coins arrondis 158"/>
          <p:cNvSpPr/>
          <p:nvPr/>
        </p:nvSpPr>
        <p:spPr>
          <a:xfrm>
            <a:off x="2195736" y="3573016"/>
            <a:ext cx="854106" cy="5760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TGBT</a:t>
            </a:r>
          </a:p>
          <a:p>
            <a:pPr algn="ctr"/>
            <a:r>
              <a:rPr lang="fr-FR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TGE</a:t>
            </a:r>
          </a:p>
          <a:p>
            <a:pPr algn="ctr"/>
            <a:r>
              <a:rPr lang="fr-FR" sz="1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quartier</a:t>
            </a:r>
            <a:endParaRPr lang="fr-FR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1" name="ZoneTexte 67">
            <a:hlinkClick r:id="" action="ppaction://noaction"/>
          </p:cNvPr>
          <p:cNvSpPr txBox="1"/>
          <p:nvPr/>
        </p:nvSpPr>
        <p:spPr>
          <a:xfrm>
            <a:off x="179512" y="1916832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du quartier</a:t>
            </a:r>
            <a:endParaRPr lang="fr-FR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5" name="Connecteur droit 234"/>
          <p:cNvCxnSpPr>
            <a:endCxn id="84" idx="2"/>
          </p:cNvCxnSpPr>
          <p:nvPr/>
        </p:nvCxnSpPr>
        <p:spPr>
          <a:xfrm flipV="1">
            <a:off x="3059832" y="3491312"/>
            <a:ext cx="3235365" cy="297728"/>
          </a:xfrm>
          <a:prstGeom prst="bentConnector2">
            <a:avLst/>
          </a:prstGeom>
          <a:ln w="28575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cteur droit 244"/>
          <p:cNvCxnSpPr/>
          <p:nvPr/>
        </p:nvCxnSpPr>
        <p:spPr>
          <a:xfrm>
            <a:off x="6804248" y="2420888"/>
            <a:ext cx="50405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cteur droit 266"/>
          <p:cNvCxnSpPr/>
          <p:nvPr/>
        </p:nvCxnSpPr>
        <p:spPr>
          <a:xfrm flipV="1">
            <a:off x="2699792" y="3068960"/>
            <a:ext cx="0" cy="504056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cteur droit 269"/>
          <p:cNvCxnSpPr/>
          <p:nvPr/>
        </p:nvCxnSpPr>
        <p:spPr>
          <a:xfrm rot="10800000">
            <a:off x="2699792" y="3140968"/>
            <a:ext cx="3168351" cy="266125"/>
          </a:xfrm>
          <a:prstGeom prst="bentConnector2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cteur droit 101"/>
          <p:cNvCxnSpPr/>
          <p:nvPr/>
        </p:nvCxnSpPr>
        <p:spPr>
          <a:xfrm rot="16200000" flipH="1">
            <a:off x="2853710" y="5075282"/>
            <a:ext cx="1502354" cy="658062"/>
          </a:xfrm>
          <a:prstGeom prst="bentConnector3">
            <a:avLst>
              <a:gd name="adj1" fmla="val 97822"/>
            </a:avLst>
          </a:prstGeom>
          <a:ln w="28575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cteur droit 234"/>
          <p:cNvCxnSpPr/>
          <p:nvPr/>
        </p:nvCxnSpPr>
        <p:spPr>
          <a:xfrm flipH="1" flipV="1">
            <a:off x="4494999" y="2852936"/>
            <a:ext cx="4993" cy="936104"/>
          </a:xfrm>
          <a:prstGeom prst="straightConnector1">
            <a:avLst/>
          </a:prstGeom>
          <a:ln w="28575">
            <a:solidFill>
              <a:srgbClr val="0000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Connecteur droit 352"/>
          <p:cNvCxnSpPr/>
          <p:nvPr/>
        </p:nvCxnSpPr>
        <p:spPr>
          <a:xfrm>
            <a:off x="3491880" y="4365104"/>
            <a:ext cx="216024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Connecteur droit 354"/>
          <p:cNvCxnSpPr/>
          <p:nvPr/>
        </p:nvCxnSpPr>
        <p:spPr>
          <a:xfrm flipV="1">
            <a:off x="4932040" y="2852936"/>
            <a:ext cx="0" cy="14401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cteur droit 366"/>
          <p:cNvCxnSpPr/>
          <p:nvPr/>
        </p:nvCxnSpPr>
        <p:spPr>
          <a:xfrm flipV="1">
            <a:off x="2699792" y="4149080"/>
            <a:ext cx="0" cy="576064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4" name="ZoneTexte 67">
            <a:hlinkClick r:id="" action="ppaction://noaction"/>
          </p:cNvPr>
          <p:cNvSpPr txBox="1"/>
          <p:nvPr/>
        </p:nvSpPr>
        <p:spPr>
          <a:xfrm>
            <a:off x="179512" y="2204864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de l’entreprise</a:t>
            </a:r>
            <a:endParaRPr lang="fr-FR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5" name="ZoneTexte 67">
            <a:hlinkClick r:id="" action="ppaction://noaction"/>
          </p:cNvPr>
          <p:cNvSpPr txBox="1"/>
          <p:nvPr/>
        </p:nvSpPr>
        <p:spPr>
          <a:xfrm>
            <a:off x="179512" y="2492896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de l’hôtel</a:t>
            </a:r>
            <a:endParaRPr lang="fr-FR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25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oneTexte 58"/>
          <p:cNvSpPr txBox="1"/>
          <p:nvPr/>
        </p:nvSpPr>
        <p:spPr>
          <a:xfrm>
            <a:off x="2195736" y="1340768"/>
            <a:ext cx="59766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40 logements HLM sont gérés par Val de Loire du T2 au T5 dont 34 appartements et 6 et 5 et 5 maisons. </a:t>
            </a:r>
          </a:p>
          <a:p>
            <a:r>
              <a:rPr lang="fr-FR" sz="1200" dirty="0" smtClean="0"/>
              <a:t>22 appartements et 7 maisons sont accessibles à la propriété.</a:t>
            </a:r>
          </a:p>
          <a:p>
            <a:r>
              <a:rPr lang="fr-FR" sz="1200" dirty="0" smtClean="0"/>
              <a:t>L'ensemble a été livré en juin 2012.</a:t>
            </a:r>
            <a:br>
              <a:rPr lang="fr-FR" sz="1200" dirty="0" smtClean="0"/>
            </a:b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Les logements sont en </a:t>
            </a:r>
            <a:r>
              <a:rPr lang="fr-FR" sz="1200" b="1" dirty="0" smtClean="0"/>
              <a:t>ossature mixte bois/béton </a:t>
            </a:r>
            <a:r>
              <a:rPr lang="fr-FR" sz="1200" dirty="0" smtClean="0"/>
              <a:t>: le bois car c'est un matériau noble et léger, et le béton pour avoir une capacité thermique suffisante afin d'éviter des variations de température importante.</a:t>
            </a:r>
            <a:br>
              <a:rPr lang="fr-FR" sz="1200" dirty="0" smtClean="0"/>
            </a:br>
            <a:r>
              <a:rPr lang="fr-FR" sz="1200" dirty="0" smtClean="0"/>
              <a:t>Les bâtiments sont certifiés BBC-</a:t>
            </a:r>
            <a:r>
              <a:rPr lang="fr-FR" sz="1200" dirty="0" err="1" smtClean="0"/>
              <a:t>Effinergie</a:t>
            </a:r>
            <a:r>
              <a:rPr lang="fr-FR" sz="1200" dirty="0" smtClean="0"/>
              <a:t>. L’exposition des pièces de vie est au sud, seules la cuisine et la salle de bain sont au nord.</a:t>
            </a:r>
            <a:br>
              <a:rPr lang="fr-FR" sz="1200" dirty="0" smtClean="0"/>
            </a:b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A l'extérieur, l'eau de pluie est récupérée. Chaque appartement dispose d'un grand balcon, de petites parcelles de jardin privées pour les maison et les </a:t>
            </a:r>
            <a:r>
              <a:rPr lang="fr-FR" sz="1200" dirty="0" err="1" smtClean="0"/>
              <a:t>rez</a:t>
            </a:r>
            <a:r>
              <a:rPr lang="fr-FR" sz="1200" dirty="0" smtClean="0"/>
              <a:t>-de jardin, et d’un jardin collectif pour les autres (avec des projets de potagers et de composteur collectif).</a:t>
            </a:r>
            <a:br>
              <a:rPr lang="fr-FR" sz="1200" dirty="0" smtClean="0"/>
            </a:br>
            <a:r>
              <a:rPr lang="fr-FR" sz="1200" dirty="0" smtClean="0"/>
              <a:t>L'accès aux logements se fait par des coursives extérieures pour éviter d'avoir une cage d'escalier à chauffer et à nettoyer.</a:t>
            </a:r>
          </a:p>
          <a:p>
            <a:endParaRPr lang="fr-FR" sz="1200" dirty="0" smtClean="0"/>
          </a:p>
          <a:p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/>
          </a:p>
        </p:txBody>
      </p:sp>
      <p:sp>
        <p:nvSpPr>
          <p:cNvPr id="8" name="Rectangle 61"/>
          <p:cNvSpPr/>
          <p:nvPr/>
        </p:nvSpPr>
        <p:spPr>
          <a:xfrm>
            <a:off x="-39428" y="908720"/>
            <a:ext cx="2091148" cy="5949279"/>
          </a:xfrm>
          <a:prstGeom prst="rect">
            <a:avLst/>
          </a:prstGeom>
          <a:solidFill>
            <a:srgbClr val="00D600">
              <a:alpha val="67000"/>
            </a:srgbClr>
          </a:solidFill>
          <a:ln w="25402"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" name="ZoneTexte 66"/>
          <p:cNvSpPr txBox="1"/>
          <p:nvPr/>
        </p:nvSpPr>
        <p:spPr>
          <a:xfrm>
            <a:off x="179512" y="188640"/>
            <a:ext cx="4968552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 PRO MELEC – SEP </a:t>
            </a:r>
            <a:r>
              <a:rPr lang="fr-FR" sz="2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Chevrollier</a:t>
            </a:r>
            <a:endParaRPr lang="fr-FR" sz="2200" b="1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0" y="764704"/>
            <a:ext cx="9153216" cy="0"/>
          </a:xfrm>
          <a:prstGeom prst="line">
            <a:avLst/>
          </a:prstGeom>
          <a:ln w="38100">
            <a:solidFill>
              <a:srgbClr val="00D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051720" y="908720"/>
            <a:ext cx="7092280" cy="369332"/>
          </a:xfrm>
          <a:prstGeom prst="rect">
            <a:avLst/>
          </a:prstGeom>
          <a:solidFill>
            <a:srgbClr val="00D600">
              <a:alpha val="67000"/>
            </a:srgbClr>
          </a:solidFill>
          <a:ln w="25402"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dirty="0" smtClean="0">
                <a:solidFill>
                  <a:srgbClr val="FFFFFF"/>
                </a:solidFill>
                <a:latin typeface="Calibri"/>
              </a:rPr>
              <a:t>LES HAUTS DE FREMUR</a:t>
            </a:r>
            <a:endParaRPr lang="fr-FR" dirty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37" name="Image 3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5" t="17863" r="16022" b="15292"/>
          <a:stretch/>
        </p:blipFill>
        <p:spPr bwMode="auto">
          <a:xfrm>
            <a:off x="8076864" y="41370"/>
            <a:ext cx="775970" cy="8089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8" name="ZoneTexte 67">
            <a:hlinkClick r:id="" action="ppaction://noaction"/>
          </p:cNvPr>
          <p:cNvSpPr txBox="1"/>
          <p:nvPr/>
        </p:nvSpPr>
        <p:spPr>
          <a:xfrm>
            <a:off x="179512" y="1268760"/>
            <a:ext cx="1872208" cy="2840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de l’espace</a:t>
            </a:r>
            <a:endParaRPr lang="fr-FR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lèche droite 39"/>
          <p:cNvSpPr/>
          <p:nvPr/>
        </p:nvSpPr>
        <p:spPr>
          <a:xfrm>
            <a:off x="0" y="1700808"/>
            <a:ext cx="251520" cy="189966"/>
          </a:xfrm>
          <a:prstGeom prst="rightArrow">
            <a:avLst>
              <a:gd name="adj1" fmla="val 57776"/>
              <a:gd name="adj2" fmla="val 47883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67">
            <a:hlinkClick r:id="" action="ppaction://noaction"/>
          </p:cNvPr>
          <p:cNvSpPr txBox="1"/>
          <p:nvPr/>
        </p:nvSpPr>
        <p:spPr>
          <a:xfrm>
            <a:off x="179512" y="1628800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du quartier</a:t>
            </a:r>
            <a:endParaRPr lang="fr-FR" sz="1200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ZoneTexte 67">
            <a:hlinkClick r:id="" action="ppaction://noaction"/>
          </p:cNvPr>
          <p:cNvSpPr txBox="1"/>
          <p:nvPr/>
        </p:nvSpPr>
        <p:spPr>
          <a:xfrm>
            <a:off x="179512" y="1988840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de l’entreprise</a:t>
            </a:r>
            <a:endParaRPr lang="fr-FR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ZoneTexte 67">
            <a:hlinkClick r:id="" action="ppaction://noaction"/>
          </p:cNvPr>
          <p:cNvSpPr txBox="1"/>
          <p:nvPr/>
        </p:nvSpPr>
        <p:spPr>
          <a:xfrm>
            <a:off x="179512" y="2348880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de l’hôtel</a:t>
            </a:r>
            <a:endParaRPr lang="fr-FR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6" name="AutoShape 2" descr="Résultat de recherche d'images pour &quot;eco quartier logo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8" name="AutoShape 4" descr="Résultat de recherche d'images pour &quot;eco quartier logo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0" name="Picture 6" descr="Résultat de recherche d'images pour &quot;eco quartier logo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9252" y="908720"/>
            <a:ext cx="1824748" cy="720080"/>
          </a:xfrm>
          <a:prstGeom prst="rect">
            <a:avLst/>
          </a:prstGeom>
          <a:noFill/>
        </p:spPr>
      </p:pic>
      <p:pic>
        <p:nvPicPr>
          <p:cNvPr id="1032" name="Picture 8" descr="Résultat de recherche d'images pour &quot;eco quartier&quot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509120"/>
            <a:ext cx="3125147" cy="1953217"/>
          </a:xfrm>
          <a:prstGeom prst="rect">
            <a:avLst/>
          </a:prstGeom>
          <a:noFill/>
        </p:spPr>
      </p:pic>
      <p:sp>
        <p:nvSpPr>
          <p:cNvPr id="62" name="ZoneTexte 61"/>
          <p:cNvSpPr txBox="1"/>
          <p:nvPr/>
        </p:nvSpPr>
        <p:spPr>
          <a:xfrm>
            <a:off x="3635896" y="4725144"/>
            <a:ext cx="4824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La proximité du quartier avec le centre ville et l’attrait de la région à permis au groupe hôtelier </a:t>
            </a:r>
            <a:r>
              <a:rPr lang="fr-FR" sz="1200" b="1" dirty="0" smtClean="0"/>
              <a:t>ANGERS PALACE CHEVROLLIER</a:t>
            </a:r>
            <a:r>
              <a:rPr lang="fr-FR" sz="1200" dirty="0" smtClean="0"/>
              <a:t> de s’implanter et de créer ainsi une dynamique commerciale et touristique importante  pour l’emploi des riverains dans le respect des principes de l’éco-quartier.</a:t>
            </a:r>
          </a:p>
          <a:p>
            <a:r>
              <a:rPr lang="fr-FR" sz="1200" dirty="0" smtClean="0"/>
              <a:t>Les entreprises du bassin ont également fortement contribué en tant que partenaires au développement du projet et continuent de maintenir en état les installations 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1"/>
          <p:cNvSpPr/>
          <p:nvPr/>
        </p:nvSpPr>
        <p:spPr>
          <a:xfrm>
            <a:off x="-39428" y="908720"/>
            <a:ext cx="2091148" cy="5949279"/>
          </a:xfrm>
          <a:prstGeom prst="rect">
            <a:avLst/>
          </a:prstGeom>
          <a:solidFill>
            <a:srgbClr val="00D600">
              <a:alpha val="67000"/>
            </a:srgbClr>
          </a:solidFill>
          <a:ln w="25402"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" name="ZoneTexte 66"/>
          <p:cNvSpPr txBox="1"/>
          <p:nvPr/>
        </p:nvSpPr>
        <p:spPr>
          <a:xfrm>
            <a:off x="179512" y="188640"/>
            <a:ext cx="4968552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 PRO MELEC – SEP </a:t>
            </a:r>
            <a:r>
              <a:rPr lang="fr-FR" sz="2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Chevrollier</a:t>
            </a:r>
            <a:endParaRPr lang="fr-FR" sz="2200" b="1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0" y="764704"/>
            <a:ext cx="9153216" cy="0"/>
          </a:xfrm>
          <a:prstGeom prst="line">
            <a:avLst/>
          </a:prstGeom>
          <a:ln w="38100">
            <a:solidFill>
              <a:srgbClr val="00D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051720" y="908720"/>
            <a:ext cx="7092280" cy="369332"/>
          </a:xfrm>
          <a:prstGeom prst="rect">
            <a:avLst/>
          </a:prstGeom>
          <a:solidFill>
            <a:srgbClr val="00D600">
              <a:alpha val="67000"/>
            </a:srgbClr>
          </a:solidFill>
          <a:ln w="25402"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dirty="0" smtClean="0">
                <a:solidFill>
                  <a:srgbClr val="FFFFFF"/>
                </a:solidFill>
                <a:latin typeface="Calibri"/>
              </a:rPr>
              <a:t>LES HAUTS DE FREMUR</a:t>
            </a:r>
            <a:endParaRPr lang="fr-FR" dirty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2" name="Image 1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5" t="17863" r="16022" b="15292"/>
          <a:stretch/>
        </p:blipFill>
        <p:spPr bwMode="auto">
          <a:xfrm>
            <a:off x="8076864" y="41370"/>
            <a:ext cx="775970" cy="8089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ZoneTexte 67">
            <a:hlinkClick r:id="" action="ppaction://noaction"/>
          </p:cNvPr>
          <p:cNvSpPr txBox="1"/>
          <p:nvPr/>
        </p:nvSpPr>
        <p:spPr>
          <a:xfrm>
            <a:off x="179512" y="1268760"/>
            <a:ext cx="1872208" cy="2840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de l’espace</a:t>
            </a:r>
            <a:endParaRPr lang="fr-FR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lèche droite 14"/>
          <p:cNvSpPr/>
          <p:nvPr/>
        </p:nvSpPr>
        <p:spPr>
          <a:xfrm>
            <a:off x="0" y="2060848"/>
            <a:ext cx="251520" cy="189966"/>
          </a:xfrm>
          <a:prstGeom prst="rightArrow">
            <a:avLst>
              <a:gd name="adj1" fmla="val 57776"/>
              <a:gd name="adj2" fmla="val 47883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67">
            <a:hlinkClick r:id="" action="ppaction://noaction"/>
          </p:cNvPr>
          <p:cNvSpPr txBox="1"/>
          <p:nvPr/>
        </p:nvSpPr>
        <p:spPr>
          <a:xfrm>
            <a:off x="179512" y="1628800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du quartier</a:t>
            </a:r>
            <a:endParaRPr lang="fr-FR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67">
            <a:hlinkClick r:id="" action="ppaction://noaction"/>
          </p:cNvPr>
          <p:cNvSpPr txBox="1"/>
          <p:nvPr/>
        </p:nvSpPr>
        <p:spPr>
          <a:xfrm>
            <a:off x="179512" y="1988840"/>
            <a:ext cx="1944216" cy="2616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de l’entreprise</a:t>
            </a:r>
            <a:endParaRPr lang="fr-FR" sz="1100" b="1" u="sng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ZoneTexte 67">
            <a:hlinkClick r:id="" action="ppaction://noaction"/>
          </p:cNvPr>
          <p:cNvSpPr txBox="1"/>
          <p:nvPr/>
        </p:nvSpPr>
        <p:spPr>
          <a:xfrm>
            <a:off x="179512" y="2348880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de l’hôtel</a:t>
            </a:r>
            <a:endParaRPr lang="fr-FR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AutoShape 2" descr="Résultat de recherche d'images pour &quot;eco quartier logo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AutoShape 4" descr="Résultat de recherche d'images pour &quot;eco quartier logo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88" name="AutoShape 4" descr="Résultat de recherche d'images pour &quot;feuille ecologiqu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90" name="AutoShape 6" descr="Résultat de recherche d'images pour &quot;feuille ecologiqu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92" name="AutoShape 8" descr="Résultat de recherche d'images pour &quot;feuille ecologiqu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396" name="Picture 12" descr="http://www.plainedelain.fr/wp-content/uploads/2013/02/PIERRE_BLANCH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140968"/>
            <a:ext cx="3449960" cy="1897479"/>
          </a:xfrm>
          <a:prstGeom prst="rect">
            <a:avLst/>
          </a:prstGeom>
          <a:noFill/>
        </p:spPr>
      </p:pic>
      <p:pic>
        <p:nvPicPr>
          <p:cNvPr id="36" name="Image 35" descr="logo Main'ele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2320" y="1556792"/>
            <a:ext cx="1239331" cy="1008112"/>
          </a:xfrm>
          <a:prstGeom prst="rect">
            <a:avLst/>
          </a:prstGeom>
        </p:spPr>
      </p:pic>
      <p:sp>
        <p:nvSpPr>
          <p:cNvPr id="37" name="ZoneTexte 36"/>
          <p:cNvSpPr txBox="1"/>
          <p:nvPr/>
        </p:nvSpPr>
        <p:spPr>
          <a:xfrm>
            <a:off x="2123728" y="5373216"/>
            <a:ext cx="51845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r-FR" sz="1200" u="sng" dirty="0" smtClean="0"/>
              <a:t>Dirigeants</a:t>
            </a:r>
          </a:p>
          <a:p>
            <a:r>
              <a:rPr lang="fr-FR" sz="1200" dirty="0" smtClean="0"/>
              <a:t>Président		M  LOISEAU Cyril </a:t>
            </a:r>
          </a:p>
          <a:p>
            <a:r>
              <a:rPr lang="fr-FR" sz="1200" dirty="0" smtClean="0"/>
              <a:t>Directrice générale	Mme  ROUSSEAU Samia </a:t>
            </a:r>
          </a:p>
          <a:p>
            <a:r>
              <a:rPr lang="fr-FR" sz="1200" dirty="0" smtClean="0"/>
              <a:t>Responsable achats	M  CHAGU Antoine</a:t>
            </a:r>
          </a:p>
          <a:p>
            <a:r>
              <a:rPr lang="fr-FR" sz="1200" dirty="0" smtClean="0"/>
              <a:t>Responsable RH	Mme  SAVIE Christine</a:t>
            </a:r>
            <a:endParaRPr lang="fr-FR" sz="1200" dirty="0"/>
          </a:p>
        </p:txBody>
      </p:sp>
      <p:sp>
        <p:nvSpPr>
          <p:cNvPr id="38" name="ZoneTexte 37"/>
          <p:cNvSpPr txBox="1"/>
          <p:nvPr/>
        </p:nvSpPr>
        <p:spPr>
          <a:xfrm>
            <a:off x="2123728" y="1340768"/>
            <a:ext cx="51845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r-FR" sz="1200" dirty="0" smtClean="0"/>
              <a:t>MAIN’ELEC, SA par action simplifiée à associé unique au capital de 900 250€, a débuté son activité en avril1993.</a:t>
            </a:r>
          </a:p>
          <a:p>
            <a:pPr fontAlgn="base"/>
            <a:r>
              <a:rPr lang="fr-FR" sz="1200" dirty="0" smtClean="0"/>
              <a:t>Cyril </a:t>
            </a:r>
            <a:r>
              <a:rPr lang="fr-FR" sz="1200" dirty="0" err="1" smtClean="0"/>
              <a:t>Loiseau</a:t>
            </a:r>
            <a:r>
              <a:rPr lang="fr-FR" sz="1200" dirty="0" smtClean="0"/>
              <a:t> est président de la société MAIN’ELEC. </a:t>
            </a:r>
          </a:p>
          <a:p>
            <a:pPr fontAlgn="base"/>
            <a:r>
              <a:rPr lang="fr-FR" sz="1200" dirty="0" smtClean="0"/>
              <a:t>Le siège social de cette entreprise est actuellement situé dans la </a:t>
            </a:r>
            <a:r>
              <a:rPr lang="fr-FR" sz="1200" dirty="0" err="1" smtClean="0"/>
              <a:t>Zac</a:t>
            </a:r>
            <a:r>
              <a:rPr lang="fr-FR" sz="1200" dirty="0" smtClean="0"/>
              <a:t> des </a:t>
            </a:r>
            <a:r>
              <a:rPr lang="fr-FR" sz="1200" dirty="0" err="1" smtClean="0"/>
              <a:t>grandchamps</a:t>
            </a:r>
            <a:r>
              <a:rPr lang="fr-FR" sz="1200" dirty="0" smtClean="0"/>
              <a:t>  - 49170 St Georges/Loire </a:t>
            </a:r>
          </a:p>
          <a:p>
            <a:pPr fontAlgn="base"/>
            <a:r>
              <a:rPr lang="fr-FR" sz="1200" dirty="0" smtClean="0"/>
              <a:t>MAIN’ELEC évolue sur le secteur d'activité des travaux d'installation électrique dans tous locaux.</a:t>
            </a:r>
          </a:p>
          <a:p>
            <a:pPr fontAlgn="base"/>
            <a:r>
              <a:rPr lang="fr-FR" sz="1200" dirty="0" smtClean="0"/>
              <a:t>Son effectif est compris entre 100 et 130 salariés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4139952" y="3068960"/>
            <a:ext cx="5004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r-FR" sz="1200" dirty="0" smtClean="0"/>
              <a:t>Raison sociale	  	MAIN’ELEC</a:t>
            </a:r>
          </a:p>
          <a:p>
            <a:pPr fontAlgn="base"/>
            <a:r>
              <a:rPr lang="fr-FR" sz="1200" dirty="0" smtClean="0"/>
              <a:t>Chiffre d'affaires 2016	12  457 120€</a:t>
            </a:r>
          </a:p>
          <a:p>
            <a:pPr fontAlgn="base"/>
            <a:r>
              <a:rPr lang="fr-FR" sz="1200" dirty="0" smtClean="0"/>
              <a:t>Téléphone		02 41 80 96 11</a:t>
            </a:r>
          </a:p>
          <a:p>
            <a:pPr fontAlgn="base"/>
            <a:r>
              <a:rPr lang="fr-FR" sz="1200" dirty="0" smtClean="0"/>
              <a:t>Fax 		02 41 80 96 75</a:t>
            </a:r>
          </a:p>
          <a:p>
            <a:pPr fontAlgn="base"/>
            <a:r>
              <a:rPr lang="fr-FR" sz="1200" dirty="0" smtClean="0"/>
              <a:t>@		</a:t>
            </a:r>
            <a:r>
              <a:rPr lang="fr-FR" sz="1200" dirty="0" err="1" smtClean="0"/>
              <a:t>main’elec</a:t>
            </a:r>
            <a:r>
              <a:rPr lang="fr-FR" sz="1200" dirty="0" smtClean="0"/>
              <a:t>@</a:t>
            </a:r>
            <a:r>
              <a:rPr lang="fr-FR" sz="1200" dirty="0" err="1" smtClean="0"/>
              <a:t>gmail.com</a:t>
            </a:r>
            <a:endParaRPr lang="fr-FR" sz="1200" dirty="0" smtClean="0"/>
          </a:p>
          <a:p>
            <a:pPr fontAlgn="base"/>
            <a:r>
              <a:rPr lang="fr-FR" sz="1200" dirty="0" smtClean="0"/>
              <a:t>Forme juridique	SA par action simplifiée à associé unique</a:t>
            </a:r>
          </a:p>
          <a:p>
            <a:pPr fontAlgn="base"/>
            <a:r>
              <a:rPr lang="fr-FR" sz="1200" dirty="0" smtClean="0"/>
              <a:t>Date de création	Créée le 28/04/1993</a:t>
            </a:r>
          </a:p>
          <a:p>
            <a:pPr fontAlgn="base"/>
            <a:r>
              <a:rPr lang="fr-FR" sz="1200" dirty="0" smtClean="0"/>
              <a:t>Capital Social		 900 250€</a:t>
            </a:r>
          </a:p>
          <a:p>
            <a:pPr fontAlgn="base"/>
            <a:r>
              <a:rPr lang="fr-FR" sz="1200" dirty="0" smtClean="0"/>
              <a:t>SIREN		 321 654 987</a:t>
            </a:r>
          </a:p>
          <a:p>
            <a:pPr fontAlgn="base"/>
            <a:r>
              <a:rPr lang="fr-FR" sz="1200" dirty="0" smtClean="0"/>
              <a:t>SIRET		 321 654 987 12315</a:t>
            </a:r>
          </a:p>
          <a:p>
            <a:pPr fontAlgn="base"/>
            <a:r>
              <a:rPr lang="fr-FR" sz="1200" dirty="0" smtClean="0"/>
              <a:t>Code APE / NAF	4321A / Travaux d'installation électrique </a:t>
            </a:r>
          </a:p>
          <a:p>
            <a:pPr fontAlgn="base"/>
            <a:r>
              <a:rPr lang="fr-FR" sz="1200" dirty="0" smtClean="0"/>
              <a:t>		dans tous locaux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345D61E4-FC1E-43BF-A166-6E6F919F6904}" type="slidenum">
              <a:rPr lang="fr-FR" smtClean="0"/>
              <a:pPr lvl="0"/>
              <a:t>4</a:t>
            </a:fld>
            <a:endParaRPr lang="fr-FR" dirty="0"/>
          </a:p>
        </p:txBody>
      </p:sp>
      <p:sp>
        <p:nvSpPr>
          <p:cNvPr id="4" name="Rectangle 61"/>
          <p:cNvSpPr/>
          <p:nvPr/>
        </p:nvSpPr>
        <p:spPr>
          <a:xfrm>
            <a:off x="-39428" y="908720"/>
            <a:ext cx="2091148" cy="5949279"/>
          </a:xfrm>
          <a:prstGeom prst="rect">
            <a:avLst/>
          </a:prstGeom>
          <a:solidFill>
            <a:srgbClr val="00D600">
              <a:alpha val="67000"/>
            </a:srgbClr>
          </a:solidFill>
          <a:ln w="25402"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ZoneTexte 66"/>
          <p:cNvSpPr txBox="1"/>
          <p:nvPr/>
        </p:nvSpPr>
        <p:spPr>
          <a:xfrm>
            <a:off x="179512" y="188640"/>
            <a:ext cx="4968552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 PRO MELEC – SEP </a:t>
            </a:r>
            <a:r>
              <a:rPr lang="fr-FR" sz="22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Chevrollier</a:t>
            </a:r>
            <a:endParaRPr lang="fr-FR" sz="2200" b="1" i="0" u="none" strike="noStrike" kern="120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0" y="764704"/>
            <a:ext cx="9153216" cy="0"/>
          </a:xfrm>
          <a:prstGeom prst="line">
            <a:avLst/>
          </a:prstGeom>
          <a:ln w="38100">
            <a:solidFill>
              <a:srgbClr val="00D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051720" y="908720"/>
            <a:ext cx="7092280" cy="369332"/>
          </a:xfrm>
          <a:prstGeom prst="rect">
            <a:avLst/>
          </a:prstGeom>
          <a:solidFill>
            <a:srgbClr val="00D600">
              <a:alpha val="67000"/>
            </a:srgbClr>
          </a:solidFill>
          <a:ln w="25402"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dirty="0" smtClean="0">
                <a:solidFill>
                  <a:srgbClr val="FFFFFF"/>
                </a:solidFill>
                <a:latin typeface="Calibri"/>
              </a:rPr>
              <a:t>LES HAUTS DE FREMUR</a:t>
            </a:r>
            <a:endParaRPr lang="fr-FR" dirty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8" name="Image 7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5" t="17863" r="16022" b="15292"/>
          <a:stretch/>
        </p:blipFill>
        <p:spPr bwMode="auto">
          <a:xfrm>
            <a:off x="8076864" y="41370"/>
            <a:ext cx="775970" cy="8089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ZoneTexte 67">
            <a:hlinkClick r:id="" action="ppaction://noaction"/>
          </p:cNvPr>
          <p:cNvSpPr txBox="1"/>
          <p:nvPr/>
        </p:nvSpPr>
        <p:spPr>
          <a:xfrm>
            <a:off x="179512" y="1268760"/>
            <a:ext cx="1872208" cy="2840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de l’espace</a:t>
            </a:r>
            <a:endParaRPr lang="fr-FR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0" y="2420888"/>
            <a:ext cx="251520" cy="189966"/>
          </a:xfrm>
          <a:prstGeom prst="rightArrow">
            <a:avLst>
              <a:gd name="adj1" fmla="val 57776"/>
              <a:gd name="adj2" fmla="val 47883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67">
            <a:hlinkClick r:id="" action="ppaction://noaction"/>
          </p:cNvPr>
          <p:cNvSpPr txBox="1"/>
          <p:nvPr/>
        </p:nvSpPr>
        <p:spPr>
          <a:xfrm>
            <a:off x="179512" y="1628800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du quartier</a:t>
            </a:r>
            <a:endParaRPr lang="fr-FR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67">
            <a:hlinkClick r:id="" action="ppaction://noaction"/>
          </p:cNvPr>
          <p:cNvSpPr txBox="1"/>
          <p:nvPr/>
        </p:nvSpPr>
        <p:spPr>
          <a:xfrm>
            <a:off x="179512" y="1988840"/>
            <a:ext cx="1944216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de l’entreprise</a:t>
            </a:r>
            <a:endParaRPr lang="fr-FR" sz="12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67">
            <a:hlinkClick r:id="" action="ppaction://noaction"/>
          </p:cNvPr>
          <p:cNvSpPr txBox="1"/>
          <p:nvPr/>
        </p:nvSpPr>
        <p:spPr>
          <a:xfrm>
            <a:off x="179512" y="2348880"/>
            <a:ext cx="1872208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de l’hôtel</a:t>
            </a:r>
            <a:endParaRPr lang="fr-FR" sz="1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2" descr="Résultat de recherche d'images pour &quot;eco quartier logo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AutoShape 4" descr="Résultat de recherche d'images pour &quot;eco quartier logo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AutoShape 4" descr="Résultat de recherche d'images pour &quot;feuille ecologiqu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AutoShape 6" descr="Résultat de recherche d'images pour &quot;feuille ecologiqu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AutoShape 8" descr="Résultat de recherche d'images pour &quot;feuille ecologiqu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AutoShape 4" descr="Résultat de recherche d'images pour &quot;etoile hotel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6" name="Picture 2" descr="Résultat de recherche d'images pour &quot;cuisine hotel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573016"/>
            <a:ext cx="2208246" cy="16561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3" name="ZoneTexte 22"/>
          <p:cNvSpPr txBox="1"/>
          <p:nvPr/>
        </p:nvSpPr>
        <p:spPr>
          <a:xfrm>
            <a:off x="5220072" y="1340768"/>
            <a:ext cx="33843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Directeur M Dumont Gérard</a:t>
            </a:r>
          </a:p>
          <a:p>
            <a:r>
              <a:rPr lang="fr-FR" sz="1200" dirty="0" smtClean="0"/>
              <a:t>Directeur technique M </a:t>
            </a:r>
            <a:r>
              <a:rPr lang="fr-FR" sz="1200" dirty="0" err="1" smtClean="0"/>
              <a:t>Fager</a:t>
            </a:r>
            <a:r>
              <a:rPr lang="fr-FR" sz="1200" dirty="0" smtClean="0"/>
              <a:t> Pascal</a:t>
            </a:r>
          </a:p>
          <a:p>
            <a:endParaRPr lang="fr-FR" sz="1200" dirty="0" smtClean="0"/>
          </a:p>
          <a:p>
            <a:r>
              <a:rPr lang="fr-FR" sz="1200" dirty="0" smtClean="0"/>
              <a:t>Capacité d’accueil </a:t>
            </a:r>
          </a:p>
          <a:p>
            <a:r>
              <a:rPr lang="fr-FR" sz="1200" dirty="0" smtClean="0"/>
              <a:t>540 personnes</a:t>
            </a:r>
          </a:p>
          <a:p>
            <a:r>
              <a:rPr lang="fr-FR" sz="1200" dirty="0" smtClean="0"/>
              <a:t>45 à 62 employés selon la saison</a:t>
            </a:r>
          </a:p>
          <a:p>
            <a:r>
              <a:rPr lang="fr-FR" sz="1200" dirty="0" smtClean="0"/>
              <a:t>190 chambres doubles « confort standard »</a:t>
            </a:r>
          </a:p>
          <a:p>
            <a:r>
              <a:rPr lang="fr-FR" sz="1200" dirty="0" smtClean="0"/>
              <a:t>18 chambres doubles « confort </a:t>
            </a:r>
            <a:r>
              <a:rPr lang="fr-FR" sz="1200" dirty="0" err="1" smtClean="0"/>
              <a:t>resort</a:t>
            </a:r>
            <a:r>
              <a:rPr lang="fr-FR" sz="1200" dirty="0" smtClean="0"/>
              <a:t> »</a:t>
            </a:r>
          </a:p>
          <a:p>
            <a:r>
              <a:rPr lang="fr-FR" sz="1200" dirty="0" smtClean="0"/>
              <a:t>20 suites familiales 4 à 6 personnes « résidence »</a:t>
            </a:r>
          </a:p>
          <a:p>
            <a:r>
              <a:rPr lang="fr-FR" sz="1200" dirty="0" smtClean="0"/>
              <a:t>L’ensemble de l’établissement est accessible au public handicapé.</a:t>
            </a:r>
            <a:endParaRPr lang="fr-FR" sz="1200" dirty="0"/>
          </a:p>
        </p:txBody>
      </p:sp>
      <p:sp>
        <p:nvSpPr>
          <p:cNvPr id="24" name="ZoneTexte 23"/>
          <p:cNvSpPr txBox="1"/>
          <p:nvPr/>
        </p:nvSpPr>
        <p:spPr>
          <a:xfrm>
            <a:off x="2483768" y="3573016"/>
            <a:ext cx="3384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Restaurant – cuisine</a:t>
            </a:r>
          </a:p>
          <a:p>
            <a:r>
              <a:rPr lang="fr-FR" sz="1200" dirty="0" smtClean="0"/>
              <a:t>Nb couverts 170</a:t>
            </a:r>
          </a:p>
          <a:p>
            <a:r>
              <a:rPr lang="fr-FR" sz="1200" dirty="0" smtClean="0"/>
              <a:t>Service matin midi soir </a:t>
            </a:r>
          </a:p>
          <a:p>
            <a:r>
              <a:rPr lang="fr-FR" sz="1200" dirty="0" smtClean="0"/>
              <a:t>Service chambre 24/24h</a:t>
            </a:r>
          </a:p>
          <a:p>
            <a:endParaRPr lang="fr-FR" sz="1200" dirty="0" smtClean="0"/>
          </a:p>
          <a:p>
            <a:r>
              <a:rPr lang="fr-FR" sz="1200" dirty="0" smtClean="0"/>
              <a:t>La cuisine centrale fait service traiteur pour des événements extérieures et fournit quotidiennement d’autres structures dans la ville d’Angers.</a:t>
            </a:r>
            <a:endParaRPr lang="fr-FR" sz="1200" dirty="0"/>
          </a:p>
        </p:txBody>
      </p:sp>
      <p:sp>
        <p:nvSpPr>
          <p:cNvPr id="25" name="ZoneTexte 24"/>
          <p:cNvSpPr txBox="1"/>
          <p:nvPr/>
        </p:nvSpPr>
        <p:spPr>
          <a:xfrm>
            <a:off x="2339752" y="5445224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Pour des raisons organisationnelles et économiques l’installation et la maintenance des installations techniques sont confiées à des entreprises extérieures</a:t>
            </a:r>
          </a:p>
          <a:p>
            <a:r>
              <a:rPr lang="fr-FR" sz="1200" dirty="0" smtClean="0"/>
              <a:t>Lot électricité  : entreprise MAIN’ELEC – St Georges sur Loire (49)</a:t>
            </a:r>
          </a:p>
          <a:p>
            <a:r>
              <a:rPr lang="fr-FR" sz="1200" dirty="0" smtClean="0"/>
              <a:t>Lot plomberie zinguerie : entreprise Thomas </a:t>
            </a:r>
            <a:r>
              <a:rPr lang="fr-FR" sz="1200" dirty="0" err="1" smtClean="0"/>
              <a:t>Journey</a:t>
            </a:r>
            <a:endParaRPr lang="fr-FR" sz="12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465" y="1656597"/>
            <a:ext cx="2232853" cy="12040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12440</TotalTime>
  <Words>431</Words>
  <Application>Microsoft Office PowerPoint</Application>
  <PresentationFormat>Affichage à l'écran (4:3)</PresentationFormat>
  <Paragraphs>97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Arial Narrow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Réforme du collège 2016</dc:title>
  <dc:creator>Poste</dc:creator>
  <cp:lastModifiedBy>PINEAU LAURENT MICHEL</cp:lastModifiedBy>
  <cp:revision>547</cp:revision>
  <dcterms:created xsi:type="dcterms:W3CDTF">2015-11-03T05:38:56Z</dcterms:created>
  <dcterms:modified xsi:type="dcterms:W3CDTF">2018-05-31T09:15:08Z</dcterms:modified>
</cp:coreProperties>
</file>