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ags/tag2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65" r:id="rId2"/>
    <p:sldId id="268" r:id="rId3"/>
    <p:sldId id="366" r:id="rId4"/>
    <p:sldId id="367" r:id="rId5"/>
    <p:sldId id="352" r:id="rId6"/>
    <p:sldId id="295" r:id="rId7"/>
    <p:sldId id="278" r:id="rId8"/>
    <p:sldId id="368" r:id="rId9"/>
    <p:sldId id="369" r:id="rId10"/>
    <p:sldId id="351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92" r:id="rId21"/>
    <p:sldId id="284" r:id="rId22"/>
    <p:sldId id="380" r:id="rId23"/>
    <p:sldId id="381" r:id="rId24"/>
    <p:sldId id="382" r:id="rId25"/>
    <p:sldId id="383" r:id="rId26"/>
    <p:sldId id="309" r:id="rId27"/>
    <p:sldId id="384" r:id="rId28"/>
    <p:sldId id="385" r:id="rId29"/>
    <p:sldId id="320" r:id="rId30"/>
    <p:sldId id="353" r:id="rId31"/>
    <p:sldId id="354" r:id="rId32"/>
    <p:sldId id="355" r:id="rId33"/>
    <p:sldId id="356" r:id="rId34"/>
    <p:sldId id="386" r:id="rId35"/>
    <p:sldId id="358" r:id="rId36"/>
    <p:sldId id="360" r:id="rId37"/>
    <p:sldId id="329" r:id="rId38"/>
    <p:sldId id="387" r:id="rId39"/>
    <p:sldId id="388" r:id="rId40"/>
    <p:sldId id="389" r:id="rId41"/>
    <p:sldId id="359" r:id="rId42"/>
    <p:sldId id="393" r:id="rId43"/>
    <p:sldId id="391" r:id="rId4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BF1D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0"/>
  </p:normalViewPr>
  <p:slideViewPr>
    <p:cSldViewPr>
      <p:cViewPr>
        <p:scale>
          <a:sx n="100" d="100"/>
          <a:sy n="100" d="100"/>
        </p:scale>
        <p:origin x="-168" y="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vid%20Helard\Desktop\preparation%20formation%20PH2%20mars\sequences%20la%20providence\S&#233;quence%2000%20au%2020%2002%2012%20%20LEGT%20La%20providence%20Amiens\Projet%20thermique%20Acquisition%20de%20donn&#233;es%20Patrick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vid%20Helard\Desktop\preparation%20formation%20PH2%20mars\sequences%20la%20providence\S&#233;quence%2000%20au%2020%2002%2012%20%20LEGT%20La%20providence%20Amiens\Projet%20thermique%20Acquisition%20de%20donn&#233;es%20Patrick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 sz="900" dirty="0"/>
              <a:t>comparaison de la consommation entre une cellule équipée de 8 cm de coton et l'épave </a:t>
            </a:r>
            <a:r>
              <a:rPr lang="fr-FR" sz="900" dirty="0" smtClean="0"/>
              <a:t>thermique (puissance constante)</a:t>
            </a:r>
            <a:endParaRPr lang="fr-FR" sz="900" dirty="0"/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'Coton 8 cm dernière'!$B$66</c:f>
              <c:strCache>
                <c:ptCount val="1"/>
                <c:pt idx="0">
                  <c:v>Consommation [Wh] 8cm coton</c:v>
                </c:pt>
              </c:strCache>
            </c:strRef>
          </c:tx>
          <c:marker>
            <c:symbol val="none"/>
          </c:marker>
          <c:xVal>
            <c:numRef>
              <c:f>'Coton 8 cm dernière'!$A$67:$A$127</c:f>
              <c:numCache>
                <c:formatCode>General</c:formatCode>
                <c:ptCount val="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xVal>
          <c:yVal>
            <c:numRef>
              <c:f>'Coton 8 cm dernière'!$B$67:$B$127</c:f>
              <c:numCache>
                <c:formatCode>General</c:formatCode>
                <c:ptCount val="6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79</c:v>
                </c:pt>
                <c:pt idx="27">
                  <c:v>81</c:v>
                </c:pt>
                <c:pt idx="28">
                  <c:v>84</c:v>
                </c:pt>
                <c:pt idx="29">
                  <c:v>88</c:v>
                </c:pt>
                <c:pt idx="30">
                  <c:v>91</c:v>
                </c:pt>
                <c:pt idx="31">
                  <c:v>94</c:v>
                </c:pt>
                <c:pt idx="32">
                  <c:v>95</c:v>
                </c:pt>
                <c:pt idx="33">
                  <c:v>99</c:v>
                </c:pt>
                <c:pt idx="34">
                  <c:v>100</c:v>
                </c:pt>
                <c:pt idx="35">
                  <c:v>103</c:v>
                </c:pt>
                <c:pt idx="36">
                  <c:v>105</c:v>
                </c:pt>
                <c:pt idx="37">
                  <c:v>108</c:v>
                </c:pt>
                <c:pt idx="38">
                  <c:v>109</c:v>
                </c:pt>
                <c:pt idx="39">
                  <c:v>112</c:v>
                </c:pt>
                <c:pt idx="40">
                  <c:v>113</c:v>
                </c:pt>
                <c:pt idx="41">
                  <c:v>116</c:v>
                </c:pt>
                <c:pt idx="42">
                  <c:v>118</c:v>
                </c:pt>
                <c:pt idx="43">
                  <c:v>120</c:v>
                </c:pt>
                <c:pt idx="44">
                  <c:v>121</c:v>
                </c:pt>
                <c:pt idx="45">
                  <c:v>122</c:v>
                </c:pt>
                <c:pt idx="46">
                  <c:v>125</c:v>
                </c:pt>
                <c:pt idx="47">
                  <c:v>126</c:v>
                </c:pt>
                <c:pt idx="48">
                  <c:v>128</c:v>
                </c:pt>
                <c:pt idx="49">
                  <c:v>130</c:v>
                </c:pt>
                <c:pt idx="50">
                  <c:v>130</c:v>
                </c:pt>
                <c:pt idx="51">
                  <c:v>132</c:v>
                </c:pt>
                <c:pt idx="52">
                  <c:v>134</c:v>
                </c:pt>
                <c:pt idx="53">
                  <c:v>135</c:v>
                </c:pt>
                <c:pt idx="54">
                  <c:v>137</c:v>
                </c:pt>
                <c:pt idx="55">
                  <c:v>137</c:v>
                </c:pt>
                <c:pt idx="56">
                  <c:v>139</c:v>
                </c:pt>
                <c:pt idx="57">
                  <c:v>140</c:v>
                </c:pt>
                <c:pt idx="58">
                  <c:v>141</c:v>
                </c:pt>
                <c:pt idx="59">
                  <c:v>142</c:v>
                </c:pt>
                <c:pt idx="60">
                  <c:v>143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'Coton 8 cm dernière'!$C$66</c:f>
              <c:strCache>
                <c:ptCount val="1"/>
                <c:pt idx="0">
                  <c:v>Consommation [Wh] épave thermique</c:v>
                </c:pt>
              </c:strCache>
            </c:strRef>
          </c:tx>
          <c:marker>
            <c:symbol val="none"/>
          </c:marker>
          <c:xVal>
            <c:numRef>
              <c:f>'Coton 8 cm dernière'!$A$67:$A$127</c:f>
              <c:numCache>
                <c:formatCode>General</c:formatCode>
                <c:ptCount val="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xVal>
          <c:yVal>
            <c:numRef>
              <c:f>'Coton 8 cm dernière'!$C$67:$C$127</c:f>
              <c:numCache>
                <c:formatCode>General</c:formatCode>
                <c:ptCount val="6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34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46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64</c:v>
                </c:pt>
                <c:pt idx="22">
                  <c:v>68</c:v>
                </c:pt>
                <c:pt idx="23">
                  <c:v>70</c:v>
                </c:pt>
                <c:pt idx="24">
                  <c:v>73</c:v>
                </c:pt>
                <c:pt idx="25">
                  <c:v>76</c:v>
                </c:pt>
                <c:pt idx="26">
                  <c:v>79</c:v>
                </c:pt>
                <c:pt idx="27">
                  <c:v>82</c:v>
                </c:pt>
                <c:pt idx="28">
                  <c:v>85</c:v>
                </c:pt>
                <c:pt idx="29">
                  <c:v>88</c:v>
                </c:pt>
                <c:pt idx="30">
                  <c:v>91</c:v>
                </c:pt>
                <c:pt idx="31">
                  <c:v>94</c:v>
                </c:pt>
                <c:pt idx="32">
                  <c:v>97</c:v>
                </c:pt>
                <c:pt idx="33">
                  <c:v>100</c:v>
                </c:pt>
                <c:pt idx="34">
                  <c:v>103</c:v>
                </c:pt>
                <c:pt idx="35">
                  <c:v>106</c:v>
                </c:pt>
                <c:pt idx="36">
                  <c:v>109</c:v>
                </c:pt>
                <c:pt idx="37">
                  <c:v>112</c:v>
                </c:pt>
                <c:pt idx="38">
                  <c:v>115</c:v>
                </c:pt>
                <c:pt idx="39">
                  <c:v>118</c:v>
                </c:pt>
                <c:pt idx="40">
                  <c:v>122</c:v>
                </c:pt>
                <c:pt idx="41">
                  <c:v>124</c:v>
                </c:pt>
                <c:pt idx="42">
                  <c:v>127</c:v>
                </c:pt>
                <c:pt idx="43">
                  <c:v>130</c:v>
                </c:pt>
                <c:pt idx="44">
                  <c:v>133</c:v>
                </c:pt>
                <c:pt idx="45">
                  <c:v>137</c:v>
                </c:pt>
                <c:pt idx="46">
                  <c:v>139</c:v>
                </c:pt>
                <c:pt idx="47">
                  <c:v>143</c:v>
                </c:pt>
                <c:pt idx="48">
                  <c:v>146</c:v>
                </c:pt>
                <c:pt idx="49">
                  <c:v>149</c:v>
                </c:pt>
                <c:pt idx="50">
                  <c:v>152</c:v>
                </c:pt>
                <c:pt idx="51">
                  <c:v>155</c:v>
                </c:pt>
                <c:pt idx="52">
                  <c:v>158</c:v>
                </c:pt>
                <c:pt idx="53">
                  <c:v>161</c:v>
                </c:pt>
                <c:pt idx="54">
                  <c:v>164</c:v>
                </c:pt>
                <c:pt idx="55">
                  <c:v>167</c:v>
                </c:pt>
                <c:pt idx="56">
                  <c:v>170</c:v>
                </c:pt>
                <c:pt idx="57">
                  <c:v>173</c:v>
                </c:pt>
                <c:pt idx="58">
                  <c:v>176</c:v>
                </c:pt>
                <c:pt idx="59">
                  <c:v>179</c:v>
                </c:pt>
                <c:pt idx="60">
                  <c:v>182</c:v>
                </c:pt>
              </c:numCache>
            </c:numRef>
          </c:yVal>
          <c:smooth val="1"/>
        </c:ser>
        <c:axId val="114755840"/>
        <c:axId val="115335552"/>
      </c:scatterChart>
      <c:valAx>
        <c:axId val="114755840"/>
        <c:scaling>
          <c:orientation val="minMax"/>
          <c:max val="6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temps en min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15335552"/>
        <c:crosses val="autoZero"/>
        <c:crossBetween val="midCat"/>
      </c:valAx>
      <c:valAx>
        <c:axId val="11533555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Consommation en Wh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14755840"/>
        <c:crosses val="autoZero"/>
        <c:crossBetween val="midCat"/>
      </c:valAx>
    </c:plotArea>
    <c:legend>
      <c:legendPos val="r"/>
      <c:layout/>
    </c:legend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/>
              <a:t>Evolution des températures par types d'isolant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'toute les courbes'!$B$1</c:f>
              <c:strCache>
                <c:ptCount val="1"/>
                <c:pt idx="0">
                  <c:v>Température de consigne [°C]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courbes'!$B$2:$B$152</c:f>
              <c:numCache>
                <c:formatCode>General</c:formatCode>
                <c:ptCount val="151"/>
                <c:pt idx="0">
                  <c:v>19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19</c:v>
                </c:pt>
                <c:pt idx="5">
                  <c:v>19</c:v>
                </c:pt>
                <c:pt idx="6">
                  <c:v>19</c:v>
                </c:pt>
                <c:pt idx="7">
                  <c:v>19</c:v>
                </c:pt>
                <c:pt idx="8">
                  <c:v>19</c:v>
                </c:pt>
                <c:pt idx="9">
                  <c:v>19</c:v>
                </c:pt>
                <c:pt idx="10">
                  <c:v>19</c:v>
                </c:pt>
                <c:pt idx="11">
                  <c:v>19</c:v>
                </c:pt>
                <c:pt idx="12">
                  <c:v>19</c:v>
                </c:pt>
                <c:pt idx="13">
                  <c:v>19</c:v>
                </c:pt>
                <c:pt idx="14">
                  <c:v>19</c:v>
                </c:pt>
                <c:pt idx="15">
                  <c:v>19</c:v>
                </c:pt>
                <c:pt idx="16">
                  <c:v>19</c:v>
                </c:pt>
                <c:pt idx="17">
                  <c:v>19</c:v>
                </c:pt>
                <c:pt idx="18">
                  <c:v>19</c:v>
                </c:pt>
                <c:pt idx="19">
                  <c:v>19</c:v>
                </c:pt>
                <c:pt idx="20">
                  <c:v>19</c:v>
                </c:pt>
                <c:pt idx="21">
                  <c:v>19</c:v>
                </c:pt>
                <c:pt idx="22">
                  <c:v>19</c:v>
                </c:pt>
                <c:pt idx="23">
                  <c:v>19</c:v>
                </c:pt>
                <c:pt idx="24">
                  <c:v>19</c:v>
                </c:pt>
                <c:pt idx="25">
                  <c:v>19</c:v>
                </c:pt>
                <c:pt idx="26">
                  <c:v>19</c:v>
                </c:pt>
                <c:pt idx="27">
                  <c:v>19</c:v>
                </c:pt>
                <c:pt idx="28">
                  <c:v>19</c:v>
                </c:pt>
                <c:pt idx="29">
                  <c:v>19</c:v>
                </c:pt>
                <c:pt idx="30">
                  <c:v>19</c:v>
                </c:pt>
                <c:pt idx="31">
                  <c:v>19</c:v>
                </c:pt>
                <c:pt idx="32">
                  <c:v>19</c:v>
                </c:pt>
                <c:pt idx="33">
                  <c:v>19</c:v>
                </c:pt>
                <c:pt idx="34">
                  <c:v>19</c:v>
                </c:pt>
                <c:pt idx="35">
                  <c:v>19</c:v>
                </c:pt>
                <c:pt idx="36">
                  <c:v>19</c:v>
                </c:pt>
                <c:pt idx="37">
                  <c:v>19</c:v>
                </c:pt>
                <c:pt idx="38">
                  <c:v>19</c:v>
                </c:pt>
                <c:pt idx="39">
                  <c:v>19</c:v>
                </c:pt>
                <c:pt idx="40">
                  <c:v>19</c:v>
                </c:pt>
                <c:pt idx="41">
                  <c:v>19</c:v>
                </c:pt>
                <c:pt idx="42">
                  <c:v>19</c:v>
                </c:pt>
                <c:pt idx="43">
                  <c:v>19</c:v>
                </c:pt>
                <c:pt idx="44">
                  <c:v>19</c:v>
                </c:pt>
                <c:pt idx="45">
                  <c:v>19</c:v>
                </c:pt>
                <c:pt idx="46">
                  <c:v>19</c:v>
                </c:pt>
                <c:pt idx="47">
                  <c:v>19</c:v>
                </c:pt>
                <c:pt idx="48">
                  <c:v>19</c:v>
                </c:pt>
                <c:pt idx="49">
                  <c:v>19</c:v>
                </c:pt>
                <c:pt idx="50">
                  <c:v>19</c:v>
                </c:pt>
                <c:pt idx="51">
                  <c:v>19</c:v>
                </c:pt>
                <c:pt idx="52">
                  <c:v>19</c:v>
                </c:pt>
                <c:pt idx="53">
                  <c:v>19</c:v>
                </c:pt>
                <c:pt idx="54">
                  <c:v>19</c:v>
                </c:pt>
                <c:pt idx="55">
                  <c:v>19</c:v>
                </c:pt>
                <c:pt idx="56">
                  <c:v>19</c:v>
                </c:pt>
                <c:pt idx="57">
                  <c:v>19</c:v>
                </c:pt>
                <c:pt idx="58">
                  <c:v>19</c:v>
                </c:pt>
                <c:pt idx="59">
                  <c:v>19</c:v>
                </c:pt>
                <c:pt idx="60">
                  <c:v>19</c:v>
                </c:pt>
                <c:pt idx="61">
                  <c:v>19</c:v>
                </c:pt>
                <c:pt idx="62">
                  <c:v>19</c:v>
                </c:pt>
                <c:pt idx="63">
                  <c:v>19</c:v>
                </c:pt>
                <c:pt idx="64">
                  <c:v>19</c:v>
                </c:pt>
                <c:pt idx="65">
                  <c:v>19</c:v>
                </c:pt>
                <c:pt idx="66">
                  <c:v>19</c:v>
                </c:pt>
                <c:pt idx="67">
                  <c:v>19</c:v>
                </c:pt>
                <c:pt idx="68">
                  <c:v>19</c:v>
                </c:pt>
                <c:pt idx="69">
                  <c:v>19</c:v>
                </c:pt>
                <c:pt idx="70">
                  <c:v>19</c:v>
                </c:pt>
                <c:pt idx="71">
                  <c:v>19</c:v>
                </c:pt>
                <c:pt idx="72">
                  <c:v>19</c:v>
                </c:pt>
                <c:pt idx="73">
                  <c:v>19</c:v>
                </c:pt>
                <c:pt idx="74">
                  <c:v>19</c:v>
                </c:pt>
                <c:pt idx="75">
                  <c:v>19</c:v>
                </c:pt>
                <c:pt idx="76">
                  <c:v>19</c:v>
                </c:pt>
                <c:pt idx="77">
                  <c:v>19</c:v>
                </c:pt>
                <c:pt idx="78">
                  <c:v>19</c:v>
                </c:pt>
                <c:pt idx="79">
                  <c:v>19</c:v>
                </c:pt>
                <c:pt idx="80">
                  <c:v>19</c:v>
                </c:pt>
                <c:pt idx="81">
                  <c:v>19</c:v>
                </c:pt>
                <c:pt idx="82">
                  <c:v>19</c:v>
                </c:pt>
                <c:pt idx="83">
                  <c:v>19</c:v>
                </c:pt>
                <c:pt idx="84">
                  <c:v>19</c:v>
                </c:pt>
                <c:pt idx="85">
                  <c:v>19</c:v>
                </c:pt>
                <c:pt idx="86">
                  <c:v>19</c:v>
                </c:pt>
                <c:pt idx="87">
                  <c:v>19</c:v>
                </c:pt>
                <c:pt idx="88">
                  <c:v>19</c:v>
                </c:pt>
                <c:pt idx="89">
                  <c:v>19</c:v>
                </c:pt>
                <c:pt idx="90">
                  <c:v>19</c:v>
                </c:pt>
                <c:pt idx="91">
                  <c:v>19</c:v>
                </c:pt>
                <c:pt idx="92">
                  <c:v>19</c:v>
                </c:pt>
                <c:pt idx="93">
                  <c:v>19</c:v>
                </c:pt>
                <c:pt idx="94">
                  <c:v>19</c:v>
                </c:pt>
                <c:pt idx="95">
                  <c:v>19</c:v>
                </c:pt>
                <c:pt idx="96">
                  <c:v>19</c:v>
                </c:pt>
                <c:pt idx="97">
                  <c:v>19</c:v>
                </c:pt>
                <c:pt idx="98">
                  <c:v>19</c:v>
                </c:pt>
                <c:pt idx="99">
                  <c:v>19</c:v>
                </c:pt>
                <c:pt idx="100">
                  <c:v>19</c:v>
                </c:pt>
                <c:pt idx="101">
                  <c:v>19</c:v>
                </c:pt>
                <c:pt idx="102">
                  <c:v>19</c:v>
                </c:pt>
                <c:pt idx="103">
                  <c:v>19</c:v>
                </c:pt>
                <c:pt idx="104">
                  <c:v>19</c:v>
                </c:pt>
                <c:pt idx="105">
                  <c:v>19</c:v>
                </c:pt>
                <c:pt idx="106">
                  <c:v>19</c:v>
                </c:pt>
                <c:pt idx="107">
                  <c:v>19</c:v>
                </c:pt>
                <c:pt idx="108">
                  <c:v>19</c:v>
                </c:pt>
                <c:pt idx="109">
                  <c:v>19</c:v>
                </c:pt>
                <c:pt idx="110">
                  <c:v>19</c:v>
                </c:pt>
                <c:pt idx="111">
                  <c:v>19</c:v>
                </c:pt>
                <c:pt idx="112">
                  <c:v>19</c:v>
                </c:pt>
                <c:pt idx="113">
                  <c:v>19</c:v>
                </c:pt>
                <c:pt idx="114">
                  <c:v>19</c:v>
                </c:pt>
                <c:pt idx="115">
                  <c:v>19</c:v>
                </c:pt>
                <c:pt idx="116">
                  <c:v>19</c:v>
                </c:pt>
                <c:pt idx="117">
                  <c:v>19</c:v>
                </c:pt>
                <c:pt idx="118">
                  <c:v>19</c:v>
                </c:pt>
                <c:pt idx="119">
                  <c:v>19</c:v>
                </c:pt>
                <c:pt idx="120">
                  <c:v>19</c:v>
                </c:pt>
                <c:pt idx="121">
                  <c:v>19</c:v>
                </c:pt>
                <c:pt idx="122">
                  <c:v>19</c:v>
                </c:pt>
                <c:pt idx="123">
                  <c:v>19</c:v>
                </c:pt>
                <c:pt idx="124">
                  <c:v>19</c:v>
                </c:pt>
                <c:pt idx="125">
                  <c:v>19</c:v>
                </c:pt>
                <c:pt idx="126">
                  <c:v>19</c:v>
                </c:pt>
                <c:pt idx="127">
                  <c:v>19</c:v>
                </c:pt>
                <c:pt idx="128">
                  <c:v>19</c:v>
                </c:pt>
                <c:pt idx="129">
                  <c:v>19</c:v>
                </c:pt>
                <c:pt idx="130">
                  <c:v>19</c:v>
                </c:pt>
                <c:pt idx="131">
                  <c:v>19</c:v>
                </c:pt>
                <c:pt idx="132">
                  <c:v>19</c:v>
                </c:pt>
                <c:pt idx="133">
                  <c:v>19</c:v>
                </c:pt>
                <c:pt idx="134">
                  <c:v>19</c:v>
                </c:pt>
                <c:pt idx="135">
                  <c:v>19</c:v>
                </c:pt>
                <c:pt idx="136">
                  <c:v>19</c:v>
                </c:pt>
                <c:pt idx="137">
                  <c:v>19</c:v>
                </c:pt>
                <c:pt idx="138">
                  <c:v>19</c:v>
                </c:pt>
                <c:pt idx="139">
                  <c:v>19</c:v>
                </c:pt>
                <c:pt idx="140">
                  <c:v>19</c:v>
                </c:pt>
                <c:pt idx="141">
                  <c:v>19</c:v>
                </c:pt>
                <c:pt idx="142">
                  <c:v>19</c:v>
                </c:pt>
                <c:pt idx="143">
                  <c:v>19</c:v>
                </c:pt>
                <c:pt idx="144">
                  <c:v>19</c:v>
                </c:pt>
                <c:pt idx="145">
                  <c:v>19</c:v>
                </c:pt>
                <c:pt idx="146">
                  <c:v>19</c:v>
                </c:pt>
                <c:pt idx="147">
                  <c:v>19</c:v>
                </c:pt>
                <c:pt idx="148">
                  <c:v>19</c:v>
                </c:pt>
                <c:pt idx="149">
                  <c:v>19</c:v>
                </c:pt>
                <c:pt idx="150">
                  <c:v>19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'toute les courbes'!$C$1</c:f>
              <c:strCache>
                <c:ptCount val="1"/>
                <c:pt idx="0">
                  <c:v>sans isolant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courbes'!$C$2:$C$152</c:f>
              <c:numCache>
                <c:formatCode>General</c:formatCode>
                <c:ptCount val="151"/>
                <c:pt idx="0">
                  <c:v>-8.8000000000000007</c:v>
                </c:pt>
                <c:pt idx="1">
                  <c:v>-8.7000000000000011</c:v>
                </c:pt>
                <c:pt idx="2">
                  <c:v>-8.5</c:v>
                </c:pt>
                <c:pt idx="3">
                  <c:v>-8.3000000000000007</c:v>
                </c:pt>
                <c:pt idx="4">
                  <c:v>-8.1</c:v>
                </c:pt>
                <c:pt idx="5">
                  <c:v>-7.8</c:v>
                </c:pt>
                <c:pt idx="6">
                  <c:v>-7.7</c:v>
                </c:pt>
                <c:pt idx="7">
                  <c:v>-7.4</c:v>
                </c:pt>
                <c:pt idx="8">
                  <c:v>-7.2</c:v>
                </c:pt>
                <c:pt idx="9">
                  <c:v>-6.9</c:v>
                </c:pt>
                <c:pt idx="10">
                  <c:v>-6.7</c:v>
                </c:pt>
                <c:pt idx="11">
                  <c:v>-6.5</c:v>
                </c:pt>
                <c:pt idx="12">
                  <c:v>-6.3</c:v>
                </c:pt>
                <c:pt idx="13">
                  <c:v>-6.1</c:v>
                </c:pt>
                <c:pt idx="14">
                  <c:v>-5.8</c:v>
                </c:pt>
                <c:pt idx="15">
                  <c:v>-5.7</c:v>
                </c:pt>
                <c:pt idx="16">
                  <c:v>-5.4</c:v>
                </c:pt>
                <c:pt idx="17">
                  <c:v>-5.2</c:v>
                </c:pt>
                <c:pt idx="18">
                  <c:v>-4.9000000000000004</c:v>
                </c:pt>
                <c:pt idx="19">
                  <c:v>-4.7</c:v>
                </c:pt>
                <c:pt idx="20">
                  <c:v>-4.5</c:v>
                </c:pt>
                <c:pt idx="21">
                  <c:v>-4.3</c:v>
                </c:pt>
                <c:pt idx="22">
                  <c:v>-4.0999999999999996</c:v>
                </c:pt>
                <c:pt idx="23">
                  <c:v>-3.9</c:v>
                </c:pt>
                <c:pt idx="24">
                  <c:v>-3.6</c:v>
                </c:pt>
                <c:pt idx="25">
                  <c:v>-3.4</c:v>
                </c:pt>
                <c:pt idx="26">
                  <c:v>-3.2</c:v>
                </c:pt>
                <c:pt idx="27">
                  <c:v>-3</c:v>
                </c:pt>
                <c:pt idx="28">
                  <c:v>-2.8</c:v>
                </c:pt>
                <c:pt idx="29">
                  <c:v>-2.6</c:v>
                </c:pt>
                <c:pt idx="30">
                  <c:v>-2.4</c:v>
                </c:pt>
                <c:pt idx="31">
                  <c:v>-2.2000000000000002</c:v>
                </c:pt>
                <c:pt idx="32">
                  <c:v>-2</c:v>
                </c:pt>
                <c:pt idx="33">
                  <c:v>-1.7</c:v>
                </c:pt>
                <c:pt idx="34">
                  <c:v>-1.6</c:v>
                </c:pt>
                <c:pt idx="35">
                  <c:v>-1.4</c:v>
                </c:pt>
                <c:pt idx="36">
                  <c:v>-1.2</c:v>
                </c:pt>
                <c:pt idx="37">
                  <c:v>-1</c:v>
                </c:pt>
                <c:pt idx="38">
                  <c:v>-0.8</c:v>
                </c:pt>
                <c:pt idx="39">
                  <c:v>-0.60000000000000064</c:v>
                </c:pt>
                <c:pt idx="40">
                  <c:v>-0.5</c:v>
                </c:pt>
                <c:pt idx="41">
                  <c:v>-0.2</c:v>
                </c:pt>
                <c:pt idx="42">
                  <c:v>0</c:v>
                </c:pt>
                <c:pt idx="43">
                  <c:v>0.1</c:v>
                </c:pt>
                <c:pt idx="44">
                  <c:v>0.30000000000000032</c:v>
                </c:pt>
                <c:pt idx="45">
                  <c:v>0.5</c:v>
                </c:pt>
                <c:pt idx="46">
                  <c:v>0.60000000000000064</c:v>
                </c:pt>
                <c:pt idx="47">
                  <c:v>0.8</c:v>
                </c:pt>
                <c:pt idx="48">
                  <c:v>1</c:v>
                </c:pt>
                <c:pt idx="49">
                  <c:v>1.1000000000000001</c:v>
                </c:pt>
                <c:pt idx="50">
                  <c:v>1.3</c:v>
                </c:pt>
                <c:pt idx="51">
                  <c:v>1.4</c:v>
                </c:pt>
                <c:pt idx="52">
                  <c:v>1.6</c:v>
                </c:pt>
                <c:pt idx="53">
                  <c:v>1.7</c:v>
                </c:pt>
                <c:pt idx="54">
                  <c:v>1.9000000000000001</c:v>
                </c:pt>
                <c:pt idx="55">
                  <c:v>2</c:v>
                </c:pt>
                <c:pt idx="56">
                  <c:v>2.1</c:v>
                </c:pt>
                <c:pt idx="57">
                  <c:v>2.2999999999999998</c:v>
                </c:pt>
                <c:pt idx="58">
                  <c:v>2.4</c:v>
                </c:pt>
                <c:pt idx="59">
                  <c:v>2.5</c:v>
                </c:pt>
                <c:pt idx="60">
                  <c:v>2.7</c:v>
                </c:pt>
                <c:pt idx="61">
                  <c:v>2.8</c:v>
                </c:pt>
                <c:pt idx="62">
                  <c:v>2.9</c:v>
                </c:pt>
                <c:pt idx="63">
                  <c:v>3.1</c:v>
                </c:pt>
                <c:pt idx="64">
                  <c:v>3.2</c:v>
                </c:pt>
                <c:pt idx="65">
                  <c:v>3.3</c:v>
                </c:pt>
                <c:pt idx="66">
                  <c:v>3.4</c:v>
                </c:pt>
                <c:pt idx="67">
                  <c:v>3.5</c:v>
                </c:pt>
                <c:pt idx="68">
                  <c:v>3.6</c:v>
                </c:pt>
                <c:pt idx="69">
                  <c:v>3.7</c:v>
                </c:pt>
                <c:pt idx="70">
                  <c:v>3.8</c:v>
                </c:pt>
                <c:pt idx="71">
                  <c:v>3.9</c:v>
                </c:pt>
                <c:pt idx="72">
                  <c:v>4.0999999999999996</c:v>
                </c:pt>
                <c:pt idx="73">
                  <c:v>4.2</c:v>
                </c:pt>
                <c:pt idx="74">
                  <c:v>4.2</c:v>
                </c:pt>
                <c:pt idx="75">
                  <c:v>4.4000000000000004</c:v>
                </c:pt>
                <c:pt idx="76">
                  <c:v>4.5</c:v>
                </c:pt>
                <c:pt idx="77">
                  <c:v>4.5</c:v>
                </c:pt>
                <c:pt idx="78">
                  <c:v>4.5999999999999996</c:v>
                </c:pt>
                <c:pt idx="79">
                  <c:v>4.7</c:v>
                </c:pt>
                <c:pt idx="80">
                  <c:v>4.8</c:v>
                </c:pt>
                <c:pt idx="81">
                  <c:v>5</c:v>
                </c:pt>
                <c:pt idx="82">
                  <c:v>5</c:v>
                </c:pt>
                <c:pt idx="83">
                  <c:v>5.0999999999999996</c:v>
                </c:pt>
                <c:pt idx="84">
                  <c:v>5.2</c:v>
                </c:pt>
                <c:pt idx="85">
                  <c:v>5.3</c:v>
                </c:pt>
                <c:pt idx="86">
                  <c:v>5.4</c:v>
                </c:pt>
                <c:pt idx="87">
                  <c:v>5.4</c:v>
                </c:pt>
                <c:pt idx="88">
                  <c:v>5.5</c:v>
                </c:pt>
                <c:pt idx="89">
                  <c:v>5.6</c:v>
                </c:pt>
                <c:pt idx="90">
                  <c:v>5.7</c:v>
                </c:pt>
                <c:pt idx="91">
                  <c:v>5.8</c:v>
                </c:pt>
                <c:pt idx="92">
                  <c:v>5.8</c:v>
                </c:pt>
                <c:pt idx="93">
                  <c:v>5.9</c:v>
                </c:pt>
                <c:pt idx="94">
                  <c:v>6</c:v>
                </c:pt>
                <c:pt idx="95">
                  <c:v>6</c:v>
                </c:pt>
                <c:pt idx="96">
                  <c:v>6.2</c:v>
                </c:pt>
                <c:pt idx="97">
                  <c:v>6.2</c:v>
                </c:pt>
                <c:pt idx="98">
                  <c:v>6.3</c:v>
                </c:pt>
                <c:pt idx="99">
                  <c:v>6.3</c:v>
                </c:pt>
                <c:pt idx="100">
                  <c:v>6.4</c:v>
                </c:pt>
                <c:pt idx="101">
                  <c:v>6.4</c:v>
                </c:pt>
                <c:pt idx="102">
                  <c:v>6.6</c:v>
                </c:pt>
                <c:pt idx="103">
                  <c:v>6.6</c:v>
                </c:pt>
                <c:pt idx="104">
                  <c:v>6.7</c:v>
                </c:pt>
                <c:pt idx="105">
                  <c:v>6.8</c:v>
                </c:pt>
                <c:pt idx="106">
                  <c:v>6.8</c:v>
                </c:pt>
                <c:pt idx="107">
                  <c:v>6.9</c:v>
                </c:pt>
                <c:pt idx="108">
                  <c:v>6.9</c:v>
                </c:pt>
                <c:pt idx="109">
                  <c:v>6.9</c:v>
                </c:pt>
                <c:pt idx="110">
                  <c:v>7</c:v>
                </c:pt>
                <c:pt idx="111">
                  <c:v>7</c:v>
                </c:pt>
                <c:pt idx="112">
                  <c:v>7.1</c:v>
                </c:pt>
                <c:pt idx="113">
                  <c:v>7.2</c:v>
                </c:pt>
                <c:pt idx="114">
                  <c:v>7.2</c:v>
                </c:pt>
                <c:pt idx="115">
                  <c:v>7.2</c:v>
                </c:pt>
                <c:pt idx="116">
                  <c:v>7.3</c:v>
                </c:pt>
                <c:pt idx="117">
                  <c:v>7.4</c:v>
                </c:pt>
                <c:pt idx="118">
                  <c:v>7.4</c:v>
                </c:pt>
                <c:pt idx="119">
                  <c:v>7.4</c:v>
                </c:pt>
                <c:pt idx="120">
                  <c:v>7.5</c:v>
                </c:pt>
                <c:pt idx="121">
                  <c:v>7.6</c:v>
                </c:pt>
                <c:pt idx="122">
                  <c:v>7.7</c:v>
                </c:pt>
                <c:pt idx="123">
                  <c:v>7.7</c:v>
                </c:pt>
                <c:pt idx="124">
                  <c:v>7.8</c:v>
                </c:pt>
                <c:pt idx="125">
                  <c:v>7.8</c:v>
                </c:pt>
                <c:pt idx="126">
                  <c:v>7.8</c:v>
                </c:pt>
                <c:pt idx="127">
                  <c:v>7.9</c:v>
                </c:pt>
                <c:pt idx="128">
                  <c:v>7.9</c:v>
                </c:pt>
                <c:pt idx="129">
                  <c:v>8</c:v>
                </c:pt>
                <c:pt idx="130">
                  <c:v>8.1</c:v>
                </c:pt>
                <c:pt idx="131">
                  <c:v>8.1</c:v>
                </c:pt>
                <c:pt idx="132">
                  <c:v>8.1</c:v>
                </c:pt>
                <c:pt idx="133">
                  <c:v>8.1</c:v>
                </c:pt>
                <c:pt idx="134">
                  <c:v>8.2000000000000011</c:v>
                </c:pt>
                <c:pt idx="135">
                  <c:v>8.2000000000000011</c:v>
                </c:pt>
                <c:pt idx="136">
                  <c:v>8.2000000000000011</c:v>
                </c:pt>
                <c:pt idx="137">
                  <c:v>8.3000000000000007</c:v>
                </c:pt>
                <c:pt idx="138">
                  <c:v>8.3000000000000007</c:v>
                </c:pt>
                <c:pt idx="139">
                  <c:v>8.4</c:v>
                </c:pt>
                <c:pt idx="140">
                  <c:v>8.4</c:v>
                </c:pt>
                <c:pt idx="141">
                  <c:v>8.5</c:v>
                </c:pt>
                <c:pt idx="142">
                  <c:v>8.5</c:v>
                </c:pt>
                <c:pt idx="143">
                  <c:v>8.5</c:v>
                </c:pt>
                <c:pt idx="144">
                  <c:v>8.5</c:v>
                </c:pt>
                <c:pt idx="145">
                  <c:v>8.6</c:v>
                </c:pt>
                <c:pt idx="146">
                  <c:v>8.6</c:v>
                </c:pt>
                <c:pt idx="147">
                  <c:v>8.6</c:v>
                </c:pt>
                <c:pt idx="148">
                  <c:v>8.7000000000000011</c:v>
                </c:pt>
                <c:pt idx="149">
                  <c:v>8.7000000000000011</c:v>
                </c:pt>
                <c:pt idx="150">
                  <c:v>8.8000000000000007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'toute les courbes'!$D$1</c:f>
              <c:strCache>
                <c:ptCount val="1"/>
                <c:pt idx="0">
                  <c:v>coton 1 couche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courbes'!$D$2:$D$152</c:f>
              <c:numCache>
                <c:formatCode>General</c:formatCode>
                <c:ptCount val="151"/>
                <c:pt idx="0">
                  <c:v>-8.4</c:v>
                </c:pt>
                <c:pt idx="1">
                  <c:v>-7</c:v>
                </c:pt>
                <c:pt idx="2">
                  <c:v>-6.1</c:v>
                </c:pt>
                <c:pt idx="3">
                  <c:v>-5.2</c:v>
                </c:pt>
                <c:pt idx="4">
                  <c:v>-4.3</c:v>
                </c:pt>
                <c:pt idx="5">
                  <c:v>-3.3</c:v>
                </c:pt>
                <c:pt idx="6">
                  <c:v>-2.4</c:v>
                </c:pt>
                <c:pt idx="7">
                  <c:v>-1.5</c:v>
                </c:pt>
                <c:pt idx="8">
                  <c:v>-0.8</c:v>
                </c:pt>
                <c:pt idx="9">
                  <c:v>-0.30000000000000032</c:v>
                </c:pt>
                <c:pt idx="10">
                  <c:v>0.2</c:v>
                </c:pt>
                <c:pt idx="11">
                  <c:v>1.3</c:v>
                </c:pt>
                <c:pt idx="12">
                  <c:v>2</c:v>
                </c:pt>
                <c:pt idx="13">
                  <c:v>2.9</c:v>
                </c:pt>
                <c:pt idx="14">
                  <c:v>3.5</c:v>
                </c:pt>
                <c:pt idx="15">
                  <c:v>4.0999999999999996</c:v>
                </c:pt>
                <c:pt idx="16">
                  <c:v>4.5999999999999996</c:v>
                </c:pt>
                <c:pt idx="17">
                  <c:v>5.3</c:v>
                </c:pt>
                <c:pt idx="18">
                  <c:v>5.8</c:v>
                </c:pt>
                <c:pt idx="19">
                  <c:v>6.5</c:v>
                </c:pt>
                <c:pt idx="20">
                  <c:v>7.2</c:v>
                </c:pt>
                <c:pt idx="21">
                  <c:v>8</c:v>
                </c:pt>
                <c:pt idx="22">
                  <c:v>9.1</c:v>
                </c:pt>
                <c:pt idx="23">
                  <c:v>9.9</c:v>
                </c:pt>
                <c:pt idx="24">
                  <c:v>10.7</c:v>
                </c:pt>
                <c:pt idx="25">
                  <c:v>11.5</c:v>
                </c:pt>
                <c:pt idx="26">
                  <c:v>12</c:v>
                </c:pt>
                <c:pt idx="27">
                  <c:v>12.5</c:v>
                </c:pt>
                <c:pt idx="28">
                  <c:v>13.1</c:v>
                </c:pt>
                <c:pt idx="29">
                  <c:v>13.8</c:v>
                </c:pt>
                <c:pt idx="30">
                  <c:v>14.4</c:v>
                </c:pt>
                <c:pt idx="31">
                  <c:v>15</c:v>
                </c:pt>
                <c:pt idx="32">
                  <c:v>15.5</c:v>
                </c:pt>
                <c:pt idx="33">
                  <c:v>16.2</c:v>
                </c:pt>
                <c:pt idx="34">
                  <c:v>16.7</c:v>
                </c:pt>
                <c:pt idx="35">
                  <c:v>17.100000000000001</c:v>
                </c:pt>
                <c:pt idx="36">
                  <c:v>17.600000000000001</c:v>
                </c:pt>
                <c:pt idx="37">
                  <c:v>18</c:v>
                </c:pt>
                <c:pt idx="38">
                  <c:v>18.600000000000001</c:v>
                </c:pt>
                <c:pt idx="39">
                  <c:v>19.100000000000001</c:v>
                </c:pt>
                <c:pt idx="40">
                  <c:v>19.5</c:v>
                </c:pt>
                <c:pt idx="41">
                  <c:v>19.100000000000001</c:v>
                </c:pt>
                <c:pt idx="42">
                  <c:v>18.5</c:v>
                </c:pt>
                <c:pt idx="43">
                  <c:v>18.7</c:v>
                </c:pt>
                <c:pt idx="44">
                  <c:v>19.3</c:v>
                </c:pt>
                <c:pt idx="45">
                  <c:v>19.399999999999999</c:v>
                </c:pt>
                <c:pt idx="46">
                  <c:v>18.8</c:v>
                </c:pt>
                <c:pt idx="47">
                  <c:v>18.3</c:v>
                </c:pt>
                <c:pt idx="48">
                  <c:v>18.8</c:v>
                </c:pt>
                <c:pt idx="49">
                  <c:v>19.3</c:v>
                </c:pt>
                <c:pt idx="50">
                  <c:v>19.100000000000001</c:v>
                </c:pt>
                <c:pt idx="51">
                  <c:v>18.8</c:v>
                </c:pt>
                <c:pt idx="52">
                  <c:v>18.3</c:v>
                </c:pt>
                <c:pt idx="53">
                  <c:v>19</c:v>
                </c:pt>
                <c:pt idx="54">
                  <c:v>19.600000000000001</c:v>
                </c:pt>
                <c:pt idx="55">
                  <c:v>19.5</c:v>
                </c:pt>
                <c:pt idx="56">
                  <c:v>19.100000000000001</c:v>
                </c:pt>
                <c:pt idx="57">
                  <c:v>18.5</c:v>
                </c:pt>
                <c:pt idx="58">
                  <c:v>18.600000000000001</c:v>
                </c:pt>
                <c:pt idx="59">
                  <c:v>19.600000000000001</c:v>
                </c:pt>
                <c:pt idx="60">
                  <c:v>19.2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'toute les courbes'!$E$1</c:f>
              <c:strCache>
                <c:ptCount val="1"/>
                <c:pt idx="0">
                  <c:v>coton 2 couches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courbes'!$E$2:$E$152</c:f>
              <c:numCache>
                <c:formatCode>General</c:formatCode>
                <c:ptCount val="151"/>
                <c:pt idx="0">
                  <c:v>-0.30000000000000032</c:v>
                </c:pt>
                <c:pt idx="1">
                  <c:v>-0.60000000000000064</c:v>
                </c:pt>
                <c:pt idx="2">
                  <c:v>2</c:v>
                </c:pt>
                <c:pt idx="3">
                  <c:v>3.5</c:v>
                </c:pt>
                <c:pt idx="4">
                  <c:v>4.5999999999999996</c:v>
                </c:pt>
                <c:pt idx="5">
                  <c:v>5.8</c:v>
                </c:pt>
                <c:pt idx="6">
                  <c:v>6.7</c:v>
                </c:pt>
                <c:pt idx="7">
                  <c:v>7.8</c:v>
                </c:pt>
                <c:pt idx="8">
                  <c:v>8.5</c:v>
                </c:pt>
                <c:pt idx="9">
                  <c:v>9.4</c:v>
                </c:pt>
                <c:pt idx="10">
                  <c:v>10.3</c:v>
                </c:pt>
                <c:pt idx="11">
                  <c:v>11</c:v>
                </c:pt>
                <c:pt idx="12">
                  <c:v>11.8</c:v>
                </c:pt>
                <c:pt idx="13">
                  <c:v>12.5</c:v>
                </c:pt>
                <c:pt idx="14">
                  <c:v>13.2</c:v>
                </c:pt>
                <c:pt idx="15">
                  <c:v>13.9</c:v>
                </c:pt>
                <c:pt idx="16">
                  <c:v>14.7</c:v>
                </c:pt>
                <c:pt idx="17">
                  <c:v>15.3</c:v>
                </c:pt>
                <c:pt idx="18">
                  <c:v>15.9</c:v>
                </c:pt>
                <c:pt idx="19">
                  <c:v>16.5</c:v>
                </c:pt>
                <c:pt idx="20">
                  <c:v>17.100000000000001</c:v>
                </c:pt>
                <c:pt idx="21">
                  <c:v>17.7</c:v>
                </c:pt>
                <c:pt idx="22">
                  <c:v>18.3</c:v>
                </c:pt>
                <c:pt idx="23">
                  <c:v>18.8</c:v>
                </c:pt>
                <c:pt idx="24">
                  <c:v>18.7</c:v>
                </c:pt>
                <c:pt idx="25">
                  <c:v>18.5</c:v>
                </c:pt>
                <c:pt idx="26">
                  <c:v>19</c:v>
                </c:pt>
                <c:pt idx="27">
                  <c:v>18.399999999999999</c:v>
                </c:pt>
                <c:pt idx="28">
                  <c:v>18.7</c:v>
                </c:pt>
                <c:pt idx="29">
                  <c:v>18.899999999999999</c:v>
                </c:pt>
                <c:pt idx="30">
                  <c:v>18.399999999999999</c:v>
                </c:pt>
                <c:pt idx="31">
                  <c:v>18.899999999999999</c:v>
                </c:pt>
                <c:pt idx="32">
                  <c:v>18.8</c:v>
                </c:pt>
                <c:pt idx="33">
                  <c:v>18.399999999999999</c:v>
                </c:pt>
                <c:pt idx="34">
                  <c:v>19</c:v>
                </c:pt>
                <c:pt idx="35">
                  <c:v>18.899999999999999</c:v>
                </c:pt>
                <c:pt idx="36">
                  <c:v>18.399999999999999</c:v>
                </c:pt>
                <c:pt idx="37">
                  <c:v>19.2</c:v>
                </c:pt>
                <c:pt idx="38">
                  <c:v>18.600000000000001</c:v>
                </c:pt>
                <c:pt idx="39">
                  <c:v>18.399999999999999</c:v>
                </c:pt>
                <c:pt idx="40">
                  <c:v>19.2</c:v>
                </c:pt>
                <c:pt idx="41">
                  <c:v>18.8</c:v>
                </c:pt>
                <c:pt idx="42">
                  <c:v>18.399999999999999</c:v>
                </c:pt>
                <c:pt idx="43">
                  <c:v>18.899999999999999</c:v>
                </c:pt>
                <c:pt idx="44">
                  <c:v>18.899999999999999</c:v>
                </c:pt>
                <c:pt idx="45">
                  <c:v>18.399999999999999</c:v>
                </c:pt>
                <c:pt idx="46">
                  <c:v>18.8</c:v>
                </c:pt>
                <c:pt idx="47">
                  <c:v>19.100000000000001</c:v>
                </c:pt>
                <c:pt idx="48">
                  <c:v>18.8</c:v>
                </c:pt>
                <c:pt idx="49">
                  <c:v>18.399999999999999</c:v>
                </c:pt>
                <c:pt idx="50">
                  <c:v>19.2</c:v>
                </c:pt>
                <c:pt idx="51">
                  <c:v>18.899999999999999</c:v>
                </c:pt>
                <c:pt idx="52">
                  <c:v>18.600000000000001</c:v>
                </c:pt>
                <c:pt idx="53">
                  <c:v>18.7</c:v>
                </c:pt>
                <c:pt idx="54">
                  <c:v>19.2</c:v>
                </c:pt>
                <c:pt idx="55">
                  <c:v>18.8</c:v>
                </c:pt>
                <c:pt idx="56">
                  <c:v>18.399999999999999</c:v>
                </c:pt>
                <c:pt idx="57">
                  <c:v>19.2</c:v>
                </c:pt>
                <c:pt idx="58">
                  <c:v>19.100000000000001</c:v>
                </c:pt>
                <c:pt idx="59">
                  <c:v>18.7</c:v>
                </c:pt>
                <c:pt idx="60">
                  <c:v>18.399999999999999</c:v>
                </c:pt>
                <c:pt idx="61">
                  <c:v>19.100000000000001</c:v>
                </c:pt>
                <c:pt idx="62">
                  <c:v>18.899999999999999</c:v>
                </c:pt>
                <c:pt idx="63">
                  <c:v>18.8</c:v>
                </c:pt>
                <c:pt idx="64">
                  <c:v>18.399999999999999</c:v>
                </c:pt>
                <c:pt idx="65">
                  <c:v>19.2</c:v>
                </c:pt>
                <c:pt idx="66">
                  <c:v>19</c:v>
                </c:pt>
                <c:pt idx="67">
                  <c:v>18.7</c:v>
                </c:pt>
                <c:pt idx="68">
                  <c:v>18.5</c:v>
                </c:pt>
                <c:pt idx="69">
                  <c:v>19.100000000000001</c:v>
                </c:pt>
                <c:pt idx="70">
                  <c:v>19</c:v>
                </c:pt>
                <c:pt idx="71">
                  <c:v>18.7</c:v>
                </c:pt>
                <c:pt idx="72">
                  <c:v>18.399999999999999</c:v>
                </c:pt>
                <c:pt idx="73">
                  <c:v>19.2</c:v>
                </c:pt>
                <c:pt idx="74">
                  <c:v>19.100000000000001</c:v>
                </c:pt>
                <c:pt idx="75">
                  <c:v>18.8</c:v>
                </c:pt>
                <c:pt idx="76">
                  <c:v>18.5</c:v>
                </c:pt>
                <c:pt idx="77">
                  <c:v>18.8</c:v>
                </c:pt>
                <c:pt idx="78">
                  <c:v>19.100000000000001</c:v>
                </c:pt>
                <c:pt idx="79">
                  <c:v>18.8</c:v>
                </c:pt>
                <c:pt idx="80">
                  <c:v>18.5</c:v>
                </c:pt>
                <c:pt idx="81">
                  <c:v>19.2</c:v>
                </c:pt>
                <c:pt idx="82">
                  <c:v>19.2</c:v>
                </c:pt>
                <c:pt idx="83">
                  <c:v>18.899999999999999</c:v>
                </c:pt>
                <c:pt idx="84">
                  <c:v>18.7</c:v>
                </c:pt>
                <c:pt idx="85">
                  <c:v>18.399999999999999</c:v>
                </c:pt>
                <c:pt idx="86">
                  <c:v>19.2</c:v>
                </c:pt>
                <c:pt idx="87">
                  <c:v>19</c:v>
                </c:pt>
                <c:pt idx="88">
                  <c:v>18.7</c:v>
                </c:pt>
                <c:pt idx="89">
                  <c:v>18.399999999999999</c:v>
                </c:pt>
                <c:pt idx="90">
                  <c:v>19.2</c:v>
                </c:pt>
                <c:pt idx="91">
                  <c:v>19.100000000000001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'toute les courbes'!$F$1</c:f>
              <c:strCache>
                <c:ptCount val="1"/>
                <c:pt idx="0">
                  <c:v>laine de roche 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courbes'!$F$2:$F$152</c:f>
              <c:numCache>
                <c:formatCode>General</c:formatCode>
                <c:ptCount val="151"/>
                <c:pt idx="0">
                  <c:v>-9.7000000000000011</c:v>
                </c:pt>
                <c:pt idx="1">
                  <c:v>-7.3</c:v>
                </c:pt>
                <c:pt idx="2">
                  <c:v>-5</c:v>
                </c:pt>
                <c:pt idx="3">
                  <c:v>-2.7</c:v>
                </c:pt>
                <c:pt idx="4">
                  <c:v>-0.8</c:v>
                </c:pt>
                <c:pt idx="5">
                  <c:v>0.9</c:v>
                </c:pt>
                <c:pt idx="6">
                  <c:v>2.2999999999999998</c:v>
                </c:pt>
                <c:pt idx="7">
                  <c:v>4.2</c:v>
                </c:pt>
                <c:pt idx="8">
                  <c:v>5.6</c:v>
                </c:pt>
                <c:pt idx="9">
                  <c:v>6.6</c:v>
                </c:pt>
                <c:pt idx="10">
                  <c:v>7.9</c:v>
                </c:pt>
                <c:pt idx="11">
                  <c:v>8.9</c:v>
                </c:pt>
                <c:pt idx="12">
                  <c:v>9.9</c:v>
                </c:pt>
                <c:pt idx="13">
                  <c:v>10.6</c:v>
                </c:pt>
                <c:pt idx="14">
                  <c:v>11.2</c:v>
                </c:pt>
                <c:pt idx="15">
                  <c:v>11.9</c:v>
                </c:pt>
                <c:pt idx="16">
                  <c:v>12.9</c:v>
                </c:pt>
                <c:pt idx="17">
                  <c:v>14</c:v>
                </c:pt>
                <c:pt idx="18">
                  <c:v>15.2</c:v>
                </c:pt>
                <c:pt idx="19">
                  <c:v>16.5</c:v>
                </c:pt>
                <c:pt idx="20">
                  <c:v>17.100000000000001</c:v>
                </c:pt>
                <c:pt idx="21">
                  <c:v>17.8</c:v>
                </c:pt>
                <c:pt idx="22">
                  <c:v>18.2</c:v>
                </c:pt>
                <c:pt idx="23">
                  <c:v>18.8</c:v>
                </c:pt>
                <c:pt idx="24">
                  <c:v>19.100000000000001</c:v>
                </c:pt>
                <c:pt idx="25">
                  <c:v>19.100000000000001</c:v>
                </c:pt>
                <c:pt idx="26">
                  <c:v>18.7</c:v>
                </c:pt>
                <c:pt idx="27">
                  <c:v>19.2</c:v>
                </c:pt>
                <c:pt idx="28">
                  <c:v>18.8</c:v>
                </c:pt>
                <c:pt idx="29">
                  <c:v>19.3</c:v>
                </c:pt>
                <c:pt idx="30">
                  <c:v>18.600000000000001</c:v>
                </c:pt>
                <c:pt idx="31">
                  <c:v>19.5</c:v>
                </c:pt>
                <c:pt idx="32">
                  <c:v>18.5</c:v>
                </c:pt>
                <c:pt idx="33">
                  <c:v>19.5</c:v>
                </c:pt>
                <c:pt idx="34">
                  <c:v>18.5</c:v>
                </c:pt>
                <c:pt idx="35">
                  <c:v>19.5</c:v>
                </c:pt>
                <c:pt idx="36">
                  <c:v>18.5</c:v>
                </c:pt>
                <c:pt idx="37">
                  <c:v>19.5</c:v>
                </c:pt>
                <c:pt idx="38">
                  <c:v>18.7</c:v>
                </c:pt>
                <c:pt idx="39">
                  <c:v>19.5</c:v>
                </c:pt>
                <c:pt idx="40">
                  <c:v>18.8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'toute les courbes'!$G$1</c:f>
              <c:strCache>
                <c:ptCount val="1"/>
                <c:pt idx="0">
                  <c:v>chanvre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courbes'!$G$2:$G$152</c:f>
              <c:numCache>
                <c:formatCode>General</c:formatCode>
                <c:ptCount val="151"/>
                <c:pt idx="0">
                  <c:v>-10.200000000000001</c:v>
                </c:pt>
                <c:pt idx="1">
                  <c:v>-7.8</c:v>
                </c:pt>
                <c:pt idx="2">
                  <c:v>-5.3</c:v>
                </c:pt>
                <c:pt idx="3">
                  <c:v>-2.8</c:v>
                </c:pt>
                <c:pt idx="4">
                  <c:v>-0.60000000000000064</c:v>
                </c:pt>
                <c:pt idx="5">
                  <c:v>1.3</c:v>
                </c:pt>
                <c:pt idx="6">
                  <c:v>2.9</c:v>
                </c:pt>
                <c:pt idx="7">
                  <c:v>4.4000000000000004</c:v>
                </c:pt>
                <c:pt idx="8">
                  <c:v>5.6</c:v>
                </c:pt>
                <c:pt idx="9">
                  <c:v>6.9</c:v>
                </c:pt>
                <c:pt idx="10">
                  <c:v>8</c:v>
                </c:pt>
                <c:pt idx="11">
                  <c:v>9.1</c:v>
                </c:pt>
                <c:pt idx="12">
                  <c:v>10</c:v>
                </c:pt>
                <c:pt idx="13">
                  <c:v>11</c:v>
                </c:pt>
                <c:pt idx="14">
                  <c:v>11.9</c:v>
                </c:pt>
                <c:pt idx="15">
                  <c:v>12.8</c:v>
                </c:pt>
                <c:pt idx="16">
                  <c:v>13.6</c:v>
                </c:pt>
                <c:pt idx="17">
                  <c:v>14.5</c:v>
                </c:pt>
                <c:pt idx="18">
                  <c:v>15.3</c:v>
                </c:pt>
                <c:pt idx="19">
                  <c:v>16.100000000000001</c:v>
                </c:pt>
                <c:pt idx="20">
                  <c:v>16.899999999999999</c:v>
                </c:pt>
                <c:pt idx="21">
                  <c:v>17.600000000000001</c:v>
                </c:pt>
                <c:pt idx="22">
                  <c:v>18.3</c:v>
                </c:pt>
                <c:pt idx="23">
                  <c:v>19</c:v>
                </c:pt>
                <c:pt idx="24">
                  <c:v>18.100000000000001</c:v>
                </c:pt>
                <c:pt idx="25">
                  <c:v>18.8</c:v>
                </c:pt>
                <c:pt idx="26">
                  <c:v>18.600000000000001</c:v>
                </c:pt>
                <c:pt idx="27">
                  <c:v>18.600000000000001</c:v>
                </c:pt>
                <c:pt idx="28">
                  <c:v>18.899999999999999</c:v>
                </c:pt>
                <c:pt idx="29">
                  <c:v>18.5</c:v>
                </c:pt>
                <c:pt idx="30">
                  <c:v>18.899999999999999</c:v>
                </c:pt>
                <c:pt idx="31">
                  <c:v>18.3</c:v>
                </c:pt>
                <c:pt idx="32">
                  <c:v>19.2</c:v>
                </c:pt>
                <c:pt idx="33">
                  <c:v>18.600000000000001</c:v>
                </c:pt>
                <c:pt idx="34">
                  <c:v>19.2</c:v>
                </c:pt>
                <c:pt idx="35">
                  <c:v>18.3</c:v>
                </c:pt>
                <c:pt idx="36">
                  <c:v>19.2</c:v>
                </c:pt>
                <c:pt idx="37">
                  <c:v>18.3</c:v>
                </c:pt>
                <c:pt idx="38">
                  <c:v>19.3</c:v>
                </c:pt>
                <c:pt idx="39">
                  <c:v>18.399999999999999</c:v>
                </c:pt>
                <c:pt idx="40">
                  <c:v>18.2</c:v>
                </c:pt>
                <c:pt idx="41">
                  <c:v>18.600000000000001</c:v>
                </c:pt>
                <c:pt idx="42">
                  <c:v>19.100000000000001</c:v>
                </c:pt>
                <c:pt idx="43">
                  <c:v>18.7</c:v>
                </c:pt>
                <c:pt idx="44">
                  <c:v>18.7</c:v>
                </c:pt>
                <c:pt idx="45">
                  <c:v>19.2</c:v>
                </c:pt>
                <c:pt idx="46">
                  <c:v>18.3</c:v>
                </c:pt>
                <c:pt idx="47">
                  <c:v>19.3</c:v>
                </c:pt>
                <c:pt idx="48">
                  <c:v>18.5</c:v>
                </c:pt>
                <c:pt idx="49">
                  <c:v>19</c:v>
                </c:pt>
                <c:pt idx="50">
                  <c:v>18.899999999999999</c:v>
                </c:pt>
                <c:pt idx="51">
                  <c:v>19</c:v>
                </c:pt>
                <c:pt idx="52">
                  <c:v>19.3</c:v>
                </c:pt>
                <c:pt idx="53">
                  <c:v>18.5</c:v>
                </c:pt>
                <c:pt idx="54">
                  <c:v>19.2</c:v>
                </c:pt>
                <c:pt idx="55">
                  <c:v>19</c:v>
                </c:pt>
                <c:pt idx="56">
                  <c:v>18.399999999999999</c:v>
                </c:pt>
                <c:pt idx="57">
                  <c:v>19.399999999999999</c:v>
                </c:pt>
                <c:pt idx="58">
                  <c:v>18.7</c:v>
                </c:pt>
                <c:pt idx="59">
                  <c:v>18.7</c:v>
                </c:pt>
                <c:pt idx="60">
                  <c:v>19.3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'toute les courbes'!$H$1</c:f>
              <c:strCache>
                <c:ptCount val="1"/>
                <c:pt idx="0">
                  <c:v>isolant mince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courbes'!$H$2:$H$152</c:f>
              <c:numCache>
                <c:formatCode>General</c:formatCode>
                <c:ptCount val="151"/>
              </c:numCache>
            </c:numRef>
          </c:yVal>
          <c:smooth val="1"/>
        </c:ser>
        <c:ser>
          <c:idx val="7"/>
          <c:order val="7"/>
          <c:tx>
            <c:strRef>
              <c:f>'toute les courbes'!$I$1</c:f>
              <c:strCache>
                <c:ptCount val="1"/>
                <c:pt idx="0">
                  <c:v>Température  extérieure [°C]</c:v>
                </c:pt>
              </c:strCache>
            </c:strRef>
          </c:tx>
          <c:marker>
            <c:symbol val="none"/>
          </c:marker>
          <c:xVal>
            <c:numRef>
              <c:f>'toute les courbes'!$A$2:$A$152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'toute les courbes'!$I$2:$I$152</c:f>
              <c:numCache>
                <c:formatCode>General</c:formatCode>
                <c:ptCount val="151"/>
                <c:pt idx="0">
                  <c:v>-9.2000000000000011</c:v>
                </c:pt>
                <c:pt idx="1">
                  <c:v>-10.9</c:v>
                </c:pt>
                <c:pt idx="2">
                  <c:v>-11.1</c:v>
                </c:pt>
                <c:pt idx="3">
                  <c:v>-10.7</c:v>
                </c:pt>
                <c:pt idx="4">
                  <c:v>-10.4</c:v>
                </c:pt>
                <c:pt idx="5">
                  <c:v>-9.8000000000000007</c:v>
                </c:pt>
                <c:pt idx="6">
                  <c:v>-9.2000000000000011</c:v>
                </c:pt>
                <c:pt idx="7">
                  <c:v>-8.7000000000000011</c:v>
                </c:pt>
                <c:pt idx="8">
                  <c:v>-8.2000000000000011</c:v>
                </c:pt>
                <c:pt idx="9">
                  <c:v>-8.1</c:v>
                </c:pt>
                <c:pt idx="10">
                  <c:v>-8.5</c:v>
                </c:pt>
                <c:pt idx="11">
                  <c:v>-9</c:v>
                </c:pt>
                <c:pt idx="12">
                  <c:v>-9.5</c:v>
                </c:pt>
                <c:pt idx="13">
                  <c:v>-10</c:v>
                </c:pt>
                <c:pt idx="14">
                  <c:v>-10.4</c:v>
                </c:pt>
                <c:pt idx="15">
                  <c:v>-10.5</c:v>
                </c:pt>
                <c:pt idx="16">
                  <c:v>-10.1</c:v>
                </c:pt>
                <c:pt idx="17">
                  <c:v>-9.5</c:v>
                </c:pt>
                <c:pt idx="18">
                  <c:v>-8.9</c:v>
                </c:pt>
                <c:pt idx="19">
                  <c:v>-8.2000000000000011</c:v>
                </c:pt>
                <c:pt idx="20">
                  <c:v>-7.9</c:v>
                </c:pt>
                <c:pt idx="21">
                  <c:v>-8</c:v>
                </c:pt>
                <c:pt idx="22">
                  <c:v>-8.5</c:v>
                </c:pt>
                <c:pt idx="23">
                  <c:v>-9.3000000000000007</c:v>
                </c:pt>
                <c:pt idx="24">
                  <c:v>-10.1</c:v>
                </c:pt>
                <c:pt idx="25">
                  <c:v>-10.9</c:v>
                </c:pt>
                <c:pt idx="26">
                  <c:v>-11.2</c:v>
                </c:pt>
                <c:pt idx="27">
                  <c:v>-10.9</c:v>
                </c:pt>
                <c:pt idx="28">
                  <c:v>-10.4</c:v>
                </c:pt>
                <c:pt idx="29">
                  <c:v>-9.8000000000000007</c:v>
                </c:pt>
                <c:pt idx="30">
                  <c:v>-9.1</c:v>
                </c:pt>
                <c:pt idx="31">
                  <c:v>-8.7000000000000011</c:v>
                </c:pt>
                <c:pt idx="32">
                  <c:v>-8.2000000000000011</c:v>
                </c:pt>
                <c:pt idx="33">
                  <c:v>-8</c:v>
                </c:pt>
                <c:pt idx="34">
                  <c:v>-8.3000000000000007</c:v>
                </c:pt>
                <c:pt idx="35">
                  <c:v>-9</c:v>
                </c:pt>
                <c:pt idx="36">
                  <c:v>-9.6</c:v>
                </c:pt>
                <c:pt idx="37">
                  <c:v>-10.4</c:v>
                </c:pt>
                <c:pt idx="38">
                  <c:v>-11</c:v>
                </c:pt>
                <c:pt idx="39">
                  <c:v>-10.9</c:v>
                </c:pt>
                <c:pt idx="40">
                  <c:v>-10.5</c:v>
                </c:pt>
                <c:pt idx="41">
                  <c:v>-9.9</c:v>
                </c:pt>
                <c:pt idx="42">
                  <c:v>-9.4</c:v>
                </c:pt>
                <c:pt idx="43">
                  <c:v>-8.8000000000000007</c:v>
                </c:pt>
                <c:pt idx="44">
                  <c:v>-8.3000000000000007</c:v>
                </c:pt>
                <c:pt idx="45">
                  <c:v>-7.9</c:v>
                </c:pt>
                <c:pt idx="46">
                  <c:v>-7.9</c:v>
                </c:pt>
                <c:pt idx="47">
                  <c:v>-8.5</c:v>
                </c:pt>
                <c:pt idx="48">
                  <c:v>-9.2000000000000011</c:v>
                </c:pt>
                <c:pt idx="49">
                  <c:v>-10</c:v>
                </c:pt>
                <c:pt idx="50">
                  <c:v>-11</c:v>
                </c:pt>
                <c:pt idx="51">
                  <c:v>-11</c:v>
                </c:pt>
                <c:pt idx="52">
                  <c:v>-10.7</c:v>
                </c:pt>
                <c:pt idx="53">
                  <c:v>-10.3</c:v>
                </c:pt>
                <c:pt idx="54">
                  <c:v>-9.7000000000000011</c:v>
                </c:pt>
                <c:pt idx="55">
                  <c:v>-9.2000000000000011</c:v>
                </c:pt>
                <c:pt idx="56">
                  <c:v>-8.7000000000000011</c:v>
                </c:pt>
                <c:pt idx="57">
                  <c:v>-8.2000000000000011</c:v>
                </c:pt>
                <c:pt idx="58">
                  <c:v>-8.1</c:v>
                </c:pt>
                <c:pt idx="59">
                  <c:v>-8.4</c:v>
                </c:pt>
                <c:pt idx="60">
                  <c:v>-9</c:v>
                </c:pt>
                <c:pt idx="61">
                  <c:v>-9.5</c:v>
                </c:pt>
                <c:pt idx="62">
                  <c:v>-9.8000000000000007</c:v>
                </c:pt>
                <c:pt idx="63">
                  <c:v>-10.3</c:v>
                </c:pt>
                <c:pt idx="64">
                  <c:v>-10.200000000000001</c:v>
                </c:pt>
                <c:pt idx="65">
                  <c:v>-10.1</c:v>
                </c:pt>
                <c:pt idx="66">
                  <c:v>-9.5</c:v>
                </c:pt>
                <c:pt idx="67">
                  <c:v>-8.8000000000000007</c:v>
                </c:pt>
                <c:pt idx="68">
                  <c:v>-8.3000000000000007</c:v>
                </c:pt>
                <c:pt idx="69">
                  <c:v>-7.8</c:v>
                </c:pt>
                <c:pt idx="70">
                  <c:v>-7.8</c:v>
                </c:pt>
                <c:pt idx="71">
                  <c:v>-8.4</c:v>
                </c:pt>
                <c:pt idx="72">
                  <c:v>-9.1</c:v>
                </c:pt>
                <c:pt idx="73">
                  <c:v>-9.9</c:v>
                </c:pt>
                <c:pt idx="74">
                  <c:v>-10.5</c:v>
                </c:pt>
                <c:pt idx="75">
                  <c:v>-11</c:v>
                </c:pt>
                <c:pt idx="76">
                  <c:v>-10.7</c:v>
                </c:pt>
                <c:pt idx="77">
                  <c:v>-10.3</c:v>
                </c:pt>
                <c:pt idx="78">
                  <c:v>-9.8000000000000007</c:v>
                </c:pt>
                <c:pt idx="79">
                  <c:v>-9.1</c:v>
                </c:pt>
                <c:pt idx="80">
                  <c:v>-8.6</c:v>
                </c:pt>
                <c:pt idx="81">
                  <c:v>-8.1</c:v>
                </c:pt>
                <c:pt idx="82">
                  <c:v>-7.8</c:v>
                </c:pt>
                <c:pt idx="83">
                  <c:v>-8.3000000000000007</c:v>
                </c:pt>
                <c:pt idx="84">
                  <c:v>-8.9</c:v>
                </c:pt>
                <c:pt idx="85">
                  <c:v>-9.6</c:v>
                </c:pt>
                <c:pt idx="86">
                  <c:v>-10.4</c:v>
                </c:pt>
                <c:pt idx="87">
                  <c:v>-11</c:v>
                </c:pt>
                <c:pt idx="88">
                  <c:v>-11</c:v>
                </c:pt>
                <c:pt idx="89">
                  <c:v>-10.5</c:v>
                </c:pt>
                <c:pt idx="90">
                  <c:v>-10</c:v>
                </c:pt>
                <c:pt idx="91">
                  <c:v>-9.4</c:v>
                </c:pt>
                <c:pt idx="92">
                  <c:v>-8.9</c:v>
                </c:pt>
                <c:pt idx="93">
                  <c:v>-8.4</c:v>
                </c:pt>
                <c:pt idx="94">
                  <c:v>-7.9</c:v>
                </c:pt>
                <c:pt idx="95">
                  <c:v>-8</c:v>
                </c:pt>
                <c:pt idx="96">
                  <c:v>-8.6</c:v>
                </c:pt>
                <c:pt idx="97">
                  <c:v>-9.2000000000000011</c:v>
                </c:pt>
                <c:pt idx="98">
                  <c:v>-10</c:v>
                </c:pt>
                <c:pt idx="99">
                  <c:v>-10.8</c:v>
                </c:pt>
                <c:pt idx="100">
                  <c:v>-11</c:v>
                </c:pt>
                <c:pt idx="101">
                  <c:v>-10.8</c:v>
                </c:pt>
                <c:pt idx="102">
                  <c:v>-9.7000000000000011</c:v>
                </c:pt>
                <c:pt idx="103">
                  <c:v>-9.1</c:v>
                </c:pt>
                <c:pt idx="104">
                  <c:v>-8.6</c:v>
                </c:pt>
                <c:pt idx="105">
                  <c:v>-8.1</c:v>
                </c:pt>
                <c:pt idx="106">
                  <c:v>-7.9</c:v>
                </c:pt>
                <c:pt idx="107">
                  <c:v>-8.2000000000000011</c:v>
                </c:pt>
                <c:pt idx="108">
                  <c:v>-8.5</c:v>
                </c:pt>
                <c:pt idx="109">
                  <c:v>-8.9</c:v>
                </c:pt>
                <c:pt idx="110">
                  <c:v>-9.7000000000000011</c:v>
                </c:pt>
                <c:pt idx="111">
                  <c:v>-10.4</c:v>
                </c:pt>
                <c:pt idx="112">
                  <c:v>-11</c:v>
                </c:pt>
                <c:pt idx="113">
                  <c:v>-10.9</c:v>
                </c:pt>
                <c:pt idx="114">
                  <c:v>-10.5</c:v>
                </c:pt>
                <c:pt idx="115">
                  <c:v>-9.9</c:v>
                </c:pt>
                <c:pt idx="116">
                  <c:v>-9.3000000000000007</c:v>
                </c:pt>
                <c:pt idx="117">
                  <c:v>-8.8000000000000007</c:v>
                </c:pt>
                <c:pt idx="118">
                  <c:v>-8.2000000000000011</c:v>
                </c:pt>
                <c:pt idx="119">
                  <c:v>-7.8</c:v>
                </c:pt>
                <c:pt idx="120">
                  <c:v>-7.9</c:v>
                </c:pt>
                <c:pt idx="121">
                  <c:v>-8.5</c:v>
                </c:pt>
                <c:pt idx="122">
                  <c:v>-9.2000000000000011</c:v>
                </c:pt>
                <c:pt idx="123">
                  <c:v>-10.1</c:v>
                </c:pt>
                <c:pt idx="124">
                  <c:v>-10.7</c:v>
                </c:pt>
                <c:pt idx="125">
                  <c:v>-11</c:v>
                </c:pt>
                <c:pt idx="126">
                  <c:v>-10.7</c:v>
                </c:pt>
                <c:pt idx="127">
                  <c:v>-10.3</c:v>
                </c:pt>
                <c:pt idx="128">
                  <c:v>-9.6</c:v>
                </c:pt>
                <c:pt idx="129">
                  <c:v>-9.1</c:v>
                </c:pt>
                <c:pt idx="130">
                  <c:v>-8.5</c:v>
                </c:pt>
                <c:pt idx="131">
                  <c:v>-8</c:v>
                </c:pt>
                <c:pt idx="132">
                  <c:v>-7.8</c:v>
                </c:pt>
                <c:pt idx="133">
                  <c:v>-8.1</c:v>
                </c:pt>
                <c:pt idx="134">
                  <c:v>-8.9</c:v>
                </c:pt>
                <c:pt idx="135">
                  <c:v>-9.5</c:v>
                </c:pt>
                <c:pt idx="136">
                  <c:v>-10.3</c:v>
                </c:pt>
                <c:pt idx="137">
                  <c:v>-11</c:v>
                </c:pt>
                <c:pt idx="138">
                  <c:v>-11</c:v>
                </c:pt>
                <c:pt idx="139">
                  <c:v>-10.6</c:v>
                </c:pt>
                <c:pt idx="140">
                  <c:v>-10</c:v>
                </c:pt>
                <c:pt idx="141">
                  <c:v>-9.4</c:v>
                </c:pt>
                <c:pt idx="142">
                  <c:v>-8.9</c:v>
                </c:pt>
                <c:pt idx="143">
                  <c:v>-8.3000000000000007</c:v>
                </c:pt>
                <c:pt idx="144">
                  <c:v>-7.8</c:v>
                </c:pt>
                <c:pt idx="145">
                  <c:v>-8</c:v>
                </c:pt>
                <c:pt idx="146">
                  <c:v>-8.5</c:v>
                </c:pt>
                <c:pt idx="147">
                  <c:v>-9.2000000000000011</c:v>
                </c:pt>
                <c:pt idx="148">
                  <c:v>-10</c:v>
                </c:pt>
                <c:pt idx="149">
                  <c:v>-10.7</c:v>
                </c:pt>
                <c:pt idx="150">
                  <c:v>-11.2</c:v>
                </c:pt>
              </c:numCache>
            </c:numRef>
          </c:yVal>
          <c:smooth val="1"/>
        </c:ser>
        <c:axId val="115620096"/>
        <c:axId val="115659136"/>
      </c:scatterChart>
      <c:valAx>
        <c:axId val="115620096"/>
        <c:scaling>
          <c:orientation val="minMax"/>
          <c:max val="1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temps en min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15659136"/>
        <c:crosses val="autoZero"/>
        <c:crossBetween val="midCat"/>
      </c:valAx>
      <c:valAx>
        <c:axId val="11565913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Température</a:t>
                </a:r>
                <a:r>
                  <a:rPr lang="fr-FR" baseline="0"/>
                  <a:t> en °C</a:t>
                </a:r>
                <a:endParaRPr lang="fr-FR"/>
              </a:p>
            </c:rich>
          </c:tx>
          <c:layout/>
        </c:title>
        <c:numFmt formatCode="General" sourceLinked="1"/>
        <c:majorTickMark val="none"/>
        <c:tickLblPos val="nextTo"/>
        <c:crossAx val="1156200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145395799676898"/>
          <c:y val="0.13596916841091128"/>
          <c:w val="0.32562197092084333"/>
          <c:h val="0.4883149606299238"/>
        </c:manualLayout>
      </c:layout>
    </c:legend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2BDDF3D-61A2-4502-8F18-F723E9EFC59D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19C6019-2C2C-4233-8000-0CC122B6F17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1-DH – Présentation – 2mn (diapos 1,2,3)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10-Montdidier – Activités pratiques de découverte – 1mn (diapos 10,11)</a:t>
            </a:r>
          </a:p>
          <a:p>
            <a:r>
              <a:rPr lang="fr-FR" dirty="0" smtClean="0"/>
              <a:t> la phase d’investigation</a:t>
            </a:r>
            <a:r>
              <a:rPr lang="fr-FR" baseline="0" dirty="0" smtClean="0"/>
              <a:t> est terminée, on se pose une question sociétale « comment réduire les consommations électriques sur l’éclairage »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11- Montdidier - Activités pratiques de découverte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35960B-D3C7-435B-848B-0E94B43C9297}" type="slidenum">
              <a:rPr lang="fr-FR"/>
              <a:pPr/>
              <a:t>12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dirty="0" smtClean="0"/>
              <a:t>12-</a:t>
            </a:r>
            <a:r>
              <a:rPr lang="fr-FR" dirty="0" err="1" smtClean="0"/>
              <a:t>hirson</a:t>
            </a:r>
            <a:r>
              <a:rPr lang="fr-FR" dirty="0" smtClean="0"/>
              <a:t> -</a:t>
            </a:r>
            <a:r>
              <a:rPr lang="fr-FR" baseline="0" dirty="0" smtClean="0"/>
              <a:t> </a:t>
            </a:r>
            <a:r>
              <a:rPr lang="fr-FR" dirty="0" smtClean="0"/>
              <a:t>Activités pratiques de découverte – 2mn (diapos 12,13,</a:t>
            </a:r>
            <a:r>
              <a:rPr lang="fr-FR" baseline="0" dirty="0" smtClean="0"/>
              <a:t> 14, 15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A4980-5BF5-41DA-AA02-DE10BA440ABC}" type="slidenum">
              <a:rPr lang="fr-FR"/>
              <a:pPr/>
              <a:t>13</a:t>
            </a:fld>
            <a:endParaRPr lang="fr-FR"/>
          </a:p>
        </p:txBody>
      </p:sp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dirty="0" smtClean="0"/>
              <a:t>13-</a:t>
            </a:r>
            <a:r>
              <a:rPr lang="fr-FR" dirty="0" err="1" smtClean="0"/>
              <a:t>hirson</a:t>
            </a:r>
            <a:r>
              <a:rPr lang="fr-FR" dirty="0" smtClean="0"/>
              <a:t>  - Activités pratiques de découverte</a:t>
            </a:r>
            <a:endParaRPr 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2904E2-5B01-41D6-8A6D-C4370F7BB950}" type="slidenum">
              <a:rPr lang="fr-FR"/>
              <a:pPr/>
              <a:t>14</a:t>
            </a:fld>
            <a:endParaRPr lang="fr-FR"/>
          </a:p>
        </p:txBody>
      </p:sp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dirty="0" smtClean="0"/>
              <a:t>14-</a:t>
            </a:r>
            <a:r>
              <a:rPr lang="fr-FR" dirty="0" err="1" smtClean="0"/>
              <a:t>hirson</a:t>
            </a:r>
            <a:r>
              <a:rPr lang="fr-FR" dirty="0" smtClean="0"/>
              <a:t>   - Activités pratiques de découverte</a:t>
            </a:r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C9B1A-8FDB-4D04-8924-86E0296C7F67}" type="slidenum">
              <a:rPr lang="fr-FR"/>
              <a:pPr/>
              <a:t>15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dirty="0" smtClean="0"/>
              <a:t>15-</a:t>
            </a:r>
            <a:r>
              <a:rPr lang="fr-FR" dirty="0" err="1" smtClean="0"/>
              <a:t>hirson</a:t>
            </a:r>
            <a:r>
              <a:rPr lang="fr-FR" dirty="0" smtClean="0"/>
              <a:t>  - Activités pratiques de découverte</a:t>
            </a:r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16-</a:t>
            </a:r>
            <a:r>
              <a:rPr lang="fr-FR" dirty="0" err="1" smtClean="0"/>
              <a:t>montdidier</a:t>
            </a:r>
            <a:r>
              <a:rPr lang="fr-FR" dirty="0" smtClean="0"/>
              <a:t> -  Activités pratiques de découverte – 2mn (diapos 16,</a:t>
            </a:r>
            <a:r>
              <a:rPr lang="fr-FR" baseline="0" dirty="0" smtClean="0"/>
              <a:t> 17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17-</a:t>
            </a:r>
            <a:r>
              <a:rPr lang="fr-FR" dirty="0" err="1" smtClean="0"/>
              <a:t>montdidier</a:t>
            </a:r>
            <a:r>
              <a:rPr lang="fr-FR" dirty="0" smtClean="0"/>
              <a:t> -</a:t>
            </a:r>
            <a:r>
              <a:rPr lang="fr-FR" baseline="0" dirty="0" smtClean="0"/>
              <a:t> </a:t>
            </a:r>
            <a:r>
              <a:rPr lang="fr-FR" dirty="0" smtClean="0"/>
              <a:t>Activités pratiques de découverte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18-La pro -</a:t>
            </a:r>
            <a:r>
              <a:rPr lang="fr-FR" baseline="0" dirty="0" smtClean="0"/>
              <a:t> </a:t>
            </a:r>
            <a:r>
              <a:rPr lang="fr-FR" dirty="0" smtClean="0"/>
              <a:t>Activités pratiques de découverte – 2mn (diapos 18,</a:t>
            </a:r>
            <a:r>
              <a:rPr lang="fr-FR" baseline="0" dirty="0" smtClean="0"/>
              <a:t> 19, 20, 21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19-La</a:t>
            </a:r>
            <a:r>
              <a:rPr lang="fr-FR" baseline="0" dirty="0" smtClean="0"/>
              <a:t> pro - </a:t>
            </a:r>
            <a:r>
              <a:rPr lang="fr-FR" dirty="0" smtClean="0"/>
              <a:t>Activités pratiques de découverte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2-DH- Présentation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7D06F-B4DF-4118-B71C-B992C1E5F58E}" type="slidenum">
              <a:rPr lang="fr-FR"/>
              <a:pPr/>
              <a:t>20</a:t>
            </a:fld>
            <a:endParaRPr lang="fr-FR"/>
          </a:p>
        </p:txBody>
      </p:sp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dirty="0" smtClean="0"/>
              <a:t>21- La</a:t>
            </a:r>
            <a:r>
              <a:rPr lang="fr-FR" baseline="0" dirty="0" smtClean="0"/>
              <a:t> pro  – Restitution élèves    par analogie</a:t>
            </a:r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20-La pro</a:t>
            </a:r>
            <a:r>
              <a:rPr lang="fr-FR" baseline="0" dirty="0" smtClean="0"/>
              <a:t> – Restitution élèves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22-Hirson – Structuration des connaissances – 2mn (diapos 22,</a:t>
            </a:r>
            <a:r>
              <a:rPr lang="fr-FR" baseline="0" dirty="0" smtClean="0"/>
              <a:t> 23, 24, 25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C6019-2C2C-4233-8000-0CC122B6F175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23-Hirson – Structuration des connaissances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C6019-2C2C-4233-8000-0CC122B6F175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24-Hirson – Structuration des connaissances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9C6019-2C2C-4233-8000-0CC122B6F175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25-Hirson – Structuration des connaissances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26-</a:t>
            </a:r>
            <a:r>
              <a:rPr lang="fr-FR" dirty="0" err="1" smtClean="0"/>
              <a:t>montdidier</a:t>
            </a:r>
            <a:r>
              <a:rPr lang="fr-FR" dirty="0" smtClean="0"/>
              <a:t> -</a:t>
            </a:r>
            <a:r>
              <a:rPr lang="fr-FR" baseline="0" dirty="0" smtClean="0"/>
              <a:t> </a:t>
            </a:r>
            <a:r>
              <a:rPr lang="fr-FR" dirty="0" smtClean="0"/>
              <a:t>activités</a:t>
            </a:r>
            <a:r>
              <a:rPr lang="fr-FR" baseline="0" dirty="0" smtClean="0"/>
              <a:t> de confortation </a:t>
            </a:r>
            <a:r>
              <a:rPr lang="fr-FR" dirty="0" smtClean="0"/>
              <a:t>– 2mn (diapos 26,</a:t>
            </a:r>
            <a:r>
              <a:rPr lang="fr-FR" baseline="0" dirty="0" smtClean="0"/>
              <a:t> 27, 28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27-</a:t>
            </a:r>
            <a:r>
              <a:rPr lang="fr-FR" dirty="0" err="1" smtClean="0"/>
              <a:t>montdidier</a:t>
            </a:r>
            <a:r>
              <a:rPr lang="fr-FR" dirty="0" smtClean="0"/>
              <a:t> - activités</a:t>
            </a:r>
            <a:r>
              <a:rPr lang="fr-FR" baseline="0" dirty="0" smtClean="0"/>
              <a:t> de confortation</a:t>
            </a:r>
            <a:endParaRPr lang="fr-FR" dirty="0" smtClean="0"/>
          </a:p>
          <a:p>
            <a:pPr eaLnBrk="1" hangingPunct="1"/>
            <a:endParaRPr lang="fr-FR" dirty="0" smtClean="0"/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28-</a:t>
            </a:r>
            <a:r>
              <a:rPr lang="fr-FR" dirty="0" err="1" smtClean="0"/>
              <a:t>montdidier</a:t>
            </a:r>
            <a:r>
              <a:rPr lang="fr-FR" dirty="0" smtClean="0"/>
              <a:t> - activités</a:t>
            </a:r>
            <a:r>
              <a:rPr lang="fr-FR" baseline="0" dirty="0" smtClean="0"/>
              <a:t> de confortation</a:t>
            </a:r>
            <a:endParaRPr lang="fr-FR" dirty="0" smtClean="0"/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29-La pro - activités</a:t>
            </a:r>
            <a:r>
              <a:rPr lang="fr-FR" baseline="0" dirty="0" smtClean="0"/>
              <a:t> de confortation </a:t>
            </a:r>
            <a:r>
              <a:rPr lang="fr-FR" baseline="0" dirty="0" err="1" smtClean="0"/>
              <a:t>Matlab</a:t>
            </a:r>
            <a:r>
              <a:rPr lang="fr-FR" baseline="0" dirty="0" smtClean="0"/>
              <a:t> </a:t>
            </a:r>
            <a:r>
              <a:rPr lang="fr-FR" dirty="0" smtClean="0"/>
              <a:t>– 3</a:t>
            </a:r>
            <a:r>
              <a:rPr lang="fr-FR" baseline="0" dirty="0" smtClean="0"/>
              <a:t> </a:t>
            </a:r>
            <a:r>
              <a:rPr lang="fr-FR" dirty="0" smtClean="0"/>
              <a:t>mn (diapos 29,</a:t>
            </a:r>
            <a:r>
              <a:rPr lang="fr-FR" baseline="0" dirty="0" smtClean="0"/>
              <a:t> 30, 31, 32, 33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3-DH- Présentation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30-La pro - activités</a:t>
            </a:r>
            <a:r>
              <a:rPr lang="fr-FR" baseline="0" dirty="0" smtClean="0"/>
              <a:t> de confortation </a:t>
            </a:r>
            <a:r>
              <a:rPr lang="fr-FR" baseline="0" dirty="0" err="1" smtClean="0"/>
              <a:t>Matlab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31-La pro - activités</a:t>
            </a:r>
            <a:r>
              <a:rPr lang="fr-FR" baseline="0" dirty="0" smtClean="0"/>
              <a:t> de confortation </a:t>
            </a:r>
            <a:r>
              <a:rPr lang="fr-FR" baseline="0" dirty="0" err="1" smtClean="0"/>
              <a:t>Matlab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32-La pro - activités</a:t>
            </a:r>
            <a:r>
              <a:rPr lang="fr-FR" baseline="0" dirty="0" smtClean="0"/>
              <a:t> de confortation </a:t>
            </a:r>
            <a:r>
              <a:rPr lang="fr-FR" baseline="0" dirty="0" err="1" smtClean="0"/>
              <a:t>Matlab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33-La pro - activités</a:t>
            </a:r>
            <a:r>
              <a:rPr lang="fr-FR" baseline="0" dirty="0" smtClean="0"/>
              <a:t> de confortation </a:t>
            </a:r>
            <a:r>
              <a:rPr lang="fr-FR" baseline="0" dirty="0" err="1" smtClean="0"/>
              <a:t>Matlab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dirty="0" smtClean="0"/>
              <a:t>34-</a:t>
            </a:r>
            <a:r>
              <a:rPr lang="fr-FR" dirty="0" err="1" smtClean="0"/>
              <a:t>montdidier</a:t>
            </a:r>
            <a:r>
              <a:rPr lang="fr-FR" dirty="0" smtClean="0"/>
              <a:t> – Restitution élèves après confortation – 3mn (diapos 34</a:t>
            </a:r>
            <a:r>
              <a:rPr lang="fr-FR" baseline="0" dirty="0" smtClean="0"/>
              <a:t> + vidéos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 smtClean="0"/>
              <a:t>35- Montdidier -  Prolongement en projet AC –</a:t>
            </a:r>
            <a:r>
              <a:rPr lang="fr-FR" baseline="0" dirty="0" smtClean="0"/>
              <a:t> influence de l’isolant sur l’énergie consommée (bâtiments à énergie passive)   </a:t>
            </a:r>
            <a:r>
              <a:rPr lang="fr-FR" dirty="0" smtClean="0"/>
              <a:t>– 1mn (diapos 35,</a:t>
            </a:r>
            <a:r>
              <a:rPr lang="fr-FR" baseline="0" dirty="0" smtClean="0"/>
              <a:t> 36</a:t>
            </a:r>
            <a:r>
              <a:rPr lang="fr-FR" dirty="0" smtClean="0"/>
              <a:t>)</a:t>
            </a:r>
            <a:endParaRPr lang="fr-FR" baseline="0" dirty="0" smtClean="0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3F165E-4467-4D5B-89A1-181C28201D3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 smtClean="0"/>
              <a:t>36-Montdidier - Prolongement en projet</a:t>
            </a:r>
            <a:r>
              <a:rPr lang="fr-FR" baseline="0" dirty="0" smtClean="0"/>
              <a:t> </a:t>
            </a:r>
            <a:r>
              <a:rPr lang="fr-FR" dirty="0" smtClean="0"/>
              <a:t>EE – conception de l’éclairage</a:t>
            </a:r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75B4C8-4F89-47A7-BED8-EE3999D8A2E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37-La pro – prolongement de la séquence (énergie dans</a:t>
            </a:r>
            <a:r>
              <a:rPr lang="fr-FR" baseline="0" dirty="0" smtClean="0"/>
              <a:t> l’habitat) </a:t>
            </a:r>
            <a:r>
              <a:rPr lang="fr-FR" dirty="0" smtClean="0"/>
              <a:t>en terminale</a:t>
            </a:r>
            <a:r>
              <a:rPr lang="fr-FR" baseline="0" dirty="0" smtClean="0"/>
              <a:t> (exemples) </a:t>
            </a:r>
            <a:r>
              <a:rPr lang="fr-FR" dirty="0" smtClean="0"/>
              <a:t>– 3</a:t>
            </a:r>
            <a:r>
              <a:rPr lang="fr-FR" baseline="0" dirty="0" smtClean="0"/>
              <a:t> </a:t>
            </a:r>
            <a:r>
              <a:rPr lang="fr-FR" dirty="0" smtClean="0"/>
              <a:t>mn (diapos</a:t>
            </a:r>
            <a:r>
              <a:rPr lang="fr-FR" baseline="0" dirty="0" smtClean="0"/>
              <a:t> </a:t>
            </a:r>
            <a:r>
              <a:rPr lang="fr-FR" dirty="0" smtClean="0"/>
              <a:t>37, 38,</a:t>
            </a:r>
            <a:r>
              <a:rPr lang="fr-FR" baseline="0" dirty="0" smtClean="0"/>
              <a:t> 39, 40</a:t>
            </a:r>
            <a:r>
              <a:rPr lang="fr-FR" dirty="0" smtClean="0"/>
              <a:t>)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38-La pro – prolongement de la séquence (énergie dans</a:t>
            </a:r>
            <a:r>
              <a:rPr lang="fr-FR" baseline="0" dirty="0" smtClean="0"/>
              <a:t> l’habitat) </a:t>
            </a:r>
            <a:r>
              <a:rPr lang="fr-FR" dirty="0" smtClean="0"/>
              <a:t>en terminale</a:t>
            </a:r>
            <a:r>
              <a:rPr lang="fr-FR" baseline="0" dirty="0" smtClean="0"/>
              <a:t> (exemples)</a:t>
            </a:r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39-La pro – prolongement de la séquence (énergie dans</a:t>
            </a:r>
            <a:r>
              <a:rPr lang="fr-FR" baseline="0" dirty="0" smtClean="0"/>
              <a:t> l’habitat) </a:t>
            </a:r>
            <a:r>
              <a:rPr lang="fr-FR" dirty="0" smtClean="0"/>
              <a:t>en terminale</a:t>
            </a:r>
            <a:r>
              <a:rPr lang="fr-FR" baseline="0" dirty="0" smtClean="0"/>
              <a:t> (exemples)</a:t>
            </a:r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dirty="0" smtClean="0"/>
              <a:t>4-</a:t>
            </a:r>
            <a:r>
              <a:rPr lang="fr-FR" dirty="0" err="1" smtClean="0"/>
              <a:t>montdidier</a:t>
            </a:r>
            <a:r>
              <a:rPr lang="fr-FR" dirty="0" smtClean="0"/>
              <a:t> – Présentation</a:t>
            </a:r>
            <a:r>
              <a:rPr lang="fr-FR" baseline="0" dirty="0" smtClean="0"/>
              <a:t> fil rouge </a:t>
            </a:r>
            <a:r>
              <a:rPr lang="fr-FR" dirty="0" smtClean="0"/>
              <a:t>– 2mn (diapos 4,5)</a:t>
            </a:r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9EC1A3-63CF-4CF4-84B6-AD52DAF253A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40-La pro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5-Montdidier– Présentation</a:t>
            </a:r>
            <a:r>
              <a:rPr lang="fr-FR" baseline="0" dirty="0" smtClean="0"/>
              <a:t> fil rouge</a:t>
            </a:r>
            <a:endParaRPr 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6-La pro – Démarche d’investigation  – 3mn (diapos 6,7,8,9)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7-La pro - Démarche d’investigation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8-La pro - Démarche d’investigation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9-La pro - Démarche d’investigation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39264-A0F5-433C-86D4-28B91FC1A221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F4B1D-F16B-47C5-9D81-6F2921AC082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64B1-48FD-4759-9BCA-698AFDB83471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8836-E076-4505-ABC0-BB71EE313B3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08E29-D32E-4148-825F-6371CDC6F4BF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5A90A-13FB-40B7-BCE6-CED4784F22D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1649-DA1A-44D1-A1B5-02A2B58BF572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5695D-1AF1-4655-AD90-A3C4C1D1A1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188BB-1C9F-49D2-A90B-CD54F97901C7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433F2-5CAA-4AEF-AF61-0788CB0FBD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4CBFF-265E-43B8-B286-BC2032C0CFFE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F0AAF-8D63-414B-B3DE-A87106139A2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7ED9-F293-40ED-A991-2394F298E60A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6C93-96E2-44DC-AE80-46543252E48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9179-72DC-42DB-B49C-26249A14E753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17B76-B1D8-40E1-9CD2-FA8FF8F3BEE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3BBF5-91D7-4EE0-8498-172AE10E4BD5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156A1-8381-4DEC-BFCD-EE4F9956D1F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CC54F-6AC5-4CF4-A769-E46FB56A02AB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20ED-8E49-421A-B216-A3C3F3A3309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1C013-E726-4D7C-A8A6-5DB1DC62DF77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78C43-F106-4A1E-98C8-A98A8052C68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6481AE-68D2-4388-8C86-9306C8B0698A}" type="datetimeFigureOut">
              <a:rPr lang="fr-FR"/>
              <a:pPr>
                <a:defRPr/>
              </a:pPr>
              <a:t>16/05/2012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6FAFD3-5679-4582-9C64-99F53FDC6E0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1.xml"/><Relationship Id="rId7" Type="http://schemas.openxmlformats.org/officeDocument/2006/relationships/image" Target="../media/image8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dossier%20professeur%20pour%20la%20sequence/Guide%20de%20dimensionnement%20des%20conduits%20de%20lumi&#232;re%20naturelle%20(19012012)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http://t1.gstatic.com/images?q=tbn:ANd9GcS9vAKWTMUxI_Qrf0hLpmuT9-tcvaWXqyD2z7dqkMSmM3GhT9Zx8EjInEo" TargetMode="External"/><Relationship Id="rId3" Type="http://schemas.openxmlformats.org/officeDocument/2006/relationships/image" Target="../media/image42.jpeg"/><Relationship Id="rId7" Type="http://schemas.openxmlformats.org/officeDocument/2006/relationships/image" Target="http://t1.gstatic.com/images?q=tbn:ANd9GcSirbZ-vFIH1fgQRdA6h1QCz_-2Hym7KtZeypkFQ7GGT_6oEUnZJ9kR_8I" TargetMode="Externa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http://t2.gstatic.com/images?q=tbn:ANd9GcSvrnV53sfqI3z5XsaUx5f-HKrM-hYJhLgwq1FN0OMwLlnGTTbebTWEXA" TargetMode="External"/><Relationship Id="rId5" Type="http://schemas.openxmlformats.org/officeDocument/2006/relationships/image" Target="http://t2.gstatic.com/images?q=tbn:ANd9GcRvRdwkYon1zsJhvnFvPq5kjIZqKy9-hD5FTvevuhcWhlbfPqas9JNabg" TargetMode="External"/><Relationship Id="rId15" Type="http://schemas.openxmlformats.org/officeDocument/2006/relationships/image" Target="http://t1.gstatic.com/images?q=tbn:ANd9GcTnoMmJqIfAm_qEZt946jzLVSpkCA4n0VUOlV9SHkp8Pz4572GpECvJQw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openxmlformats.org/officeDocument/2006/relationships/image" Target="http://t1.gstatic.com/images?q=tbn:ANd9GcQFT2VRuUxRqQGrHPZFQx6ahvjsrLmFM4l2Rrn__YDAkEAw3whgZyxxyA" TargetMode="External"/><Relationship Id="rId1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em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Feuille_Microsoft_Office_Excel_97-20031.xls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3.xml"/><Relationship Id="rId7" Type="http://schemas.openxmlformats.org/officeDocument/2006/relationships/image" Target="../media/image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dossier%20professeur%20pour%20la%20sequence/Courbes%20t&#176;%20R&#233;gulation.xls" TargetMode="Externa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eg"/><Relationship Id="rId7" Type="http://schemas.openxmlformats.org/officeDocument/2006/relationships/image" Target="http://www.energieplus-lesite.be/energieplus/fileadmin/resources/02_projet_de_construction/images/vitreprismathoriz.gi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emf"/><Relationship Id="rId10" Type="http://schemas.openxmlformats.org/officeDocument/2006/relationships/image" Target="http://www.energieplus-lesite.be/energieplus/fileadmin/resources/02_projet_de_construction/images/anidolique.gif" TargetMode="External"/><Relationship Id="rId4" Type="http://schemas.openxmlformats.org/officeDocument/2006/relationships/image" Target="http://t0.gstatic.com/images?q=tbn:ANd9GcRXtYUi7CY447xLbfbvWQomdSnyyi2QHHb0u11sa5s8D8fQc6ncYVWTAw" TargetMode="External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3.jpeg"/><Relationship Id="rId3" Type="http://schemas.openxmlformats.org/officeDocument/2006/relationships/hyperlink" Target="dossier%20professeur%20pour%20la%20sequence/1&#232;re%20STI%202D%20Activit&#233;%20&#233;crrite%20N&#176;1%20Thermique%20du%20b&#226;timent%20epaisseur%20isolant%20seul.doc" TargetMode="External"/><Relationship Id="rId7" Type="http://schemas.openxmlformats.org/officeDocument/2006/relationships/image" Target="../media/image79.png"/><Relationship Id="rId12" Type="http://schemas.openxmlformats.org/officeDocument/2006/relationships/image" Target="http://img.archiexpo.fr/images_ae/photo-g/variateur-de-lumiere-18287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82.jpeg"/><Relationship Id="rId5" Type="http://schemas.openxmlformats.org/officeDocument/2006/relationships/image" Target="../media/image3.jpe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http://www.id-deco.fr/piece/cuisine.jp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5.xml"/><Relationship Id="rId7" Type="http://schemas.openxmlformats.org/officeDocument/2006/relationships/image" Target="../media/image8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7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2.jpeg"/><Relationship Id="rId3" Type="http://schemas.openxmlformats.org/officeDocument/2006/relationships/notesSlide" Target="../notesSlides/notesSlide34.xml"/><Relationship Id="rId7" Type="http://schemas.openxmlformats.org/officeDocument/2006/relationships/slide" Target="slide42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jpeg"/><Relationship Id="rId11" Type="http://schemas.openxmlformats.org/officeDocument/2006/relationships/image" Target="../media/image101.jpeg"/><Relationship Id="rId5" Type="http://schemas.openxmlformats.org/officeDocument/2006/relationships/image" Target="../media/image10.jpeg"/><Relationship Id="rId10" Type="http://schemas.openxmlformats.org/officeDocument/2006/relationships/image" Target="../media/image100.jpeg"/><Relationship Id="rId4" Type="http://schemas.openxmlformats.org/officeDocument/2006/relationships/image" Target="../media/image3.jpeg"/><Relationship Id="rId9" Type="http://schemas.openxmlformats.org/officeDocument/2006/relationships/slide" Target="slide43.xml"/><Relationship Id="rId1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Feuille_Microsoft_Office_Excel_97-20032.xls"/><Relationship Id="rId5" Type="http://schemas.openxmlformats.org/officeDocument/2006/relationships/image" Target="../media/image105.png"/><Relationship Id="rId4" Type="http://schemas.openxmlformats.org/officeDocument/2006/relationships/hyperlink" Target="dossier%20professeur%20pour%20la%20sequence/Bien%20isoler%20sa%20maison%20avec%20Fred%20et%20Jamy%20-%20YouTube%20%5bwww.ivcsoft.com%5d.mp4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9.jpeg"/><Relationship Id="rId5" Type="http://schemas.openxmlformats.org/officeDocument/2006/relationships/tags" Target="../tags/tag21.xml"/><Relationship Id="rId10" Type="http://schemas.openxmlformats.org/officeDocument/2006/relationships/image" Target="../media/image8.jpeg"/><Relationship Id="rId4" Type="http://schemas.openxmlformats.org/officeDocument/2006/relationships/tags" Target="../tags/tag20.xml"/><Relationship Id="rId9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hyperlink" Target="dossier%20professeur%20pour%20la%20sequence/pr&#233;sentation-sc&#233;nario-Hugo.pptx" TargetMode="Externa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eur\Bureau\PAC%20PH2%20MARS%20VPNF\dossier%20professeur%20pour%20la%20sequence\extrait-Befve-Fial-plein-ecran.avi" TargetMode="External"/><Relationship Id="rId4" Type="http://schemas.openxmlformats.org/officeDocument/2006/relationships/slide" Target="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eur\Bureau\PAC%20PH2%20MARS%20VPNF\dossier%20professeur%20pour%20la%20sequence\extrait-2mn-energie-plein-ecran.avi" TargetMode="External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7.xml"/><Relationship Id="rId7" Type="http://schemas.openxmlformats.org/officeDocument/2006/relationships/image" Target="../media/image8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hyperlink" Target="dossier%20professeur%20pour%20la%20sequence/d&#233;marche%20d'investigation/Comprendre%20la%20r&#233;glementation%20thermique%202012.do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dossier%20professeur%20pour%20la%20sequence/d&#233;marche%20d'investigation/Pr&#233;sentation%20RT2012.pptx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agnostic-experts.fr/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10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http://www.quelleenergie.fr/magazine/wp-content/uploads/2009/11/Fotolia_10067668_XS.jpg"/>
          <p:cNvPicPr>
            <a:picLocks noChangeAspect="1" noChangeArrowheads="1"/>
          </p:cNvPicPr>
          <p:nvPr/>
        </p:nvPicPr>
        <p:blipFill>
          <a:blip r:embed="rId3" cstate="print">
            <a:lum bright="54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Image 10" descr="logo ac-amien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5865813"/>
            <a:ext cx="144145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Image 3" descr="sti2d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5903913"/>
            <a:ext cx="29130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solidFill>
            <a:srgbClr val="00B050">
              <a:alpha val="3922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/>
              <a:t>Illustration du thème de séquence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200" dirty="0"/>
              <a:t> </a:t>
            </a:r>
            <a:r>
              <a:rPr lang="fr-FR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énergie dans l’habitat</a:t>
            </a:r>
            <a:endParaRPr lang="fr-FR" sz="7200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5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r="47917"/>
          <a:stretch>
            <a:fillRect/>
          </a:stretch>
        </p:blipFill>
        <p:spPr bwMode="auto">
          <a:xfrm>
            <a:off x="4983881" y="4509120"/>
            <a:ext cx="2540447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3068960"/>
            <a:ext cx="2407355" cy="1039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3219" y="2996952"/>
            <a:ext cx="1929101" cy="1238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72" y="4509120"/>
            <a:ext cx="2311080" cy="122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2987675" y="3141663"/>
            <a:ext cx="3744913" cy="35274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500563" y="3208338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Exploitation de l’éclairage naturel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187450" y="3421063"/>
            <a:ext cx="1584325" cy="280828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4500563" y="4937125"/>
            <a:ext cx="1366837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500563" y="3784600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Optimisation type de lampe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500563" y="4351338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Gradateur de lumière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500563" y="5513388"/>
            <a:ext cx="13668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1379538" y="3559175"/>
            <a:ext cx="1223962" cy="6492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Comprendre les principes de la RT2012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1229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975"/>
            <a:ext cx="29162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à coins arrondis 21"/>
          <p:cNvSpPr/>
          <p:nvPr/>
        </p:nvSpPr>
        <p:spPr>
          <a:xfrm>
            <a:off x="1379538" y="4308475"/>
            <a:ext cx="1223962" cy="10080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Déplacement en agence immobilière, relevé des performances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1379538" y="5432425"/>
            <a:ext cx="1223962" cy="647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Présentation des relevés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 err="1"/>
              <a:t>éffectués</a:t>
            </a:r>
            <a:r>
              <a:rPr lang="fr-FR" sz="1100" dirty="0"/>
              <a:t> 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71438" y="4213225"/>
            <a:ext cx="828675" cy="115252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altLang="zh-CN" sz="800" b="1" dirty="0" smtClean="0">
                <a:solidFill>
                  <a:schemeClr val="bg1"/>
                </a:solidFill>
                <a:ea typeface="Times New Roman" pitchFamily="18" charset="0"/>
                <a:cs typeface="Calibri" pitchFamily="34" charset="0"/>
              </a:rPr>
              <a:t>défi majeur du changement climatique</a:t>
            </a:r>
            <a:endParaRPr lang="fr-FR" altLang="zh-CN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èche vers la droite 23"/>
          <p:cNvSpPr/>
          <p:nvPr/>
        </p:nvSpPr>
        <p:spPr>
          <a:xfrm>
            <a:off x="899592" y="4645248"/>
            <a:ext cx="288032" cy="33225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0" y="5653088"/>
            <a:ext cx="1116013" cy="1160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b="1" dirty="0" smtClean="0">
                <a:solidFill>
                  <a:schemeClr val="bg1"/>
                </a:solidFill>
              </a:rPr>
              <a:t>Comment connaitre les performances énergétique d’une habitation ?</a:t>
            </a:r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27" name="Flèche vers la droite 30"/>
          <p:cNvSpPr/>
          <p:nvPr/>
        </p:nvSpPr>
        <p:spPr>
          <a:xfrm rot="20325218">
            <a:off x="1009867" y="5953398"/>
            <a:ext cx="283507" cy="26437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6988" y="3141663"/>
            <a:ext cx="873125" cy="8556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 smtClean="0">
                <a:solidFill>
                  <a:schemeClr val="bg1"/>
                </a:solidFill>
              </a:rPr>
              <a:t>4 Equipes d’élèves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29" name="Flèche vers la droite 32"/>
          <p:cNvSpPr/>
          <p:nvPr/>
        </p:nvSpPr>
        <p:spPr>
          <a:xfrm rot="452134">
            <a:off x="917632" y="3580390"/>
            <a:ext cx="251954" cy="2916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2313" name="Picture 2" descr="hugo et sa mais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725" y="4851400"/>
            <a:ext cx="5334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à coins arrondis 31"/>
          <p:cNvSpPr/>
          <p:nvPr/>
        </p:nvSpPr>
        <p:spPr>
          <a:xfrm>
            <a:off x="6012160" y="3421112"/>
            <a:ext cx="432048" cy="2808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Restitution</a:t>
            </a:r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3348038" y="3213100"/>
            <a:ext cx="1079500" cy="33845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Choisir les technologies les plus performantes pour améliorer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8" name="Ellipse 17"/>
          <p:cNvSpPr/>
          <p:nvPr>
            <p:custDataLst>
              <p:tags r:id="rId1"/>
            </p:custDataLst>
          </p:nvPr>
        </p:nvSpPr>
        <p:spPr>
          <a:xfrm>
            <a:off x="2497138" y="4357688"/>
            <a:ext cx="1066800" cy="109378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317" name="ZoneTexte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5513" y="4573588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latin typeface="Calibri" pitchFamily="34" charset="0"/>
              </a:rPr>
              <a:t>Fiche synthèse </a:t>
            </a:r>
          </a:p>
          <a:p>
            <a:pPr algn="ctr"/>
            <a:r>
              <a:rPr lang="fr-FR" sz="1000" b="1">
                <a:latin typeface="Calibri" pitchFamily="34" charset="0"/>
              </a:rPr>
              <a:t>Diagnostic des </a:t>
            </a:r>
          </a:p>
          <a:p>
            <a:pPr algn="ctr"/>
            <a:r>
              <a:rPr lang="fr-FR" sz="1000" b="1">
                <a:latin typeface="Calibri" pitchFamily="34" charset="0"/>
              </a:rPr>
              <a:t>Performances</a:t>
            </a:r>
          </a:p>
          <a:p>
            <a:pPr algn="ctr"/>
            <a:r>
              <a:rPr lang="fr-FR" sz="1000" b="1">
                <a:latin typeface="Calibri" pitchFamily="34" charset="0"/>
              </a:rPr>
              <a:t> énergétiques</a:t>
            </a:r>
          </a:p>
        </p:txBody>
      </p:sp>
      <p:grpSp>
        <p:nvGrpSpPr>
          <p:cNvPr id="12318" name="Grouper 25"/>
          <p:cNvGrpSpPr>
            <a:grpSpLocks/>
          </p:cNvGrpSpPr>
          <p:nvPr/>
        </p:nvGrpSpPr>
        <p:grpSpPr bwMode="auto">
          <a:xfrm>
            <a:off x="2916238" y="1484313"/>
            <a:ext cx="4608512" cy="1439862"/>
            <a:chOff x="2103288" y="782639"/>
            <a:chExt cx="6858832" cy="3690947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2103288" y="1470367"/>
              <a:ext cx="5122270" cy="22992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2249774" y="1889517"/>
              <a:ext cx="1268753" cy="13347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Problème technique à résoudre</a:t>
              </a:r>
              <a:endParaRPr lang="fr-FR" sz="800" dirty="0"/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3707541" y="1918001"/>
              <a:ext cx="1689310" cy="13062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Phase d’activité et de recherche interactive</a:t>
              </a:r>
              <a:endParaRPr lang="fr-FR" sz="800" dirty="0"/>
            </a:p>
          </p:txBody>
        </p:sp>
        <p:sp>
          <p:nvSpPr>
            <p:cNvPr id="38" name="Rectangle à coins arrondis 37"/>
            <p:cNvSpPr/>
            <p:nvPr/>
          </p:nvSpPr>
          <p:spPr>
            <a:xfrm>
              <a:off x="5692184" y="1918001"/>
              <a:ext cx="1282931" cy="13062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Formalisation de savoirs</a:t>
              </a:r>
              <a:endParaRPr lang="fr-FR" sz="800" dirty="0"/>
            </a:p>
          </p:txBody>
        </p:sp>
        <p:cxnSp>
          <p:nvCxnSpPr>
            <p:cNvPr id="39" name="Connecteur droit avec flèche 38"/>
            <p:cNvCxnSpPr>
              <a:stCxn id="36" idx="3"/>
              <a:endCxn id="37" idx="1"/>
            </p:cNvCxnSpPr>
            <p:nvPr/>
          </p:nvCxnSpPr>
          <p:spPr>
            <a:xfrm>
              <a:off x="3518527" y="2556899"/>
              <a:ext cx="189014" cy="1220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37" idx="3"/>
              <a:endCxn id="38" idx="1"/>
            </p:cNvCxnSpPr>
            <p:nvPr/>
          </p:nvCxnSpPr>
          <p:spPr>
            <a:xfrm>
              <a:off x="5396851" y="2569106"/>
              <a:ext cx="2953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356" name="ZoneTexte 24"/>
            <p:cNvSpPr txBox="1">
              <a:spLocks noChangeArrowheads="1"/>
            </p:cNvSpPr>
            <p:nvPr/>
          </p:nvSpPr>
          <p:spPr bwMode="auto">
            <a:xfrm>
              <a:off x="2342407" y="1336279"/>
              <a:ext cx="5126205" cy="59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fr-FR" sz="900" b="1" i="1">
                  <a:latin typeface="Calibri" pitchFamily="34" charset="0"/>
                </a:rPr>
                <a:t>Activité pratique de découverte</a:t>
              </a:r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2235930" y="3931163"/>
              <a:ext cx="4977575" cy="54242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smtClean="0">
                  <a:solidFill>
                    <a:srgbClr val="000000"/>
                  </a:solidFill>
                </a:rPr>
                <a:t>Support didactique, réel ou virtuel, présent ou à distance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2248794" y="782639"/>
              <a:ext cx="4977575" cy="54242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smtClean="0">
                  <a:solidFill>
                    <a:srgbClr val="000000"/>
                  </a:solidFill>
                </a:rPr>
                <a:t>Elève isolé ou élèves en binôme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7348417" y="1812197"/>
              <a:ext cx="1613703" cy="151788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>
                  <a:solidFill>
                    <a:schemeClr val="bg1"/>
                  </a:solidFill>
                </a:rPr>
                <a:t>Structuration des savoirs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Flèche vers la droite 40"/>
            <p:cNvSpPr/>
            <p:nvPr/>
          </p:nvSpPr>
          <p:spPr>
            <a:xfrm>
              <a:off x="7070751" y="2331772"/>
              <a:ext cx="449759" cy="476273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4" name="Flèche vers la droite 47"/>
            <p:cNvSpPr/>
            <p:nvPr/>
          </p:nvSpPr>
          <p:spPr>
            <a:xfrm rot="16200000">
              <a:off x="2530551" y="3490178"/>
              <a:ext cx="563078" cy="476273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5" name="Flèche vers la droite 48"/>
            <p:cNvSpPr/>
            <p:nvPr/>
          </p:nvSpPr>
          <p:spPr>
            <a:xfrm rot="5400000">
              <a:off x="2635559" y="1266351"/>
              <a:ext cx="563078" cy="476273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12319" name="Groupe 60"/>
          <p:cNvGrpSpPr>
            <a:grpSpLocks/>
          </p:cNvGrpSpPr>
          <p:nvPr/>
        </p:nvGrpSpPr>
        <p:grpSpPr bwMode="auto">
          <a:xfrm>
            <a:off x="2368550" y="1196975"/>
            <a:ext cx="2043113" cy="503238"/>
            <a:chOff x="-24464" y="0"/>
            <a:chExt cx="5726179" cy="1517706"/>
          </a:xfrm>
        </p:grpSpPr>
        <p:grpSp>
          <p:nvGrpSpPr>
            <p:cNvPr id="7" name="Groupe 55"/>
            <p:cNvGrpSpPr/>
            <p:nvPr/>
          </p:nvGrpSpPr>
          <p:grpSpPr>
            <a:xfrm>
              <a:off x="323528" y="0"/>
              <a:ext cx="1143000" cy="1143000"/>
              <a:chOff x="1800197" y="981048"/>
              <a:chExt cx="1143000" cy="114300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7" name="Ellipse 56"/>
              <p:cNvSpPr/>
              <p:nvPr/>
            </p:nvSpPr>
            <p:spPr>
              <a:xfrm>
                <a:off x="1800197" y="981048"/>
                <a:ext cx="1143000" cy="1143000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Ellipse 4"/>
              <p:cNvSpPr/>
              <p:nvPr/>
            </p:nvSpPr>
            <p:spPr>
              <a:xfrm>
                <a:off x="1967586" y="1148436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algn="ctr" defTabSz="6223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1400" dirty="0"/>
              </a:p>
            </p:txBody>
          </p:sp>
        </p:grpSp>
        <p:sp>
          <p:nvSpPr>
            <p:cNvPr id="59" name=" 3"/>
            <p:cNvSpPr/>
            <p:nvPr/>
          </p:nvSpPr>
          <p:spPr>
            <a:xfrm>
              <a:off x="-24464" y="14990"/>
              <a:ext cx="1800200" cy="1502716"/>
            </a:xfrm>
            <a:prstGeom prst="funnel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349" name="ZoneTexte 59"/>
            <p:cNvSpPr txBox="1">
              <a:spLocks noChangeArrowheads="1"/>
            </p:cNvSpPr>
            <p:nvPr/>
          </p:nvSpPr>
          <p:spPr bwMode="auto">
            <a:xfrm>
              <a:off x="1589691" y="53730"/>
              <a:ext cx="4112024" cy="5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>
                  <a:latin typeface="Calibri" pitchFamily="34" charset="0"/>
                </a:rPr>
                <a:t>Résolution de problème technique</a:t>
              </a:r>
            </a:p>
          </p:txBody>
        </p:sp>
      </p:grpSp>
      <p:cxnSp>
        <p:nvCxnSpPr>
          <p:cNvPr id="63" name="Connecteur droit 62"/>
          <p:cNvCxnSpPr/>
          <p:nvPr/>
        </p:nvCxnSpPr>
        <p:spPr>
          <a:xfrm>
            <a:off x="0" y="3068638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4" name="Rectangle à coins arrondis 63"/>
          <p:cNvSpPr/>
          <p:nvPr/>
        </p:nvSpPr>
        <p:spPr>
          <a:xfrm>
            <a:off x="4500563" y="6097588"/>
            <a:ext cx="13668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grpSp>
        <p:nvGrpSpPr>
          <p:cNvPr id="12322" name="Groupe 69"/>
          <p:cNvGrpSpPr>
            <a:grpSpLocks/>
          </p:cNvGrpSpPr>
          <p:nvPr/>
        </p:nvGrpSpPr>
        <p:grpSpPr bwMode="auto">
          <a:xfrm>
            <a:off x="7524750" y="1557338"/>
            <a:ext cx="3813175" cy="1223962"/>
            <a:chOff x="1838432" y="2924944"/>
            <a:chExt cx="5456763" cy="2114552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1838432" y="2924944"/>
              <a:ext cx="5456763" cy="2114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2" name="Rectangle à coins arrondis 71"/>
            <p:cNvSpPr/>
            <p:nvPr/>
          </p:nvSpPr>
          <p:spPr>
            <a:xfrm>
              <a:off x="1992912" y="3429584"/>
              <a:ext cx="1353968" cy="11875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Problème technique à résoudre</a:t>
              </a:r>
              <a:endParaRPr lang="fr-FR" sz="1000" dirty="0"/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3546794" y="3454267"/>
              <a:ext cx="1799232" cy="11628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Phase d’activité et d’application interactive</a:t>
              </a:r>
              <a:endParaRPr lang="fr-FR" sz="1000" dirty="0"/>
            </a:p>
          </p:txBody>
        </p:sp>
        <p:sp>
          <p:nvSpPr>
            <p:cNvPr id="74" name="Rectangle à coins arrondis 73"/>
            <p:cNvSpPr/>
            <p:nvPr/>
          </p:nvSpPr>
          <p:spPr>
            <a:xfrm>
              <a:off x="5661802" y="3454267"/>
              <a:ext cx="1365326" cy="11628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Analyse des résultats</a:t>
              </a:r>
              <a:endParaRPr lang="fr-FR" sz="1000" dirty="0"/>
            </a:p>
          </p:txBody>
        </p:sp>
        <p:cxnSp>
          <p:nvCxnSpPr>
            <p:cNvPr id="75" name="Connecteur droit avec flèche 74"/>
            <p:cNvCxnSpPr>
              <a:stCxn id="72" idx="3"/>
              <a:endCxn id="73" idx="1"/>
            </p:cNvCxnSpPr>
            <p:nvPr/>
          </p:nvCxnSpPr>
          <p:spPr>
            <a:xfrm>
              <a:off x="3346879" y="4024730"/>
              <a:ext cx="199915" cy="1097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73" idx="3"/>
              <a:endCxn id="74" idx="1"/>
            </p:cNvCxnSpPr>
            <p:nvPr/>
          </p:nvCxnSpPr>
          <p:spPr>
            <a:xfrm>
              <a:off x="5346027" y="4035700"/>
              <a:ext cx="315775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344" name="ZoneTexte 36"/>
            <p:cNvSpPr txBox="1">
              <a:spLocks noChangeArrowheads="1"/>
            </p:cNvSpPr>
            <p:nvPr/>
          </p:nvSpPr>
          <p:spPr bwMode="auto">
            <a:xfrm>
              <a:off x="1958482" y="3028026"/>
              <a:ext cx="506900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fr-FR" sz="1100" b="1" i="1">
                  <a:latin typeface="Calibri" pitchFamily="34" charset="0"/>
                </a:rPr>
                <a:t>Activité pratique de confortation</a:t>
              </a:r>
            </a:p>
          </p:txBody>
        </p:sp>
      </p:grpSp>
      <p:grpSp>
        <p:nvGrpSpPr>
          <p:cNvPr id="12323" name="Groupe 60"/>
          <p:cNvGrpSpPr>
            <a:grpSpLocks/>
          </p:cNvGrpSpPr>
          <p:nvPr/>
        </p:nvGrpSpPr>
        <p:grpSpPr bwMode="auto">
          <a:xfrm>
            <a:off x="7065963" y="1196975"/>
            <a:ext cx="2043112" cy="503238"/>
            <a:chOff x="-24464" y="0"/>
            <a:chExt cx="5726179" cy="1517706"/>
          </a:xfrm>
        </p:grpSpPr>
        <p:grpSp>
          <p:nvGrpSpPr>
            <p:cNvPr id="10" name="Groupe 55"/>
            <p:cNvGrpSpPr/>
            <p:nvPr/>
          </p:nvGrpSpPr>
          <p:grpSpPr>
            <a:xfrm>
              <a:off x="323528" y="0"/>
              <a:ext cx="1143000" cy="1143000"/>
              <a:chOff x="1800197" y="981048"/>
              <a:chExt cx="1143000" cy="114300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2" name="Ellipse 81"/>
              <p:cNvSpPr/>
              <p:nvPr/>
            </p:nvSpPr>
            <p:spPr>
              <a:xfrm>
                <a:off x="1800197" y="981048"/>
                <a:ext cx="1143000" cy="1143000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3" name="Ellipse 4"/>
              <p:cNvSpPr/>
              <p:nvPr/>
            </p:nvSpPr>
            <p:spPr>
              <a:xfrm>
                <a:off x="1967586" y="1148436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algn="ctr" defTabSz="6223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1400" dirty="0"/>
              </a:p>
            </p:txBody>
          </p:sp>
        </p:grpSp>
        <p:sp>
          <p:nvSpPr>
            <p:cNvPr id="80" name=" 3"/>
            <p:cNvSpPr/>
            <p:nvPr/>
          </p:nvSpPr>
          <p:spPr>
            <a:xfrm>
              <a:off x="-24464" y="14990"/>
              <a:ext cx="1800200" cy="1502716"/>
            </a:xfrm>
            <a:prstGeom prst="funnel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337" name="ZoneTexte 80"/>
            <p:cNvSpPr txBox="1">
              <a:spLocks noChangeArrowheads="1"/>
            </p:cNvSpPr>
            <p:nvPr/>
          </p:nvSpPr>
          <p:spPr bwMode="auto">
            <a:xfrm>
              <a:off x="1589691" y="53730"/>
              <a:ext cx="4112024" cy="5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>
                  <a:latin typeface="Calibri" pitchFamily="34" charset="0"/>
                </a:rPr>
                <a:t>Résolution de problème technique</a:t>
              </a:r>
            </a:p>
          </p:txBody>
        </p:sp>
      </p:grpSp>
      <p:sp>
        <p:nvSpPr>
          <p:cNvPr id="84" name="Rectangle à coins arrondis 83"/>
          <p:cNvSpPr/>
          <p:nvPr/>
        </p:nvSpPr>
        <p:spPr>
          <a:xfrm>
            <a:off x="6948488" y="3141663"/>
            <a:ext cx="3600450" cy="35274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85" name="Rectangle à coins arrondis 84"/>
          <p:cNvSpPr/>
          <p:nvPr/>
        </p:nvSpPr>
        <p:spPr>
          <a:xfrm>
            <a:off x="8459788" y="4860925"/>
            <a:ext cx="1368425" cy="1368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Etude de l’éclairage d’un cabinet médical</a:t>
            </a:r>
          </a:p>
        </p:txBody>
      </p:sp>
      <p:sp>
        <p:nvSpPr>
          <p:cNvPr id="86" name="Rectangle à coins arrondis 85"/>
          <p:cNvSpPr/>
          <p:nvPr/>
        </p:nvSpPr>
        <p:spPr>
          <a:xfrm>
            <a:off x="8459788" y="3492500"/>
            <a:ext cx="1368425" cy="12969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Simulation du comportement d’un isolant</a:t>
            </a:r>
          </a:p>
        </p:txBody>
      </p:sp>
      <p:sp>
        <p:nvSpPr>
          <p:cNvPr id="87" name="Rectangle à coins arrondis 86"/>
          <p:cNvSpPr/>
          <p:nvPr/>
        </p:nvSpPr>
        <p:spPr>
          <a:xfrm>
            <a:off x="9972600" y="3493120"/>
            <a:ext cx="432048" cy="2736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Restitution</a:t>
            </a:r>
            <a:endParaRPr lang="fr-FR" dirty="0"/>
          </a:p>
        </p:txBody>
      </p:sp>
      <p:sp>
        <p:nvSpPr>
          <p:cNvPr id="88" name="Rectangle à coins arrondis 87"/>
          <p:cNvSpPr/>
          <p:nvPr/>
        </p:nvSpPr>
        <p:spPr>
          <a:xfrm>
            <a:off x="7235825" y="3500438"/>
            <a:ext cx="1152525" cy="2736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Simuler un comportement  et agir sur 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paramètres du modèle pour faire des choix de solutions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Ellipse 14"/>
          <p:cNvSpPr/>
          <p:nvPr>
            <p:custDataLst>
              <p:tags r:id="rId3"/>
            </p:custDataLst>
          </p:nvPr>
        </p:nvSpPr>
        <p:spPr>
          <a:xfrm>
            <a:off x="6386513" y="4327525"/>
            <a:ext cx="1066800" cy="10953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330" name="ZoneTexte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11863" y="4697413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latin typeface="Calibri" pitchFamily="34" charset="0"/>
              </a:rPr>
              <a:t>Structuration</a:t>
            </a:r>
          </a:p>
          <a:p>
            <a:pPr algn="ctr"/>
            <a:r>
              <a:rPr lang="fr-FR" sz="1000" b="1">
                <a:latin typeface="Calibri" pitchFamily="34" charset="0"/>
              </a:rPr>
              <a:t> des savoirs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3635375" y="188913"/>
            <a:ext cx="5184775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CI10 : Amélioration de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CI8 : formes et caractéristiques de l’énergie </a:t>
            </a:r>
          </a:p>
        </p:txBody>
      </p:sp>
      <p:sp>
        <p:nvSpPr>
          <p:cNvPr id="69" name="Rectangle à coins arrondis 68"/>
          <p:cNvSpPr/>
          <p:nvPr/>
        </p:nvSpPr>
        <p:spPr>
          <a:xfrm>
            <a:off x="187325" y="188913"/>
            <a:ext cx="3160713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Thème : Energie dans l’habitat</a:t>
            </a:r>
          </a:p>
        </p:txBody>
      </p:sp>
      <p:sp>
        <p:nvSpPr>
          <p:cNvPr id="70" name="Flèche droite 69"/>
          <p:cNvSpPr/>
          <p:nvPr/>
        </p:nvSpPr>
        <p:spPr>
          <a:xfrm rot="3932450">
            <a:off x="2236087" y="2096998"/>
            <a:ext cx="1815276" cy="7303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395288" y="2997200"/>
            <a:ext cx="8280400" cy="36004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468313" y="3429000"/>
            <a:ext cx="2232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Inventorier les solutions envisageables  pour réduire sa consommation énergétique 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15364" name="Rectangle 11"/>
          <p:cNvSpPr>
            <a:spLocks noChangeArrowheads="1"/>
          </p:cNvSpPr>
          <p:nvPr/>
        </p:nvSpPr>
        <p:spPr bwMode="auto">
          <a:xfrm>
            <a:off x="4770438" y="4748213"/>
            <a:ext cx="1841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15365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5378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5379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536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15369" name="AutoShape 4"/>
          <p:cNvSpPr>
            <a:spLocks noChangeArrowheads="1"/>
          </p:cNvSpPr>
          <p:nvPr/>
        </p:nvSpPr>
        <p:spPr bwMode="auto">
          <a:xfrm>
            <a:off x="288925" y="10239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Problème technique à résoudre</a:t>
            </a:r>
            <a:endParaRPr lang="fr-FR" altLang="zh-CN" sz="1000">
              <a:cs typeface="Calibri" pitchFamily="34" charset="0"/>
            </a:endParaRPr>
          </a:p>
          <a:p>
            <a:endParaRPr lang="fr-FR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8313" y="1339850"/>
            <a:ext cx="8280400" cy="12255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371" name="Text Box 10"/>
          <p:cNvSpPr txBox="1">
            <a:spLocks noChangeArrowheads="1"/>
          </p:cNvSpPr>
          <p:nvPr/>
        </p:nvSpPr>
        <p:spPr bwMode="auto">
          <a:xfrm>
            <a:off x="822325" y="1862138"/>
            <a:ext cx="762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684213" y="1628775"/>
            <a:ext cx="7783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altLang="zh-CN" b="1"/>
              <a:t>Comment peut on réduire notre consommation d’énergie par l’utilisation d’équipements performants ?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537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5377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5374" name="AutoShape 4"/>
          <p:cNvSpPr>
            <a:spLocks noChangeArrowheads="1"/>
          </p:cNvSpPr>
          <p:nvPr/>
        </p:nvSpPr>
        <p:spPr bwMode="auto">
          <a:xfrm>
            <a:off x="323850" y="2708275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Phase d’appropriation : rechercher des pistes de solutions</a:t>
            </a: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15375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3368675"/>
            <a:ext cx="579596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666750" y="4081463"/>
            <a:ext cx="904875" cy="41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>
              <a:spcAft>
                <a:spcPts val="1000"/>
              </a:spcAft>
            </a:pPr>
            <a:r>
              <a:rPr lang="fr-FR" sz="1200">
                <a:latin typeface="Calibri" pitchFamily="34" charset="0"/>
              </a:rPr>
              <a:t>Cellule du luxmètre</a:t>
            </a:r>
            <a:endParaRPr lang="fr-FR" sz="2000"/>
          </a:p>
        </p:txBody>
      </p:sp>
      <p:sp>
        <p:nvSpPr>
          <p:cNvPr id="3075" name="Text Box 24"/>
          <p:cNvSpPr txBox="1">
            <a:spLocks noChangeArrowheads="1"/>
          </p:cNvSpPr>
          <p:nvPr/>
        </p:nvSpPr>
        <p:spPr bwMode="auto">
          <a:xfrm>
            <a:off x="755650" y="2276475"/>
            <a:ext cx="952500" cy="406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>
              <a:spcAft>
                <a:spcPts val="1000"/>
              </a:spcAft>
            </a:pPr>
            <a:r>
              <a:rPr lang="fr-FR" sz="1200" b="1">
                <a:latin typeface="Calibri" pitchFamily="34" charset="0"/>
              </a:rPr>
              <a:t>Conduit de Lumière</a:t>
            </a:r>
            <a:endParaRPr lang="fr-FR" sz="2000"/>
          </a:p>
        </p:txBody>
      </p:sp>
      <p:pic>
        <p:nvPicPr>
          <p:cNvPr id="3076" name="Image 0" descr="Photo 003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16779" t="3658" r="7317" b="9756"/>
          <a:stretch>
            <a:fillRect/>
          </a:stretch>
        </p:blipFill>
        <p:spPr bwMode="auto">
          <a:xfrm>
            <a:off x="1500188" y="2708275"/>
            <a:ext cx="2789237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079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080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081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08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084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52" name="Rectangle à coins arrondis 51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86" name="AutoShape 4"/>
          <p:cNvSpPr>
            <a:spLocks noChangeArrowheads="1"/>
          </p:cNvSpPr>
          <p:nvPr/>
        </p:nvSpPr>
        <p:spPr bwMode="auto">
          <a:xfrm>
            <a:off x="323850" y="1196975"/>
            <a:ext cx="5688013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1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La maîtrise des consommations d’éclairage par l’intégration de la lumière naturelle.</a:t>
            </a:r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3087" name="Rectangle 20"/>
          <p:cNvSpPr>
            <a:spLocks noChangeArrowheads="1"/>
          </p:cNvSpPr>
          <p:nvPr/>
        </p:nvSpPr>
        <p:spPr bwMode="auto">
          <a:xfrm>
            <a:off x="785813" y="5516563"/>
            <a:ext cx="39592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latin typeface="Calibri" pitchFamily="34" charset="0"/>
              </a:rPr>
              <a:t>Dimensions de la pièce simulée :</a:t>
            </a:r>
          </a:p>
          <a:p>
            <a:pPr algn="ctr"/>
            <a:r>
              <a:rPr lang="fr-FR" sz="1400">
                <a:latin typeface="Calibri" pitchFamily="34" charset="0"/>
              </a:rPr>
              <a:t> largeur = 4m ; profondeur = 6m ; hauteur = 3m.</a:t>
            </a:r>
          </a:p>
          <a:p>
            <a:pPr algn="ctr"/>
            <a:r>
              <a:rPr lang="fr-FR" sz="1400">
                <a:latin typeface="Calibri" pitchFamily="34" charset="0"/>
              </a:rPr>
              <a:t>Caisson de simulation à l’échelle 1/5 :</a:t>
            </a:r>
          </a:p>
          <a:p>
            <a:pPr algn="ctr"/>
            <a:r>
              <a:rPr lang="fr-FR" sz="1400">
                <a:latin typeface="Calibri" pitchFamily="34" charset="0"/>
              </a:rPr>
              <a:t> 800mm x 1200mm x 600mm.</a:t>
            </a:r>
          </a:p>
        </p:txBody>
      </p:sp>
      <p:sp>
        <p:nvSpPr>
          <p:cNvPr id="3088" name="Text Box 3"/>
          <p:cNvSpPr txBox="1">
            <a:spLocks noChangeArrowheads="1"/>
          </p:cNvSpPr>
          <p:nvPr/>
        </p:nvSpPr>
        <p:spPr bwMode="auto">
          <a:xfrm>
            <a:off x="611188" y="3278188"/>
            <a:ext cx="838200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>
              <a:spcAft>
                <a:spcPts val="1000"/>
              </a:spcAft>
            </a:pPr>
            <a:r>
              <a:rPr lang="fr-FR" sz="1200">
                <a:latin typeface="Calibri" pitchFamily="34" charset="0"/>
              </a:rPr>
              <a:t>Luxmètre</a:t>
            </a:r>
            <a:endParaRPr lang="fr-FR" sz="2000"/>
          </a:p>
        </p:txBody>
      </p:sp>
      <p:sp>
        <p:nvSpPr>
          <p:cNvPr id="3089" name="Text Box 5"/>
          <p:cNvSpPr txBox="1">
            <a:spLocks noChangeArrowheads="1"/>
          </p:cNvSpPr>
          <p:nvPr/>
        </p:nvSpPr>
        <p:spPr bwMode="auto">
          <a:xfrm>
            <a:off x="3995738" y="2276475"/>
            <a:ext cx="876300" cy="438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>
              <a:spcAft>
                <a:spcPts val="1000"/>
              </a:spcAft>
            </a:pPr>
            <a:r>
              <a:rPr lang="fr-FR" sz="1200">
                <a:latin typeface="Calibri" pitchFamily="34" charset="0"/>
              </a:rPr>
              <a:t>Caisson de simulation</a:t>
            </a:r>
            <a:endParaRPr lang="fr-FR" sz="2000"/>
          </a:p>
        </p:txBody>
      </p:sp>
      <p:sp>
        <p:nvSpPr>
          <p:cNvPr id="3090" name="Line 6"/>
          <p:cNvSpPr>
            <a:spLocks noChangeShapeType="1"/>
          </p:cNvSpPr>
          <p:nvPr/>
        </p:nvSpPr>
        <p:spPr bwMode="auto">
          <a:xfrm>
            <a:off x="1357313" y="4286250"/>
            <a:ext cx="1414462" cy="1508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91" name="Line 7"/>
          <p:cNvSpPr>
            <a:spLocks noChangeShapeType="1"/>
          </p:cNvSpPr>
          <p:nvPr/>
        </p:nvSpPr>
        <p:spPr bwMode="auto">
          <a:xfrm>
            <a:off x="1285875" y="3429000"/>
            <a:ext cx="982663" cy="714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92" name="Line 8"/>
          <p:cNvSpPr>
            <a:spLocks noChangeShapeType="1"/>
          </p:cNvSpPr>
          <p:nvPr/>
        </p:nvSpPr>
        <p:spPr bwMode="auto">
          <a:xfrm>
            <a:off x="1403350" y="2565400"/>
            <a:ext cx="1081088" cy="2873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94" name="Rectangle 87"/>
          <p:cNvSpPr>
            <a:spLocks noChangeArrowheads="1"/>
          </p:cNvSpPr>
          <p:nvPr/>
        </p:nvSpPr>
        <p:spPr bwMode="auto">
          <a:xfrm>
            <a:off x="4859338" y="2371725"/>
            <a:ext cx="4033837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fr-FR" sz="1200" b="1">
                <a:cs typeface="Times New Roman" pitchFamily="18" charset="0"/>
              </a:rPr>
              <a:t>Réaliser</a:t>
            </a:r>
            <a:r>
              <a:rPr lang="fr-FR" sz="1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les relevés suivants : </a:t>
            </a:r>
          </a:p>
          <a:p>
            <a:pPr indent="449263"/>
            <a:endParaRPr lang="fr-FR" sz="800" b="1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 Mesurer</a:t>
            </a:r>
            <a:r>
              <a:rPr lang="fr-FR" sz="1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l’éclairement à l’extérieur du 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caisson « E</a:t>
            </a:r>
            <a:r>
              <a:rPr lang="fr-FR" sz="1200" b="1" baseline="-30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ext</a:t>
            </a:r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 » . (Cellule du luxmètre sur le caisson)</a:t>
            </a:r>
            <a:endParaRPr lang="fr-FR" sz="800" b="1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indent="449263" eaLnBrk="0" hangingPunct="0"/>
            <a:endParaRPr lang="fr-FR" sz="500" b="1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indent="449263" eaLnBrk="0" hangingPunct="0"/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         E</a:t>
            </a:r>
            <a:r>
              <a:rPr lang="fr-FR" sz="1200" b="1" baseline="-30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ext</a:t>
            </a:r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………..</a:t>
            </a:r>
            <a:endParaRPr lang="fr-FR" sz="800" b="1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indent="449263" eaLnBrk="0" hangingPunct="0">
              <a:buFont typeface="Wingdings" pitchFamily="2" charset="2"/>
              <a:buNone/>
            </a:pPr>
            <a:endParaRPr lang="fr-FR" sz="500" b="1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 Mesurer</a:t>
            </a:r>
            <a:r>
              <a:rPr lang="fr-FR" sz="1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l’éclairement à l’intérieur E</a:t>
            </a:r>
            <a:r>
              <a:rPr lang="fr-FR" sz="1200" b="1" baseline="-30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int </a:t>
            </a:r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sur 15 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2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points de la surface.</a:t>
            </a:r>
          </a:p>
        </p:txBody>
      </p:sp>
      <p:sp>
        <p:nvSpPr>
          <p:cNvPr id="3095" name="Text Box 25"/>
          <p:cNvSpPr txBox="1">
            <a:spLocks noChangeArrowheads="1"/>
          </p:cNvSpPr>
          <p:nvPr/>
        </p:nvSpPr>
        <p:spPr bwMode="auto">
          <a:xfrm>
            <a:off x="4427538" y="4510088"/>
            <a:ext cx="809625" cy="2873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>
              <a:spcAft>
                <a:spcPts val="1000"/>
              </a:spcAft>
            </a:pPr>
            <a:r>
              <a:rPr lang="fr-FR" sz="1200" b="1">
                <a:latin typeface="Calibri" pitchFamily="34" charset="0"/>
              </a:rPr>
              <a:t>Lightshelf</a:t>
            </a:r>
            <a:endParaRPr lang="fr-FR" sz="2000"/>
          </a:p>
        </p:txBody>
      </p:sp>
      <p:sp>
        <p:nvSpPr>
          <p:cNvPr id="3096" name="Line 8"/>
          <p:cNvSpPr>
            <a:spLocks noChangeShapeType="1"/>
          </p:cNvSpPr>
          <p:nvPr/>
        </p:nvSpPr>
        <p:spPr bwMode="auto">
          <a:xfrm flipH="1" flipV="1">
            <a:off x="3563938" y="4222750"/>
            <a:ext cx="863600" cy="3587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97" name="Line 8"/>
          <p:cNvSpPr>
            <a:spLocks noChangeShapeType="1"/>
          </p:cNvSpPr>
          <p:nvPr/>
        </p:nvSpPr>
        <p:spPr bwMode="auto">
          <a:xfrm flipH="1">
            <a:off x="3203575" y="2638425"/>
            <a:ext cx="1154113" cy="4302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098" name="Rectangle 27"/>
          <p:cNvSpPr>
            <a:spLocks noChangeArrowheads="1"/>
          </p:cNvSpPr>
          <p:nvPr/>
        </p:nvSpPr>
        <p:spPr bwMode="auto">
          <a:xfrm>
            <a:off x="2051050" y="206057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Maquette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6011863" y="2060575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Expérimentations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5580063" y="4005263"/>
            <a:ext cx="3121025" cy="2219325"/>
            <a:chOff x="3645" y="3719"/>
            <a:chExt cx="4980" cy="3497"/>
          </a:xfrm>
        </p:grpSpPr>
        <p:sp>
          <p:nvSpPr>
            <p:cNvPr id="3152" name="Rectangle 80"/>
            <p:cNvSpPr>
              <a:spLocks noChangeArrowheads="1"/>
            </p:cNvSpPr>
            <p:nvPr/>
          </p:nvSpPr>
          <p:spPr bwMode="auto">
            <a:xfrm>
              <a:off x="3960" y="3780"/>
              <a:ext cx="4665" cy="24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3" name="Rectangle 81"/>
            <p:cNvSpPr>
              <a:spLocks noChangeArrowheads="1"/>
            </p:cNvSpPr>
            <p:nvPr/>
          </p:nvSpPr>
          <p:spPr bwMode="auto">
            <a:xfrm>
              <a:off x="4065" y="3870"/>
              <a:ext cx="4485" cy="22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4" name="Line 82"/>
            <p:cNvSpPr>
              <a:spLocks noChangeShapeType="1"/>
            </p:cNvSpPr>
            <p:nvPr/>
          </p:nvSpPr>
          <p:spPr bwMode="auto">
            <a:xfrm>
              <a:off x="3960" y="463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5" name="Line 83"/>
            <p:cNvSpPr>
              <a:spLocks noChangeShapeType="1"/>
            </p:cNvSpPr>
            <p:nvPr/>
          </p:nvSpPr>
          <p:spPr bwMode="auto">
            <a:xfrm>
              <a:off x="3975" y="5520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6" name="Line 84"/>
            <p:cNvSpPr>
              <a:spLocks noChangeShapeType="1"/>
            </p:cNvSpPr>
            <p:nvPr/>
          </p:nvSpPr>
          <p:spPr bwMode="auto">
            <a:xfrm flipH="1">
              <a:off x="3645" y="4650"/>
              <a:ext cx="330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7" name="Text Box 85"/>
            <p:cNvSpPr txBox="1">
              <a:spLocks noChangeArrowheads="1"/>
            </p:cNvSpPr>
            <p:nvPr/>
          </p:nvSpPr>
          <p:spPr bwMode="auto">
            <a:xfrm>
              <a:off x="5250" y="426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58" name="Text Box 86"/>
            <p:cNvSpPr txBox="1">
              <a:spLocks noChangeArrowheads="1"/>
            </p:cNvSpPr>
            <p:nvPr/>
          </p:nvSpPr>
          <p:spPr bwMode="auto">
            <a:xfrm>
              <a:off x="4425" y="4216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59" name="Text Box 87"/>
            <p:cNvSpPr txBox="1">
              <a:spLocks noChangeArrowheads="1"/>
            </p:cNvSpPr>
            <p:nvPr/>
          </p:nvSpPr>
          <p:spPr bwMode="auto">
            <a:xfrm>
              <a:off x="6210" y="5596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0" name="Text Box 88"/>
            <p:cNvSpPr txBox="1">
              <a:spLocks noChangeArrowheads="1"/>
            </p:cNvSpPr>
            <p:nvPr/>
          </p:nvSpPr>
          <p:spPr bwMode="auto">
            <a:xfrm>
              <a:off x="7095" y="561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1" name="Text Box 89"/>
            <p:cNvSpPr txBox="1">
              <a:spLocks noChangeArrowheads="1"/>
            </p:cNvSpPr>
            <p:nvPr/>
          </p:nvSpPr>
          <p:spPr bwMode="auto">
            <a:xfrm>
              <a:off x="7065" y="4996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2" name="Text Box 90"/>
            <p:cNvSpPr txBox="1">
              <a:spLocks noChangeArrowheads="1"/>
            </p:cNvSpPr>
            <p:nvPr/>
          </p:nvSpPr>
          <p:spPr bwMode="auto">
            <a:xfrm>
              <a:off x="7080" y="429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3" name="Text Box 91"/>
            <p:cNvSpPr txBox="1">
              <a:spLocks noChangeArrowheads="1"/>
            </p:cNvSpPr>
            <p:nvPr/>
          </p:nvSpPr>
          <p:spPr bwMode="auto">
            <a:xfrm>
              <a:off x="4395" y="561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4" name="Text Box 92"/>
            <p:cNvSpPr txBox="1">
              <a:spLocks noChangeArrowheads="1"/>
            </p:cNvSpPr>
            <p:nvPr/>
          </p:nvSpPr>
          <p:spPr bwMode="auto">
            <a:xfrm>
              <a:off x="4410" y="495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5" name="Text Box 93"/>
            <p:cNvSpPr txBox="1">
              <a:spLocks noChangeArrowheads="1"/>
            </p:cNvSpPr>
            <p:nvPr/>
          </p:nvSpPr>
          <p:spPr bwMode="auto">
            <a:xfrm>
              <a:off x="6195" y="498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6" name="Text Box 94"/>
            <p:cNvSpPr txBox="1">
              <a:spLocks noChangeArrowheads="1"/>
            </p:cNvSpPr>
            <p:nvPr/>
          </p:nvSpPr>
          <p:spPr bwMode="auto">
            <a:xfrm>
              <a:off x="6195" y="426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7" name="Text Box 95"/>
            <p:cNvSpPr txBox="1">
              <a:spLocks noChangeArrowheads="1"/>
            </p:cNvSpPr>
            <p:nvPr/>
          </p:nvSpPr>
          <p:spPr bwMode="auto">
            <a:xfrm>
              <a:off x="5265" y="501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8" name="Text Box 96"/>
            <p:cNvSpPr txBox="1">
              <a:spLocks noChangeArrowheads="1"/>
            </p:cNvSpPr>
            <p:nvPr/>
          </p:nvSpPr>
          <p:spPr bwMode="auto">
            <a:xfrm>
              <a:off x="5295" y="558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69" name="Text Box 97"/>
            <p:cNvSpPr txBox="1">
              <a:spLocks noChangeArrowheads="1"/>
            </p:cNvSpPr>
            <p:nvPr/>
          </p:nvSpPr>
          <p:spPr bwMode="auto">
            <a:xfrm>
              <a:off x="4710" y="4449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</a:t>
              </a:r>
              <a:endParaRPr lang="fr-FR"/>
            </a:p>
          </p:txBody>
        </p:sp>
        <p:sp>
          <p:nvSpPr>
            <p:cNvPr id="3170" name="Text Box 98"/>
            <p:cNvSpPr txBox="1">
              <a:spLocks noChangeArrowheads="1"/>
            </p:cNvSpPr>
            <p:nvPr/>
          </p:nvSpPr>
          <p:spPr bwMode="auto">
            <a:xfrm>
              <a:off x="4725" y="5681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3</a:t>
              </a:r>
              <a:endParaRPr lang="fr-FR"/>
            </a:p>
          </p:txBody>
        </p:sp>
        <p:sp>
          <p:nvSpPr>
            <p:cNvPr id="3171" name="Text Box 99"/>
            <p:cNvSpPr txBox="1">
              <a:spLocks noChangeArrowheads="1"/>
            </p:cNvSpPr>
            <p:nvPr/>
          </p:nvSpPr>
          <p:spPr bwMode="auto">
            <a:xfrm>
              <a:off x="4725" y="4988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2</a:t>
              </a:r>
              <a:endParaRPr lang="fr-FR"/>
            </a:p>
          </p:txBody>
        </p:sp>
        <p:sp>
          <p:nvSpPr>
            <p:cNvPr id="3172" name="Text Box 100"/>
            <p:cNvSpPr txBox="1">
              <a:spLocks noChangeArrowheads="1"/>
            </p:cNvSpPr>
            <p:nvPr/>
          </p:nvSpPr>
          <p:spPr bwMode="auto">
            <a:xfrm>
              <a:off x="5610" y="4389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4</a:t>
              </a:r>
              <a:endParaRPr lang="fr-FR"/>
            </a:p>
          </p:txBody>
        </p:sp>
        <p:sp>
          <p:nvSpPr>
            <p:cNvPr id="3173" name="Text Box 101"/>
            <p:cNvSpPr txBox="1">
              <a:spLocks noChangeArrowheads="1"/>
            </p:cNvSpPr>
            <p:nvPr/>
          </p:nvSpPr>
          <p:spPr bwMode="auto">
            <a:xfrm>
              <a:off x="5640" y="5019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5</a:t>
              </a:r>
              <a:endParaRPr lang="fr-FR"/>
            </a:p>
          </p:txBody>
        </p:sp>
        <p:sp>
          <p:nvSpPr>
            <p:cNvPr id="3174" name="Text Box 102"/>
            <p:cNvSpPr txBox="1">
              <a:spLocks noChangeArrowheads="1"/>
            </p:cNvSpPr>
            <p:nvPr/>
          </p:nvSpPr>
          <p:spPr bwMode="auto">
            <a:xfrm>
              <a:off x="5595" y="5639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6</a:t>
              </a:r>
              <a:endParaRPr lang="fr-FR"/>
            </a:p>
          </p:txBody>
        </p:sp>
        <p:sp>
          <p:nvSpPr>
            <p:cNvPr id="3175" name="Text Box 103"/>
            <p:cNvSpPr txBox="1">
              <a:spLocks noChangeArrowheads="1"/>
            </p:cNvSpPr>
            <p:nvPr/>
          </p:nvSpPr>
          <p:spPr bwMode="auto">
            <a:xfrm>
              <a:off x="6510" y="4464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7</a:t>
              </a:r>
              <a:endParaRPr lang="fr-FR"/>
            </a:p>
          </p:txBody>
        </p:sp>
        <p:sp>
          <p:nvSpPr>
            <p:cNvPr id="3176" name="Text Box 104"/>
            <p:cNvSpPr txBox="1">
              <a:spLocks noChangeArrowheads="1"/>
            </p:cNvSpPr>
            <p:nvPr/>
          </p:nvSpPr>
          <p:spPr bwMode="auto">
            <a:xfrm>
              <a:off x="6510" y="5019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8</a:t>
              </a:r>
              <a:endParaRPr lang="fr-FR"/>
            </a:p>
          </p:txBody>
        </p:sp>
        <p:sp>
          <p:nvSpPr>
            <p:cNvPr id="3177" name="Text Box 105"/>
            <p:cNvSpPr txBox="1">
              <a:spLocks noChangeArrowheads="1"/>
            </p:cNvSpPr>
            <p:nvPr/>
          </p:nvSpPr>
          <p:spPr bwMode="auto">
            <a:xfrm>
              <a:off x="6510" y="5666"/>
              <a:ext cx="15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9</a:t>
              </a:r>
              <a:endParaRPr lang="fr-FR"/>
            </a:p>
          </p:txBody>
        </p:sp>
        <p:sp>
          <p:nvSpPr>
            <p:cNvPr id="3178" name="Text Box 106"/>
            <p:cNvSpPr txBox="1">
              <a:spLocks noChangeArrowheads="1"/>
            </p:cNvSpPr>
            <p:nvPr/>
          </p:nvSpPr>
          <p:spPr bwMode="auto">
            <a:xfrm>
              <a:off x="7380" y="4479"/>
              <a:ext cx="27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10</a:t>
              </a:r>
              <a:endParaRPr lang="fr-FR"/>
            </a:p>
          </p:txBody>
        </p:sp>
        <p:sp>
          <p:nvSpPr>
            <p:cNvPr id="3179" name="Text Box 107"/>
            <p:cNvSpPr txBox="1">
              <a:spLocks noChangeArrowheads="1"/>
            </p:cNvSpPr>
            <p:nvPr/>
          </p:nvSpPr>
          <p:spPr bwMode="auto">
            <a:xfrm>
              <a:off x="7410" y="5049"/>
              <a:ext cx="22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11</a:t>
              </a:r>
              <a:endParaRPr lang="fr-FR"/>
            </a:p>
          </p:txBody>
        </p:sp>
        <p:sp>
          <p:nvSpPr>
            <p:cNvPr id="3180" name="Text Box 108"/>
            <p:cNvSpPr txBox="1">
              <a:spLocks noChangeArrowheads="1"/>
            </p:cNvSpPr>
            <p:nvPr/>
          </p:nvSpPr>
          <p:spPr bwMode="auto">
            <a:xfrm>
              <a:off x="7365" y="5634"/>
              <a:ext cx="22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12</a:t>
              </a:r>
              <a:endParaRPr lang="fr-FR"/>
            </a:p>
          </p:txBody>
        </p:sp>
        <p:sp>
          <p:nvSpPr>
            <p:cNvPr id="3181" name="Line 109"/>
            <p:cNvSpPr>
              <a:spLocks noChangeShapeType="1"/>
            </p:cNvSpPr>
            <p:nvPr/>
          </p:nvSpPr>
          <p:spPr bwMode="auto">
            <a:xfrm flipH="1" flipV="1">
              <a:off x="3675" y="5175"/>
              <a:ext cx="300" cy="3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2" name="Line 110"/>
            <p:cNvSpPr>
              <a:spLocks noChangeShapeType="1"/>
            </p:cNvSpPr>
            <p:nvPr/>
          </p:nvSpPr>
          <p:spPr bwMode="auto">
            <a:xfrm>
              <a:off x="4950" y="3749"/>
              <a:ext cx="0" cy="28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3" name="Line 111"/>
            <p:cNvSpPr>
              <a:spLocks noChangeShapeType="1"/>
            </p:cNvSpPr>
            <p:nvPr/>
          </p:nvSpPr>
          <p:spPr bwMode="auto">
            <a:xfrm>
              <a:off x="5865" y="3734"/>
              <a:ext cx="0" cy="28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4" name="Line 112"/>
            <p:cNvSpPr>
              <a:spLocks noChangeShapeType="1"/>
            </p:cNvSpPr>
            <p:nvPr/>
          </p:nvSpPr>
          <p:spPr bwMode="auto">
            <a:xfrm>
              <a:off x="6795" y="3719"/>
              <a:ext cx="0" cy="28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5" name="AutoShape 113"/>
            <p:cNvSpPr>
              <a:spLocks/>
            </p:cNvSpPr>
            <p:nvPr/>
          </p:nvSpPr>
          <p:spPr bwMode="auto">
            <a:xfrm rot="16200000">
              <a:off x="4320" y="6141"/>
              <a:ext cx="352" cy="854"/>
            </a:xfrm>
            <a:prstGeom prst="leftBrace">
              <a:avLst>
                <a:gd name="adj1" fmla="val 202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6" name="AutoShape 114"/>
            <p:cNvSpPr>
              <a:spLocks/>
            </p:cNvSpPr>
            <p:nvPr/>
          </p:nvSpPr>
          <p:spPr bwMode="auto">
            <a:xfrm rot="16200000">
              <a:off x="5235" y="6126"/>
              <a:ext cx="352" cy="854"/>
            </a:xfrm>
            <a:prstGeom prst="leftBrace">
              <a:avLst>
                <a:gd name="adj1" fmla="val 202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7" name="AutoShape 115"/>
            <p:cNvSpPr>
              <a:spLocks/>
            </p:cNvSpPr>
            <p:nvPr/>
          </p:nvSpPr>
          <p:spPr bwMode="auto">
            <a:xfrm rot="16200000">
              <a:off x="6165" y="6141"/>
              <a:ext cx="352" cy="854"/>
            </a:xfrm>
            <a:prstGeom prst="leftBrace">
              <a:avLst>
                <a:gd name="adj1" fmla="val 202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8" name="AutoShape 116"/>
            <p:cNvSpPr>
              <a:spLocks/>
            </p:cNvSpPr>
            <p:nvPr/>
          </p:nvSpPr>
          <p:spPr bwMode="auto">
            <a:xfrm rot="16200000">
              <a:off x="7080" y="6141"/>
              <a:ext cx="352" cy="854"/>
            </a:xfrm>
            <a:prstGeom prst="leftBrace">
              <a:avLst>
                <a:gd name="adj1" fmla="val 202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9" name="Text Box 117"/>
            <p:cNvSpPr txBox="1">
              <a:spLocks noChangeArrowheads="1"/>
            </p:cNvSpPr>
            <p:nvPr/>
          </p:nvSpPr>
          <p:spPr bwMode="auto">
            <a:xfrm>
              <a:off x="4155" y="6856"/>
              <a:ext cx="64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r>
                <a:rPr lang="fr-FR" sz="900"/>
                <a:t>Zone 1</a:t>
              </a:r>
              <a:endParaRPr lang="fr-FR"/>
            </a:p>
          </p:txBody>
        </p:sp>
        <p:sp>
          <p:nvSpPr>
            <p:cNvPr id="3190" name="Text Box 118"/>
            <p:cNvSpPr txBox="1">
              <a:spLocks noChangeArrowheads="1"/>
            </p:cNvSpPr>
            <p:nvPr/>
          </p:nvSpPr>
          <p:spPr bwMode="auto">
            <a:xfrm>
              <a:off x="5070" y="6856"/>
              <a:ext cx="64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r>
                <a:rPr lang="fr-FR" sz="900"/>
                <a:t>Zone 2</a:t>
              </a:r>
              <a:endParaRPr lang="fr-FR"/>
            </a:p>
          </p:txBody>
        </p:sp>
        <p:sp>
          <p:nvSpPr>
            <p:cNvPr id="3191" name="Text Box 119"/>
            <p:cNvSpPr txBox="1">
              <a:spLocks noChangeArrowheads="1"/>
            </p:cNvSpPr>
            <p:nvPr/>
          </p:nvSpPr>
          <p:spPr bwMode="auto">
            <a:xfrm>
              <a:off x="6000" y="6871"/>
              <a:ext cx="64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r>
                <a:rPr lang="fr-FR" sz="900"/>
                <a:t>Zone 3</a:t>
              </a:r>
              <a:endParaRPr lang="fr-FR"/>
            </a:p>
          </p:txBody>
        </p:sp>
        <p:sp>
          <p:nvSpPr>
            <p:cNvPr id="3192" name="Text Box 120"/>
            <p:cNvSpPr txBox="1">
              <a:spLocks noChangeArrowheads="1"/>
            </p:cNvSpPr>
            <p:nvPr/>
          </p:nvSpPr>
          <p:spPr bwMode="auto">
            <a:xfrm>
              <a:off x="6915" y="6886"/>
              <a:ext cx="64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r>
                <a:rPr lang="fr-FR" sz="900"/>
                <a:t>Zone 4</a:t>
              </a:r>
              <a:endParaRPr lang="fr-FR"/>
            </a:p>
          </p:txBody>
        </p:sp>
        <p:sp>
          <p:nvSpPr>
            <p:cNvPr id="3193" name="AutoShape 121"/>
            <p:cNvSpPr>
              <a:spLocks/>
            </p:cNvSpPr>
            <p:nvPr/>
          </p:nvSpPr>
          <p:spPr bwMode="auto">
            <a:xfrm rot="16200000">
              <a:off x="7965" y="6141"/>
              <a:ext cx="352" cy="854"/>
            </a:xfrm>
            <a:prstGeom prst="leftBrace">
              <a:avLst>
                <a:gd name="adj1" fmla="val 202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94" name="Line 122"/>
            <p:cNvSpPr>
              <a:spLocks noChangeShapeType="1"/>
            </p:cNvSpPr>
            <p:nvPr/>
          </p:nvSpPr>
          <p:spPr bwMode="auto">
            <a:xfrm>
              <a:off x="7695" y="3749"/>
              <a:ext cx="0" cy="28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95" name="Text Box 123"/>
            <p:cNvSpPr txBox="1">
              <a:spLocks noChangeArrowheads="1"/>
            </p:cNvSpPr>
            <p:nvPr/>
          </p:nvSpPr>
          <p:spPr bwMode="auto">
            <a:xfrm>
              <a:off x="7980" y="4276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96" name="Text Box 124"/>
            <p:cNvSpPr txBox="1">
              <a:spLocks noChangeArrowheads="1"/>
            </p:cNvSpPr>
            <p:nvPr/>
          </p:nvSpPr>
          <p:spPr bwMode="auto">
            <a:xfrm>
              <a:off x="7980" y="4981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97" name="Text Box 125"/>
            <p:cNvSpPr txBox="1">
              <a:spLocks noChangeArrowheads="1"/>
            </p:cNvSpPr>
            <p:nvPr/>
          </p:nvSpPr>
          <p:spPr bwMode="auto">
            <a:xfrm>
              <a:off x="7980" y="5628"/>
              <a:ext cx="255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200" b="1">
                  <a:sym typeface="Wingdings" pitchFamily="2" charset="2"/>
                </a:rPr>
                <a:t></a:t>
              </a:r>
              <a:endParaRPr lang="fr-FR"/>
            </a:p>
          </p:txBody>
        </p:sp>
        <p:sp>
          <p:nvSpPr>
            <p:cNvPr id="3198" name="Text Box 126"/>
            <p:cNvSpPr txBox="1">
              <a:spLocks noChangeArrowheads="1"/>
            </p:cNvSpPr>
            <p:nvPr/>
          </p:nvSpPr>
          <p:spPr bwMode="auto">
            <a:xfrm>
              <a:off x="7815" y="6886"/>
              <a:ext cx="645" cy="3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r>
                <a:rPr lang="fr-FR" sz="900"/>
                <a:t>Zone 5</a:t>
              </a:r>
              <a:endParaRPr lang="fr-FR"/>
            </a:p>
          </p:txBody>
        </p:sp>
        <p:sp>
          <p:nvSpPr>
            <p:cNvPr id="3199" name="Text Box 127"/>
            <p:cNvSpPr txBox="1">
              <a:spLocks noChangeArrowheads="1"/>
            </p:cNvSpPr>
            <p:nvPr/>
          </p:nvSpPr>
          <p:spPr bwMode="auto">
            <a:xfrm>
              <a:off x="8160" y="4464"/>
              <a:ext cx="27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13</a:t>
              </a:r>
              <a:endParaRPr lang="fr-FR"/>
            </a:p>
          </p:txBody>
        </p:sp>
        <p:sp>
          <p:nvSpPr>
            <p:cNvPr id="3200" name="Text Box 128"/>
            <p:cNvSpPr txBox="1">
              <a:spLocks noChangeArrowheads="1"/>
            </p:cNvSpPr>
            <p:nvPr/>
          </p:nvSpPr>
          <p:spPr bwMode="auto">
            <a:xfrm>
              <a:off x="8199" y="5032"/>
              <a:ext cx="27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14</a:t>
              </a:r>
              <a:endParaRPr lang="fr-FR"/>
            </a:p>
          </p:txBody>
        </p:sp>
        <p:sp>
          <p:nvSpPr>
            <p:cNvPr id="3201" name="Text Box 129"/>
            <p:cNvSpPr txBox="1">
              <a:spLocks noChangeArrowheads="1"/>
            </p:cNvSpPr>
            <p:nvPr/>
          </p:nvSpPr>
          <p:spPr bwMode="auto">
            <a:xfrm>
              <a:off x="8265" y="5676"/>
              <a:ext cx="270" cy="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fr-FR" sz="1000"/>
                <a:t>15</a:t>
              </a:r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DSC01539"/>
          <p:cNvPicPr>
            <a:picLocks noChangeAspect="1" noChangeArrowheads="1"/>
          </p:cNvPicPr>
          <p:nvPr/>
        </p:nvPicPr>
        <p:blipFill>
          <a:blip r:embed="rId3" cstate="print"/>
          <a:srcRect l="20230" t="10088" r="18420" b="17105"/>
          <a:stretch>
            <a:fillRect/>
          </a:stretch>
        </p:blipFill>
        <p:spPr bwMode="auto">
          <a:xfrm>
            <a:off x="6021388" y="3227388"/>
            <a:ext cx="2654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18816" t="12796" r="16985" b="7471"/>
          <a:stretch>
            <a:fillRect/>
          </a:stretch>
        </p:blipFill>
        <p:spPr bwMode="auto">
          <a:xfrm>
            <a:off x="611188" y="2514600"/>
            <a:ext cx="52292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73" name="AutoShape 4"/>
          <p:cNvSpPr>
            <a:spLocks noChangeArrowheads="1"/>
          </p:cNvSpPr>
          <p:nvPr/>
        </p:nvSpPr>
        <p:spPr bwMode="auto">
          <a:xfrm>
            <a:off x="323850" y="1196975"/>
            <a:ext cx="5688013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1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La maîtrise des consommations d’éclairage par l’intégration de la lumière naturelle.</a:t>
            </a:r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564313" y="3070225"/>
            <a:ext cx="936625" cy="935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717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7177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717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718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7181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7182" name="Rectangle 27"/>
          <p:cNvSpPr>
            <a:spLocks noChangeArrowheads="1"/>
          </p:cNvSpPr>
          <p:nvPr/>
        </p:nvSpPr>
        <p:spPr bwMode="auto">
          <a:xfrm>
            <a:off x="6659563" y="2619375"/>
            <a:ext cx="1296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Maquette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  <p:sp>
        <p:nvSpPr>
          <p:cNvPr id="7183" name="Rectangle 27"/>
          <p:cNvSpPr>
            <a:spLocks noChangeArrowheads="1"/>
          </p:cNvSpPr>
          <p:nvPr/>
        </p:nvSpPr>
        <p:spPr bwMode="auto">
          <a:xfrm>
            <a:off x="2051050" y="2116138"/>
            <a:ext cx="2808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Documents ressources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DSC01540"/>
          <p:cNvPicPr>
            <a:picLocks noChangeAspect="1" noChangeArrowheads="1"/>
          </p:cNvPicPr>
          <p:nvPr/>
        </p:nvPicPr>
        <p:blipFill>
          <a:blip r:embed="rId3" cstate="print"/>
          <a:srcRect l="18257" r="9210" b="11403"/>
          <a:stretch>
            <a:fillRect/>
          </a:stretch>
        </p:blipFill>
        <p:spPr bwMode="auto">
          <a:xfrm>
            <a:off x="6084888" y="3284538"/>
            <a:ext cx="2641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à coins arrondis 3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23850" y="1196975"/>
            <a:ext cx="5688013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1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La maîtrise des consommations d’éclairage par l’intégration de la lumière naturelle.</a:t>
            </a:r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024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0247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024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025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0251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4" name="Ellipse 13"/>
          <p:cNvSpPr>
            <a:spLocks noChangeArrowheads="1"/>
          </p:cNvSpPr>
          <p:nvPr/>
        </p:nvSpPr>
        <p:spPr bwMode="auto">
          <a:xfrm rot="-1787878">
            <a:off x="6956425" y="4438650"/>
            <a:ext cx="2008188" cy="93503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025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349500"/>
            <a:ext cx="5400675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Rectangle 27"/>
          <p:cNvSpPr>
            <a:spLocks noChangeArrowheads="1"/>
          </p:cNvSpPr>
          <p:nvPr/>
        </p:nvSpPr>
        <p:spPr bwMode="auto">
          <a:xfrm>
            <a:off x="2124075" y="2060575"/>
            <a:ext cx="2808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Documents ressources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  <p:sp>
        <p:nvSpPr>
          <p:cNvPr id="10255" name="Rectangle 27"/>
          <p:cNvSpPr>
            <a:spLocks noChangeArrowheads="1"/>
          </p:cNvSpPr>
          <p:nvPr/>
        </p:nvSpPr>
        <p:spPr bwMode="auto">
          <a:xfrm>
            <a:off x="6731000" y="2763838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Maquette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323850" y="1196975"/>
            <a:ext cx="6769100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Activité 2 : </a:t>
            </a:r>
            <a:r>
              <a:rPr lang="fr-FR" b="1" dirty="0">
                <a:solidFill>
                  <a:schemeClr val="bg1"/>
                </a:solidFill>
                <a:latin typeface="Calibri" pitchFamily="34" charset="0"/>
              </a:rPr>
              <a:t>Maîtrise des consommations d’éclairage par une meilleure </a:t>
            </a:r>
            <a:r>
              <a:rPr lang="fr-FR" b="1" dirty="0" smtClean="0">
                <a:solidFill>
                  <a:schemeClr val="bg1"/>
                </a:solidFill>
                <a:latin typeface="Calibri" pitchFamily="34" charset="0"/>
              </a:rPr>
              <a:t>connaissance </a:t>
            </a:r>
            <a:r>
              <a:rPr lang="fr-FR" b="1" dirty="0">
                <a:solidFill>
                  <a:schemeClr val="bg1"/>
                </a:solidFill>
                <a:latin typeface="Calibri" pitchFamily="34" charset="0"/>
              </a:rPr>
              <a:t>des sources de lumière artificielle.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229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2294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2295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2297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2298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pic>
        <p:nvPicPr>
          <p:cNvPr id="12299" name="Image 1" descr="Photo 004.jpg"/>
          <p:cNvPicPr>
            <a:picLocks noChangeAspect="1" noChangeArrowheads="1"/>
          </p:cNvPicPr>
          <p:nvPr/>
        </p:nvPicPr>
        <p:blipFill>
          <a:blip r:embed="rId3" cstate="print"/>
          <a:srcRect l="7323" r="25243" b="4065"/>
          <a:stretch>
            <a:fillRect/>
          </a:stretch>
        </p:blipFill>
        <p:spPr bwMode="auto">
          <a:xfrm>
            <a:off x="714375" y="3286125"/>
            <a:ext cx="2292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Text Box 21"/>
          <p:cNvSpPr txBox="1">
            <a:spLocks noChangeArrowheads="1"/>
          </p:cNvSpPr>
          <p:nvPr/>
        </p:nvSpPr>
        <p:spPr bwMode="auto">
          <a:xfrm>
            <a:off x="2438400" y="6157913"/>
            <a:ext cx="838200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r>
              <a:rPr lang="fr-FR" sz="1200">
                <a:latin typeface="Calibri" pitchFamily="34" charset="0"/>
                <a:cs typeface="Times New Roman" pitchFamily="18" charset="0"/>
              </a:rPr>
              <a:t>Luxmètre</a:t>
            </a:r>
            <a:endParaRPr lang="fr-FR">
              <a:latin typeface="Calibri" pitchFamily="34" charset="0"/>
            </a:endParaRPr>
          </a:p>
        </p:txBody>
      </p:sp>
      <p:sp>
        <p:nvSpPr>
          <p:cNvPr id="12301" name="Line 20"/>
          <p:cNvSpPr>
            <a:spLocks noChangeShapeType="1"/>
          </p:cNvSpPr>
          <p:nvPr/>
        </p:nvSpPr>
        <p:spPr bwMode="auto">
          <a:xfrm flipH="1" flipV="1">
            <a:off x="1979613" y="5661025"/>
            <a:ext cx="592137" cy="5048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500313" y="2571750"/>
            <a:ext cx="876300" cy="447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endParaRPr lang="fr-FR" sz="12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200">
                <a:latin typeface="Calibri" pitchFamily="34" charset="0"/>
                <a:cs typeface="Times New Roman" pitchFamily="18" charset="0"/>
              </a:rPr>
              <a:t>Caisson de simulation</a:t>
            </a:r>
            <a:endParaRPr lang="fr-FR">
              <a:latin typeface="Calibri" pitchFamily="34" charset="0"/>
            </a:endParaRPr>
          </a:p>
        </p:txBody>
      </p:sp>
      <p:sp>
        <p:nvSpPr>
          <p:cNvPr id="12303" name="Text Box 16"/>
          <p:cNvSpPr txBox="1">
            <a:spLocks noChangeArrowheads="1"/>
          </p:cNvSpPr>
          <p:nvPr/>
        </p:nvSpPr>
        <p:spPr bwMode="auto">
          <a:xfrm>
            <a:off x="785813" y="2571750"/>
            <a:ext cx="1041400" cy="384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r>
              <a:rPr lang="fr-FR" sz="1200">
                <a:latin typeface="Calibri" pitchFamily="34" charset="0"/>
                <a:cs typeface="Times New Roman" pitchFamily="18" charset="0"/>
              </a:rPr>
              <a:t>Source lumineuse</a:t>
            </a:r>
            <a:endParaRPr lang="fr-FR">
              <a:latin typeface="Calibri" pitchFamily="34" charset="0"/>
            </a:endParaRPr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2051050" y="3143250"/>
            <a:ext cx="520700" cy="357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305" name="Line 15"/>
          <p:cNvSpPr>
            <a:spLocks noChangeShapeType="1"/>
          </p:cNvSpPr>
          <p:nvPr/>
        </p:nvSpPr>
        <p:spPr bwMode="auto">
          <a:xfrm>
            <a:off x="1143000" y="3000375"/>
            <a:ext cx="476250" cy="6445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785813" y="5876925"/>
            <a:ext cx="1384300" cy="46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endParaRPr lang="fr-FR" sz="12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200">
                <a:latin typeface="Calibri" pitchFamily="34" charset="0"/>
                <a:cs typeface="Times New Roman" pitchFamily="18" charset="0"/>
              </a:rPr>
              <a:t>Cellule du luxmètre à l’intérieur du caisson</a:t>
            </a:r>
            <a:endParaRPr lang="fr-FR">
              <a:latin typeface="Calibri" pitchFamily="34" charset="0"/>
            </a:endParaRPr>
          </a:p>
        </p:txBody>
      </p:sp>
      <p:sp>
        <p:nvSpPr>
          <p:cNvPr id="12307" name="Line 17"/>
          <p:cNvSpPr>
            <a:spLocks noChangeShapeType="1"/>
          </p:cNvSpPr>
          <p:nvPr/>
        </p:nvSpPr>
        <p:spPr bwMode="auto">
          <a:xfrm flipV="1">
            <a:off x="1143000" y="4941888"/>
            <a:ext cx="476250" cy="100171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308" name="Rectangle 2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309" name="Rectangle 27"/>
          <p:cNvSpPr>
            <a:spLocks noChangeArrowheads="1"/>
          </p:cNvSpPr>
          <p:nvPr/>
        </p:nvSpPr>
        <p:spPr bwMode="auto">
          <a:xfrm>
            <a:off x="1187450" y="2268538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u="sng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Maquette</a:t>
            </a:r>
            <a:r>
              <a:rPr lang="fr-FR" sz="1100"/>
              <a:t> </a:t>
            </a:r>
            <a:endParaRPr lang="fr-FR">
              <a:latin typeface="Calibri" pitchFamily="34" charset="0"/>
            </a:endParaRPr>
          </a:p>
        </p:txBody>
      </p:sp>
      <p:pic>
        <p:nvPicPr>
          <p:cNvPr id="12310" name="Picture 30" descr="Afficher l'image en taille réelle"/>
          <p:cNvPicPr>
            <a:picLocks noChangeAspect="1" noChangeArrowheads="1"/>
          </p:cNvPicPr>
          <p:nvPr/>
        </p:nvPicPr>
        <p:blipFill>
          <a:blip r:embed="rId4" r:link="rId5" cstate="print"/>
          <a:srcRect l="2831" r="1888"/>
          <a:stretch>
            <a:fillRect/>
          </a:stretch>
        </p:blipFill>
        <p:spPr bwMode="auto">
          <a:xfrm>
            <a:off x="7451725" y="3068638"/>
            <a:ext cx="1008063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1" name="Picture 28" descr="http://t1.gstatic.com/images?q=tbn:ANd9GcSirbZ-vFIH1fgQRdA6h1QCz_-2Hym7KtZeypkFQ7GGT_6oEUnZJ9kR_8I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4721225" y="2997200"/>
            <a:ext cx="7556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2" name="Picture 29" descr="http://t1.gstatic.com/images?q=tbn:ANd9GcQFT2VRuUxRqQGrHPZFQx6ahvjsrLmFM4l2Rrn__YDAkEAw3whgZyxxyA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5975350" y="2997200"/>
            <a:ext cx="97313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Rectangle 31"/>
          <p:cNvSpPr>
            <a:spLocks noChangeArrowheads="1"/>
          </p:cNvSpPr>
          <p:nvPr/>
        </p:nvSpPr>
        <p:spPr bwMode="auto">
          <a:xfrm>
            <a:off x="4143375" y="2166149"/>
            <a:ext cx="4643438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400" b="1" dirty="0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            </a:t>
            </a:r>
            <a:r>
              <a:rPr lang="fr-FR" sz="1400" b="1" u="sng" dirty="0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Exp</a:t>
            </a:r>
            <a:r>
              <a:rPr lang="fr-FR" sz="1400" b="1" u="sng" dirty="0">
                <a:solidFill>
                  <a:srgbClr val="3366FF"/>
                </a:solidFill>
                <a:latin typeface="Calibri" pitchFamily="34" charset="0"/>
                <a:cs typeface="Times New Roman" pitchFamily="18" charset="0"/>
              </a:rPr>
              <a:t>é</a:t>
            </a:r>
            <a:r>
              <a:rPr lang="fr-FR" sz="1400" b="1" u="sng" dirty="0">
                <a:solidFill>
                  <a:srgbClr val="3366FF"/>
                </a:solidFill>
                <a:latin typeface="Verdana" pitchFamily="34" charset="0"/>
                <a:cs typeface="Times New Roman" pitchFamily="18" charset="0"/>
              </a:rPr>
              <a:t>rimentations</a:t>
            </a:r>
          </a:p>
          <a:p>
            <a:endParaRPr lang="fr-FR" sz="500" dirty="0"/>
          </a:p>
          <a:p>
            <a:pPr eaLnBrk="0" hangingPunct="0"/>
            <a:r>
              <a:rPr lang="fr-FR" sz="1200" b="1" u="sng" dirty="0">
                <a:latin typeface="Verdana" pitchFamily="34" charset="0"/>
                <a:cs typeface="Times New Roman" pitchFamily="18" charset="0"/>
              </a:rPr>
              <a:t>Essais</a:t>
            </a:r>
            <a:r>
              <a:rPr lang="fr-FR" sz="1200" b="1" dirty="0">
                <a:latin typeface="Verdana" pitchFamily="34" charset="0"/>
                <a:cs typeface="Times New Roman" pitchFamily="18" charset="0"/>
              </a:rPr>
              <a:t>: Mesures de l</a:t>
            </a:r>
            <a:r>
              <a:rPr lang="fr-FR" sz="1200" b="1" dirty="0">
                <a:latin typeface="Calibri" pitchFamily="34" charset="0"/>
                <a:cs typeface="Times New Roman" pitchFamily="18" charset="0"/>
              </a:rPr>
              <a:t>’é</a:t>
            </a:r>
            <a:r>
              <a:rPr lang="fr-FR" sz="1200" b="1" dirty="0">
                <a:latin typeface="Verdana" pitchFamily="34" charset="0"/>
                <a:cs typeface="Times New Roman" pitchFamily="18" charset="0"/>
              </a:rPr>
              <a:t>clairage, de température et de consommation de divers types </a:t>
            </a:r>
            <a:r>
              <a:rPr lang="fr-FR" sz="1200" b="1" dirty="0" smtClean="0">
                <a:latin typeface="Verdana" pitchFamily="34" charset="0"/>
                <a:cs typeface="Times New Roman" pitchFamily="18" charset="0"/>
              </a:rPr>
              <a:t>de lampes. 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2314" name="Picture 202" descr="Afficher l'image en taille réelle"/>
          <p:cNvPicPr>
            <a:picLocks noChangeAspect="1" noChangeArrowheads="1"/>
          </p:cNvPicPr>
          <p:nvPr/>
        </p:nvPicPr>
        <p:blipFill>
          <a:blip r:embed="rId10" r:link="rId11" cstate="print"/>
          <a:srcRect l="25623" t="-6966" r="31094"/>
          <a:stretch>
            <a:fillRect/>
          </a:stretch>
        </p:blipFill>
        <p:spPr bwMode="auto">
          <a:xfrm rot="5400000">
            <a:off x="7018338" y="3959225"/>
            <a:ext cx="2921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5" name="Picture 201" descr="http://t1.gstatic.com/images?q=tbn:ANd9GcS9vAKWTMUxI_Qrf0hLpmuT9-tcvaWXqyD2z7dqkMSmM3GhT9Zx8EjInEo"/>
          <p:cNvPicPr>
            <a:picLocks noChangeAspect="1" noChangeArrowheads="1"/>
          </p:cNvPicPr>
          <p:nvPr/>
        </p:nvPicPr>
        <p:blipFill>
          <a:blip r:embed="rId12" r:link="rId13" cstate="print"/>
          <a:srcRect l="7043" r="12579" b="3345"/>
          <a:stretch>
            <a:fillRect/>
          </a:stretch>
        </p:blipFill>
        <p:spPr bwMode="auto">
          <a:xfrm>
            <a:off x="7858125" y="4149725"/>
            <a:ext cx="5365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6" name="Picture 203" descr="http://t1.gstatic.com/images?q=tbn:ANd9GcTnoMmJqIfAm_qEZt946jzLVSpkCA4n0VUOlV9SHkp8Pz4572GpECvJQw"/>
          <p:cNvPicPr>
            <a:picLocks noChangeAspect="1" noChangeArrowheads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 rot="5400000">
            <a:off x="6048375" y="4054475"/>
            <a:ext cx="3571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7" name="Picture 204" descr="http://t1.gstatic.com/images?q=tbn:ANd9GcTnoMmJqIfAm_qEZt946jzLVSpkCA4n0VUOlV9SHkp8Pz4572GpECvJQw"/>
          <p:cNvPicPr>
            <a:picLocks noChangeAspect="1" noChangeArrowheads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 rot="5400000">
            <a:off x="5119688" y="4054475"/>
            <a:ext cx="35718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8" name="Rectangle 206"/>
          <p:cNvSpPr>
            <a:spLocks noChangeArrowheads="1"/>
          </p:cNvSpPr>
          <p:nvPr/>
        </p:nvSpPr>
        <p:spPr bwMode="auto">
          <a:xfrm>
            <a:off x="2366963" y="2457450"/>
            <a:ext cx="9461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449263" algn="r"/>
              </a:tabLst>
            </a:pPr>
            <a:endParaRPr lang="fr-FR"/>
          </a:p>
        </p:txBody>
      </p:sp>
      <p:sp>
        <p:nvSpPr>
          <p:cNvPr id="12319" name="Rectangle 208"/>
          <p:cNvSpPr>
            <a:spLocks noChangeArrowheads="1"/>
          </p:cNvSpPr>
          <p:nvPr/>
        </p:nvSpPr>
        <p:spPr bwMode="auto">
          <a:xfrm>
            <a:off x="2366963" y="2457450"/>
            <a:ext cx="9128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000">
                <a:latin typeface="Times New Roman" pitchFamily="18" charset="0"/>
                <a:cs typeface="Times New Roman" pitchFamily="18" charset="0"/>
              </a:rPr>
            </a:br>
            <a:endParaRPr lang="fr-FR" sz="1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fr-FR"/>
          </a:p>
        </p:txBody>
      </p:sp>
      <p:sp>
        <p:nvSpPr>
          <p:cNvPr id="12320" name="Rectangle 210"/>
          <p:cNvSpPr>
            <a:spLocks noChangeArrowheads="1"/>
          </p:cNvSpPr>
          <p:nvPr/>
        </p:nvSpPr>
        <p:spPr bwMode="auto">
          <a:xfrm>
            <a:off x="2366963" y="2457450"/>
            <a:ext cx="9128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2321" name="Rectangle 212"/>
          <p:cNvSpPr>
            <a:spLocks noChangeArrowheads="1"/>
          </p:cNvSpPr>
          <p:nvPr/>
        </p:nvSpPr>
        <p:spPr bwMode="auto">
          <a:xfrm>
            <a:off x="2366963" y="2457450"/>
            <a:ext cx="895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2322" name="Rectangle 381"/>
          <p:cNvSpPr>
            <a:spLocks noChangeArrowheads="1"/>
          </p:cNvSpPr>
          <p:nvPr/>
        </p:nvSpPr>
        <p:spPr bwMode="auto">
          <a:xfrm>
            <a:off x="2366963" y="2457450"/>
            <a:ext cx="9461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449263" algn="r"/>
              </a:tabLst>
            </a:pPr>
            <a:endParaRPr lang="fr-FR"/>
          </a:p>
        </p:txBody>
      </p:sp>
      <p:sp>
        <p:nvSpPr>
          <p:cNvPr id="12323" name="Rectangle 383"/>
          <p:cNvSpPr>
            <a:spLocks noChangeArrowheads="1"/>
          </p:cNvSpPr>
          <p:nvPr/>
        </p:nvSpPr>
        <p:spPr bwMode="auto">
          <a:xfrm>
            <a:off x="2366963" y="2457450"/>
            <a:ext cx="9128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00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1000">
                <a:latin typeface="Times New Roman" pitchFamily="18" charset="0"/>
                <a:cs typeface="Times New Roman" pitchFamily="18" charset="0"/>
              </a:rPr>
            </a:br>
            <a:endParaRPr lang="fr-FR" sz="1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fr-FR"/>
          </a:p>
        </p:txBody>
      </p:sp>
      <p:sp>
        <p:nvSpPr>
          <p:cNvPr id="12324" name="Rectangle 385"/>
          <p:cNvSpPr>
            <a:spLocks noChangeArrowheads="1"/>
          </p:cNvSpPr>
          <p:nvPr/>
        </p:nvSpPr>
        <p:spPr bwMode="auto">
          <a:xfrm>
            <a:off x="2366963" y="2457450"/>
            <a:ext cx="9128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2325" name="Rectangle 387"/>
          <p:cNvSpPr>
            <a:spLocks noChangeArrowheads="1"/>
          </p:cNvSpPr>
          <p:nvPr/>
        </p:nvSpPr>
        <p:spPr bwMode="auto">
          <a:xfrm>
            <a:off x="2366963" y="2457450"/>
            <a:ext cx="8953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graphicFrame>
        <p:nvGraphicFramePr>
          <p:cNvPr id="20004" name="Group 548"/>
          <p:cNvGraphicFramePr>
            <a:graphicFrameLocks noGrp="1"/>
          </p:cNvGraphicFramePr>
          <p:nvPr/>
        </p:nvGraphicFramePr>
        <p:xfrm>
          <a:off x="4214813" y="4084638"/>
          <a:ext cx="4357687" cy="2202498"/>
        </p:xfrm>
        <a:graphic>
          <a:graphicData uri="http://schemas.openxmlformats.org/drawingml/2006/table">
            <a:tbl>
              <a:tblPr/>
              <a:tblGrid>
                <a:gridCol w="733425"/>
                <a:gridCol w="936625"/>
                <a:gridCol w="900112"/>
                <a:gridCol w="903288"/>
                <a:gridCol w="884237"/>
              </a:tblGrid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Source lumineuse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Lampe Incandescence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Lampe Halog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è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Lampe fluo compacte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Lampe 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à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LED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Puissance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75 W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60 W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 W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 x 3,5 W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Prix (Unit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€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2,5 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€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€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€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Dur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</a:t>
                      </a: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 de vie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1.000 heures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2.000 heures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10.000 heures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</a:tabLst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50.000 heures</a:t>
                      </a:r>
                      <a:endParaRPr kumimoji="0" lang="fr-FR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323850" y="1196975"/>
            <a:ext cx="6769100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3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Maîtrise des consommations d’éclairage par un contrôle de la tension d’alimentation</a:t>
            </a:r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2542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2543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2533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2254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2541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pic>
        <p:nvPicPr>
          <p:cNvPr id="22535" name="Picture 1" descr="hugo et sa mai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276475"/>
            <a:ext cx="2024062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22537" name="Picture 1" descr="salon-maison-lam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500438"/>
            <a:ext cx="44577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684213" y="2276475"/>
            <a:ext cx="56165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fr-FR" sz="1600">
                <a:latin typeface="Comic Sans MS" pitchFamily="66" charset="0"/>
                <a:cs typeface="Times New Roman" pitchFamily="18" charset="0"/>
              </a:rPr>
              <a:t>Le coin salon de la maison d’Hugo dispose d’une lampe halogène de </a:t>
            </a:r>
            <a:r>
              <a:rPr lang="fr-FR" sz="1600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70 W</a:t>
            </a:r>
            <a:r>
              <a:rPr lang="fr-FR" sz="1600">
                <a:latin typeface="Comic Sans MS" pitchFamily="66" charset="0"/>
                <a:cs typeface="Times New Roman" pitchFamily="18" charset="0"/>
              </a:rPr>
              <a:t>. Une solution serait d'alimenter cette </a:t>
            </a:r>
            <a:r>
              <a:rPr lang="fr-FR" sz="16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lampe </a:t>
            </a:r>
            <a:r>
              <a:rPr lang="fr-FR" sz="1600">
                <a:latin typeface="Comic Sans MS" pitchFamily="66" charset="0"/>
                <a:cs typeface="Times New Roman" pitchFamily="18" charset="0"/>
              </a:rPr>
              <a:t>à partir d'un variateur  de lumière pour diminuer l’éclairement et donc l’éclairage d’ambiance.</a:t>
            </a:r>
            <a:endParaRPr lang="fr-FR" sz="1600">
              <a:cs typeface="Times New Roman" pitchFamily="18" charset="0"/>
            </a:endParaRPr>
          </a:p>
        </p:txBody>
      </p:sp>
      <p:sp>
        <p:nvSpPr>
          <p:cNvPr id="22539" name="Rectangle 4"/>
          <p:cNvSpPr>
            <a:spLocks noChangeArrowheads="1"/>
          </p:cNvSpPr>
          <p:nvPr/>
        </p:nvSpPr>
        <p:spPr bwMode="auto">
          <a:xfrm>
            <a:off x="5508625" y="4292600"/>
            <a:ext cx="30956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3200" b="1">
                <a:solidFill>
                  <a:srgbClr val="6600CC"/>
                </a:solidFill>
                <a:latin typeface="Comic Sans MS" pitchFamily="66" charset="0"/>
                <a:cs typeface="Times New Roman" pitchFamily="18" charset="0"/>
              </a:rPr>
              <a:t>Ce dispositif va t-il induire des économies d'énergie ?</a:t>
            </a:r>
            <a:endParaRPr lang="fr-FR" sz="32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133600"/>
            <a:ext cx="45339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11188" y="4868863"/>
            <a:ext cx="3816350" cy="4318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557" name="AutoShape 4"/>
          <p:cNvSpPr>
            <a:spLocks noChangeArrowheads="1"/>
          </p:cNvSpPr>
          <p:nvPr/>
        </p:nvSpPr>
        <p:spPr bwMode="auto">
          <a:xfrm>
            <a:off x="323850" y="1196975"/>
            <a:ext cx="6769100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3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Maîtrise des consommations d’éclairage par un contrôle de la tension d’alimentation.</a:t>
            </a:r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3602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3603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3559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2360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3601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2356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804025" y="2492375"/>
            <a:ext cx="0" cy="2160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651500" y="4797425"/>
            <a:ext cx="8636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7235825" y="4797425"/>
            <a:ext cx="64928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611188" y="2205038"/>
          <a:ext cx="3816423" cy="4077696"/>
        </p:xfrm>
        <a:graphic>
          <a:graphicData uri="http://schemas.openxmlformats.org/drawingml/2006/table">
            <a:tbl>
              <a:tblPr/>
              <a:tblGrid>
                <a:gridCol w="1125994"/>
                <a:gridCol w="1423767"/>
                <a:gridCol w="1266662"/>
              </a:tblGrid>
              <a:tr h="1208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700" b="1" dirty="0">
                          <a:solidFill>
                            <a:srgbClr val="1F497D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Tension (en V)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700" b="1" dirty="0">
                          <a:solidFill>
                            <a:srgbClr val="1F497D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Puissance consommée (en W)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700" b="1">
                          <a:solidFill>
                            <a:srgbClr val="1F497D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Eclairement moyen des 5 points (en lx)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230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71 W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236 lx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210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60 W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184 lx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190 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mic Sans MS"/>
                          <a:ea typeface="Times New Roman"/>
                          <a:cs typeface="Times New Roman"/>
                        </a:rPr>
                        <a:t>52 W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mic Sans MS"/>
                          <a:ea typeface="Times New Roman"/>
                          <a:cs typeface="Times New Roman"/>
                        </a:rPr>
                        <a:t>131 lx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170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mic Sans MS"/>
                          <a:ea typeface="Times New Roman"/>
                          <a:cs typeface="Times New Roman"/>
                        </a:rPr>
                        <a:t>44 W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102 lx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150 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34 W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mic Sans MS"/>
                          <a:ea typeface="Times New Roman"/>
                          <a:cs typeface="Times New Roman"/>
                        </a:rPr>
                        <a:t>74 lx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130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omic Sans MS"/>
                          <a:ea typeface="Times New Roman"/>
                          <a:cs typeface="Times New Roman"/>
                        </a:rPr>
                        <a:t>27 W</a:t>
                      </a:r>
                      <a:endParaRPr lang="fr-FR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omic Sans MS"/>
                          <a:ea typeface="Times New Roman"/>
                          <a:cs typeface="Times New Roman"/>
                        </a:rPr>
                        <a:t>41,4 lx</a:t>
                      </a:r>
                      <a:endParaRPr lang="fr-FR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3641" marR="63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Ellipse 24"/>
          <p:cNvSpPr/>
          <p:nvPr/>
        </p:nvSpPr>
        <p:spPr>
          <a:xfrm>
            <a:off x="5003800" y="2060575"/>
            <a:ext cx="3384550" cy="431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323850" y="1196975"/>
            <a:ext cx="6769100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4, 5 et 6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</a:rPr>
              <a:t>Maîtrise des consommations d’énergie par une bonne isolation thermique de l’habitation</a:t>
            </a:r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>
              <a:solidFill>
                <a:schemeClr val="bg1"/>
              </a:solidFill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254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2542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2533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22539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2540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3390900" y="-2792413"/>
            <a:ext cx="20589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3709988" y="-627063"/>
            <a:ext cx="1622425" cy="222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2640013" y="1512888"/>
            <a:ext cx="10302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-1147763" y="-279241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-1147763" y="-62706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-1147763" y="15065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-1147763" y="150653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562" name="Rectangle 34"/>
          <p:cNvSpPr>
            <a:spLocks noChangeArrowheads="1"/>
          </p:cNvSpPr>
          <p:nvPr/>
        </p:nvSpPr>
        <p:spPr bwMode="auto">
          <a:xfrm>
            <a:off x="-1147763" y="2944813"/>
            <a:ext cx="7270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</a:tabLst>
            </a:pPr>
            <a:r>
              <a:rPr lang="fr-FR">
                <a:latin typeface="Calibri" pitchFamily="34" charset="0"/>
              </a:rPr>
              <a:t/>
            </a:r>
            <a:br>
              <a:rPr lang="fr-FR">
                <a:latin typeface="Calibri" pitchFamily="34" charset="0"/>
              </a:rPr>
            </a:br>
            <a:endParaRPr lang="fr-FR">
              <a:latin typeface="Calibri" pitchFamily="34" charset="0"/>
            </a:endParaRPr>
          </a:p>
          <a:p>
            <a:pPr eaLnBrk="0" hangingPunct="0">
              <a:tabLst>
                <a:tab pos="449263" algn="r"/>
              </a:tabLst>
            </a:pPr>
            <a:r>
              <a:rPr lang="fr-FR" altLang="zh-CN" sz="1000">
                <a:latin typeface="Calibri" pitchFamily="34" charset="0"/>
                <a:cs typeface="Times New Roman" pitchFamily="18" charset="0"/>
              </a:rPr>
              <a:t>                   </a:t>
            </a:r>
            <a:endParaRPr lang="fr-FR" altLang="zh-CN" sz="600">
              <a:latin typeface="Calibri" pitchFamily="34" charset="0"/>
            </a:endParaRPr>
          </a:p>
          <a:p>
            <a:pPr eaLnBrk="0" hangingPunct="0">
              <a:tabLst>
                <a:tab pos="449263" algn="r"/>
              </a:tabLst>
            </a:pPr>
            <a:endParaRPr lang="fr-FR" altLang="zh-CN">
              <a:latin typeface="Calibri" pitchFamily="34" charset="0"/>
            </a:endParaRPr>
          </a:p>
        </p:txBody>
      </p:sp>
      <p:pic>
        <p:nvPicPr>
          <p:cNvPr id="22582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38213" y="-9388475"/>
            <a:ext cx="1876426" cy="619125"/>
          </a:xfrm>
          <a:prstGeom prst="rect">
            <a:avLst/>
          </a:prstGeom>
          <a:noFill/>
        </p:spPr>
      </p:pic>
      <p:sp>
        <p:nvSpPr>
          <p:cNvPr id="22577" name="Text Box 49"/>
          <p:cNvSpPr txBox="1">
            <a:spLocks noChangeArrowheads="1"/>
          </p:cNvSpPr>
          <p:nvPr/>
        </p:nvSpPr>
        <p:spPr bwMode="auto">
          <a:xfrm>
            <a:off x="971550" y="1989138"/>
            <a:ext cx="3241675" cy="935037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lIns="100965" tIns="55245" rIns="100965" bIns="55245"/>
          <a:lstStyle/>
          <a:p>
            <a:pPr algn="ctr"/>
            <a:r>
              <a:rPr lang="fr-FR" altLang="zh-CN" sz="800">
                <a:latin typeface="Calibri" pitchFamily="34" charset="0"/>
                <a:cs typeface="Times New Roman" pitchFamily="18" charset="0"/>
              </a:rPr>
              <a:t>Formalisation des connaissances</a:t>
            </a:r>
          </a:p>
          <a:p>
            <a:pPr algn="ctr" eaLnBrk="0" hangingPunct="0"/>
            <a:r>
              <a:rPr lang="fr-FR" altLang="zh-CN" sz="800">
                <a:latin typeface="Calibri" pitchFamily="34" charset="0"/>
                <a:cs typeface="Times New Roman" pitchFamily="18" charset="0"/>
              </a:rPr>
              <a:t>Situation de formation : Activité pratique N°1</a:t>
            </a:r>
          </a:p>
          <a:p>
            <a:pPr algn="ctr" eaLnBrk="0" hangingPunct="0"/>
            <a:r>
              <a:rPr lang="fr-FR" altLang="zh-CN" sz="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fr-FR" altLang="zh-CN" sz="800">
                <a:cs typeface="Times New Roman" pitchFamily="18" charset="0"/>
              </a:rPr>
              <a:t> Enceintes thermiques</a:t>
            </a:r>
            <a:endParaRPr lang="fr-FR" altLang="zh-CN" sz="8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 eaLnBrk="0" hangingPunct="0"/>
            <a:r>
              <a:rPr lang="fr-FR" altLang="zh-CN" sz="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Equipe en binôme :</a:t>
            </a:r>
          </a:p>
          <a:p>
            <a:pPr algn="ctr" eaLnBrk="0" hangingPunct="0"/>
            <a:r>
              <a:rPr lang="fr-FR" altLang="zh-CN" sz="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Nom &amp; Prénom : …………………………..…….…</a:t>
            </a:r>
          </a:p>
          <a:p>
            <a:pPr algn="ctr" eaLnBrk="0" hangingPunct="0"/>
            <a:r>
              <a:rPr lang="fr-FR" altLang="zh-CN" sz="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Nom &amp; Prénom : …………………………..…….…</a:t>
            </a:r>
          </a:p>
          <a:p>
            <a:pPr algn="ctr" eaLnBrk="0" hangingPunct="0"/>
            <a:r>
              <a:rPr lang="en-GB" altLang="zh-CN" sz="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Date: .....  / …………...… / 2012</a:t>
            </a:r>
            <a:endParaRPr lang="fr-FR" altLang="zh-CN" sz="8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0" hangingPunct="0"/>
            <a:endParaRPr lang="fr-FR" altLang="zh-CN" sz="8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2581" name="Text Box 53"/>
          <p:cNvSpPr txBox="1">
            <a:spLocks noChangeArrowheads="1"/>
          </p:cNvSpPr>
          <p:nvPr/>
        </p:nvSpPr>
        <p:spPr bwMode="auto">
          <a:xfrm>
            <a:off x="-1266825" y="-10809288"/>
            <a:ext cx="20018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2583" name="Text Box 55"/>
          <p:cNvSpPr txBox="1">
            <a:spLocks noChangeArrowheads="1"/>
          </p:cNvSpPr>
          <p:nvPr/>
        </p:nvSpPr>
        <p:spPr bwMode="auto">
          <a:xfrm>
            <a:off x="3390900" y="-10809288"/>
            <a:ext cx="20589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2572" name="AutoShape 44"/>
          <p:cNvSpPr>
            <a:spLocks noChangeArrowheads="1"/>
          </p:cNvSpPr>
          <p:nvPr/>
        </p:nvSpPr>
        <p:spPr bwMode="auto">
          <a:xfrm>
            <a:off x="827088" y="3068638"/>
            <a:ext cx="3548062" cy="3937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sz="1400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Travail demandé</a:t>
            </a:r>
            <a:endParaRPr lang="fr-FR" altLang="zh-CN" sz="600">
              <a:latin typeface="Calibri" pitchFamily="34" charset="0"/>
              <a:ea typeface="Times New Roman" pitchFamily="18" charset="0"/>
            </a:endParaRPr>
          </a:p>
          <a:p>
            <a:pPr eaLnBrk="0" hangingPunct="0"/>
            <a:endParaRPr lang="fr-FR" altLang="zh-CN">
              <a:latin typeface="Calibri" pitchFamily="34" charset="0"/>
              <a:ea typeface="Times New Roman" pitchFamily="18" charset="0"/>
            </a:endParaRPr>
          </a:p>
        </p:txBody>
      </p:sp>
      <p:sp>
        <p:nvSpPr>
          <p:cNvPr id="22578" name="Text Box 50"/>
          <p:cNvSpPr txBox="1">
            <a:spLocks noChangeArrowheads="1"/>
          </p:cNvSpPr>
          <p:nvPr/>
        </p:nvSpPr>
        <p:spPr bwMode="auto">
          <a:xfrm>
            <a:off x="3709988" y="-8643938"/>
            <a:ext cx="16224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2575" name="Text Box 47"/>
          <p:cNvSpPr txBox="1">
            <a:spLocks noChangeArrowheads="1"/>
          </p:cNvSpPr>
          <p:nvPr/>
        </p:nvSpPr>
        <p:spPr bwMode="auto">
          <a:xfrm>
            <a:off x="2640013" y="-6503988"/>
            <a:ext cx="10302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2584" name="Rectangle 56"/>
          <p:cNvSpPr>
            <a:spLocks noChangeArrowheads="1"/>
          </p:cNvSpPr>
          <p:nvPr/>
        </p:nvSpPr>
        <p:spPr bwMode="auto">
          <a:xfrm>
            <a:off x="-1147763" y="-1080928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2585" name="Rectangle 57"/>
          <p:cNvSpPr>
            <a:spLocks noChangeArrowheads="1"/>
          </p:cNvSpPr>
          <p:nvPr/>
        </p:nvSpPr>
        <p:spPr bwMode="auto">
          <a:xfrm>
            <a:off x="-1147763" y="-9437688"/>
            <a:ext cx="1641476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</a:tabLst>
            </a:pPr>
            <a:r>
              <a:rPr lang="fr-FR">
                <a:latin typeface="Calibri" pitchFamily="34" charset="0"/>
              </a:rPr>
              <a:t> </a:t>
            </a:r>
          </a:p>
          <a:p>
            <a:pPr eaLnBrk="0" hangingPunct="0">
              <a:tabLst>
                <a:tab pos="449263" algn="r"/>
              </a:tabLst>
            </a:pPr>
            <a:r>
              <a:rPr lang="fr-FR" altLang="zh-CN" sz="1000">
                <a:latin typeface="Calibri" pitchFamily="34" charset="0"/>
                <a:cs typeface="Times New Roman" pitchFamily="18" charset="0"/>
              </a:rPr>
              <a:t>                                                   </a:t>
            </a:r>
            <a:endParaRPr lang="fr-FR" altLang="zh-CN" sz="600">
              <a:latin typeface="Calibri" pitchFamily="34" charset="0"/>
            </a:endParaRPr>
          </a:p>
          <a:p>
            <a:pPr eaLnBrk="0" hangingPunct="0">
              <a:tabLst>
                <a:tab pos="449263" algn="r"/>
              </a:tabLst>
            </a:pPr>
            <a:endParaRPr lang="fr-FR" altLang="zh-CN">
              <a:latin typeface="Calibri" pitchFamily="34" charset="0"/>
            </a:endParaRPr>
          </a:p>
        </p:txBody>
      </p:sp>
      <p:sp>
        <p:nvSpPr>
          <p:cNvPr id="22586" name="Rectangle 58"/>
          <p:cNvSpPr>
            <a:spLocks noChangeArrowheads="1"/>
          </p:cNvSpPr>
          <p:nvPr/>
        </p:nvSpPr>
        <p:spPr bwMode="auto">
          <a:xfrm>
            <a:off x="-1147763" y="-864393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589" name="Rectangle 61"/>
          <p:cNvSpPr>
            <a:spLocks noChangeArrowheads="1"/>
          </p:cNvSpPr>
          <p:nvPr/>
        </p:nvSpPr>
        <p:spPr bwMode="auto">
          <a:xfrm>
            <a:off x="-1147763" y="-651033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2590" name="Rectangle 62"/>
          <p:cNvSpPr>
            <a:spLocks noChangeArrowheads="1"/>
          </p:cNvSpPr>
          <p:nvPr/>
        </p:nvSpPr>
        <p:spPr bwMode="auto">
          <a:xfrm>
            <a:off x="-1147763" y="-5072063"/>
            <a:ext cx="7270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</a:tabLst>
            </a:pPr>
            <a:r>
              <a:rPr lang="fr-FR">
                <a:latin typeface="Calibri" pitchFamily="34" charset="0"/>
              </a:rPr>
              <a:t/>
            </a:r>
            <a:br>
              <a:rPr lang="fr-FR">
                <a:latin typeface="Calibri" pitchFamily="34" charset="0"/>
              </a:rPr>
            </a:br>
            <a:endParaRPr lang="fr-FR">
              <a:latin typeface="Calibri" pitchFamily="34" charset="0"/>
            </a:endParaRPr>
          </a:p>
          <a:p>
            <a:pPr eaLnBrk="0" hangingPunct="0">
              <a:tabLst>
                <a:tab pos="449263" algn="r"/>
              </a:tabLst>
            </a:pPr>
            <a:r>
              <a:rPr lang="fr-FR" altLang="zh-CN" sz="1000">
                <a:latin typeface="Calibri" pitchFamily="34" charset="0"/>
                <a:cs typeface="Times New Roman" pitchFamily="18" charset="0"/>
              </a:rPr>
              <a:t>                   </a:t>
            </a:r>
            <a:endParaRPr lang="fr-FR" altLang="zh-CN" sz="600">
              <a:latin typeface="Calibri" pitchFamily="34" charset="0"/>
            </a:endParaRPr>
          </a:p>
          <a:p>
            <a:pPr eaLnBrk="0" hangingPunct="0">
              <a:tabLst>
                <a:tab pos="449263" algn="r"/>
              </a:tabLst>
            </a:pPr>
            <a:endParaRPr lang="fr-FR" altLang="zh-CN">
              <a:latin typeface="Calibri" pitchFamily="34" charset="0"/>
            </a:endParaRPr>
          </a:p>
        </p:txBody>
      </p:sp>
      <p:sp>
        <p:nvSpPr>
          <p:cNvPr id="22596" name="Rectangle 68"/>
          <p:cNvSpPr>
            <a:spLocks noChangeArrowheads="1"/>
          </p:cNvSpPr>
          <p:nvPr/>
        </p:nvSpPr>
        <p:spPr bwMode="auto">
          <a:xfrm>
            <a:off x="684213" y="3620865"/>
            <a:ext cx="4535859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503238" algn="l"/>
              </a:tabLst>
            </a:pPr>
            <a:r>
              <a:rPr lang="fr-FR" altLang="zh-CN" sz="900" b="1" i="1" dirty="0">
                <a:latin typeface="Calibri" pitchFamily="34" charset="0"/>
                <a:cs typeface="Times New Roman" pitchFamily="18" charset="0"/>
              </a:rPr>
              <a:t>Le travail demandé s’articule autour de deux parties :</a:t>
            </a:r>
            <a:endParaRPr lang="fr-FR" altLang="zh-CN" sz="900" dirty="0">
              <a:cs typeface="Times New Roman" pitchFamily="18" charset="0"/>
            </a:endParaRPr>
          </a:p>
          <a:p>
            <a:pPr eaLnBrk="0" hangingPunct="0">
              <a:buSzPct val="100000"/>
              <a:buFontTx/>
              <a:buAutoNum type="arabicPeriod"/>
              <a:tabLst>
                <a:tab pos="503238" algn="l"/>
              </a:tabLst>
            </a:pPr>
            <a:r>
              <a:rPr lang="fr-FR" altLang="zh-CN" sz="900" i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Influence de l’isolation thermique sur l’énergie consommée </a:t>
            </a:r>
          </a:p>
          <a:p>
            <a:pPr eaLnBrk="0" hangingPunct="0">
              <a:buSzPct val="100000"/>
              <a:buFontTx/>
              <a:buAutoNum type="arabicPeriod"/>
              <a:tabLst>
                <a:tab pos="503238" algn="l"/>
              </a:tabLst>
            </a:pPr>
            <a:r>
              <a:rPr lang="fr-FR" altLang="zh-CN" sz="900" i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Mise en évidence en évidence de l’inertie thermique</a:t>
            </a:r>
          </a:p>
          <a:p>
            <a:pPr eaLnBrk="0" hangingPunct="0">
              <a:buSzPct val="100000"/>
              <a:buFontTx/>
              <a:buAutoNum type="arabicPeriod"/>
              <a:tabLst>
                <a:tab pos="503238" algn="l"/>
              </a:tabLst>
            </a:pPr>
            <a:endParaRPr lang="fr-FR" altLang="zh-CN" sz="900" dirty="0">
              <a:solidFill>
                <a:srgbClr val="FF0000"/>
              </a:solidFill>
              <a:cs typeface="Times New Roman" pitchFamily="18" charset="0"/>
            </a:endParaRPr>
          </a:p>
          <a:p>
            <a:pPr eaLnBrk="0" hangingPunct="0"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  <a:cs typeface="Times New Roman" pitchFamily="18" charset="0"/>
              </a:rPr>
              <a:t>A </a:t>
            </a:r>
            <a:r>
              <a:rPr lang="fr-FR" altLang="zh-CN" sz="900" dirty="0" smtClean="0">
                <a:latin typeface="Calibri" pitchFamily="34" charset="0"/>
                <a:cs typeface="Times New Roman" pitchFamily="18" charset="0"/>
              </a:rPr>
              <a:t>l’issue </a:t>
            </a:r>
            <a:r>
              <a:rPr lang="fr-FR" altLang="zh-CN" sz="900" dirty="0">
                <a:latin typeface="Calibri" pitchFamily="34" charset="0"/>
                <a:cs typeface="Times New Roman" pitchFamily="18" charset="0"/>
              </a:rPr>
              <a:t>des essais, vous devez être capable d’analyser les résultats obtenus afin de montrer l’influence de l’isolation thermique sur l’énergie consommée par le système de chauffage.</a:t>
            </a:r>
          </a:p>
          <a:p>
            <a:pPr eaLnBrk="0" hangingPunct="0">
              <a:tabLst>
                <a:tab pos="503238" algn="l"/>
              </a:tabLst>
            </a:pPr>
            <a:endParaRPr lang="fr-FR" altLang="zh-CN" sz="900" dirty="0"/>
          </a:p>
          <a:p>
            <a:pPr eaLnBrk="0" hangingPunct="0">
              <a:tabLst>
                <a:tab pos="503238" algn="l"/>
              </a:tabLst>
            </a:pPr>
            <a:endParaRPr lang="fr-FR" altLang="zh-CN" sz="900" dirty="0"/>
          </a:p>
          <a:p>
            <a:pPr lvl="1" eaLnBrk="0" hangingPunct="0">
              <a:buFontTx/>
              <a:buAutoNum type="arabicPeriod"/>
              <a:tabLst>
                <a:tab pos="503238" algn="l"/>
              </a:tabLst>
            </a:pPr>
            <a:r>
              <a:rPr lang="fr-FR" altLang="zh-CN" sz="900" b="1" dirty="0">
                <a:latin typeface="Calibri" pitchFamily="34" charset="0"/>
              </a:rPr>
              <a:t>  Les conditions des essais sont les suivantes :</a:t>
            </a:r>
            <a:endParaRPr lang="fr-FR" altLang="zh-CN" sz="900" dirty="0"/>
          </a:p>
          <a:p>
            <a:pPr eaLnBrk="0" hangingPunct="0"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L’enceinte thermique utilisée est composée de laine de coton d’une épaisseur de 8 cm,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La chambre froide qui simule un climat extérieur sera à une température de – 9 °C,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Le système de chauffage est composé de lampes à incandescences,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Une armoire électrique équipée du régulateur de température de l’enceinte thermique,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La consigne de la température ambiante est de 19 °C et affichée sur le régulateur,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Un multimètre de relevés (tension, intensité, puissance et consommation,…)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Les résultats des essais de l’enceinte thermique sans isolant,</a:t>
            </a:r>
            <a:endParaRPr lang="fr-FR" altLang="zh-CN" sz="900" dirty="0"/>
          </a:p>
          <a:p>
            <a:pPr eaLnBrk="0" hangingPunct="0">
              <a:buSzPct val="25000"/>
              <a:buFont typeface="Wingdings" pitchFamily="2" charset="2"/>
              <a:buChar char="q"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L’utilisation d’un tableur / grapheur pour l’acquisition des donnés et La visualisation</a:t>
            </a:r>
          </a:p>
          <a:p>
            <a:pPr eaLnBrk="0" hangingPunct="0">
              <a:buSzPct val="25000"/>
              <a:buFont typeface="Wingdings" pitchFamily="2" charset="2"/>
              <a:buNone/>
              <a:tabLst>
                <a:tab pos="503238" algn="l"/>
              </a:tabLst>
            </a:pPr>
            <a:r>
              <a:rPr lang="fr-FR" altLang="zh-CN" sz="900" dirty="0">
                <a:latin typeface="Calibri" pitchFamily="34" charset="0"/>
              </a:rPr>
              <a:t>   des résultats sous la forme d’une courbe.</a:t>
            </a:r>
          </a:p>
          <a:p>
            <a:pPr eaLnBrk="0" hangingPunct="0">
              <a:tabLst>
                <a:tab pos="503238" algn="l"/>
              </a:tabLst>
            </a:pPr>
            <a:endParaRPr lang="fr-FR" altLang="zh-CN" sz="900" dirty="0"/>
          </a:p>
          <a:p>
            <a:pPr eaLnBrk="0" hangingPunct="0">
              <a:tabLst>
                <a:tab pos="503238" algn="l"/>
              </a:tabLst>
            </a:pPr>
            <a:endParaRPr lang="fr-FR" altLang="zh-CN" sz="900" dirty="0">
              <a:latin typeface="Calibri" pitchFamily="34" charset="0"/>
            </a:endParaRPr>
          </a:p>
        </p:txBody>
      </p:sp>
      <p:sp>
        <p:nvSpPr>
          <p:cNvPr id="22619" name="Rectangle 91"/>
          <p:cNvSpPr>
            <a:spLocks noChangeArrowheads="1"/>
          </p:cNvSpPr>
          <p:nvPr/>
        </p:nvSpPr>
        <p:spPr bwMode="auto">
          <a:xfrm>
            <a:off x="-1147763" y="124920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2661" name="Rectangle 133"/>
          <p:cNvSpPr>
            <a:spLocks noChangeArrowheads="1"/>
          </p:cNvSpPr>
          <p:nvPr/>
        </p:nvSpPr>
        <p:spPr bwMode="auto">
          <a:xfrm>
            <a:off x="-1147763" y="1413668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22683" name="Picture 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3716338"/>
            <a:ext cx="1943100" cy="1352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684" name="Picture 1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2060575"/>
            <a:ext cx="1657350" cy="121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685" name="Picture 4" descr="E:\Photo pour powerpoint\Photo 1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4724400"/>
            <a:ext cx="108426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86" name="Picture 5" descr="T:\isolant min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213360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90" name="Picture 162" descr="ANd9GcQz_Gc4qNTLGGS4dqy_vjCvnv8YLlHXi5f52uGU8wwKRcidKPF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550" y="1916113"/>
            <a:ext cx="719138" cy="719137"/>
          </a:xfrm>
          <a:prstGeom prst="rect">
            <a:avLst/>
          </a:prstGeom>
          <a:noFill/>
        </p:spPr>
      </p:pic>
      <p:pic>
        <p:nvPicPr>
          <p:cNvPr id="22694" name="Picture 166" descr="ANd9GcRrQSll0CTHeJopl_r0xvhrGclBecx_8OYga3wh1AGOfgS1gjI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781300"/>
            <a:ext cx="1150938" cy="541338"/>
          </a:xfrm>
          <a:prstGeom prst="rect">
            <a:avLst/>
          </a:prstGeom>
          <a:noFill/>
        </p:spPr>
      </p:pic>
      <p:pic>
        <p:nvPicPr>
          <p:cNvPr id="22696" name="Picture 168" descr="ANd9GcQJSLfPVcJQ9X19FiY7I2oRRVoOm-nlJsJ69BIOFSfXEw4VZmF2I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025" y="5300663"/>
            <a:ext cx="720725" cy="720725"/>
          </a:xfrm>
          <a:prstGeom prst="rect">
            <a:avLst/>
          </a:prstGeom>
          <a:noFill/>
        </p:spPr>
      </p:pic>
      <p:pic>
        <p:nvPicPr>
          <p:cNvPr id="22698" name="Picture 170" descr="ANd9GcSbQBrIr02w22Ug3dbMtMpWiovNDCURyyGAHZgF2h05tewPjMu19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6188" y="5589588"/>
            <a:ext cx="107950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4604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4605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4580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24602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4603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68313" y="1628800"/>
            <a:ext cx="8280400" cy="50403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5707063" y="5511924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24585" name="Image 22" descr="sti2d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460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4601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458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4591" name="Rectangle 11"/>
          <p:cNvSpPr>
            <a:spLocks noChangeArrowheads="1"/>
          </p:cNvSpPr>
          <p:nvPr/>
        </p:nvSpPr>
        <p:spPr bwMode="auto">
          <a:xfrm>
            <a:off x="4822825" y="4503862"/>
            <a:ext cx="1841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24598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4599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24594" name="ZoneTexte 32"/>
          <p:cNvSpPr txBox="1">
            <a:spLocks noChangeArrowheads="1"/>
          </p:cNvSpPr>
          <p:nvPr/>
        </p:nvSpPr>
        <p:spPr bwMode="auto">
          <a:xfrm>
            <a:off x="468313" y="1989262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>
                <a:latin typeface="Calibri" pitchFamily="34" charset="0"/>
              </a:rPr>
              <a:t>Chaque groupe d’élèves présente oralement  le contenu de leur travail à l’aide d’un diaporama préparé par le professeur et complété par les élèves.</a:t>
            </a:r>
          </a:p>
        </p:txBody>
      </p:sp>
      <p:sp>
        <p:nvSpPr>
          <p:cNvPr id="24612" name="Rectangle 36"/>
          <p:cNvSpPr>
            <a:spLocks noChangeArrowheads="1"/>
          </p:cNvSpPr>
          <p:nvPr/>
        </p:nvSpPr>
        <p:spPr bwMode="auto">
          <a:xfrm>
            <a:off x="5364163" y="1797174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altLang="zh-CN" sz="12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Relevés sur l’enceinte thermique avec isolant :</a:t>
            </a:r>
          </a:p>
          <a:p>
            <a:r>
              <a:rPr lang="fr-FR" altLang="zh-CN" sz="1200">
                <a:latin typeface="Calibri" pitchFamily="34" charset="0"/>
              </a:rPr>
              <a:t>Relevés sur l’enceinte thermique sans isolant :</a:t>
            </a:r>
          </a:p>
        </p:txBody>
      </p:sp>
      <p:sp>
        <p:nvSpPr>
          <p:cNvPr id="24633" name="Rectangle 57"/>
          <p:cNvSpPr>
            <a:spLocks noChangeArrowheads="1"/>
          </p:cNvSpPr>
          <p:nvPr/>
        </p:nvSpPr>
        <p:spPr bwMode="auto">
          <a:xfrm>
            <a:off x="0" y="15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4675" name="Rectangle 99"/>
          <p:cNvSpPr>
            <a:spLocks noChangeArrowheads="1"/>
          </p:cNvSpPr>
          <p:nvPr/>
        </p:nvSpPr>
        <p:spPr bwMode="auto">
          <a:xfrm>
            <a:off x="0" y="318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4696" name="Rectangle 120"/>
          <p:cNvSpPr>
            <a:spLocks noChangeArrowheads="1"/>
          </p:cNvSpPr>
          <p:nvPr/>
        </p:nvSpPr>
        <p:spPr bwMode="auto">
          <a:xfrm>
            <a:off x="5076825" y="3500562"/>
            <a:ext cx="36703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lvl="1">
              <a:buFontTx/>
              <a:buAutoNum type="arabicPeriod"/>
              <a:tabLst>
                <a:tab pos="457200" algn="l"/>
              </a:tabLst>
            </a:pPr>
            <a:r>
              <a:rPr lang="fr-FR" altLang="zh-CN" sz="900" b="1">
                <a:latin typeface="Calibri" pitchFamily="34" charset="0"/>
                <a:ea typeface="Times New Roman" pitchFamily="18" charset="0"/>
              </a:rPr>
              <a:t>Analyse des résultats : </a:t>
            </a:r>
          </a:p>
          <a:p>
            <a:pPr lvl="1">
              <a:tabLst>
                <a:tab pos="457200" algn="l"/>
              </a:tabLst>
            </a:pPr>
            <a:endParaRPr lang="fr-FR" altLang="zh-CN" sz="500">
              <a:ea typeface="Times New Roman" pitchFamily="18" charset="0"/>
            </a:endParaRPr>
          </a:p>
          <a:p>
            <a:pPr eaLnBrk="0" hangingPunct="0">
              <a:buFont typeface="Wingdings" pitchFamily="2" charset="2"/>
              <a:buChar char=""/>
              <a:tabLst>
                <a:tab pos="457200" algn="l"/>
              </a:tabLst>
            </a:pPr>
            <a:r>
              <a:rPr lang="fr-FR" altLang="zh-CN" sz="900" b="1">
                <a:latin typeface="Calibri" pitchFamily="34" charset="0"/>
                <a:ea typeface="Times New Roman" pitchFamily="18" charset="0"/>
              </a:rPr>
              <a:t>Donner la consommation de l’énergie utilisée pendant cette phase de mesure :</a:t>
            </a:r>
            <a:endParaRPr lang="fr-FR" altLang="zh-CN" sz="900">
              <a:ea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fr-FR" altLang="zh-CN" sz="900" i="1">
                <a:latin typeface="Calibri" pitchFamily="34" charset="0"/>
                <a:ea typeface="Times New Roman" pitchFamily="18" charset="0"/>
              </a:rPr>
              <a:t>   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La consommation de l’énergie électrique pour monter et maintenir l’enceinte thermique</a:t>
            </a:r>
            <a:r>
              <a:rPr lang="fr-FR" altLang="zh-CN" sz="900">
                <a:ea typeface="Times New Roman" pitchFamily="18" charset="0"/>
              </a:rPr>
              <a:t>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est :</a:t>
            </a:r>
            <a:r>
              <a:rPr lang="fr-FR" altLang="zh-CN" sz="900">
                <a:ea typeface="Times New Roman" pitchFamily="18" charset="0"/>
              </a:rPr>
              <a:t> </a:t>
            </a:r>
            <a:r>
              <a:rPr lang="fr-FR" altLang="zh-CN" sz="900" b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94 Wh ou 0,94 kWh</a:t>
            </a:r>
          </a:p>
          <a:p>
            <a:pPr eaLnBrk="0" hangingPunct="0">
              <a:tabLst>
                <a:tab pos="457200" algn="l"/>
              </a:tabLst>
            </a:pPr>
            <a:endParaRPr lang="fr-FR" altLang="zh-CN" sz="900">
              <a:ea typeface="Times New Roman" pitchFamily="18" charset="0"/>
            </a:endParaRPr>
          </a:p>
          <a:p>
            <a:pPr eaLnBrk="0" hangingPunct="0">
              <a:buFont typeface="Wingdings" pitchFamily="2" charset="2"/>
              <a:buChar char=""/>
              <a:tabLst>
                <a:tab pos="457200" algn="l"/>
              </a:tabLst>
            </a:pPr>
            <a:r>
              <a:rPr lang="fr-FR" altLang="zh-CN" sz="900" b="1">
                <a:latin typeface="Calibri" pitchFamily="34" charset="0"/>
                <a:ea typeface="Times New Roman" pitchFamily="18" charset="0"/>
              </a:rPr>
              <a:t>Comparer cette consommation à celle de l’enceinte thermique non isolée :</a:t>
            </a:r>
            <a:endParaRPr lang="fr-FR" altLang="zh-CN" sz="900">
              <a:ea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fr-FR" altLang="zh-CN" sz="900" i="1">
                <a:latin typeface="Calibri" pitchFamily="34" charset="0"/>
                <a:ea typeface="Times New Roman" pitchFamily="18" charset="0"/>
              </a:rPr>
              <a:t>   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A la vue des résultats obtenus, on peut affirmer que la consommation de l’enceinte isolée</a:t>
            </a:r>
            <a:r>
              <a:rPr lang="fr-FR" altLang="zh-CN" sz="900">
                <a:ea typeface="Times New Roman" pitchFamily="18" charset="0"/>
              </a:rPr>
              <a:t>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et nettement moins importante que celle non isolée.</a:t>
            </a:r>
          </a:p>
          <a:p>
            <a:pPr eaLnBrk="0" hangingPunct="0">
              <a:tabLst>
                <a:tab pos="457200" algn="l"/>
              </a:tabLst>
            </a:pPr>
            <a:endParaRPr lang="fr-FR" altLang="zh-CN" sz="900">
              <a:ea typeface="Times New Roman" pitchFamily="18" charset="0"/>
            </a:endParaRPr>
          </a:p>
          <a:p>
            <a:pPr eaLnBrk="0" hangingPunct="0">
              <a:buFont typeface="Wingdings" pitchFamily="2" charset="2"/>
              <a:buChar char=""/>
              <a:tabLst>
                <a:tab pos="457200" algn="l"/>
              </a:tabLst>
            </a:pPr>
            <a:r>
              <a:rPr lang="fr-FR" altLang="zh-CN" sz="900" b="1">
                <a:latin typeface="Calibri" pitchFamily="34" charset="0"/>
                <a:ea typeface="Times New Roman" pitchFamily="18" charset="0"/>
              </a:rPr>
              <a:t>Comparer les courbes de température et de l’énergie absorbée :</a:t>
            </a:r>
            <a:endParaRPr lang="fr-FR" altLang="zh-CN" sz="900">
              <a:ea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fr-FR" altLang="zh-CN" sz="900" i="1">
                <a:latin typeface="Calibri" pitchFamily="34" charset="0"/>
                <a:ea typeface="Times New Roman" pitchFamily="18" charset="0"/>
              </a:rPr>
              <a:t>   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L’analyse des courbes de température et de l’énergie absorbée montre que l’isolation</a:t>
            </a:r>
            <a:r>
              <a:rPr lang="fr-FR" altLang="zh-CN" sz="900">
                <a:ea typeface="Times New Roman" pitchFamily="18" charset="0"/>
              </a:rPr>
              <a:t>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thermique influe non seulement pendant la mise en température mais aussi pendant</a:t>
            </a:r>
            <a:r>
              <a:rPr lang="fr-FR" altLang="zh-CN" sz="900">
                <a:ea typeface="Times New Roman" pitchFamily="18" charset="0"/>
              </a:rPr>
              <a:t> </a:t>
            </a: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la phase régulée dans des rapports sensiblement identiques.</a:t>
            </a:r>
          </a:p>
          <a:p>
            <a:pPr eaLnBrk="0" hangingPunct="0">
              <a:tabLst>
                <a:tab pos="457200" algn="l"/>
              </a:tabLst>
            </a:pPr>
            <a:endParaRPr lang="fr-FR" altLang="zh-CN" sz="900">
              <a:ea typeface="Times New Roman" pitchFamily="18" charset="0"/>
            </a:endParaRPr>
          </a:p>
          <a:p>
            <a:pPr eaLnBrk="0" hangingPunct="0">
              <a:buFont typeface="Wingdings" pitchFamily="2" charset="2"/>
              <a:buChar char=""/>
              <a:tabLst>
                <a:tab pos="457200" algn="l"/>
              </a:tabLst>
            </a:pPr>
            <a:r>
              <a:rPr lang="fr-FR" altLang="zh-CN" sz="900" b="1">
                <a:latin typeface="Calibri" pitchFamily="34" charset="0"/>
                <a:ea typeface="Times New Roman" pitchFamily="18" charset="0"/>
              </a:rPr>
              <a:t>Conclure sur l’économie d’énergie réalisée en plaçant  8 cm de laine de coton :</a:t>
            </a:r>
            <a:endParaRPr lang="fr-FR" altLang="zh-CN" sz="900">
              <a:ea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fr-FR" altLang="zh-CN" sz="900" i="1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    On peut affirmer que 8 cm de laine de coton permettent une économie d’énergie de 1/2 ou 50,2 % sur la consommation d’énergie</a:t>
            </a:r>
            <a:endParaRPr lang="fr-FR" altLang="zh-CN" sz="900">
              <a:ea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endParaRPr lang="fr-FR" altLang="zh-CN" sz="900">
              <a:latin typeface="Calibri" pitchFamily="34" charset="0"/>
              <a:ea typeface="Times New Roman" pitchFamily="18" charset="0"/>
            </a:endParaRPr>
          </a:p>
        </p:txBody>
      </p:sp>
      <p:graphicFrame>
        <p:nvGraphicFramePr>
          <p:cNvPr id="24746" name="Group 170"/>
          <p:cNvGraphicFramePr>
            <a:graphicFrameLocks noGrp="1"/>
          </p:cNvGraphicFramePr>
          <p:nvPr/>
        </p:nvGraphicFramePr>
        <p:xfrm>
          <a:off x="5292725" y="2276599"/>
          <a:ext cx="3455988" cy="431800"/>
        </p:xfrm>
        <a:graphic>
          <a:graphicData uri="http://schemas.openxmlformats.org/drawingml/2006/table">
            <a:tbl>
              <a:tblPr/>
              <a:tblGrid>
                <a:gridCol w="414338"/>
                <a:gridCol w="557212"/>
                <a:gridCol w="625475"/>
                <a:gridCol w="627063"/>
                <a:gridCol w="730250"/>
                <a:gridCol w="50165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 [mn]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ext 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  <a:sym typeface="Symbol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[°C]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a 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  <a:sym typeface="Symbol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[°C]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c 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  <a:sym typeface="Symbol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[°C]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[Wh]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kW</a:t>
                      </a: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722" name="Rectangle 146"/>
          <p:cNvSpPr>
            <a:spLocks noChangeArrowheads="1"/>
          </p:cNvSpPr>
          <p:nvPr/>
        </p:nvSpPr>
        <p:spPr bwMode="auto">
          <a:xfrm>
            <a:off x="0" y="3581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graphicFrame>
        <p:nvGraphicFramePr>
          <p:cNvPr id="24748" name="Group 172"/>
          <p:cNvGraphicFramePr>
            <a:graphicFrameLocks noGrp="1"/>
          </p:cNvGraphicFramePr>
          <p:nvPr/>
        </p:nvGraphicFramePr>
        <p:xfrm>
          <a:off x="5292725" y="2708399"/>
          <a:ext cx="3455988" cy="288925"/>
        </p:xfrm>
        <a:graphic>
          <a:graphicData uri="http://schemas.openxmlformats.org/drawingml/2006/table">
            <a:tbl>
              <a:tblPr/>
              <a:tblGrid>
                <a:gridCol w="347663"/>
                <a:gridCol w="627062"/>
                <a:gridCol w="623888"/>
                <a:gridCol w="625475"/>
                <a:gridCol w="728662"/>
                <a:gridCol w="503238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-10,6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18,8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94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0,18</a:t>
                      </a: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771" name="Group 195"/>
          <p:cNvGraphicFramePr>
            <a:graphicFrameLocks noGrp="1"/>
          </p:cNvGraphicFramePr>
          <p:nvPr/>
        </p:nvGraphicFramePr>
        <p:xfrm>
          <a:off x="5292725" y="3068762"/>
          <a:ext cx="3455988" cy="314325"/>
        </p:xfrm>
        <a:graphic>
          <a:graphicData uri="http://schemas.openxmlformats.org/drawingml/2006/table">
            <a:tbl>
              <a:tblPr/>
              <a:tblGrid>
                <a:gridCol w="347663"/>
                <a:gridCol w="627062"/>
                <a:gridCol w="623888"/>
                <a:gridCol w="627062"/>
                <a:gridCol w="727075"/>
                <a:gridCol w="503238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62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-9,3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18,9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189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0,18</a:t>
                      </a:r>
                      <a:endParaRPr kumimoji="0" lang="fr-FR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774" name="Object 198"/>
          <p:cNvGraphicFramePr>
            <a:graphicFrameLocks noChangeAspect="1"/>
          </p:cNvGraphicFramePr>
          <p:nvPr/>
        </p:nvGraphicFramePr>
        <p:xfrm>
          <a:off x="611188" y="2492499"/>
          <a:ext cx="4392612" cy="4105275"/>
        </p:xfrm>
        <a:graphic>
          <a:graphicData uri="http://schemas.openxmlformats.org/presentationml/2006/ole">
            <p:oleObj spid="_x0000_s100354" name="Graphique" r:id="rId6" imgW="6972371" imgH="7400925" progId="Excel.Sheet.8">
              <p:embed/>
            </p:oleObj>
          </a:graphicData>
        </a:graphic>
      </p:graphicFrame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467544" y="1053678"/>
            <a:ext cx="6769100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r>
              <a:rPr lang="fr-FR" b="1" dirty="0">
                <a:solidFill>
                  <a:srgbClr val="FFFFFF"/>
                </a:solidFill>
                <a:latin typeface="Calibri" pitchFamily="34" charset="0"/>
              </a:rPr>
              <a:t>Activité 4, 5 et 6 : </a:t>
            </a:r>
            <a:r>
              <a:rPr lang="fr-FR" b="1" dirty="0">
                <a:solidFill>
                  <a:schemeClr val="bg1"/>
                </a:solidFill>
                <a:latin typeface="Calibri" pitchFamily="34" charset="0"/>
              </a:rPr>
              <a:t>Maîtrise des consommations d’énergie par une bonne isolation thermique de l’habitation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Aft>
                <a:spcPts val="1000"/>
              </a:spcAft>
            </a:pPr>
            <a:endParaRPr lang="fr-FR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2987675" y="3141663"/>
            <a:ext cx="3744913" cy="35274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3635375" y="188913"/>
            <a:ext cx="5184775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CI10 : Amélioration de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CI8 : formes et caractéristiques de l’énergie 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500563" y="3208338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Exploitation de l’éclairage naturel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187450" y="3421063"/>
            <a:ext cx="1584325" cy="280828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4500563" y="4937125"/>
            <a:ext cx="1366837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500563" y="3784600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Optimisation type de lampe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500563" y="4351338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Gradateur de lumière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500563" y="5513388"/>
            <a:ext cx="13668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1379538" y="3559175"/>
            <a:ext cx="1223962" cy="6492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Comprendre les principes de la RT2012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30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975"/>
            <a:ext cx="29162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à coins arrondis 21"/>
          <p:cNvSpPr/>
          <p:nvPr/>
        </p:nvSpPr>
        <p:spPr>
          <a:xfrm>
            <a:off x="1379538" y="4308475"/>
            <a:ext cx="1223962" cy="10080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Déplacement en agence immobilière, relevé des performances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1379538" y="5432425"/>
            <a:ext cx="1223962" cy="647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Présentation des relevés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effectués 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71438" y="4213225"/>
            <a:ext cx="828675" cy="115252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altLang="zh-CN" sz="800" b="1" dirty="0" smtClean="0">
                <a:solidFill>
                  <a:schemeClr val="bg1"/>
                </a:solidFill>
                <a:ea typeface="Times New Roman" pitchFamily="18" charset="0"/>
                <a:cs typeface="Calibri" pitchFamily="34" charset="0"/>
              </a:rPr>
              <a:t>défi majeur du changement climatique</a:t>
            </a:r>
            <a:endParaRPr lang="fr-FR" altLang="zh-CN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èche vers la droite 23"/>
          <p:cNvSpPr/>
          <p:nvPr/>
        </p:nvSpPr>
        <p:spPr>
          <a:xfrm>
            <a:off x="899592" y="4645248"/>
            <a:ext cx="288032" cy="33225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0" y="5653088"/>
            <a:ext cx="1116013" cy="1160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b="1" dirty="0" smtClean="0">
                <a:solidFill>
                  <a:schemeClr val="bg1"/>
                </a:solidFill>
              </a:rPr>
              <a:t>Comment connaitre les performances énergétique d’une habitation ?</a:t>
            </a:r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27" name="Flèche vers la droite 30"/>
          <p:cNvSpPr/>
          <p:nvPr/>
        </p:nvSpPr>
        <p:spPr>
          <a:xfrm rot="20325218">
            <a:off x="1009867" y="5953398"/>
            <a:ext cx="283507" cy="26437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6988" y="3141663"/>
            <a:ext cx="873125" cy="8556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 smtClean="0">
                <a:solidFill>
                  <a:schemeClr val="bg1"/>
                </a:solidFill>
              </a:rPr>
              <a:t>4 Equipes d’élèves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29" name="Flèche vers la droite 32"/>
          <p:cNvSpPr/>
          <p:nvPr/>
        </p:nvSpPr>
        <p:spPr>
          <a:xfrm rot="452134">
            <a:off x="917632" y="3580390"/>
            <a:ext cx="251954" cy="2916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98" name="Picture 2" descr="hugo et sa mais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725" y="4851400"/>
            <a:ext cx="5334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à coins arrondis 31"/>
          <p:cNvSpPr/>
          <p:nvPr/>
        </p:nvSpPr>
        <p:spPr>
          <a:xfrm>
            <a:off x="6012160" y="3421112"/>
            <a:ext cx="432048" cy="2808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Restitution</a:t>
            </a:r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3348038" y="3213100"/>
            <a:ext cx="1079500" cy="33845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Choisir les technologies les plus performantes pour améliorer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8" name="Ellipse 17"/>
          <p:cNvSpPr/>
          <p:nvPr>
            <p:custDataLst>
              <p:tags r:id="rId1"/>
            </p:custDataLst>
          </p:nvPr>
        </p:nvSpPr>
        <p:spPr>
          <a:xfrm>
            <a:off x="2497138" y="4357688"/>
            <a:ext cx="1066800" cy="109378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02" name="ZoneTexte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5513" y="4573588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latin typeface="Calibri" pitchFamily="34" charset="0"/>
              </a:rPr>
              <a:t>Fiche synthèse </a:t>
            </a:r>
          </a:p>
          <a:p>
            <a:pPr algn="ctr"/>
            <a:r>
              <a:rPr lang="fr-FR" sz="1000" b="1">
                <a:latin typeface="Calibri" pitchFamily="34" charset="0"/>
              </a:rPr>
              <a:t>Diagnostic des </a:t>
            </a:r>
          </a:p>
          <a:p>
            <a:pPr algn="ctr"/>
            <a:r>
              <a:rPr lang="fr-FR" sz="1000" b="1">
                <a:latin typeface="Calibri" pitchFamily="34" charset="0"/>
              </a:rPr>
              <a:t>Performances</a:t>
            </a:r>
          </a:p>
          <a:p>
            <a:pPr algn="ctr"/>
            <a:r>
              <a:rPr lang="fr-FR" sz="1000" b="1">
                <a:latin typeface="Calibri" pitchFamily="34" charset="0"/>
              </a:rPr>
              <a:t> énergétiques</a:t>
            </a:r>
          </a:p>
        </p:txBody>
      </p:sp>
      <p:grpSp>
        <p:nvGrpSpPr>
          <p:cNvPr id="3103" name="Grouper 25"/>
          <p:cNvGrpSpPr>
            <a:grpSpLocks/>
          </p:cNvGrpSpPr>
          <p:nvPr/>
        </p:nvGrpSpPr>
        <p:grpSpPr bwMode="auto">
          <a:xfrm>
            <a:off x="2916238" y="1484313"/>
            <a:ext cx="4608512" cy="1439862"/>
            <a:chOff x="2103288" y="782639"/>
            <a:chExt cx="6858832" cy="3690947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2103288" y="1470367"/>
              <a:ext cx="5122270" cy="22992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2249774" y="1889517"/>
              <a:ext cx="1268753" cy="13347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Problème technique à résoudre</a:t>
              </a:r>
              <a:endParaRPr lang="fr-FR" sz="800" dirty="0"/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3707541" y="1918001"/>
              <a:ext cx="1689310" cy="13062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Phase d’activité et de recherche interactive</a:t>
              </a:r>
              <a:endParaRPr lang="fr-FR" sz="800" dirty="0"/>
            </a:p>
          </p:txBody>
        </p:sp>
        <p:sp>
          <p:nvSpPr>
            <p:cNvPr id="38" name="Rectangle à coins arrondis 37"/>
            <p:cNvSpPr/>
            <p:nvPr/>
          </p:nvSpPr>
          <p:spPr>
            <a:xfrm>
              <a:off x="5692184" y="1918001"/>
              <a:ext cx="1282931" cy="13062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Formalisation de savoirs</a:t>
              </a:r>
              <a:endParaRPr lang="fr-FR" sz="800" dirty="0"/>
            </a:p>
          </p:txBody>
        </p:sp>
        <p:cxnSp>
          <p:nvCxnSpPr>
            <p:cNvPr id="39" name="Connecteur droit avec flèche 38"/>
            <p:cNvCxnSpPr>
              <a:stCxn id="36" idx="3"/>
              <a:endCxn id="37" idx="1"/>
            </p:cNvCxnSpPr>
            <p:nvPr/>
          </p:nvCxnSpPr>
          <p:spPr>
            <a:xfrm>
              <a:off x="3518527" y="2556899"/>
              <a:ext cx="189014" cy="1220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37" idx="3"/>
              <a:endCxn id="38" idx="1"/>
            </p:cNvCxnSpPr>
            <p:nvPr/>
          </p:nvCxnSpPr>
          <p:spPr>
            <a:xfrm>
              <a:off x="5396851" y="2569106"/>
              <a:ext cx="2953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40" name="ZoneTexte 24"/>
            <p:cNvSpPr txBox="1">
              <a:spLocks noChangeArrowheads="1"/>
            </p:cNvSpPr>
            <p:nvPr/>
          </p:nvSpPr>
          <p:spPr bwMode="auto">
            <a:xfrm>
              <a:off x="2342407" y="1336279"/>
              <a:ext cx="5126205" cy="59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fr-FR" sz="900" b="1" i="1">
                  <a:latin typeface="Calibri" pitchFamily="34" charset="0"/>
                </a:rPr>
                <a:t>Activité pratique de découverte</a:t>
              </a:r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2235930" y="3931163"/>
              <a:ext cx="4977575" cy="54242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smtClean="0">
                  <a:solidFill>
                    <a:srgbClr val="000000"/>
                  </a:solidFill>
                </a:rPr>
                <a:t>Support didactique, réel ou virtuel, présent ou à distance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2248794" y="782639"/>
              <a:ext cx="4977575" cy="54242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smtClean="0">
                  <a:solidFill>
                    <a:srgbClr val="000000"/>
                  </a:solidFill>
                </a:rPr>
                <a:t>Elève isolé ou élèves en binôme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7348417" y="1812197"/>
              <a:ext cx="1613703" cy="151788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>
                  <a:solidFill>
                    <a:schemeClr val="bg1"/>
                  </a:solidFill>
                </a:rPr>
                <a:t>Structuration des savoirs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Flèche vers la droite 40"/>
            <p:cNvSpPr/>
            <p:nvPr/>
          </p:nvSpPr>
          <p:spPr>
            <a:xfrm>
              <a:off x="7070751" y="2331772"/>
              <a:ext cx="449759" cy="476273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4" name="Flèche vers la droite 47"/>
            <p:cNvSpPr/>
            <p:nvPr/>
          </p:nvSpPr>
          <p:spPr>
            <a:xfrm rot="16200000">
              <a:off x="2530551" y="3490178"/>
              <a:ext cx="563078" cy="476273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5" name="Flèche vers la droite 48"/>
            <p:cNvSpPr/>
            <p:nvPr/>
          </p:nvSpPr>
          <p:spPr>
            <a:xfrm rot="5400000">
              <a:off x="2635559" y="1266351"/>
              <a:ext cx="563078" cy="476273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3104" name="Groupe 60"/>
          <p:cNvGrpSpPr>
            <a:grpSpLocks/>
          </p:cNvGrpSpPr>
          <p:nvPr/>
        </p:nvGrpSpPr>
        <p:grpSpPr bwMode="auto">
          <a:xfrm>
            <a:off x="2368550" y="1196975"/>
            <a:ext cx="2043113" cy="503238"/>
            <a:chOff x="-24464" y="0"/>
            <a:chExt cx="5726179" cy="1517706"/>
          </a:xfrm>
        </p:grpSpPr>
        <p:grpSp>
          <p:nvGrpSpPr>
            <p:cNvPr id="8" name="Groupe 55"/>
            <p:cNvGrpSpPr/>
            <p:nvPr/>
          </p:nvGrpSpPr>
          <p:grpSpPr>
            <a:xfrm>
              <a:off x="323528" y="0"/>
              <a:ext cx="1143000" cy="1143000"/>
              <a:chOff x="1800197" y="981048"/>
              <a:chExt cx="1143000" cy="114300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7" name="Ellipse 56"/>
              <p:cNvSpPr/>
              <p:nvPr/>
            </p:nvSpPr>
            <p:spPr>
              <a:xfrm>
                <a:off x="1800197" y="981048"/>
                <a:ext cx="1143000" cy="1143000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Ellipse 4"/>
              <p:cNvSpPr/>
              <p:nvPr/>
            </p:nvSpPr>
            <p:spPr>
              <a:xfrm>
                <a:off x="1967586" y="1148436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algn="ctr" defTabSz="6223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1400" dirty="0"/>
              </a:p>
            </p:txBody>
          </p:sp>
        </p:grpSp>
        <p:sp>
          <p:nvSpPr>
            <p:cNvPr id="59" name=" 3"/>
            <p:cNvSpPr/>
            <p:nvPr/>
          </p:nvSpPr>
          <p:spPr>
            <a:xfrm>
              <a:off x="-24464" y="14990"/>
              <a:ext cx="1800200" cy="1502716"/>
            </a:xfrm>
            <a:prstGeom prst="funnel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33" name="ZoneTexte 59"/>
            <p:cNvSpPr txBox="1">
              <a:spLocks noChangeArrowheads="1"/>
            </p:cNvSpPr>
            <p:nvPr/>
          </p:nvSpPr>
          <p:spPr bwMode="auto">
            <a:xfrm>
              <a:off x="1589691" y="53730"/>
              <a:ext cx="4112024" cy="5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>
                  <a:latin typeface="Calibri" pitchFamily="34" charset="0"/>
                </a:rPr>
                <a:t>Résolution de problème technique</a:t>
              </a:r>
            </a:p>
          </p:txBody>
        </p:sp>
      </p:grpSp>
      <p:cxnSp>
        <p:nvCxnSpPr>
          <p:cNvPr id="63" name="Connecteur droit 62"/>
          <p:cNvCxnSpPr/>
          <p:nvPr/>
        </p:nvCxnSpPr>
        <p:spPr>
          <a:xfrm>
            <a:off x="0" y="3068638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4" name="Rectangle à coins arrondis 63"/>
          <p:cNvSpPr/>
          <p:nvPr/>
        </p:nvSpPr>
        <p:spPr>
          <a:xfrm>
            <a:off x="4500563" y="6097588"/>
            <a:ext cx="13668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grpSp>
        <p:nvGrpSpPr>
          <p:cNvPr id="3107" name="Groupe 69"/>
          <p:cNvGrpSpPr>
            <a:grpSpLocks/>
          </p:cNvGrpSpPr>
          <p:nvPr/>
        </p:nvGrpSpPr>
        <p:grpSpPr bwMode="auto">
          <a:xfrm>
            <a:off x="7524750" y="1557338"/>
            <a:ext cx="3813175" cy="1223962"/>
            <a:chOff x="1838432" y="2924944"/>
            <a:chExt cx="5456763" cy="2114552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1838432" y="2924944"/>
              <a:ext cx="5456763" cy="2114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2" name="Rectangle à coins arrondis 71"/>
            <p:cNvSpPr/>
            <p:nvPr/>
          </p:nvSpPr>
          <p:spPr>
            <a:xfrm>
              <a:off x="1992912" y="3429584"/>
              <a:ext cx="1353968" cy="11875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Problème technique à résoudre</a:t>
              </a:r>
              <a:endParaRPr lang="fr-FR" sz="1000" dirty="0"/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3546794" y="3454267"/>
              <a:ext cx="1799232" cy="11628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Phase d’activité et d’application interactive</a:t>
              </a:r>
              <a:endParaRPr lang="fr-FR" sz="1000" dirty="0"/>
            </a:p>
          </p:txBody>
        </p:sp>
        <p:sp>
          <p:nvSpPr>
            <p:cNvPr id="74" name="Rectangle à coins arrondis 73"/>
            <p:cNvSpPr/>
            <p:nvPr/>
          </p:nvSpPr>
          <p:spPr>
            <a:xfrm>
              <a:off x="5661802" y="3454267"/>
              <a:ext cx="1365326" cy="11628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Analyse des résultats</a:t>
              </a:r>
              <a:endParaRPr lang="fr-FR" sz="1000" dirty="0"/>
            </a:p>
          </p:txBody>
        </p:sp>
        <p:cxnSp>
          <p:nvCxnSpPr>
            <p:cNvPr id="75" name="Connecteur droit avec flèche 74"/>
            <p:cNvCxnSpPr>
              <a:stCxn id="72" idx="3"/>
              <a:endCxn id="73" idx="1"/>
            </p:cNvCxnSpPr>
            <p:nvPr/>
          </p:nvCxnSpPr>
          <p:spPr>
            <a:xfrm>
              <a:off x="3346879" y="4024730"/>
              <a:ext cx="199915" cy="1097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73" idx="3"/>
              <a:endCxn id="74" idx="1"/>
            </p:cNvCxnSpPr>
            <p:nvPr/>
          </p:nvCxnSpPr>
          <p:spPr>
            <a:xfrm>
              <a:off x="5346027" y="4035700"/>
              <a:ext cx="315775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28" name="ZoneTexte 36"/>
            <p:cNvSpPr txBox="1">
              <a:spLocks noChangeArrowheads="1"/>
            </p:cNvSpPr>
            <p:nvPr/>
          </p:nvSpPr>
          <p:spPr bwMode="auto">
            <a:xfrm>
              <a:off x="1958482" y="3028026"/>
              <a:ext cx="506900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fr-FR" sz="1100" b="1" i="1">
                  <a:latin typeface="Calibri" pitchFamily="34" charset="0"/>
                </a:rPr>
                <a:t>Activité pratique de confortation</a:t>
              </a:r>
            </a:p>
          </p:txBody>
        </p:sp>
      </p:grpSp>
      <p:grpSp>
        <p:nvGrpSpPr>
          <p:cNvPr id="3108" name="Groupe 60"/>
          <p:cNvGrpSpPr>
            <a:grpSpLocks/>
          </p:cNvGrpSpPr>
          <p:nvPr/>
        </p:nvGrpSpPr>
        <p:grpSpPr bwMode="auto">
          <a:xfrm>
            <a:off x="7065963" y="1196975"/>
            <a:ext cx="2043112" cy="503238"/>
            <a:chOff x="-24464" y="0"/>
            <a:chExt cx="5726179" cy="1517706"/>
          </a:xfrm>
        </p:grpSpPr>
        <p:grpSp>
          <p:nvGrpSpPr>
            <p:cNvPr id="11" name="Groupe 55"/>
            <p:cNvGrpSpPr/>
            <p:nvPr/>
          </p:nvGrpSpPr>
          <p:grpSpPr>
            <a:xfrm>
              <a:off x="323528" y="0"/>
              <a:ext cx="1143000" cy="1143000"/>
              <a:chOff x="1800197" y="981048"/>
              <a:chExt cx="1143000" cy="114300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2" name="Ellipse 81"/>
              <p:cNvSpPr/>
              <p:nvPr/>
            </p:nvSpPr>
            <p:spPr>
              <a:xfrm>
                <a:off x="1800197" y="981048"/>
                <a:ext cx="1143000" cy="1143000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3" name="Ellipse 4"/>
              <p:cNvSpPr/>
              <p:nvPr/>
            </p:nvSpPr>
            <p:spPr>
              <a:xfrm>
                <a:off x="1967586" y="1148436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algn="ctr" defTabSz="6223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1400" dirty="0"/>
              </a:p>
            </p:txBody>
          </p:sp>
        </p:grpSp>
        <p:sp>
          <p:nvSpPr>
            <p:cNvPr id="80" name=" 3"/>
            <p:cNvSpPr/>
            <p:nvPr/>
          </p:nvSpPr>
          <p:spPr>
            <a:xfrm>
              <a:off x="-24464" y="14990"/>
              <a:ext cx="1800200" cy="1502716"/>
            </a:xfrm>
            <a:prstGeom prst="funnel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21" name="ZoneTexte 80"/>
            <p:cNvSpPr txBox="1">
              <a:spLocks noChangeArrowheads="1"/>
            </p:cNvSpPr>
            <p:nvPr/>
          </p:nvSpPr>
          <p:spPr bwMode="auto">
            <a:xfrm>
              <a:off x="1589691" y="53730"/>
              <a:ext cx="4112024" cy="5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>
                  <a:latin typeface="Calibri" pitchFamily="34" charset="0"/>
                </a:rPr>
                <a:t>Résolution de problème technique</a:t>
              </a:r>
            </a:p>
          </p:txBody>
        </p:sp>
      </p:grpSp>
      <p:sp>
        <p:nvSpPr>
          <p:cNvPr id="84" name="Rectangle à coins arrondis 83"/>
          <p:cNvSpPr/>
          <p:nvPr/>
        </p:nvSpPr>
        <p:spPr>
          <a:xfrm>
            <a:off x="6948488" y="3141663"/>
            <a:ext cx="3600450" cy="35274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85" name="Rectangle à coins arrondis 84"/>
          <p:cNvSpPr/>
          <p:nvPr/>
        </p:nvSpPr>
        <p:spPr>
          <a:xfrm>
            <a:off x="8459788" y="4860925"/>
            <a:ext cx="1368425" cy="1368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Etude de l’éclairage d’un cabinet médical</a:t>
            </a:r>
          </a:p>
        </p:txBody>
      </p:sp>
      <p:sp>
        <p:nvSpPr>
          <p:cNvPr id="86" name="Rectangle à coins arrondis 85"/>
          <p:cNvSpPr/>
          <p:nvPr/>
        </p:nvSpPr>
        <p:spPr>
          <a:xfrm>
            <a:off x="8459788" y="3492500"/>
            <a:ext cx="1368425" cy="12969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Simulation du comportement d’un isolant</a:t>
            </a:r>
          </a:p>
        </p:txBody>
      </p:sp>
      <p:sp>
        <p:nvSpPr>
          <p:cNvPr id="87" name="Rectangle à coins arrondis 86"/>
          <p:cNvSpPr/>
          <p:nvPr/>
        </p:nvSpPr>
        <p:spPr>
          <a:xfrm>
            <a:off x="9972600" y="3493120"/>
            <a:ext cx="432048" cy="2736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Restitution</a:t>
            </a:r>
            <a:endParaRPr lang="fr-FR" dirty="0"/>
          </a:p>
        </p:txBody>
      </p:sp>
      <p:sp>
        <p:nvSpPr>
          <p:cNvPr id="88" name="Rectangle à coins arrondis 87"/>
          <p:cNvSpPr/>
          <p:nvPr/>
        </p:nvSpPr>
        <p:spPr>
          <a:xfrm>
            <a:off x="7235825" y="3500438"/>
            <a:ext cx="1152525" cy="2736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Simuler un comportement  et agir sur 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paramètres du modèle pour faire des choix de solutions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Ellipse 14"/>
          <p:cNvSpPr/>
          <p:nvPr>
            <p:custDataLst>
              <p:tags r:id="rId3"/>
            </p:custDataLst>
          </p:nvPr>
        </p:nvSpPr>
        <p:spPr>
          <a:xfrm>
            <a:off x="6386513" y="4327525"/>
            <a:ext cx="1066800" cy="10953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15" name="ZoneTexte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11863" y="4697413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latin typeface="Calibri" pitchFamily="34" charset="0"/>
              </a:rPr>
              <a:t>Structuration</a:t>
            </a:r>
          </a:p>
          <a:p>
            <a:pPr algn="ctr"/>
            <a:r>
              <a:rPr lang="fr-FR" sz="1000" b="1">
                <a:latin typeface="Calibri" pitchFamily="34" charset="0"/>
              </a:rPr>
              <a:t> des savoirs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187325" y="188913"/>
            <a:ext cx="3160713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Thème : Energie dans l’habitat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5" name="Picture 39"/>
          <p:cNvPicPr>
            <a:picLocks noChangeAspect="1" noChangeArrowheads="1"/>
          </p:cNvPicPr>
          <p:nvPr/>
        </p:nvPicPr>
        <p:blipFill>
          <a:blip r:embed="rId3" cstate="print"/>
          <a:srcRect l="7484" t="10727" r="19542" b="14879"/>
          <a:stretch>
            <a:fillRect/>
          </a:stretch>
        </p:blipFill>
        <p:spPr bwMode="auto">
          <a:xfrm>
            <a:off x="5076825" y="4581525"/>
            <a:ext cx="309562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4" name="Picture 38"/>
          <p:cNvPicPr>
            <a:picLocks noChangeAspect="1" noChangeArrowheads="1"/>
          </p:cNvPicPr>
          <p:nvPr/>
        </p:nvPicPr>
        <p:blipFill>
          <a:blip r:embed="rId4" cstate="print"/>
          <a:srcRect l="8316" t="10727" r="19334" b="13495"/>
          <a:stretch>
            <a:fillRect/>
          </a:stretch>
        </p:blipFill>
        <p:spPr bwMode="auto">
          <a:xfrm>
            <a:off x="5003800" y="2492375"/>
            <a:ext cx="295275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3" name="Picture 37"/>
          <p:cNvPicPr>
            <a:picLocks noChangeAspect="1" noChangeArrowheads="1"/>
          </p:cNvPicPr>
          <p:nvPr/>
        </p:nvPicPr>
        <p:blipFill>
          <a:blip r:embed="rId5" cstate="print"/>
          <a:srcRect l="7942" t="8060" r="24910" b="20895"/>
          <a:stretch>
            <a:fillRect/>
          </a:stretch>
        </p:blipFill>
        <p:spPr bwMode="auto">
          <a:xfrm>
            <a:off x="520700" y="3727450"/>
            <a:ext cx="33305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4339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4340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4341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434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4344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434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68313" y="1412875"/>
            <a:ext cx="8280400" cy="50403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707063" y="528955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14348" name="Image 22" descr="sti2d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435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4352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4353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435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4357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4358" name="AutoShape 4"/>
          <p:cNvSpPr>
            <a:spLocks noChangeArrowheads="1"/>
          </p:cNvSpPr>
          <p:nvPr/>
        </p:nvSpPr>
        <p:spPr bwMode="auto">
          <a:xfrm>
            <a:off x="323850" y="11255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sz="2400" b="1" dirty="0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Restitution</a:t>
            </a:r>
            <a:endParaRPr lang="fr-FR" altLang="zh-CN" sz="2400" dirty="0">
              <a:ea typeface="宋体" pitchFamily="2" charset="-122"/>
              <a:cs typeface="Calibri" pitchFamily="34" charset="0"/>
            </a:endParaRPr>
          </a:p>
          <a:p>
            <a:endParaRPr lang="fr-FR" dirty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4359" name="ZoneTexte 32"/>
          <p:cNvSpPr txBox="1">
            <a:spLocks noChangeArrowheads="1"/>
          </p:cNvSpPr>
          <p:nvPr/>
        </p:nvSpPr>
        <p:spPr bwMode="auto">
          <a:xfrm>
            <a:off x="684213" y="1844675"/>
            <a:ext cx="8007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Chaque groupe d’élèves présente oralement  le contenu de leur travail à l’aide d’un </a:t>
            </a:r>
          </a:p>
          <a:p>
            <a:r>
              <a:rPr lang="fr-FR">
                <a:latin typeface="Calibri" pitchFamily="34" charset="0"/>
              </a:rPr>
              <a:t>diaporama préparé par le professeur et complété par les élèves.</a:t>
            </a:r>
          </a:p>
        </p:txBody>
      </p:sp>
      <p:sp>
        <p:nvSpPr>
          <p:cNvPr id="14360" name="ZoneTexte 17"/>
          <p:cNvSpPr txBox="1">
            <a:spLocks noChangeArrowheads="1"/>
          </p:cNvSpPr>
          <p:nvPr/>
        </p:nvSpPr>
        <p:spPr bwMode="auto">
          <a:xfrm>
            <a:off x="971550" y="3379788"/>
            <a:ext cx="2305050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latin typeface="Book Antiqua" pitchFamily="18" charset="0"/>
              </a:rPr>
              <a:t>Sans dispositif</a:t>
            </a:r>
          </a:p>
        </p:txBody>
      </p:sp>
      <p:sp>
        <p:nvSpPr>
          <p:cNvPr id="14364" name="ZoneTexte 17"/>
          <p:cNvSpPr txBox="1">
            <a:spLocks noChangeArrowheads="1"/>
          </p:cNvSpPr>
          <p:nvPr/>
        </p:nvSpPr>
        <p:spPr bwMode="auto">
          <a:xfrm>
            <a:off x="5580063" y="2444750"/>
            <a:ext cx="2232025" cy="266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tIns="10800" bIns="10800">
            <a:spAutoFit/>
          </a:bodyPr>
          <a:lstStyle/>
          <a:p>
            <a:pPr algn="ctr"/>
            <a:r>
              <a:rPr lang="fr-FR" sz="1600" b="1">
                <a:latin typeface="Book Antiqua" pitchFamily="18" charset="0"/>
              </a:rPr>
              <a:t>Avec Lightshelf</a:t>
            </a:r>
          </a:p>
        </p:txBody>
      </p:sp>
      <p:sp>
        <p:nvSpPr>
          <p:cNvPr id="14365" name="ZoneTexte 22"/>
          <p:cNvSpPr txBox="1">
            <a:spLocks noChangeArrowheads="1"/>
          </p:cNvSpPr>
          <p:nvPr/>
        </p:nvSpPr>
        <p:spPr bwMode="auto">
          <a:xfrm>
            <a:off x="5435600" y="4365625"/>
            <a:ext cx="2520950" cy="266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tIns="10800" bIns="10800">
            <a:spAutoFit/>
          </a:bodyPr>
          <a:lstStyle/>
          <a:p>
            <a:pPr algn="ctr"/>
            <a:r>
              <a:rPr lang="fr-FR" sz="1600" b="1">
                <a:latin typeface="Book Antiqua" pitchFamily="18" charset="0"/>
              </a:rPr>
              <a:t>Avec conduit de lumière </a:t>
            </a:r>
          </a:p>
        </p:txBody>
      </p:sp>
      <p:sp>
        <p:nvSpPr>
          <p:cNvPr id="14366" name="Line 35"/>
          <p:cNvSpPr>
            <a:spLocks noChangeShapeType="1"/>
          </p:cNvSpPr>
          <p:nvPr/>
        </p:nvSpPr>
        <p:spPr bwMode="auto">
          <a:xfrm flipV="1">
            <a:off x="3924300" y="3644900"/>
            <a:ext cx="863600" cy="431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367" name="Line 36"/>
          <p:cNvSpPr>
            <a:spLocks noChangeShapeType="1"/>
          </p:cNvSpPr>
          <p:nvPr/>
        </p:nvSpPr>
        <p:spPr bwMode="auto">
          <a:xfrm>
            <a:off x="3924300" y="4797425"/>
            <a:ext cx="935038" cy="431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368" name="Forme libre 12"/>
          <p:cNvSpPr>
            <a:spLocks/>
          </p:cNvSpPr>
          <p:nvPr/>
        </p:nvSpPr>
        <p:spPr bwMode="auto">
          <a:xfrm rot="189623">
            <a:off x="1255713" y="3860800"/>
            <a:ext cx="288925" cy="574675"/>
          </a:xfrm>
          <a:custGeom>
            <a:avLst/>
            <a:gdLst>
              <a:gd name="T0" fmla="*/ 0 w 358815"/>
              <a:gd name="T1" fmla="*/ 149469 h 601884"/>
              <a:gd name="T2" fmla="*/ 190807 w 358815"/>
              <a:gd name="T3" fmla="*/ 0 h 601884"/>
              <a:gd name="T4" fmla="*/ 219075 w 358815"/>
              <a:gd name="T5" fmla="*/ 473319 h 601884"/>
              <a:gd name="T6" fmla="*/ 42402 w 358815"/>
              <a:gd name="T7" fmla="*/ 647700 h 601884"/>
              <a:gd name="T8" fmla="*/ 0 w 358815"/>
              <a:gd name="T9" fmla="*/ 149469 h 6018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815"/>
              <a:gd name="T16" fmla="*/ 0 h 601884"/>
              <a:gd name="T17" fmla="*/ 358815 w 358815"/>
              <a:gd name="T18" fmla="*/ 601884 h 6018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815" h="601884">
                <a:moveTo>
                  <a:pt x="0" y="138896"/>
                </a:moveTo>
                <a:lnTo>
                  <a:pt x="312516" y="0"/>
                </a:lnTo>
                <a:lnTo>
                  <a:pt x="358815" y="439838"/>
                </a:lnTo>
                <a:lnTo>
                  <a:pt x="69448" y="601884"/>
                </a:lnTo>
                <a:lnTo>
                  <a:pt x="0" y="138896"/>
                </a:lnTo>
                <a:close/>
              </a:path>
            </a:pathLst>
          </a:custGeom>
          <a:solidFill>
            <a:schemeClr val="tx1"/>
          </a:solidFill>
          <a:ln w="25400" algn="ctr">
            <a:solidFill>
              <a:srgbClr val="978749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0" name="Organigramme : Disque magnétique 9"/>
          <p:cNvSpPr>
            <a:spLocks noChangeArrowheads="1"/>
          </p:cNvSpPr>
          <p:nvPr/>
        </p:nvSpPr>
        <p:spPr bwMode="auto">
          <a:xfrm>
            <a:off x="7443788" y="4652963"/>
            <a:ext cx="223837" cy="387350"/>
          </a:xfrm>
          <a:prstGeom prst="flowChartMagneticDisk">
            <a:avLst/>
          </a:prstGeom>
          <a:solidFill>
            <a:schemeClr val="tx1"/>
          </a:solidFill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370" name="Forme libre 12"/>
          <p:cNvSpPr>
            <a:spLocks/>
          </p:cNvSpPr>
          <p:nvPr/>
        </p:nvSpPr>
        <p:spPr bwMode="auto">
          <a:xfrm rot="189623">
            <a:off x="5424488" y="2924175"/>
            <a:ext cx="296862" cy="504825"/>
          </a:xfrm>
          <a:custGeom>
            <a:avLst/>
            <a:gdLst>
              <a:gd name="T0" fmla="*/ 0 w 358815"/>
              <a:gd name="T1" fmla="*/ 116498 h 601884"/>
              <a:gd name="T2" fmla="*/ 258557 w 358815"/>
              <a:gd name="T3" fmla="*/ 0 h 601884"/>
              <a:gd name="T4" fmla="*/ 296862 w 358815"/>
              <a:gd name="T5" fmla="*/ 368910 h 601884"/>
              <a:gd name="T6" fmla="*/ 57457 w 358815"/>
              <a:gd name="T7" fmla="*/ 504825 h 601884"/>
              <a:gd name="T8" fmla="*/ 0 w 358815"/>
              <a:gd name="T9" fmla="*/ 116498 h 6018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815"/>
              <a:gd name="T16" fmla="*/ 0 h 601884"/>
              <a:gd name="T17" fmla="*/ 358815 w 358815"/>
              <a:gd name="T18" fmla="*/ 601884 h 6018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815" h="601884">
                <a:moveTo>
                  <a:pt x="0" y="138896"/>
                </a:moveTo>
                <a:lnTo>
                  <a:pt x="312516" y="0"/>
                </a:lnTo>
                <a:lnTo>
                  <a:pt x="358815" y="439838"/>
                </a:lnTo>
                <a:lnTo>
                  <a:pt x="69448" y="601884"/>
                </a:lnTo>
                <a:lnTo>
                  <a:pt x="0" y="138896"/>
                </a:lnTo>
                <a:close/>
              </a:path>
            </a:pathLst>
          </a:custGeom>
          <a:solidFill>
            <a:schemeClr val="tx1"/>
          </a:solidFill>
          <a:ln w="25400" algn="ctr">
            <a:solidFill>
              <a:srgbClr val="978749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4371" name="Forme libre 12"/>
          <p:cNvSpPr>
            <a:spLocks/>
          </p:cNvSpPr>
          <p:nvPr/>
        </p:nvSpPr>
        <p:spPr bwMode="auto">
          <a:xfrm rot="189623">
            <a:off x="5437188" y="4868863"/>
            <a:ext cx="288925" cy="576262"/>
          </a:xfrm>
          <a:custGeom>
            <a:avLst/>
            <a:gdLst>
              <a:gd name="T0" fmla="*/ 0 w 358815"/>
              <a:gd name="T1" fmla="*/ 132983 h 601884"/>
              <a:gd name="T2" fmla="*/ 251644 w 358815"/>
              <a:gd name="T3" fmla="*/ 0 h 601884"/>
              <a:gd name="T4" fmla="*/ 288925 w 358815"/>
              <a:gd name="T5" fmla="*/ 421114 h 601884"/>
              <a:gd name="T6" fmla="*/ 55921 w 358815"/>
              <a:gd name="T7" fmla="*/ 576262 h 601884"/>
              <a:gd name="T8" fmla="*/ 0 w 358815"/>
              <a:gd name="T9" fmla="*/ 132983 h 6018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815"/>
              <a:gd name="T16" fmla="*/ 0 h 601884"/>
              <a:gd name="T17" fmla="*/ 358815 w 358815"/>
              <a:gd name="T18" fmla="*/ 601884 h 6018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815" h="601884">
                <a:moveTo>
                  <a:pt x="0" y="138896"/>
                </a:moveTo>
                <a:lnTo>
                  <a:pt x="312516" y="0"/>
                </a:lnTo>
                <a:lnTo>
                  <a:pt x="358815" y="439838"/>
                </a:lnTo>
                <a:lnTo>
                  <a:pt x="69448" y="601884"/>
                </a:lnTo>
                <a:lnTo>
                  <a:pt x="0" y="138896"/>
                </a:lnTo>
                <a:close/>
              </a:path>
            </a:pathLst>
          </a:custGeom>
          <a:solidFill>
            <a:schemeClr val="tx1"/>
          </a:solidFill>
          <a:ln w="25400" algn="ctr">
            <a:solidFill>
              <a:srgbClr val="978749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4372" name="Rectangle 41"/>
          <p:cNvSpPr>
            <a:spLocks noChangeArrowheads="1"/>
          </p:cNvSpPr>
          <p:nvPr/>
        </p:nvSpPr>
        <p:spPr bwMode="auto">
          <a:xfrm rot="-1300487">
            <a:off x="5435600" y="3068638"/>
            <a:ext cx="280988" cy="936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23556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3567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3568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3557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23558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23565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3566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2355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graphicFrame>
        <p:nvGraphicFramePr>
          <p:cNvPr id="16" name="Graphique 15"/>
          <p:cNvGraphicFramePr/>
          <p:nvPr/>
        </p:nvGraphicFramePr>
        <p:xfrm>
          <a:off x="5076056" y="4509120"/>
          <a:ext cx="3366120" cy="213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aphique 16"/>
          <p:cNvGraphicFramePr/>
          <p:nvPr/>
        </p:nvGraphicFramePr>
        <p:xfrm>
          <a:off x="467544" y="2132856"/>
          <a:ext cx="5895975" cy="376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Ellipse 14">
            <a:hlinkClick r:id="rId5" action="ppaction://hlinkfile"/>
          </p:cNvPr>
          <p:cNvSpPr/>
          <p:nvPr/>
        </p:nvSpPr>
        <p:spPr>
          <a:xfrm>
            <a:off x="755576" y="5877272"/>
            <a:ext cx="432048" cy="43204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539552" y="1307232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sz="2400" b="1" dirty="0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Restitution</a:t>
            </a:r>
            <a:endParaRPr lang="fr-FR" altLang="zh-CN" sz="2400" dirty="0">
              <a:ea typeface="宋体" pitchFamily="2" charset="-122"/>
              <a:cs typeface="Calibri" pitchFamily="34" charset="0"/>
            </a:endParaRPr>
          </a:p>
          <a:p>
            <a:endParaRPr lang="fr-FR" dirty="0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23850" y="44450"/>
            <a:ext cx="3168650" cy="720725"/>
            <a:chOff x="1" y="0"/>
            <a:chExt cx="1691406" cy="407393"/>
          </a:xfrm>
        </p:grpSpPr>
        <p:sp>
          <p:nvSpPr>
            <p:cNvPr id="2667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2565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6671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6668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6669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662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6629" name="ZoneTexte 12"/>
          <p:cNvSpPr txBox="1">
            <a:spLocks noChangeArrowheads="1"/>
          </p:cNvSpPr>
          <p:nvPr/>
        </p:nvSpPr>
        <p:spPr bwMode="auto">
          <a:xfrm>
            <a:off x="107950" y="1527175"/>
            <a:ext cx="5832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Les grandeurs photométriques</a:t>
            </a:r>
          </a:p>
        </p:txBody>
      </p:sp>
      <p:pic>
        <p:nvPicPr>
          <p:cNvPr id="26630" name="Picture 2" descr="http://blog.mavieco.fr/wp-content/uploads/2010/01/ampou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115888"/>
            <a:ext cx="9921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AutoShape 4"/>
          <p:cNvSpPr>
            <a:spLocks noChangeArrowheads="1"/>
          </p:cNvSpPr>
          <p:nvPr/>
        </p:nvSpPr>
        <p:spPr bwMode="auto">
          <a:xfrm>
            <a:off x="0" y="981075"/>
            <a:ext cx="6443663" cy="504825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2800" b="1">
                <a:solidFill>
                  <a:srgbClr val="FFFFFF"/>
                </a:solidFill>
                <a:latin typeface="Calibri" pitchFamily="34" charset="0"/>
                <a:ea typeface="宋体" pitchFamily="2" charset="-122"/>
              </a:rPr>
              <a:t>Structuration des connaissances </a:t>
            </a:r>
            <a:endParaRPr lang="fr-FR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26632" name="Picture 13"/>
          <p:cNvPicPr>
            <a:picLocks noChangeAspect="1" noChangeArrowheads="1"/>
          </p:cNvPicPr>
          <p:nvPr/>
        </p:nvPicPr>
        <p:blipFill>
          <a:blip r:embed="rId4" cstate="print"/>
          <a:srcRect l="20676" r="23260" b="6032"/>
          <a:stretch>
            <a:fillRect/>
          </a:stretch>
        </p:blipFill>
        <p:spPr bwMode="auto">
          <a:xfrm>
            <a:off x="7851775" y="1628775"/>
            <a:ext cx="12922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4" descr="p4a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0" y="4724400"/>
            <a:ext cx="25892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5"/>
          <p:cNvPicPr>
            <a:picLocks noChangeAspect="1" noChangeArrowheads="1"/>
          </p:cNvPicPr>
          <p:nvPr/>
        </p:nvPicPr>
        <p:blipFill>
          <a:blip r:embed="rId6" cstate="print"/>
          <a:srcRect l="5765" r="7753" b="4445"/>
          <a:stretch>
            <a:fillRect/>
          </a:stretch>
        </p:blipFill>
        <p:spPr bwMode="auto">
          <a:xfrm>
            <a:off x="6788150" y="2916238"/>
            <a:ext cx="188753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ZoneTexte 12"/>
          <p:cNvSpPr txBox="1">
            <a:spLocks noChangeArrowheads="1"/>
          </p:cNvSpPr>
          <p:nvPr/>
        </p:nvSpPr>
        <p:spPr bwMode="auto">
          <a:xfrm>
            <a:off x="180975" y="2033588"/>
            <a:ext cx="76311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>
                <a:sym typeface="Wingdings" pitchFamily="2" charset="2"/>
              </a:rPr>
              <a:t> </a:t>
            </a:r>
            <a:r>
              <a:rPr lang="fr-FR" sz="2000"/>
              <a:t>Le </a:t>
            </a:r>
            <a:r>
              <a:rPr lang="fr-FR" sz="2000" b="1">
                <a:solidFill>
                  <a:srgbClr val="FF0000"/>
                </a:solidFill>
              </a:rPr>
              <a:t>flux lumineux </a:t>
            </a:r>
            <a:r>
              <a:rPr lang="fr-FR" sz="2000"/>
              <a:t>« Φ » (phi) c’est la quantité d’énergie émise par une source sous forme de rayonnement visible dans tout l’espace de cette source.  </a:t>
            </a:r>
          </a:p>
          <a:p>
            <a:r>
              <a:rPr lang="fr-FR" sz="2000"/>
              <a:t>Il s’exprime en lumen (lm)</a:t>
            </a:r>
          </a:p>
        </p:txBody>
      </p:sp>
      <p:sp>
        <p:nvSpPr>
          <p:cNvPr id="26636" name="ZoneTexte 12"/>
          <p:cNvSpPr txBox="1">
            <a:spLocks noChangeArrowheads="1"/>
          </p:cNvSpPr>
          <p:nvPr/>
        </p:nvSpPr>
        <p:spPr bwMode="auto">
          <a:xfrm>
            <a:off x="142875" y="3255963"/>
            <a:ext cx="6300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/>
              <a:t> </a:t>
            </a:r>
            <a:r>
              <a:rPr lang="fr-FR" sz="2000">
                <a:sym typeface="Wingdings" pitchFamily="2" charset="2"/>
              </a:rPr>
              <a:t> </a:t>
            </a:r>
            <a:r>
              <a:rPr lang="fr-FR" sz="2000"/>
              <a:t>L'</a:t>
            </a:r>
            <a:r>
              <a:rPr lang="fr-FR" sz="2000" b="1">
                <a:solidFill>
                  <a:srgbClr val="FF0000"/>
                </a:solidFill>
              </a:rPr>
              <a:t>éclairement</a:t>
            </a:r>
            <a:r>
              <a:rPr lang="fr-FR" sz="2000"/>
              <a:t> « E » 		</a:t>
            </a:r>
            <a:r>
              <a:rPr lang="fr-FR" sz="2000">
                <a:sym typeface="Wingdings" pitchFamily="2" charset="2"/>
              </a:rPr>
              <a:t></a:t>
            </a:r>
            <a:r>
              <a:rPr lang="fr-FR" sz="2000"/>
              <a:t>	</a:t>
            </a:r>
            <a:r>
              <a:rPr lang="fr-FR" sz="2400" b="1"/>
              <a:t>E = Φ  / S</a:t>
            </a:r>
            <a:r>
              <a:rPr lang="fr-FR" sz="2000" b="1"/>
              <a:t> </a:t>
            </a:r>
          </a:p>
        </p:txBody>
      </p:sp>
      <p:sp>
        <p:nvSpPr>
          <p:cNvPr id="26637" name="ZoneTexte 12"/>
          <p:cNvSpPr txBox="1">
            <a:spLocks noChangeArrowheads="1"/>
          </p:cNvSpPr>
          <p:nvPr/>
        </p:nvSpPr>
        <p:spPr bwMode="auto">
          <a:xfrm>
            <a:off x="142875" y="3687763"/>
            <a:ext cx="6300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/>
              <a:t> </a:t>
            </a:r>
            <a:r>
              <a:rPr lang="fr-FR" sz="2000">
                <a:sym typeface="Wingdings" pitchFamily="2" charset="2"/>
              </a:rPr>
              <a:t> </a:t>
            </a:r>
            <a:r>
              <a:rPr lang="fr-FR" sz="2000"/>
              <a:t>L’</a:t>
            </a:r>
            <a:r>
              <a:rPr lang="fr-FR" sz="2000" b="1">
                <a:solidFill>
                  <a:srgbClr val="FF0000"/>
                </a:solidFill>
              </a:rPr>
              <a:t>efficacité lumineuse </a:t>
            </a:r>
            <a:r>
              <a:rPr lang="fr-FR" sz="2000"/>
              <a:t>« fe »    </a:t>
            </a:r>
            <a:r>
              <a:rPr lang="fr-FR" sz="2000">
                <a:sym typeface="Wingdings" pitchFamily="2" charset="2"/>
              </a:rPr>
              <a:t> </a:t>
            </a:r>
            <a:r>
              <a:rPr lang="fr-FR" sz="2000"/>
              <a:t>	</a:t>
            </a:r>
            <a:r>
              <a:rPr lang="fr-FR" sz="2400" b="1"/>
              <a:t>fe = Φ  / P </a:t>
            </a: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/>
        </p:nvGraphicFramePr>
        <p:xfrm>
          <a:off x="395288" y="4351338"/>
          <a:ext cx="5112568" cy="2389648"/>
        </p:xfrm>
        <a:graphic>
          <a:graphicData uri="http://schemas.openxmlformats.org/drawingml/2006/table">
            <a:tbl>
              <a:tblPr/>
              <a:tblGrid>
                <a:gridCol w="1743256"/>
                <a:gridCol w="1743256"/>
                <a:gridCol w="1626056"/>
              </a:tblGrid>
              <a:tr h="460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600" dirty="0"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omic Sans MS"/>
                          <a:ea typeface="Times New Roman"/>
                          <a:cs typeface="Times New Roman"/>
                        </a:rPr>
                        <a:t>Lampe à incandescence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omic Sans MS"/>
                          <a:ea typeface="Times New Roman"/>
                          <a:cs typeface="Times New Roman"/>
                        </a:rPr>
                        <a:t>60W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omic Sans MS"/>
                          <a:ea typeface="Times New Roman"/>
                          <a:cs typeface="Times New Roman"/>
                        </a:rPr>
                        <a:t>Lampe </a:t>
                      </a:r>
                      <a:r>
                        <a:rPr lang="fr-FR" sz="1600" dirty="0" err="1">
                          <a:latin typeface="Comic Sans MS"/>
                          <a:ea typeface="Times New Roman"/>
                          <a:cs typeface="Times New Roman"/>
                        </a:rPr>
                        <a:t>fluocompacte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Comic Sans MS"/>
                          <a:ea typeface="Times New Roman"/>
                          <a:cs typeface="Times New Roman"/>
                        </a:rPr>
                        <a:t>12W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de-DE" sz="1600" b="1" baseline="-25000">
                          <a:latin typeface="Comic Sans MS"/>
                          <a:ea typeface="Times New Roman"/>
                          <a:cs typeface="Times New Roman"/>
                        </a:rPr>
                        <a:t>moy</a:t>
                      </a: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 (lux)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442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319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P (W)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56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13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S (</a:t>
                      </a:r>
                      <a:r>
                        <a:rPr lang="fr-FR" sz="1600" b="1">
                          <a:latin typeface="Comic Sans MS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fr-FR" sz="1600" b="1" baseline="30000">
                          <a:latin typeface="Comic Sans MS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) (1)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1,2 m</a:t>
                      </a:r>
                      <a:r>
                        <a:rPr lang="de-DE" sz="1600" b="1" baseline="30000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2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7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  <a:sym typeface="Symbol"/>
                        </a:rPr>
                        <a:t></a:t>
                      </a: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 (lm) (2)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530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383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3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>
                          <a:latin typeface="Comic Sans MS"/>
                          <a:ea typeface="Times New Roman"/>
                          <a:cs typeface="Times New Roman"/>
                        </a:rPr>
                        <a:t>fe (lm/W)</a:t>
                      </a:r>
                      <a:endParaRPr lang="fr-FR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9,5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29</a:t>
                      </a:r>
                      <a:endParaRPr lang="fr-FR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23850" y="44450"/>
            <a:ext cx="3168650" cy="720725"/>
            <a:chOff x="1" y="0"/>
            <a:chExt cx="1691406" cy="407393"/>
          </a:xfrm>
        </p:grpSpPr>
        <p:sp>
          <p:nvSpPr>
            <p:cNvPr id="2767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2565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7672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7669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7670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7652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7653" name="ZoneTexte 12"/>
          <p:cNvSpPr txBox="1">
            <a:spLocks noChangeArrowheads="1"/>
          </p:cNvSpPr>
          <p:nvPr/>
        </p:nvSpPr>
        <p:spPr bwMode="auto">
          <a:xfrm>
            <a:off x="0" y="1527175"/>
            <a:ext cx="6875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Les systèmes de distribution lumineuse</a:t>
            </a:r>
          </a:p>
        </p:txBody>
      </p:sp>
      <p:sp>
        <p:nvSpPr>
          <p:cNvPr id="27654" name="AutoShape 4"/>
          <p:cNvSpPr>
            <a:spLocks noChangeArrowheads="1"/>
          </p:cNvSpPr>
          <p:nvPr/>
        </p:nvSpPr>
        <p:spPr bwMode="auto">
          <a:xfrm>
            <a:off x="0" y="981075"/>
            <a:ext cx="6443663" cy="504825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2800" b="1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</a:rPr>
              <a:t>Structuration des connaissances </a:t>
            </a:r>
            <a:endParaRPr lang="fr-FR" dirty="0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27655" name="Picture 2" descr="http://t0.gstatic.com/images?q=tbn:ANd9GcRXtYUi7CY447xLbfbvWQomdSnyyi2QHHb0u11sa5s8D8fQc6ncYVWTAw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6732588" y="1196975"/>
            <a:ext cx="20510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5" cstate="print"/>
          <a:srcRect l="1151" t="34372" r="70071" b="25720"/>
          <a:stretch>
            <a:fillRect/>
          </a:stretch>
        </p:blipFill>
        <p:spPr bwMode="auto">
          <a:xfrm>
            <a:off x="0" y="3716338"/>
            <a:ext cx="26162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7" descr="http://www.energieplus-lesite.be/energieplus/fileadmin/resources/02_projet_de_construction/images/vitreprismathoriz.gif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2732088" y="4613275"/>
            <a:ext cx="19843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8" name="ZoneTexte 12"/>
          <p:cNvSpPr txBox="1">
            <a:spLocks noChangeArrowheads="1"/>
          </p:cNvSpPr>
          <p:nvPr/>
        </p:nvSpPr>
        <p:spPr bwMode="auto">
          <a:xfrm>
            <a:off x="4787900" y="5373688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/>
              <a:t>les vitrages</a:t>
            </a:r>
          </a:p>
          <a:p>
            <a:pPr algn="ctr"/>
            <a:r>
              <a:rPr lang="fr-FR" sz="2000" b="1"/>
              <a:t>directionnels</a:t>
            </a:r>
            <a:endParaRPr lang="fr-FR" sz="2000"/>
          </a:p>
        </p:txBody>
      </p:sp>
      <p:grpSp>
        <p:nvGrpSpPr>
          <p:cNvPr id="4" name="Groupe 22"/>
          <p:cNvGrpSpPr>
            <a:grpSpLocks/>
          </p:cNvGrpSpPr>
          <p:nvPr/>
        </p:nvGrpSpPr>
        <p:grpSpPr bwMode="auto">
          <a:xfrm>
            <a:off x="6875463" y="2852738"/>
            <a:ext cx="2051050" cy="3744912"/>
            <a:chOff x="0" y="2276475"/>
            <a:chExt cx="2051050" cy="3744416"/>
          </a:xfrm>
        </p:grpSpPr>
        <p:sp>
          <p:nvSpPr>
            <p:cNvPr id="27666" name="ZoneTexte 12"/>
            <p:cNvSpPr txBox="1">
              <a:spLocks noChangeArrowheads="1"/>
            </p:cNvSpPr>
            <p:nvPr/>
          </p:nvSpPr>
          <p:spPr bwMode="auto">
            <a:xfrm>
              <a:off x="0" y="2276475"/>
              <a:ext cx="19796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/>
                <a:t> Le </a:t>
              </a:r>
              <a:r>
                <a:rPr lang="fr-FR" sz="2000" b="1"/>
                <a:t> Lightshelf</a:t>
              </a:r>
              <a:endParaRPr lang="fr-FR" sz="2000"/>
            </a:p>
          </p:txBody>
        </p:sp>
        <p:pic>
          <p:nvPicPr>
            <p:cNvPr id="2766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11566" t="35985" r="64209" b="8073"/>
            <a:stretch>
              <a:fillRect/>
            </a:stretch>
          </p:blipFill>
          <p:spPr bwMode="auto">
            <a:xfrm>
              <a:off x="72008" y="2776460"/>
              <a:ext cx="1872208" cy="3244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8" name="ZoneTexte 12"/>
            <p:cNvSpPr txBox="1">
              <a:spLocks noChangeArrowheads="1"/>
            </p:cNvSpPr>
            <p:nvPr/>
          </p:nvSpPr>
          <p:spPr bwMode="auto">
            <a:xfrm>
              <a:off x="0" y="2276475"/>
              <a:ext cx="20510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/>
                <a:t> </a:t>
              </a:r>
            </a:p>
          </p:txBody>
        </p:sp>
      </p:grpSp>
      <p:grpSp>
        <p:nvGrpSpPr>
          <p:cNvPr id="5" name="Groupe 23"/>
          <p:cNvGrpSpPr>
            <a:grpSpLocks/>
          </p:cNvGrpSpPr>
          <p:nvPr/>
        </p:nvGrpSpPr>
        <p:grpSpPr bwMode="auto">
          <a:xfrm>
            <a:off x="2771775" y="3500438"/>
            <a:ext cx="4032250" cy="1223962"/>
            <a:chOff x="2700339" y="1989138"/>
            <a:chExt cx="3671886" cy="1224136"/>
          </a:xfrm>
        </p:grpSpPr>
        <p:pic>
          <p:nvPicPr>
            <p:cNvPr id="27664" name="Picture 5" descr="http://www.energieplus-lesite.be/energieplus/fileadmin/resources/02_projet_de_construction/images/anidolique.gif"/>
            <p:cNvPicPr>
              <a:picLocks noChangeAspect="1" noChangeArrowheads="1"/>
            </p:cNvPicPr>
            <p:nvPr/>
          </p:nvPicPr>
          <p:blipFill>
            <a:blip r:embed="rId9" r:link="rId10" cstate="print"/>
            <a:srcRect/>
            <a:stretch>
              <a:fillRect/>
            </a:stretch>
          </p:blipFill>
          <p:spPr bwMode="auto">
            <a:xfrm>
              <a:off x="3923928" y="2053199"/>
              <a:ext cx="2448297" cy="116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5" name="ZoneTexte 12"/>
            <p:cNvSpPr txBox="1">
              <a:spLocks noChangeArrowheads="1"/>
            </p:cNvSpPr>
            <p:nvPr/>
          </p:nvSpPr>
          <p:spPr bwMode="auto">
            <a:xfrm>
              <a:off x="2700339" y="1989138"/>
              <a:ext cx="158417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2000" b="1"/>
                <a:t>Les systèmes anidoliques</a:t>
              </a:r>
              <a:endParaRPr lang="fr-FR" sz="2000"/>
            </a:p>
          </p:txBody>
        </p:sp>
      </p:grpSp>
      <p:grpSp>
        <p:nvGrpSpPr>
          <p:cNvPr id="6" name="Groupe 21"/>
          <p:cNvGrpSpPr>
            <a:grpSpLocks/>
          </p:cNvGrpSpPr>
          <p:nvPr/>
        </p:nvGrpSpPr>
        <p:grpSpPr bwMode="auto">
          <a:xfrm>
            <a:off x="250825" y="1989138"/>
            <a:ext cx="5364163" cy="1473200"/>
            <a:chOff x="1763713" y="3500438"/>
            <a:chExt cx="4460875" cy="1473200"/>
          </a:xfrm>
        </p:grpSpPr>
        <p:pic>
          <p:nvPicPr>
            <p:cNvPr id="27662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63713" y="3860800"/>
              <a:ext cx="4460875" cy="111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3" name="ZoneTexte 12"/>
            <p:cNvSpPr txBox="1">
              <a:spLocks noChangeArrowheads="1"/>
            </p:cNvSpPr>
            <p:nvPr/>
          </p:nvSpPr>
          <p:spPr bwMode="auto">
            <a:xfrm>
              <a:off x="2051050" y="3500438"/>
              <a:ext cx="32051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000" b="1"/>
                <a:t>les conduits de lumière. </a:t>
              </a:r>
              <a:endParaRPr lang="fr-FR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292600"/>
            <a:ext cx="73358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1557338"/>
            <a:ext cx="52197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23850" y="44450"/>
            <a:ext cx="3168650" cy="720725"/>
            <a:chOff x="1" y="0"/>
            <a:chExt cx="1691406" cy="407393"/>
          </a:xfrm>
        </p:grpSpPr>
        <p:sp>
          <p:nvSpPr>
            <p:cNvPr id="2868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2565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28684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2868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28682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2867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8679" name="AutoShape 4"/>
          <p:cNvSpPr>
            <a:spLocks noChangeArrowheads="1"/>
          </p:cNvSpPr>
          <p:nvPr/>
        </p:nvSpPr>
        <p:spPr bwMode="auto">
          <a:xfrm>
            <a:off x="0" y="981075"/>
            <a:ext cx="6443663" cy="504825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2800" b="1">
                <a:solidFill>
                  <a:srgbClr val="FFFFFF"/>
                </a:solidFill>
                <a:latin typeface="Calibri" pitchFamily="34" charset="0"/>
                <a:ea typeface="宋体" pitchFamily="2" charset="-122"/>
              </a:rPr>
              <a:t>Structuration des connaissances </a:t>
            </a:r>
            <a:endParaRPr lang="fr-FR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28680" name="Picture 2" descr="http://www.reveco.eu/images/gestes_img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2013" y="1485900"/>
            <a:ext cx="29051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4047" t="21587" r="2905" b="38837"/>
          <a:stretch>
            <a:fillRect/>
          </a:stretch>
        </p:blipFill>
        <p:spPr bwMode="auto">
          <a:xfrm>
            <a:off x="611188" y="2061394"/>
            <a:ext cx="7829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075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0754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0724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075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0752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5707063" y="5295602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30728" name="Image 22" descr="sti2d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0749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0750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0731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95536" y="1268761"/>
            <a:ext cx="8405564" cy="540060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734" name="Text Box 10"/>
          <p:cNvSpPr txBox="1">
            <a:spLocks noChangeArrowheads="1"/>
          </p:cNvSpPr>
          <p:nvPr/>
        </p:nvSpPr>
        <p:spPr bwMode="auto">
          <a:xfrm>
            <a:off x="874713" y="3566344"/>
            <a:ext cx="762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0747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0748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grpSp>
        <p:nvGrpSpPr>
          <p:cNvPr id="6" name="Groupe 25"/>
          <p:cNvGrpSpPr>
            <a:grpSpLocks/>
          </p:cNvGrpSpPr>
          <p:nvPr/>
        </p:nvGrpSpPr>
        <p:grpSpPr bwMode="auto">
          <a:xfrm>
            <a:off x="755650" y="4868565"/>
            <a:ext cx="7848600" cy="1728787"/>
            <a:chOff x="683568" y="2937288"/>
            <a:chExt cx="7848872" cy="1778037"/>
          </a:xfrm>
        </p:grpSpPr>
        <p:pic>
          <p:nvPicPr>
            <p:cNvPr id="30742" name="Picture 2" descr="sous-sol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5816" y="2996953"/>
              <a:ext cx="1800200" cy="1656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3" name="il_fi" descr="http://www.id-deco.fr/piece/cuisine.jpg"/>
            <p:cNvPicPr>
              <a:picLocks noChangeAspect="1" noChangeArrowheads="1"/>
            </p:cNvPicPr>
            <p:nvPr/>
          </p:nvPicPr>
          <p:blipFill>
            <a:blip r:embed="rId8" r:link="rId9" cstate="print"/>
            <a:srcRect/>
            <a:stretch>
              <a:fillRect/>
            </a:stretch>
          </p:blipFill>
          <p:spPr bwMode="auto">
            <a:xfrm>
              <a:off x="683568" y="2996952"/>
              <a:ext cx="1944216" cy="1652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4" name="Picture 26" descr="C:\Documents and Settings\Administrateur\Mes documents\Documents\lycée2010-2011\STI2D\Présentation\présentation-BB\enseignements transversaux\images\éclairage\projecteur 45 leds avec panneau solaire avec radar AREV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59832" y="2996952"/>
              <a:ext cx="847535" cy="883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5" name="il_fi" descr="http://img.archiexpo.fr/images_ae/photo-g/variateur-de-lumiere-18287.jpg"/>
            <p:cNvPicPr>
              <a:picLocks noChangeAspect="1" noChangeArrowheads="1"/>
            </p:cNvPicPr>
            <p:nvPr/>
          </p:nvPicPr>
          <p:blipFill>
            <a:blip r:embed="rId11" r:link="rId12" cstate="print"/>
            <a:srcRect/>
            <a:stretch>
              <a:fillRect/>
            </a:stretch>
          </p:blipFill>
          <p:spPr bwMode="auto">
            <a:xfrm>
              <a:off x="4999547" y="2937288"/>
              <a:ext cx="1876709" cy="1715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6" name="Image 31" descr="lampes1.JP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020272" y="2996952"/>
              <a:ext cx="1512168" cy="1718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Rectangle 32"/>
          <p:cNvSpPr/>
          <p:nvPr/>
        </p:nvSpPr>
        <p:spPr>
          <a:xfrm>
            <a:off x="611188" y="4006329"/>
            <a:ext cx="8064500" cy="358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TD : Autres moyens pour réduire la consommation d’énergie pour un besoin donné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827088" y="4530427"/>
            <a:ext cx="2016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b="1" dirty="0">
                <a:latin typeface="+mn-lt"/>
              </a:rPr>
              <a:t>I. Couleur des murs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059113" y="4365327"/>
            <a:ext cx="17287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+mn-lt"/>
              </a:rPr>
              <a:t>II. Détection de</a:t>
            </a:r>
          </a:p>
          <a:p>
            <a:pPr algn="ctr">
              <a:defRPr/>
            </a:pPr>
            <a:r>
              <a:rPr lang="fr-FR" sz="1600" b="1" dirty="0">
                <a:latin typeface="+mn-lt"/>
              </a:rPr>
              <a:t> présence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148263" y="4365327"/>
            <a:ext cx="172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+mn-lt"/>
              </a:rPr>
              <a:t>III. Variateur de lumière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948488" y="4365327"/>
            <a:ext cx="172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+mn-lt"/>
              </a:rPr>
              <a:t>IV. Remplacement des lampes</a:t>
            </a: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395536" y="980728"/>
            <a:ext cx="6443663" cy="504825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2800" b="1" dirty="0">
                <a:solidFill>
                  <a:srgbClr val="FFFFFF"/>
                </a:solidFill>
                <a:latin typeface="Calibri" pitchFamily="34" charset="0"/>
                <a:ea typeface="宋体" pitchFamily="2" charset="-122"/>
              </a:rPr>
              <a:t>Structuration des connaissances </a:t>
            </a:r>
            <a:endParaRPr lang="fr-FR" dirty="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560" y="1556792"/>
            <a:ext cx="8064500" cy="358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tx1"/>
                </a:solidFill>
              </a:rPr>
              <a:t>TD : </a:t>
            </a:r>
            <a:r>
              <a:rPr lang="fr-FR" b="1" dirty="0" smtClean="0">
                <a:solidFill>
                  <a:schemeClr val="tx1"/>
                </a:solidFill>
              </a:rPr>
              <a:t>Rénovation énergétique d’un bâtiment 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 73"/>
          <p:cNvGrpSpPr/>
          <p:nvPr/>
        </p:nvGrpSpPr>
        <p:grpSpPr>
          <a:xfrm>
            <a:off x="0" y="1196975"/>
            <a:ext cx="11483975" cy="5661025"/>
            <a:chOff x="0" y="1196975"/>
            <a:chExt cx="11483975" cy="5661025"/>
          </a:xfrm>
        </p:grpSpPr>
        <p:grpSp>
          <p:nvGrpSpPr>
            <p:cNvPr id="2" name="Groupe 84"/>
            <p:cNvGrpSpPr>
              <a:grpSpLocks/>
            </p:cNvGrpSpPr>
            <p:nvPr/>
          </p:nvGrpSpPr>
          <p:grpSpPr bwMode="auto">
            <a:xfrm>
              <a:off x="0" y="1196975"/>
              <a:ext cx="11483975" cy="1871663"/>
              <a:chOff x="0" y="1196752"/>
              <a:chExt cx="11484768" cy="1872208"/>
            </a:xfrm>
          </p:grpSpPr>
          <p:pic>
            <p:nvPicPr>
              <p:cNvPr id="27698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1196752"/>
                <a:ext cx="2915816" cy="169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7699" name="Grouper 25"/>
              <p:cNvGrpSpPr>
                <a:grpSpLocks/>
              </p:cNvGrpSpPr>
              <p:nvPr/>
            </p:nvGrpSpPr>
            <p:grpSpPr bwMode="auto">
              <a:xfrm>
                <a:off x="2915817" y="1484785"/>
                <a:ext cx="4608511" cy="1440159"/>
                <a:chOff x="2103288" y="782639"/>
                <a:chExt cx="6858832" cy="3690947"/>
              </a:xfrm>
            </p:grpSpPr>
            <p:sp>
              <p:nvSpPr>
                <p:cNvPr id="35" name="Rectangle à coins arrondis 34"/>
                <p:cNvSpPr/>
                <p:nvPr/>
              </p:nvSpPr>
              <p:spPr>
                <a:xfrm>
                  <a:off x="2104214" y="1468859"/>
                  <a:ext cx="5122624" cy="2299409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/>
                </a:p>
              </p:txBody>
            </p:sp>
            <p:sp>
              <p:nvSpPr>
                <p:cNvPr id="36" name="Rectangle à coins arrondis 35"/>
                <p:cNvSpPr/>
                <p:nvPr/>
              </p:nvSpPr>
              <p:spPr>
                <a:xfrm>
                  <a:off x="2250710" y="1888044"/>
                  <a:ext cx="1268841" cy="1334877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800" dirty="0" smtClean="0"/>
                    <a:t>Problème technique à résoudre</a:t>
                  </a:r>
                  <a:endParaRPr lang="fr-FR" sz="800" dirty="0"/>
                </a:p>
              </p:txBody>
            </p:sp>
            <p:sp>
              <p:nvSpPr>
                <p:cNvPr id="37" name="Rectangle à coins arrondis 36"/>
                <p:cNvSpPr/>
                <p:nvPr/>
              </p:nvSpPr>
              <p:spPr>
                <a:xfrm>
                  <a:off x="3708577" y="1916531"/>
                  <a:ext cx="1689427" cy="130639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800" dirty="0" smtClean="0"/>
                    <a:t>Phase d’activité et de recherche interactive</a:t>
                  </a:r>
                  <a:endParaRPr lang="fr-FR" sz="800" dirty="0"/>
                </a:p>
              </p:txBody>
            </p:sp>
            <p:sp>
              <p:nvSpPr>
                <p:cNvPr id="38" name="Rectangle à coins arrondis 37"/>
                <p:cNvSpPr/>
                <p:nvPr/>
              </p:nvSpPr>
              <p:spPr>
                <a:xfrm>
                  <a:off x="5690996" y="1916531"/>
                  <a:ext cx="1283018" cy="130639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800" dirty="0" smtClean="0"/>
                    <a:t>Formalisation de savoirs</a:t>
                  </a:r>
                  <a:endParaRPr lang="fr-FR" sz="800" dirty="0"/>
                </a:p>
              </p:txBody>
            </p:sp>
            <p:cxnSp>
              <p:nvCxnSpPr>
                <p:cNvPr id="39" name="Connecteur droit avec flèche 38"/>
                <p:cNvCxnSpPr>
                  <a:stCxn id="36" idx="3"/>
                  <a:endCxn id="37" idx="1"/>
                </p:cNvCxnSpPr>
                <p:nvPr/>
              </p:nvCxnSpPr>
              <p:spPr>
                <a:xfrm>
                  <a:off x="3519551" y="2555483"/>
                  <a:ext cx="189027" cy="12208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avec flèche 39"/>
                <p:cNvCxnSpPr>
                  <a:stCxn id="37" idx="3"/>
                  <a:endCxn id="38" idx="1"/>
                </p:cNvCxnSpPr>
                <p:nvPr/>
              </p:nvCxnSpPr>
              <p:spPr>
                <a:xfrm>
                  <a:off x="5398005" y="2567691"/>
                  <a:ext cx="292991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727" name="ZoneTexte 24"/>
                <p:cNvSpPr txBox="1">
                  <a:spLocks noChangeArrowheads="1"/>
                </p:cNvSpPr>
                <p:nvPr/>
              </p:nvSpPr>
              <p:spPr bwMode="auto">
                <a:xfrm>
                  <a:off x="2342407" y="1336279"/>
                  <a:ext cx="5126205" cy="5915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457200"/>
                  <a:r>
                    <a:rPr lang="fr-FR" sz="900" b="1" i="1">
                      <a:latin typeface="Calibri" pitchFamily="34" charset="0"/>
                    </a:rPr>
                    <a:t>Activité pratique de découverte</a:t>
                  </a:r>
                </a:p>
              </p:txBody>
            </p:sp>
            <p:sp>
              <p:nvSpPr>
                <p:cNvPr id="49" name="Rectangle à coins arrondis 48"/>
                <p:cNvSpPr/>
                <p:nvPr/>
              </p:nvSpPr>
              <p:spPr>
                <a:xfrm>
                  <a:off x="2235930" y="3931163"/>
                  <a:ext cx="4977575" cy="542423"/>
                </a:xfrm>
                <a:prstGeom prst="round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 dirty="0" smtClean="0">
                      <a:solidFill>
                        <a:srgbClr val="000000"/>
                      </a:solidFill>
                    </a:rPr>
                    <a:t>Support didactique, réel ou virtuel, présent ou à distance</a:t>
                  </a:r>
                  <a:endParaRPr lang="fr-FR" sz="1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Rectangle à coins arrondis 49"/>
                <p:cNvSpPr/>
                <p:nvPr/>
              </p:nvSpPr>
              <p:spPr>
                <a:xfrm>
                  <a:off x="2248794" y="782639"/>
                  <a:ext cx="4977575" cy="542423"/>
                </a:xfrm>
                <a:prstGeom prst="round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 dirty="0" smtClean="0">
                      <a:solidFill>
                        <a:srgbClr val="000000"/>
                      </a:solidFill>
                    </a:rPr>
                    <a:t>Elève isolé ou élèves en binôme</a:t>
                  </a:r>
                  <a:endParaRPr lang="fr-FR" sz="1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Ellipse 51"/>
                <p:cNvSpPr/>
                <p:nvPr/>
              </p:nvSpPr>
              <p:spPr>
                <a:xfrm>
                  <a:off x="7347342" y="1810717"/>
                  <a:ext cx="1613816" cy="151801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>
                      <a:solidFill>
                        <a:schemeClr val="bg1"/>
                      </a:solidFill>
                    </a:rPr>
                    <a:t>Structuration des savoirs</a:t>
                  </a:r>
                  <a:endParaRPr lang="fr-FR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Flèche vers la droite 40"/>
                <p:cNvSpPr/>
                <p:nvPr/>
              </p:nvSpPr>
              <p:spPr>
                <a:xfrm>
                  <a:off x="7070751" y="2331772"/>
                  <a:ext cx="449759" cy="476273"/>
                </a:xfrm>
                <a:prstGeom prst="rightArrow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4" name="Flèche vers la droite 47"/>
                <p:cNvSpPr/>
                <p:nvPr/>
              </p:nvSpPr>
              <p:spPr>
                <a:xfrm rot="16200000">
                  <a:off x="2530551" y="3490178"/>
                  <a:ext cx="563078" cy="476273"/>
                </a:xfrm>
                <a:prstGeom prst="right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5" name="Flèche vers la droite 48"/>
                <p:cNvSpPr/>
                <p:nvPr/>
              </p:nvSpPr>
              <p:spPr>
                <a:xfrm rot="5400000">
                  <a:off x="2635559" y="1266351"/>
                  <a:ext cx="563078" cy="476273"/>
                </a:xfrm>
                <a:prstGeom prst="right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27700" name="Groupe 60"/>
              <p:cNvGrpSpPr>
                <a:grpSpLocks/>
              </p:cNvGrpSpPr>
              <p:nvPr/>
            </p:nvGrpSpPr>
            <p:grpSpPr bwMode="auto">
              <a:xfrm>
                <a:off x="2368894" y="1196753"/>
                <a:ext cx="2041992" cy="504056"/>
                <a:chOff x="-24464" y="0"/>
                <a:chExt cx="5726179" cy="1517706"/>
              </a:xfrm>
            </p:grpSpPr>
            <p:grpSp>
              <p:nvGrpSpPr>
                <p:cNvPr id="8" name="Groupe 55"/>
                <p:cNvGrpSpPr/>
                <p:nvPr/>
              </p:nvGrpSpPr>
              <p:grpSpPr>
                <a:xfrm>
                  <a:off x="323528" y="0"/>
                  <a:ext cx="1143000" cy="1143000"/>
                  <a:chOff x="1800197" y="981048"/>
                  <a:chExt cx="1143000" cy="1143000"/>
                </a:xfrm>
                <a:scene3d>
                  <a:camera prst="orthographicFront"/>
                  <a:lightRig rig="threePt" dir="t">
                    <a:rot lat="0" lon="0" rev="7500000"/>
                  </a:lightRig>
                </a:scene3d>
              </p:grpSpPr>
              <p:sp>
                <p:nvSpPr>
                  <p:cNvPr id="57" name="Ellipse 56"/>
                  <p:cNvSpPr/>
                  <p:nvPr/>
                </p:nvSpPr>
                <p:spPr>
                  <a:xfrm>
                    <a:off x="1800197" y="981048"/>
                    <a:ext cx="1143000" cy="1143000"/>
                  </a:xfrm>
                  <a:prstGeom prst="ellipse">
                    <a:avLst/>
                  </a:prstGeom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fillRef>
                  <a:effectRef idx="2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58" name="Ellipse 4"/>
                  <p:cNvSpPr/>
                  <p:nvPr/>
                </p:nvSpPr>
                <p:spPr>
                  <a:xfrm>
                    <a:off x="1967586" y="1148436"/>
                    <a:ext cx="808222" cy="808224"/>
                  </a:xfrm>
                  <a:prstGeom prst="rect">
                    <a:avLst/>
                  </a:prstGeom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7780" tIns="17780" rIns="17780" bIns="17780" spcCol="1270" anchor="ctr"/>
                  <a:lstStyle/>
                  <a:p>
                    <a:pPr algn="ctr" defTabSz="622300" fontAlgn="auto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endParaRPr lang="fr-FR" sz="1400" dirty="0"/>
                  </a:p>
                </p:txBody>
              </p:sp>
            </p:grpSp>
            <p:sp>
              <p:nvSpPr>
                <p:cNvPr id="59" name=" 3"/>
                <p:cNvSpPr/>
                <p:nvPr/>
              </p:nvSpPr>
              <p:spPr>
                <a:xfrm>
                  <a:off x="-24464" y="14990"/>
                  <a:ext cx="1800200" cy="1502716"/>
                </a:xfrm>
                <a:prstGeom prst="funnel">
                  <a:avLst/>
                </a:pr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35400"/>
                </a:sp3d>
              </p:spPr>
              <p:style>
                <a:lnRef idx="1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720" name="ZoneTexte 59"/>
                <p:cNvSpPr txBox="1">
                  <a:spLocks noChangeArrowheads="1"/>
                </p:cNvSpPr>
                <p:nvPr/>
              </p:nvSpPr>
              <p:spPr bwMode="auto">
                <a:xfrm>
                  <a:off x="1589691" y="53730"/>
                  <a:ext cx="4112024" cy="582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800">
                      <a:latin typeface="Calibri" pitchFamily="34" charset="0"/>
                    </a:rPr>
                    <a:t>Résolution de problème technique</a:t>
                  </a:r>
                </a:p>
              </p:txBody>
            </p:sp>
          </p:grpSp>
          <p:cxnSp>
            <p:nvCxnSpPr>
              <p:cNvPr id="63" name="Connecteur droit 62"/>
              <p:cNvCxnSpPr/>
              <p:nvPr/>
            </p:nvCxnSpPr>
            <p:spPr>
              <a:xfrm>
                <a:off x="0" y="3068960"/>
                <a:ext cx="1148476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27702" name="Groupe 72"/>
              <p:cNvGrpSpPr>
                <a:grpSpLocks/>
              </p:cNvGrpSpPr>
              <p:nvPr/>
            </p:nvGrpSpPr>
            <p:grpSpPr bwMode="auto">
              <a:xfrm>
                <a:off x="7524328" y="1556792"/>
                <a:ext cx="3813688" cy="1224136"/>
                <a:chOff x="1838432" y="2924944"/>
                <a:chExt cx="5456763" cy="2114552"/>
              </a:xfrm>
            </p:grpSpPr>
            <p:sp>
              <p:nvSpPr>
                <p:cNvPr id="66" name="Rectangle à coins arrondis 65"/>
                <p:cNvSpPr/>
                <p:nvPr/>
              </p:nvSpPr>
              <p:spPr>
                <a:xfrm>
                  <a:off x="1837509" y="2925684"/>
                  <a:ext cx="5458676" cy="2114866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/>
                </a:p>
              </p:txBody>
            </p:sp>
            <p:sp>
              <p:nvSpPr>
                <p:cNvPr id="67" name="Rectangle à coins arrondis 66"/>
                <p:cNvSpPr/>
                <p:nvPr/>
              </p:nvSpPr>
              <p:spPr>
                <a:xfrm>
                  <a:off x="1991978" y="3430399"/>
                  <a:ext cx="1353879" cy="1187726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/>
                    <a:t>Problème technique à résoudre</a:t>
                  </a:r>
                  <a:endParaRPr lang="fr-FR" sz="1000" dirty="0"/>
                </a:p>
              </p:txBody>
            </p:sp>
            <p:sp>
              <p:nvSpPr>
                <p:cNvPr id="68" name="Rectangle à coins arrondis 67"/>
                <p:cNvSpPr/>
                <p:nvPr/>
              </p:nvSpPr>
              <p:spPr>
                <a:xfrm>
                  <a:off x="3548030" y="3455085"/>
                  <a:ext cx="1799114" cy="116304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/>
                    <a:t>Phase d’activité et d’application interactive</a:t>
                  </a:r>
                  <a:endParaRPr lang="fr-FR" sz="1000" dirty="0"/>
                </a:p>
              </p:txBody>
            </p:sp>
            <p:sp>
              <p:nvSpPr>
                <p:cNvPr id="69" name="Rectangle à coins arrondis 68"/>
                <p:cNvSpPr/>
                <p:nvPr/>
              </p:nvSpPr>
              <p:spPr>
                <a:xfrm>
                  <a:off x="5660627" y="3455085"/>
                  <a:ext cx="1367509" cy="116304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/>
                    <a:t>Analyse des résultats</a:t>
                  </a:r>
                  <a:endParaRPr lang="fr-FR" sz="1000" dirty="0"/>
                </a:p>
              </p:txBody>
            </p:sp>
            <p:cxnSp>
              <p:nvCxnSpPr>
                <p:cNvPr id="70" name="Connecteur droit avec flèche 69"/>
                <p:cNvCxnSpPr>
                  <a:stCxn id="67" idx="3"/>
                  <a:endCxn id="68" idx="1"/>
                </p:cNvCxnSpPr>
                <p:nvPr/>
              </p:nvCxnSpPr>
              <p:spPr>
                <a:xfrm>
                  <a:off x="3345858" y="4025633"/>
                  <a:ext cx="202173" cy="10972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avec flèche 70"/>
                <p:cNvCxnSpPr>
                  <a:stCxn id="68" idx="3"/>
                  <a:endCxn id="69" idx="1"/>
                </p:cNvCxnSpPr>
                <p:nvPr/>
              </p:nvCxnSpPr>
              <p:spPr>
                <a:xfrm>
                  <a:off x="5347145" y="4036605"/>
                  <a:ext cx="313482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715" name="ZoneTexte 36"/>
                <p:cNvSpPr txBox="1">
                  <a:spLocks noChangeArrowheads="1"/>
                </p:cNvSpPr>
                <p:nvPr/>
              </p:nvSpPr>
              <p:spPr bwMode="auto">
                <a:xfrm>
                  <a:off x="1958482" y="3028026"/>
                  <a:ext cx="5069008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457200"/>
                  <a:r>
                    <a:rPr lang="fr-FR" sz="1100" b="1" i="1">
                      <a:latin typeface="Calibri" pitchFamily="34" charset="0"/>
                    </a:rPr>
                    <a:t>Activité pratique de confortation</a:t>
                  </a:r>
                </a:p>
              </p:txBody>
            </p:sp>
          </p:grpSp>
          <p:grpSp>
            <p:nvGrpSpPr>
              <p:cNvPr id="27703" name="Groupe 60"/>
              <p:cNvGrpSpPr>
                <a:grpSpLocks/>
              </p:cNvGrpSpPr>
              <p:nvPr/>
            </p:nvGrpSpPr>
            <p:grpSpPr bwMode="auto">
              <a:xfrm>
                <a:off x="7066512" y="1196752"/>
                <a:ext cx="2041992" cy="504056"/>
                <a:chOff x="-24464" y="0"/>
                <a:chExt cx="5726179" cy="1517706"/>
              </a:xfrm>
            </p:grpSpPr>
            <p:grpSp>
              <p:nvGrpSpPr>
                <p:cNvPr id="11" name="Groupe 55"/>
                <p:cNvGrpSpPr/>
                <p:nvPr/>
              </p:nvGrpSpPr>
              <p:grpSpPr>
                <a:xfrm>
                  <a:off x="323528" y="0"/>
                  <a:ext cx="1143000" cy="1143000"/>
                  <a:chOff x="1800197" y="981048"/>
                  <a:chExt cx="1143000" cy="1143000"/>
                </a:xfrm>
                <a:scene3d>
                  <a:camera prst="orthographicFront"/>
                  <a:lightRig rig="threePt" dir="t">
                    <a:rot lat="0" lon="0" rev="7500000"/>
                  </a:lightRig>
                </a:scene3d>
              </p:grpSpPr>
              <p:sp>
                <p:nvSpPr>
                  <p:cNvPr id="78" name="Ellipse 77"/>
                  <p:cNvSpPr/>
                  <p:nvPr/>
                </p:nvSpPr>
                <p:spPr>
                  <a:xfrm>
                    <a:off x="1800197" y="981048"/>
                    <a:ext cx="1143000" cy="1143000"/>
                  </a:xfrm>
                  <a:prstGeom prst="ellipse">
                    <a:avLst/>
                  </a:prstGeom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fillRef>
                  <a:effectRef idx="2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79" name="Ellipse 4"/>
                  <p:cNvSpPr/>
                  <p:nvPr/>
                </p:nvSpPr>
                <p:spPr>
                  <a:xfrm>
                    <a:off x="1967586" y="1148436"/>
                    <a:ext cx="808222" cy="808224"/>
                  </a:xfrm>
                  <a:prstGeom prst="rect">
                    <a:avLst/>
                  </a:prstGeom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7780" tIns="17780" rIns="17780" bIns="17780" spcCol="1270" anchor="ctr"/>
                  <a:lstStyle/>
                  <a:p>
                    <a:pPr algn="ctr" defTabSz="622300" fontAlgn="auto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endParaRPr lang="fr-FR" sz="1400" dirty="0"/>
                  </a:p>
                </p:txBody>
              </p:sp>
            </p:grpSp>
            <p:sp>
              <p:nvSpPr>
                <p:cNvPr id="76" name=" 3"/>
                <p:cNvSpPr/>
                <p:nvPr/>
              </p:nvSpPr>
              <p:spPr>
                <a:xfrm>
                  <a:off x="-24464" y="14990"/>
                  <a:ext cx="1800200" cy="1502716"/>
                </a:xfrm>
                <a:prstGeom prst="funnel">
                  <a:avLst/>
                </a:pr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35400"/>
                </a:sp3d>
              </p:spPr>
              <p:style>
                <a:lnRef idx="1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708" name="ZoneTexte 76"/>
                <p:cNvSpPr txBox="1">
                  <a:spLocks noChangeArrowheads="1"/>
                </p:cNvSpPr>
                <p:nvPr/>
              </p:nvSpPr>
              <p:spPr bwMode="auto">
                <a:xfrm>
                  <a:off x="1589691" y="53730"/>
                  <a:ext cx="4112024" cy="582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800">
                      <a:latin typeface="Calibri" pitchFamily="34" charset="0"/>
                    </a:rPr>
                    <a:t>Résolution de problème technique</a:t>
                  </a:r>
                </a:p>
              </p:txBody>
            </p:sp>
          </p:grpSp>
        </p:grpSp>
        <p:grpSp>
          <p:nvGrpSpPr>
            <p:cNvPr id="73" name="Groupe 72"/>
            <p:cNvGrpSpPr/>
            <p:nvPr/>
          </p:nvGrpSpPr>
          <p:grpSpPr>
            <a:xfrm>
              <a:off x="0" y="3186113"/>
              <a:ext cx="11256112" cy="3671887"/>
              <a:chOff x="0" y="3186113"/>
              <a:chExt cx="11256112" cy="3671887"/>
            </a:xfrm>
          </p:grpSpPr>
          <p:sp>
            <p:nvSpPr>
              <p:cNvPr id="31" name="Rectangle à coins arrondis 30"/>
              <p:cNvSpPr/>
              <p:nvPr/>
            </p:nvSpPr>
            <p:spPr>
              <a:xfrm>
                <a:off x="2987675" y="3186113"/>
                <a:ext cx="3744913" cy="3527425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</p:txBody>
          </p:sp>
          <p:sp>
            <p:nvSpPr>
              <p:cNvPr id="4" name="Rectangle à coins arrondis 3"/>
              <p:cNvSpPr/>
              <p:nvPr/>
            </p:nvSpPr>
            <p:spPr>
              <a:xfrm>
                <a:off x="4500563" y="3254375"/>
                <a:ext cx="1368425" cy="50323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1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Exploitation de l’éclairage naturel</a:t>
                </a:r>
              </a:p>
            </p:txBody>
          </p:sp>
          <p:sp>
            <p:nvSpPr>
              <p:cNvPr id="5" name="Rectangle à coins arrondis 4"/>
              <p:cNvSpPr/>
              <p:nvPr/>
            </p:nvSpPr>
            <p:spPr>
              <a:xfrm>
                <a:off x="1187450" y="3465513"/>
                <a:ext cx="1584325" cy="280828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</p:txBody>
          </p:sp>
          <p:sp>
            <p:nvSpPr>
              <p:cNvPr id="6" name="Rectangle à coins arrondis 5"/>
              <p:cNvSpPr/>
              <p:nvPr/>
            </p:nvSpPr>
            <p:spPr>
              <a:xfrm>
                <a:off x="4500563" y="4981575"/>
                <a:ext cx="1368425" cy="50482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4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Influence de l’isolation thermique</a:t>
                </a:r>
              </a:p>
            </p:txBody>
          </p:sp>
          <p:sp>
            <p:nvSpPr>
              <p:cNvPr id="12" name="Rectangle à coins arrondis 11"/>
              <p:cNvSpPr/>
              <p:nvPr/>
            </p:nvSpPr>
            <p:spPr>
              <a:xfrm>
                <a:off x="4500563" y="3830638"/>
                <a:ext cx="1368425" cy="50323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2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Optimisation type de lampe</a:t>
                </a:r>
              </a:p>
            </p:txBody>
          </p:sp>
          <p:sp>
            <p:nvSpPr>
              <p:cNvPr id="13" name="Rectangle à coins arrondis 12"/>
              <p:cNvSpPr/>
              <p:nvPr/>
            </p:nvSpPr>
            <p:spPr>
              <a:xfrm>
                <a:off x="4500563" y="4395788"/>
                <a:ext cx="1368425" cy="50482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3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Gradateur de lumière</a:t>
                </a:r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4500563" y="5557838"/>
                <a:ext cx="1368425" cy="50482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5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Influence de l’isolation thermique</a:t>
                </a:r>
              </a:p>
            </p:txBody>
          </p:sp>
          <p:sp>
            <p:nvSpPr>
              <p:cNvPr id="20" name="Rectangle à coins arrondis 19"/>
              <p:cNvSpPr/>
              <p:nvPr/>
            </p:nvSpPr>
            <p:spPr>
              <a:xfrm>
                <a:off x="1379538" y="3605213"/>
                <a:ext cx="1223962" cy="6477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Comprendre les principes de la RT2012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22" name="Rectangle à coins arrondis 21"/>
              <p:cNvSpPr/>
              <p:nvPr/>
            </p:nvSpPr>
            <p:spPr>
              <a:xfrm>
                <a:off x="1379538" y="4352925"/>
                <a:ext cx="1223962" cy="100806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Déplacement en agence immobilière, relevé des performances</a:t>
                </a:r>
                <a:endParaRPr lang="fr-FR" dirty="0"/>
              </a:p>
            </p:txBody>
          </p:sp>
          <p:sp>
            <p:nvSpPr>
              <p:cNvPr id="23" name="Rectangle à coins arrondis 22"/>
              <p:cNvSpPr/>
              <p:nvPr/>
            </p:nvSpPr>
            <p:spPr>
              <a:xfrm>
                <a:off x="1379538" y="5476875"/>
                <a:ext cx="1223962" cy="6477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Présentation des relevés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 smtClean="0"/>
                  <a:t>effectués </a:t>
                </a:r>
                <a:endParaRPr lang="fr-FR" dirty="0"/>
              </a:p>
            </p:txBody>
          </p:sp>
          <p:sp>
            <p:nvSpPr>
              <p:cNvPr id="24" name="Rectangle à coins arrondis 23"/>
              <p:cNvSpPr/>
              <p:nvPr/>
            </p:nvSpPr>
            <p:spPr>
              <a:xfrm>
                <a:off x="71438" y="4257675"/>
                <a:ext cx="828675" cy="1152525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defRPr/>
                </a:pPr>
                <a:r>
                  <a:rPr lang="fr-FR" altLang="zh-CN" sz="800" b="1" dirty="0" smtClean="0">
                    <a:solidFill>
                      <a:schemeClr val="bg1"/>
                    </a:solidFill>
                    <a:ea typeface="Times New Roman" pitchFamily="18" charset="0"/>
                    <a:cs typeface="Calibri" pitchFamily="34" charset="0"/>
                  </a:rPr>
                  <a:t>défi majeur du changement climatique</a:t>
                </a:r>
                <a:endParaRPr lang="fr-FR" altLang="zh-CN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lèche vers la droite 23"/>
              <p:cNvSpPr/>
              <p:nvPr/>
            </p:nvSpPr>
            <p:spPr>
              <a:xfrm>
                <a:off x="899618" y="4689724"/>
                <a:ext cx="287532" cy="333063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0" y="5697538"/>
                <a:ext cx="1116013" cy="11604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b="1" dirty="0" smtClean="0">
                    <a:solidFill>
                      <a:schemeClr val="bg1"/>
                    </a:solidFill>
                  </a:rPr>
                  <a:t>Comment connaitre les performances énergétique d’une habitation ?</a:t>
                </a:r>
                <a:endParaRPr lang="fr-FR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lèche vers la droite 30"/>
              <p:cNvSpPr/>
              <p:nvPr/>
            </p:nvSpPr>
            <p:spPr>
              <a:xfrm rot="20325218">
                <a:off x="1009410" y="5998583"/>
                <a:ext cx="283961" cy="263517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26988" y="3186113"/>
                <a:ext cx="873125" cy="85566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 smtClean="0">
                    <a:solidFill>
                      <a:schemeClr val="bg1"/>
                    </a:solidFill>
                  </a:rPr>
                  <a:t>4 Equipes d’élèves</a:t>
                </a:r>
                <a:endParaRPr lang="fr-F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lèche vers la droite 32"/>
              <p:cNvSpPr/>
              <p:nvPr/>
            </p:nvSpPr>
            <p:spPr>
              <a:xfrm rot="452134">
                <a:off x="918156" y="3625083"/>
                <a:ext cx="251516" cy="292164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27676" name="Picture 2" descr="hugo et sa maison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12725" y="4897438"/>
                <a:ext cx="5334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à coins arrondis 31"/>
              <p:cNvSpPr/>
              <p:nvPr/>
            </p:nvSpPr>
            <p:spPr>
              <a:xfrm>
                <a:off x="6012137" y="3466305"/>
                <a:ext cx="431903" cy="280722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dirty="0"/>
                  <a:t>Restitution</a:t>
                </a:r>
                <a:endParaRPr lang="fr-FR" dirty="0"/>
              </a:p>
            </p:txBody>
          </p:sp>
          <p:sp>
            <p:nvSpPr>
              <p:cNvPr id="33" name="Rectangle à coins arrondis 32"/>
              <p:cNvSpPr/>
              <p:nvPr/>
            </p:nvSpPr>
            <p:spPr>
              <a:xfrm>
                <a:off x="3348038" y="3257550"/>
                <a:ext cx="1079500" cy="338455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Choisir les technologies les plus performantes pour améliorer l’efficacité énergétique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18" name="Ellipse 17"/>
              <p:cNvSpPr/>
              <p:nvPr>
                <p:custDataLst>
                  <p:tags r:id="rId1"/>
                </p:custDataLst>
              </p:nvPr>
            </p:nvSpPr>
            <p:spPr>
              <a:xfrm>
                <a:off x="2497138" y="4402138"/>
                <a:ext cx="1066800" cy="1093787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7680" name="ZoneTexte 18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195513" y="4618038"/>
                <a:ext cx="1800225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000" b="1">
                    <a:latin typeface="Calibri" pitchFamily="34" charset="0"/>
                  </a:rPr>
                  <a:t>Fiche synthèse 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Diagnostic des 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Performances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 énergétiques</a:t>
                </a:r>
              </a:p>
            </p:txBody>
          </p:sp>
          <p:sp>
            <p:nvSpPr>
              <p:cNvPr id="64" name="Rectangle à coins arrondis 63"/>
              <p:cNvSpPr/>
              <p:nvPr/>
            </p:nvSpPr>
            <p:spPr>
              <a:xfrm>
                <a:off x="4500563" y="6142038"/>
                <a:ext cx="1368425" cy="50323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6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Influence de l’isolation thermique</a:t>
                </a:r>
              </a:p>
            </p:txBody>
          </p:sp>
          <p:sp>
            <p:nvSpPr>
              <p:cNvPr id="61" name="Losange 60"/>
              <p:cNvSpPr/>
              <p:nvPr/>
            </p:nvSpPr>
            <p:spPr>
              <a:xfrm>
                <a:off x="5651713" y="3186133"/>
                <a:ext cx="1585122" cy="504264"/>
              </a:xfrm>
              <a:prstGeom prst="diamond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b="1" dirty="0" smtClean="0"/>
                  <a:t>Evaluation</a:t>
                </a:r>
                <a:endParaRPr lang="fr-FR" sz="1000" b="1" dirty="0"/>
              </a:p>
            </p:txBody>
          </p:sp>
          <p:sp>
            <p:nvSpPr>
              <p:cNvPr id="80" name="Rectangle à coins arrondis 79"/>
              <p:cNvSpPr/>
              <p:nvPr/>
            </p:nvSpPr>
            <p:spPr>
              <a:xfrm>
                <a:off x="6948488" y="3186113"/>
                <a:ext cx="3600450" cy="3527425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</p:txBody>
          </p:sp>
          <p:sp>
            <p:nvSpPr>
              <p:cNvPr id="81" name="Rectangle à coins arrondis 80"/>
              <p:cNvSpPr/>
              <p:nvPr/>
            </p:nvSpPr>
            <p:spPr>
              <a:xfrm>
                <a:off x="8461375" y="4906963"/>
                <a:ext cx="1366838" cy="136683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dirty="0"/>
                  <a:t>Etude de l’éclairage d’un cabinet médical</a:t>
                </a:r>
              </a:p>
            </p:txBody>
          </p:sp>
          <p:sp>
            <p:nvSpPr>
              <p:cNvPr id="82" name="Rectangle à coins arrondis 81"/>
              <p:cNvSpPr/>
              <p:nvPr/>
            </p:nvSpPr>
            <p:spPr>
              <a:xfrm>
                <a:off x="8461375" y="3538538"/>
                <a:ext cx="1366838" cy="12954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dirty="0"/>
                  <a:t>Simulation du comportement d’un isolant</a:t>
                </a:r>
              </a:p>
            </p:txBody>
          </p:sp>
          <p:sp>
            <p:nvSpPr>
              <p:cNvPr id="83" name="Rectangle à coins arrondis 82"/>
              <p:cNvSpPr/>
              <p:nvPr/>
            </p:nvSpPr>
            <p:spPr>
              <a:xfrm>
                <a:off x="9972578" y="3538188"/>
                <a:ext cx="431903" cy="273533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dirty="0"/>
                  <a:t>Restitution</a:t>
                </a:r>
                <a:endParaRPr lang="fr-FR" dirty="0"/>
              </a:p>
            </p:txBody>
          </p:sp>
          <p:sp>
            <p:nvSpPr>
              <p:cNvPr id="84" name="Rectangle à coins arrondis 83"/>
              <p:cNvSpPr/>
              <p:nvPr/>
            </p:nvSpPr>
            <p:spPr>
              <a:xfrm>
                <a:off x="7235825" y="3546475"/>
                <a:ext cx="1152525" cy="273526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Simuler un comportement  et agir sur les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paramètres du modèle pour faire des choix de solutions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15" name="Ellipse 14"/>
              <p:cNvSpPr/>
              <p:nvPr>
                <p:custDataLst>
                  <p:tags r:id="rId3"/>
                </p:custDataLst>
              </p:nvPr>
            </p:nvSpPr>
            <p:spPr>
              <a:xfrm>
                <a:off x="6386513" y="4373563"/>
                <a:ext cx="1066800" cy="1093787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7694" name="ZoneTexte 15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6011863" y="4743450"/>
                <a:ext cx="18002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000" b="1">
                    <a:latin typeface="Calibri" pitchFamily="34" charset="0"/>
                  </a:rPr>
                  <a:t>Structuration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 des savoirs</a:t>
                </a:r>
              </a:p>
            </p:txBody>
          </p:sp>
          <p:sp>
            <p:nvSpPr>
              <p:cNvPr id="62" name="Losange 61"/>
              <p:cNvSpPr/>
              <p:nvPr/>
            </p:nvSpPr>
            <p:spPr>
              <a:xfrm>
                <a:off x="9672469" y="5627300"/>
                <a:ext cx="1583643" cy="504263"/>
              </a:xfrm>
              <a:prstGeom prst="diamond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b="1" dirty="0" smtClean="0"/>
                  <a:t>Evaluation</a:t>
                </a:r>
                <a:endParaRPr lang="fr-FR" sz="1000" b="1" dirty="0"/>
              </a:p>
            </p:txBody>
          </p:sp>
        </p:grpSp>
      </p:grpSp>
      <p:sp>
        <p:nvSpPr>
          <p:cNvPr id="87" name="Rectangle à coins arrondis 86"/>
          <p:cNvSpPr/>
          <p:nvPr/>
        </p:nvSpPr>
        <p:spPr>
          <a:xfrm>
            <a:off x="3635375" y="188913"/>
            <a:ext cx="5184775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CI10 : Amélioration de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CI8 : formes et caractéristiques de l’énergie </a:t>
            </a:r>
          </a:p>
        </p:txBody>
      </p:sp>
      <p:sp>
        <p:nvSpPr>
          <p:cNvPr id="88" name="Rectangle à coins arrondis 87"/>
          <p:cNvSpPr/>
          <p:nvPr/>
        </p:nvSpPr>
        <p:spPr>
          <a:xfrm>
            <a:off x="187325" y="188913"/>
            <a:ext cx="3160713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Thème : Energie dans l’habitat</a:t>
            </a:r>
          </a:p>
        </p:txBody>
      </p:sp>
      <p:sp>
        <p:nvSpPr>
          <p:cNvPr id="75" name="Flèche droite 74"/>
          <p:cNvSpPr/>
          <p:nvPr/>
        </p:nvSpPr>
        <p:spPr>
          <a:xfrm rot="3932450">
            <a:off x="4300548" y="2601055"/>
            <a:ext cx="1815276" cy="7303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382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3821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3795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3818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3819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3798" name="Rectangle 11"/>
          <p:cNvSpPr>
            <a:spLocks noChangeArrowheads="1"/>
          </p:cNvSpPr>
          <p:nvPr/>
        </p:nvSpPr>
        <p:spPr bwMode="auto">
          <a:xfrm>
            <a:off x="5707063" y="529590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33799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381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3817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3802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23850" y="1412875"/>
            <a:ext cx="8280400" cy="52562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3814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3815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33805" name="Rectangle 3"/>
          <p:cNvSpPr>
            <a:spLocks noChangeArrowheads="1"/>
          </p:cNvSpPr>
          <p:nvPr/>
        </p:nvSpPr>
        <p:spPr bwMode="auto">
          <a:xfrm>
            <a:off x="611188" y="2590800"/>
            <a:ext cx="5183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2763838" algn="ctr"/>
              </a:tabLst>
            </a:pPr>
            <a:r>
              <a:rPr lang="fr-FR" sz="1200">
                <a:solidFill>
                  <a:srgbClr val="006600"/>
                </a:solidFill>
                <a:cs typeface="Times New Roman" pitchFamily="18" charset="0"/>
              </a:rPr>
              <a:t> </a:t>
            </a:r>
            <a:endParaRPr lang="fr-FR" sz="1600">
              <a:latin typeface="Calibri" pitchFamily="34" charset="0"/>
              <a:cs typeface="Times New Roman" pitchFamily="18" charset="0"/>
            </a:endParaRPr>
          </a:p>
          <a:p>
            <a:pPr algn="just">
              <a:tabLst>
                <a:tab pos="2763838" algn="ctr"/>
              </a:tabLst>
            </a:pPr>
            <a:endParaRPr lang="fr-FR">
              <a:cs typeface="Times New Roman" pitchFamily="18" charset="0"/>
            </a:endParaRPr>
          </a:p>
        </p:txBody>
      </p:sp>
      <p:sp>
        <p:nvSpPr>
          <p:cNvPr id="33806" name="AutoShape 4"/>
          <p:cNvSpPr>
            <a:spLocks noChangeArrowheads="1"/>
          </p:cNvSpPr>
          <p:nvPr/>
        </p:nvSpPr>
        <p:spPr bwMode="auto">
          <a:xfrm>
            <a:off x="323850" y="1125538"/>
            <a:ext cx="3024188" cy="2014537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Problème technique à résoudre : </a:t>
            </a:r>
            <a:r>
              <a:rPr lang="fr-FR" b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L'apport de la lumière du jour dans la salle de soins a-t-elle des conséquences sur la consommation électrique?</a:t>
            </a:r>
            <a:endParaRPr lang="fr-FR" altLang="zh-CN" b="1">
              <a:solidFill>
                <a:schemeClr val="bg1"/>
              </a:solidFill>
              <a:cs typeface="Calibri" pitchFamily="34" charset="0"/>
            </a:endParaRPr>
          </a:p>
          <a:p>
            <a:endParaRPr lang="fr-FR" sz="1200" b="1">
              <a:solidFill>
                <a:schemeClr val="bg1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33807" name="Image 258"/>
          <p:cNvPicPr>
            <a:picLocks noChangeAspect="1" noChangeArrowheads="1"/>
          </p:cNvPicPr>
          <p:nvPr/>
        </p:nvPicPr>
        <p:blipFill>
          <a:blip r:embed="rId5" cstate="print"/>
          <a:srcRect l="23238" t="37743" r="23651" b="25827"/>
          <a:stretch>
            <a:fillRect/>
          </a:stretch>
        </p:blipFill>
        <p:spPr bwMode="auto">
          <a:xfrm>
            <a:off x="3635375" y="1484313"/>
            <a:ext cx="189071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34" descr="C:\Documents and Settings\Administrateur\Mes documents\Documents\Séminaire national\restitution\images\pièce avec une fenètre seu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789363"/>
            <a:ext cx="43164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35" descr="C:\Documents and Settings\Administrateur\Mes documents\Documents\Séminaire national\restitution\images\plan une fenèt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3789363"/>
            <a:ext cx="37433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6"/>
          <p:cNvSpPr txBox="1"/>
          <p:nvPr/>
        </p:nvSpPr>
        <p:spPr>
          <a:xfrm>
            <a:off x="611560" y="3193812"/>
            <a:ext cx="4824536" cy="52322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2800" b="1" i="1" dirty="0">
                <a:solidFill>
                  <a:srgbClr val="FF0000"/>
                </a:solidFill>
              </a:rPr>
              <a:t>Logiciel de modélisation</a:t>
            </a:r>
          </a:p>
        </p:txBody>
      </p:sp>
      <p:pic>
        <p:nvPicPr>
          <p:cNvPr id="33813" name="Picture 2" descr="cabinet medic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525" y="1484313"/>
            <a:ext cx="2663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4842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4843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4819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484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4841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5707063" y="529590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34823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34838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34839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34826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23850" y="1412875"/>
            <a:ext cx="8280400" cy="52562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3483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34837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34829" name="Rectangle 3"/>
          <p:cNvSpPr>
            <a:spLocks noChangeArrowheads="1"/>
          </p:cNvSpPr>
          <p:nvPr/>
        </p:nvSpPr>
        <p:spPr bwMode="auto">
          <a:xfrm>
            <a:off x="611188" y="2590800"/>
            <a:ext cx="5183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2763838" algn="ctr"/>
              </a:tabLst>
            </a:pPr>
            <a:r>
              <a:rPr lang="fr-FR" sz="1200">
                <a:solidFill>
                  <a:srgbClr val="006600"/>
                </a:solidFill>
                <a:cs typeface="Times New Roman" pitchFamily="18" charset="0"/>
              </a:rPr>
              <a:t> </a:t>
            </a:r>
            <a:endParaRPr lang="fr-FR" sz="1600">
              <a:latin typeface="Calibri" pitchFamily="34" charset="0"/>
              <a:cs typeface="Times New Roman" pitchFamily="18" charset="0"/>
            </a:endParaRPr>
          </a:p>
          <a:p>
            <a:pPr algn="just">
              <a:tabLst>
                <a:tab pos="2763838" algn="ctr"/>
              </a:tabLst>
            </a:pPr>
            <a:endParaRPr lang="fr-FR">
              <a:cs typeface="Times New Roman" pitchFamily="18" charset="0"/>
            </a:endParaRPr>
          </a:p>
        </p:txBody>
      </p:sp>
      <p:pic>
        <p:nvPicPr>
          <p:cNvPr id="34830" name="Picture 2" descr="cabinet medi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484313"/>
            <a:ext cx="2663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1" name="AutoShape 4"/>
          <p:cNvSpPr>
            <a:spLocks noChangeArrowheads="1"/>
          </p:cNvSpPr>
          <p:nvPr/>
        </p:nvSpPr>
        <p:spPr bwMode="auto">
          <a:xfrm>
            <a:off x="323850" y="1125538"/>
            <a:ext cx="3024188" cy="2014537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Problème technique à résoudre : l</a:t>
            </a:r>
            <a:r>
              <a:rPr lang="fr-FR" b="1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'apport de la lumière du jour dans la salle de soins a-t-il des conséquences sur la consommation électrique?</a:t>
            </a:r>
            <a:endParaRPr lang="fr-FR" altLang="zh-CN" b="1">
              <a:solidFill>
                <a:schemeClr val="bg1"/>
              </a:solidFill>
              <a:cs typeface="Calibri" pitchFamily="34" charset="0"/>
            </a:endParaRPr>
          </a:p>
          <a:p>
            <a:endParaRPr lang="fr-FR" sz="1200" b="1">
              <a:solidFill>
                <a:schemeClr val="bg1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34832" name="Image 258"/>
          <p:cNvPicPr>
            <a:picLocks noChangeAspect="1" noChangeArrowheads="1"/>
          </p:cNvPicPr>
          <p:nvPr/>
        </p:nvPicPr>
        <p:blipFill>
          <a:blip r:embed="rId6" cstate="print"/>
          <a:srcRect l="23238" t="37743" r="23651" b="25827"/>
          <a:stretch>
            <a:fillRect/>
          </a:stretch>
        </p:blipFill>
        <p:spPr bwMode="auto">
          <a:xfrm>
            <a:off x="3635375" y="1484313"/>
            <a:ext cx="18907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Rectangle 28"/>
          <p:cNvSpPr>
            <a:spLocks noChangeArrowheads="1"/>
          </p:cNvSpPr>
          <p:nvPr/>
        </p:nvSpPr>
        <p:spPr bwMode="auto">
          <a:xfrm>
            <a:off x="395288" y="3565525"/>
            <a:ext cx="22320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2000">
                <a:latin typeface="Calibri" pitchFamily="34" charset="0"/>
                <a:cs typeface="Times New Roman" pitchFamily="18" charset="0"/>
              </a:rPr>
              <a:t>Eclairement recommandé pour une salle de soins :</a:t>
            </a:r>
            <a:endParaRPr lang="fr-FR" sz="2000">
              <a:latin typeface="Calibri" pitchFamily="34" charset="0"/>
            </a:endParaRPr>
          </a:p>
          <a:p>
            <a:pPr algn="ctr" eaLnBrk="0" hangingPunct="0"/>
            <a:r>
              <a:rPr lang="fr-FR" sz="2800" b="1">
                <a:latin typeface="Calibri" pitchFamily="34" charset="0"/>
                <a:cs typeface="Times New Roman" pitchFamily="18" charset="0"/>
              </a:rPr>
              <a:t>E = </a:t>
            </a:r>
            <a:r>
              <a:rPr lang="fr-FR" sz="28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500</a:t>
            </a:r>
            <a:r>
              <a:rPr lang="fr-FR" sz="2800" b="1">
                <a:latin typeface="Calibri" pitchFamily="34" charset="0"/>
                <a:cs typeface="Times New Roman" pitchFamily="18" charset="0"/>
              </a:rPr>
              <a:t> lux</a:t>
            </a:r>
            <a:endParaRPr lang="fr-FR" sz="2800">
              <a:latin typeface="Calibri" pitchFamily="34" charset="0"/>
            </a:endParaRPr>
          </a:p>
        </p:txBody>
      </p:sp>
      <p:pic>
        <p:nvPicPr>
          <p:cNvPr id="34834" name="Picture 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875" y="3409950"/>
            <a:ext cx="5756275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5" name="Picture 4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5118100"/>
            <a:ext cx="79914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284538"/>
            <a:ext cx="35687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2276475"/>
            <a:ext cx="28765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68313" y="0"/>
            <a:ext cx="8207375" cy="8366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dirty="0">
                <a:latin typeface="+mj-lt"/>
                <a:ea typeface="+mj-ea"/>
                <a:cs typeface="+mj-cs"/>
              </a:rPr>
              <a:t>Simulation thermique d’une habitation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755650" y="2276475"/>
            <a:ext cx="4424363" cy="78898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A partir d’une problématique avec un plan de maison individuelle relativement simple</a:t>
            </a:r>
          </a:p>
        </p:txBody>
      </p:sp>
      <p:sp>
        <p:nvSpPr>
          <p:cNvPr id="31750" name="AutoShape 4"/>
          <p:cNvSpPr>
            <a:spLocks noChangeArrowheads="1"/>
          </p:cNvSpPr>
          <p:nvPr/>
        </p:nvSpPr>
        <p:spPr bwMode="auto">
          <a:xfrm>
            <a:off x="323850" y="13414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Problème technique à résoudre :  Rechercher les épaisseurs d’isolants  à  prévoir.</a:t>
            </a:r>
            <a:endParaRPr lang="fr-FR" altLang="zh-CN" sz="1000"/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23850" y="1700213"/>
            <a:ext cx="8280400" cy="4752975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/>
          <p:cNvSpPr>
            <a:spLocks noChangeArrowheads="1"/>
          </p:cNvSpPr>
          <p:nvPr/>
        </p:nvSpPr>
        <p:spPr bwMode="auto">
          <a:xfrm>
            <a:off x="0" y="1600200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COMPETENCES ATTENDUES</a:t>
            </a: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179388" y="1916113"/>
            <a:ext cx="8640762" cy="4392612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149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115888"/>
            <a:ext cx="792163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0" y="0"/>
            <a:ext cx="6324600" cy="908050"/>
            <a:chOff x="0" y="0"/>
            <a:chExt cx="3363323" cy="513739"/>
          </a:xfrm>
        </p:grpSpPr>
        <p:sp>
          <p:nvSpPr>
            <p:cNvPr id="6162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3363322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6163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6152" name="Rectangle 18"/>
          <p:cNvSpPr>
            <a:spLocks noChangeArrowheads="1"/>
          </p:cNvSpPr>
          <p:nvPr/>
        </p:nvSpPr>
        <p:spPr bwMode="auto">
          <a:xfrm>
            <a:off x="152400" y="330200"/>
            <a:ext cx="3983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6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508625" y="2779713"/>
            <a:ext cx="3429000" cy="2952750"/>
            <a:chOff x="5226050" y="1700808"/>
            <a:chExt cx="3429000" cy="2952750"/>
          </a:xfrm>
        </p:grpSpPr>
        <p:pic>
          <p:nvPicPr>
            <p:cNvPr id="6160" name="Image 3" descr="Image2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6050" y="1700808"/>
              <a:ext cx="3429000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1" name="Picture 2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96550" y="3429020"/>
              <a:ext cx="228600" cy="2254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6155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3775" y="4252913"/>
            <a:ext cx="228600" cy="225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6" name="ZoneTexte 27"/>
          <p:cNvSpPr txBox="1">
            <a:spLocks noChangeArrowheads="1"/>
          </p:cNvSpPr>
          <p:nvPr/>
        </p:nvSpPr>
        <p:spPr bwMode="auto">
          <a:xfrm>
            <a:off x="7885113" y="4292600"/>
            <a:ext cx="48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CI8</a:t>
            </a:r>
          </a:p>
        </p:txBody>
      </p:sp>
      <p:sp>
        <p:nvSpPr>
          <p:cNvPr id="6158" name="ZoneTexte 29"/>
          <p:cNvSpPr txBox="1">
            <a:spLocks noChangeArrowheads="1"/>
          </p:cNvSpPr>
          <p:nvPr/>
        </p:nvSpPr>
        <p:spPr bwMode="auto">
          <a:xfrm>
            <a:off x="7235825" y="4365625"/>
            <a:ext cx="60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CI10</a:t>
            </a:r>
          </a:p>
        </p:txBody>
      </p:sp>
      <p:grpSp>
        <p:nvGrpSpPr>
          <p:cNvPr id="4" name="Groupe 21"/>
          <p:cNvGrpSpPr/>
          <p:nvPr/>
        </p:nvGrpSpPr>
        <p:grpSpPr>
          <a:xfrm rot="21140482">
            <a:off x="27432" y="2213352"/>
            <a:ext cx="4711825" cy="3913467"/>
            <a:chOff x="250099" y="2492896"/>
            <a:chExt cx="4465917" cy="2680479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250099" y="2492896"/>
              <a:ext cx="4465917" cy="2680479"/>
            </a:xfrm>
            <a:prstGeom prst="roundRect">
              <a:avLst/>
            </a:prstGeom>
            <a:solidFill>
              <a:srgbClr val="0070C0"/>
            </a:solidFill>
            <a:scene3d>
              <a:camera prst="perspectiveContrastingRightFacing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 l="24904" t="24235" r="25840" b="12766"/>
            <a:stretch>
              <a:fillRect/>
            </a:stretch>
          </p:blipFill>
          <p:spPr bwMode="auto">
            <a:xfrm>
              <a:off x="707511" y="2540230"/>
              <a:ext cx="3581893" cy="2575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ContrastingRightFacing"/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9138"/>
            <a:ext cx="9144000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68313" y="0"/>
            <a:ext cx="8207375" cy="8366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dirty="0">
                <a:latin typeface="+mj-lt"/>
                <a:ea typeface="+mj-ea"/>
                <a:cs typeface="+mj-cs"/>
              </a:rPr>
              <a:t>Simulation thermique d’une habitation</a:t>
            </a:r>
          </a:p>
        </p:txBody>
      </p:sp>
      <p:sp>
        <p:nvSpPr>
          <p:cNvPr id="5" name="Cadre 4"/>
          <p:cNvSpPr/>
          <p:nvPr/>
        </p:nvSpPr>
        <p:spPr>
          <a:xfrm>
            <a:off x="3622675" y="2444750"/>
            <a:ext cx="2149475" cy="1393825"/>
          </a:xfrm>
          <a:prstGeom prst="fram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Cadre 5"/>
          <p:cNvSpPr/>
          <p:nvPr/>
        </p:nvSpPr>
        <p:spPr>
          <a:xfrm>
            <a:off x="3622675" y="3700463"/>
            <a:ext cx="2663825" cy="850900"/>
          </a:xfrm>
          <a:prstGeom prst="fram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Cadre 6"/>
          <p:cNvSpPr/>
          <p:nvPr/>
        </p:nvSpPr>
        <p:spPr>
          <a:xfrm>
            <a:off x="3622675" y="4264025"/>
            <a:ext cx="4287838" cy="1392238"/>
          </a:xfrm>
          <a:prstGeom prst="fram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Cadre 7"/>
          <p:cNvSpPr/>
          <p:nvPr/>
        </p:nvSpPr>
        <p:spPr>
          <a:xfrm>
            <a:off x="3622675" y="5462588"/>
            <a:ext cx="5521325" cy="1395412"/>
          </a:xfrm>
          <a:prstGeom prst="fram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924050" y="6191250"/>
            <a:ext cx="1651000" cy="5524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Dalle avec vide sanitaire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971675" y="5103813"/>
            <a:ext cx="1651000" cy="3587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Elévation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911350" y="4056063"/>
            <a:ext cx="1663700" cy="4143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Surface vitrée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911350" y="2909888"/>
            <a:ext cx="1663700" cy="3460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Plafond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219075" y="627063"/>
            <a:ext cx="7691438" cy="419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On propose un modèle permettant de simuler le comportement</a:t>
            </a:r>
          </a:p>
        </p:txBody>
      </p:sp>
      <p:sp>
        <p:nvSpPr>
          <p:cNvPr id="16" name="Cadre 15"/>
          <p:cNvSpPr/>
          <p:nvPr/>
        </p:nvSpPr>
        <p:spPr>
          <a:xfrm>
            <a:off x="3895725" y="974725"/>
            <a:ext cx="3795713" cy="1447800"/>
          </a:xfrm>
          <a:prstGeom prst="fram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749550" y="1574800"/>
            <a:ext cx="1146175" cy="317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Toiture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76275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68313" y="0"/>
            <a:ext cx="8207375" cy="8366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dirty="0">
                <a:latin typeface="+mj-lt"/>
                <a:ea typeface="+mj-ea"/>
                <a:cs typeface="+mj-cs"/>
              </a:rPr>
              <a:t>Simulation thermique d’une habitation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73050" y="836613"/>
            <a:ext cx="6234113" cy="42068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A partir du plan et des données l’élève modifie des paramètres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0488" y="1747838"/>
            <a:ext cx="41624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8138" y="1139825"/>
            <a:ext cx="41243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2013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à coins arrondis 8"/>
          <p:cNvSpPr/>
          <p:nvPr/>
        </p:nvSpPr>
        <p:spPr>
          <a:xfrm>
            <a:off x="1892300" y="862013"/>
            <a:ext cx="2605088" cy="5540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L’élève règle les paramètres extérieurs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7666038" y="836613"/>
            <a:ext cx="361950" cy="1030287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>
            <a:off x="7146925" y="5394325"/>
            <a:ext cx="360363" cy="103028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106363" y="4003675"/>
            <a:ext cx="361950" cy="103028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52400" y="3965575"/>
            <a:ext cx="2605088" cy="55403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Puis la puissance de la chaudière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468313" y="0"/>
            <a:ext cx="8207375" cy="8366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dirty="0">
                <a:latin typeface="+mj-lt"/>
                <a:ea typeface="+mj-ea"/>
                <a:cs typeface="+mj-cs"/>
              </a:rPr>
              <a:t>Simulation thermique d’une habitation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8" y="2093913"/>
            <a:ext cx="470535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4213" y="2284413"/>
            <a:ext cx="4649787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égende encadrée 1 3"/>
          <p:cNvSpPr/>
          <p:nvPr/>
        </p:nvSpPr>
        <p:spPr>
          <a:xfrm>
            <a:off x="1173163" y="4894263"/>
            <a:ext cx="801687" cy="177800"/>
          </a:xfrm>
          <a:prstGeom prst="borderCallout1">
            <a:avLst>
              <a:gd name="adj1" fmla="val 293546"/>
              <a:gd name="adj2" fmla="val 125491"/>
              <a:gd name="adj3" fmla="val 52499"/>
              <a:gd name="adj4" fmla="val 1000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solidFill>
                  <a:schemeClr val="tx1"/>
                </a:solidFill>
              </a:rPr>
              <a:t>T° comble</a:t>
            </a:r>
          </a:p>
        </p:txBody>
      </p:sp>
      <p:sp>
        <p:nvSpPr>
          <p:cNvPr id="5" name="Légende encadrée 1 4"/>
          <p:cNvSpPr/>
          <p:nvPr/>
        </p:nvSpPr>
        <p:spPr>
          <a:xfrm>
            <a:off x="663575" y="3035300"/>
            <a:ext cx="955675" cy="163513"/>
          </a:xfrm>
          <a:prstGeom prst="borderCallout1">
            <a:avLst>
              <a:gd name="adj1" fmla="val 63605"/>
              <a:gd name="adj2" fmla="val 170448"/>
              <a:gd name="adj3" fmla="val 52499"/>
              <a:gd name="adj4" fmla="val 100000"/>
            </a:avLst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solidFill>
                  <a:schemeClr val="tx1"/>
                </a:solidFill>
              </a:rPr>
              <a:t>T° intérieure</a:t>
            </a:r>
          </a:p>
        </p:txBody>
      </p:sp>
      <p:sp>
        <p:nvSpPr>
          <p:cNvPr id="6" name="Légende encadrée 1 5"/>
          <p:cNvSpPr/>
          <p:nvPr/>
        </p:nvSpPr>
        <p:spPr>
          <a:xfrm>
            <a:off x="7407275" y="2528888"/>
            <a:ext cx="488950" cy="177800"/>
          </a:xfrm>
          <a:prstGeom prst="borderCallout1">
            <a:avLst>
              <a:gd name="adj1" fmla="val 196189"/>
              <a:gd name="adj2" fmla="val 190785"/>
              <a:gd name="adj3" fmla="val 52499"/>
              <a:gd name="adj4" fmla="val 10000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solidFill>
                  <a:schemeClr val="tx1"/>
                </a:solidFill>
              </a:rPr>
              <a:t>Coût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82575" y="1201738"/>
            <a:ext cx="7318375" cy="38258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tx1"/>
                </a:solidFill>
              </a:rPr>
              <a:t>Résultats de la simulation du comportement sur 10H (36000 s)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776413" y="3578225"/>
            <a:ext cx="2220912" cy="835025"/>
          </a:xfrm>
          <a:prstGeom prst="wedgeRoundRectCallout">
            <a:avLst>
              <a:gd name="adj1" fmla="val 11485"/>
              <a:gd name="adj2" fmla="val -130891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</a:rPr>
              <a:t>Il faut  environ 4H50  (17400s) pour atteindre 20°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5167313" y="3035300"/>
            <a:ext cx="1620837" cy="657225"/>
          </a:xfrm>
          <a:prstGeom prst="wedgeRoundRectCallout">
            <a:avLst>
              <a:gd name="adj1" fmla="val 40988"/>
              <a:gd name="adj2" fmla="val 95677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</a:rPr>
              <a:t>Pour un coût d’environ 4€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68313" y="0"/>
            <a:ext cx="8207375" cy="836613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dirty="0">
                <a:latin typeface="+mj-lt"/>
                <a:ea typeface="+mj-ea"/>
                <a:cs typeface="+mj-cs"/>
              </a:rPr>
              <a:t>Simulation thermique d’une habitation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05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02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05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052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68313" y="1412875"/>
            <a:ext cx="8280400" cy="46085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5707063" y="529590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1033" name="Image 22" descr="sti2d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049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050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036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4822825" y="4287838"/>
            <a:ext cx="1841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grpSp>
        <p:nvGrpSpPr>
          <p:cNvPr id="5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047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048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039" name="AutoShape 4"/>
          <p:cNvSpPr>
            <a:spLocks noChangeArrowheads="1"/>
          </p:cNvSpPr>
          <p:nvPr/>
        </p:nvSpPr>
        <p:spPr bwMode="auto">
          <a:xfrm>
            <a:off x="323850" y="11255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sz="3200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Restitution</a:t>
            </a:r>
            <a:endParaRPr lang="fr-FR" altLang="zh-CN" sz="3200">
              <a:cs typeface="Calibri" pitchFamily="34" charset="0"/>
            </a:endParaRPr>
          </a:p>
          <a:p>
            <a:endParaRPr lang="fr-FR"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1040" name="Image 32" descr="visionne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1484313"/>
            <a:ext cx="115093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Image 29" descr="présentationBefve-Fial2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4221163"/>
            <a:ext cx="151288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Image 31" descr="présentationCornet-Minard3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2492375"/>
            <a:ext cx="150971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Image 32" descr="silence ca tourne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32713" y="1484313"/>
            <a:ext cx="8715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1"/>
          <p:cNvGraphicFramePr>
            <a:graphicFrameLocks noChangeAspect="1"/>
          </p:cNvGraphicFramePr>
          <p:nvPr/>
        </p:nvGraphicFramePr>
        <p:xfrm>
          <a:off x="495300" y="1773238"/>
          <a:ext cx="5589588" cy="4191000"/>
        </p:xfrm>
        <a:graphic>
          <a:graphicData uri="http://schemas.openxmlformats.org/presentationml/2006/ole">
            <p:oleObj spid="_x0000_s101378" name="Acrobat Document" r:id="rId12" imgW="6858000" imgH="5143500" progId="AcroExch.Document.7">
              <p:embed/>
            </p:oleObj>
          </a:graphicData>
        </a:graphic>
      </p:graphicFrame>
      <p:grpSp>
        <p:nvGrpSpPr>
          <p:cNvPr id="6" name="Groupe 25"/>
          <p:cNvGrpSpPr>
            <a:grpSpLocks/>
          </p:cNvGrpSpPr>
          <p:nvPr/>
        </p:nvGrpSpPr>
        <p:grpSpPr bwMode="auto">
          <a:xfrm>
            <a:off x="34925" y="1844675"/>
            <a:ext cx="1152525" cy="1150938"/>
            <a:chOff x="0" y="3645024"/>
            <a:chExt cx="2426609" cy="2736304"/>
          </a:xfrm>
        </p:grpSpPr>
        <p:pic>
          <p:nvPicPr>
            <p:cNvPr id="1045" name="Picture 1" descr="C:\Users\Propriétaire\AppData\Local\Microsoft\Windows\Temporary Internet Files\Content.IE5\7HORWJZO\MP900439407[1]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3214" y="3933055"/>
              <a:ext cx="2273395" cy="2448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6" name="Picture 4" descr="thumbnail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645024"/>
              <a:ext cx="851925" cy="63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/>
          <p:cNvSpPr txBox="1">
            <a:spLocks/>
          </p:cNvSpPr>
          <p:nvPr/>
        </p:nvSpPr>
        <p:spPr>
          <a:xfrm>
            <a:off x="467544" y="71250"/>
            <a:ext cx="8208912" cy="83671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latin typeface="+mj-lt"/>
                <a:ea typeface="+mj-ea"/>
                <a:cs typeface="+mj-cs"/>
              </a:rPr>
              <a:t>Projet AC : Simulation thermique d’une habitation</a:t>
            </a:r>
            <a:endParaRPr lang="fr-FR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9941" name="Picture 6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700213"/>
            <a:ext cx="3024188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à coins arrondis 22"/>
          <p:cNvSpPr/>
          <p:nvPr/>
        </p:nvSpPr>
        <p:spPr>
          <a:xfrm>
            <a:off x="5084763" y="1628775"/>
            <a:ext cx="3663950" cy="22320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</a:rPr>
              <a:t>Après avoir visionné  le film traitant  de l’isolation d’une maison individuelle: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</a:rPr>
              <a:t>-vérifier que les pertes thermiques sont plus importantes par la toiture,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600" dirty="0">
                <a:solidFill>
                  <a:schemeClr val="bg1"/>
                </a:solidFill>
              </a:rPr>
              <a:t>Vérifier l’existence d’un seuil d’efficacité énergétique de l’isolation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600" dirty="0">
                <a:solidFill>
                  <a:schemeClr val="bg1"/>
                </a:solidFill>
              </a:rPr>
              <a:t>Choisir un isolant</a:t>
            </a:r>
          </a:p>
        </p:txBody>
      </p:sp>
      <p:graphicFrame>
        <p:nvGraphicFramePr>
          <p:cNvPr id="39943" name="Object 2"/>
          <p:cNvGraphicFramePr>
            <a:graphicFrameLocks noChangeAspect="1"/>
          </p:cNvGraphicFramePr>
          <p:nvPr/>
        </p:nvGraphicFramePr>
        <p:xfrm>
          <a:off x="776288" y="4241800"/>
          <a:ext cx="4567237" cy="2324100"/>
        </p:xfrm>
        <a:graphic>
          <a:graphicData uri="http://schemas.openxmlformats.org/presentationml/2006/ole">
            <p:oleObj spid="_x0000_s39943" r:id="rId6" imgW="4566300" imgH="2322777" progId="Excel.Sheet.8">
              <p:embed/>
            </p:oleObj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5743575" y="4667250"/>
          <a:ext cx="2794000" cy="1295400"/>
        </p:xfrm>
        <a:graphic>
          <a:graphicData uri="http://schemas.openxmlformats.org/drawingml/2006/table">
            <a:tbl>
              <a:tblPr/>
              <a:tblGrid>
                <a:gridCol w="1153079"/>
                <a:gridCol w="519519"/>
                <a:gridCol w="560701"/>
                <a:gridCol w="560701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Classe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min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max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latin typeface="Arial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231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331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450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latin typeface="Arial"/>
                        </a:rPr>
                        <a:t>451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latin typeface="Arial"/>
                        </a:rPr>
                        <a:t>900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999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4400" y="4800600"/>
            <a:ext cx="8763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à coins arrondis 16"/>
          <p:cNvSpPr/>
          <p:nvPr/>
        </p:nvSpPr>
        <p:spPr>
          <a:xfrm>
            <a:off x="5508625" y="4076700"/>
            <a:ext cx="3032125" cy="4286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A comparer avec le DPE en Kwhep/m²/an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971550" y="3789363"/>
            <a:ext cx="4248150" cy="4318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bg1"/>
                </a:solidFill>
              </a:rPr>
              <a:t>Des simulations sur le modèle précédent permettent d’établir le graphique suivant</a:t>
            </a:r>
          </a:p>
        </p:txBody>
      </p:sp>
      <p:pic>
        <p:nvPicPr>
          <p:cNvPr id="3999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5825" y="147638"/>
            <a:ext cx="122396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323850" y="1308100"/>
            <a:ext cx="8640763" cy="546735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/>
          <p:cNvSpPr txBox="1">
            <a:spLocks/>
          </p:cNvSpPr>
          <p:nvPr/>
        </p:nvSpPr>
        <p:spPr>
          <a:xfrm>
            <a:off x="539552" y="332656"/>
            <a:ext cx="8208912" cy="8367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latin typeface="+mj-lt"/>
                <a:ea typeface="+mj-ea"/>
                <a:cs typeface="+mj-cs"/>
              </a:rPr>
              <a:t>Projet EE : Conception de l’éclairage de la rue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latin typeface="+mj-lt"/>
                <a:ea typeface="+mj-ea"/>
                <a:cs typeface="+mj-cs"/>
              </a:rPr>
              <a:t>Gaston </a:t>
            </a:r>
            <a:r>
              <a:rPr lang="fr-FR" sz="2400" dirty="0" err="1">
                <a:latin typeface="+mj-lt"/>
                <a:ea typeface="+mj-ea"/>
                <a:cs typeface="+mj-cs"/>
              </a:rPr>
              <a:t>Trioux</a:t>
            </a:r>
            <a:r>
              <a:rPr lang="fr-FR" sz="2400" dirty="0">
                <a:latin typeface="+mj-lt"/>
                <a:ea typeface="+mj-ea"/>
                <a:cs typeface="+mj-cs"/>
              </a:rPr>
              <a:t> - commune de </a:t>
            </a:r>
            <a:r>
              <a:rPr lang="fr-FR" sz="2400" dirty="0" err="1">
                <a:latin typeface="+mj-lt"/>
                <a:ea typeface="+mj-ea"/>
                <a:cs typeface="+mj-cs"/>
              </a:rPr>
              <a:t>Viry</a:t>
            </a:r>
            <a:r>
              <a:rPr lang="fr-FR" sz="2400" dirty="0">
                <a:latin typeface="+mj-lt"/>
                <a:ea typeface="+mj-ea"/>
                <a:cs typeface="+mj-cs"/>
              </a:rPr>
              <a:t>-</a:t>
            </a:r>
            <a:r>
              <a:rPr lang="fr-FR" sz="2400" dirty="0" err="1">
                <a:latin typeface="+mj-lt"/>
                <a:ea typeface="+mj-ea"/>
                <a:cs typeface="+mj-cs"/>
              </a:rPr>
              <a:t>Noureuil</a:t>
            </a:r>
            <a:endParaRPr lang="fr-FR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300" y="10048875"/>
            <a:ext cx="8763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300" y="10048875"/>
            <a:ext cx="8763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565400"/>
            <a:ext cx="273526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700213"/>
            <a:ext cx="35337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0525" y="1557338"/>
            <a:ext cx="24034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221163"/>
            <a:ext cx="252095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789363"/>
            <a:ext cx="258762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2205038"/>
            <a:ext cx="22383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323850" y="1484313"/>
            <a:ext cx="4103688" cy="518477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4872038" y="1471613"/>
            <a:ext cx="4103687" cy="5184775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684213" y="1341438"/>
            <a:ext cx="792162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altLang="zh-CN" b="1" dirty="0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Gr1</a:t>
            </a:r>
            <a:endParaRPr lang="fr-FR" altLang="zh-CN" sz="10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5435600" y="1341438"/>
            <a:ext cx="792163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150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altLang="zh-CN" b="1" dirty="0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Gr2</a:t>
            </a:r>
            <a:endParaRPr lang="fr-FR" altLang="zh-CN" sz="10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cs typeface="+mn-cs"/>
            </a:endParaRPr>
          </a:p>
        </p:txBody>
      </p:sp>
      <p:pic>
        <p:nvPicPr>
          <p:cNvPr id="4097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5825" y="444500"/>
            <a:ext cx="11525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7"/>
          <p:cNvGrpSpPr>
            <a:grpSpLocks/>
          </p:cNvGrpSpPr>
          <p:nvPr/>
        </p:nvGrpSpPr>
        <p:grpSpPr bwMode="auto">
          <a:xfrm>
            <a:off x="-2413000" y="1196975"/>
            <a:ext cx="26066750" cy="1871663"/>
            <a:chOff x="-2412776" y="1196752"/>
            <a:chExt cx="26066896" cy="1872208"/>
          </a:xfrm>
        </p:grpSpPr>
        <p:grpSp>
          <p:nvGrpSpPr>
            <p:cNvPr id="42045" name="Groupe 84"/>
            <p:cNvGrpSpPr>
              <a:grpSpLocks/>
            </p:cNvGrpSpPr>
            <p:nvPr/>
          </p:nvGrpSpPr>
          <p:grpSpPr bwMode="auto">
            <a:xfrm>
              <a:off x="-2412776" y="1196752"/>
              <a:ext cx="11484768" cy="1872208"/>
              <a:chOff x="0" y="1196752"/>
              <a:chExt cx="11484768" cy="1872208"/>
            </a:xfrm>
          </p:grpSpPr>
          <p:pic>
            <p:nvPicPr>
              <p:cNvPr id="42063" name="Picture 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0" y="1196752"/>
                <a:ext cx="2915816" cy="169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2064" name="Grouper 25"/>
              <p:cNvGrpSpPr>
                <a:grpSpLocks/>
              </p:cNvGrpSpPr>
              <p:nvPr/>
            </p:nvGrpSpPr>
            <p:grpSpPr bwMode="auto">
              <a:xfrm>
                <a:off x="2915817" y="1484785"/>
                <a:ext cx="4608511" cy="1440159"/>
                <a:chOff x="2103288" y="782639"/>
                <a:chExt cx="6858832" cy="3690947"/>
              </a:xfrm>
            </p:grpSpPr>
            <p:sp>
              <p:nvSpPr>
                <p:cNvPr id="35" name="Rectangle à coins arrondis 34"/>
                <p:cNvSpPr/>
                <p:nvPr/>
              </p:nvSpPr>
              <p:spPr>
                <a:xfrm>
                  <a:off x="2103938" y="1468859"/>
                  <a:ext cx="5122300" cy="2299409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/>
                </a:p>
              </p:txBody>
            </p:sp>
            <p:sp>
              <p:nvSpPr>
                <p:cNvPr id="36" name="Rectangle à coins arrondis 35"/>
                <p:cNvSpPr/>
                <p:nvPr/>
              </p:nvSpPr>
              <p:spPr>
                <a:xfrm>
                  <a:off x="2250425" y="1888044"/>
                  <a:ext cx="1268761" cy="1334877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800" dirty="0" smtClean="0"/>
                    <a:t>Problème technique à résoudre</a:t>
                  </a:r>
                  <a:endParaRPr lang="fr-FR" sz="800" dirty="0"/>
                </a:p>
              </p:txBody>
            </p:sp>
            <p:sp>
              <p:nvSpPr>
                <p:cNvPr id="37" name="Rectangle à coins arrondis 36"/>
                <p:cNvSpPr/>
                <p:nvPr/>
              </p:nvSpPr>
              <p:spPr>
                <a:xfrm>
                  <a:off x="3708200" y="1916531"/>
                  <a:ext cx="1689320" cy="130639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800" dirty="0" smtClean="0"/>
                    <a:t>Phase d’activité et de recherche interactive</a:t>
                  </a:r>
                  <a:endParaRPr lang="fr-FR" sz="800" dirty="0"/>
                </a:p>
              </p:txBody>
            </p:sp>
            <p:sp>
              <p:nvSpPr>
                <p:cNvPr id="38" name="Rectangle à coins arrondis 37"/>
                <p:cNvSpPr/>
                <p:nvPr/>
              </p:nvSpPr>
              <p:spPr>
                <a:xfrm>
                  <a:off x="5690493" y="1916531"/>
                  <a:ext cx="1282937" cy="130639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800" dirty="0" smtClean="0"/>
                    <a:t>Formalisation de savoirs</a:t>
                  </a:r>
                  <a:endParaRPr lang="fr-FR" sz="800" dirty="0"/>
                </a:p>
              </p:txBody>
            </p:sp>
            <p:cxnSp>
              <p:nvCxnSpPr>
                <p:cNvPr id="39" name="Connecteur droit avec flèche 38"/>
                <p:cNvCxnSpPr>
                  <a:stCxn id="36" idx="3"/>
                  <a:endCxn id="37" idx="1"/>
                </p:cNvCxnSpPr>
                <p:nvPr/>
              </p:nvCxnSpPr>
              <p:spPr>
                <a:xfrm>
                  <a:off x="3519186" y="2555483"/>
                  <a:ext cx="189015" cy="12208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avec flèche 39"/>
                <p:cNvCxnSpPr>
                  <a:stCxn id="37" idx="3"/>
                  <a:endCxn id="38" idx="1"/>
                </p:cNvCxnSpPr>
                <p:nvPr/>
              </p:nvCxnSpPr>
              <p:spPr>
                <a:xfrm>
                  <a:off x="5397520" y="2567691"/>
                  <a:ext cx="292973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092" name="ZoneTexte 24"/>
                <p:cNvSpPr txBox="1">
                  <a:spLocks noChangeArrowheads="1"/>
                </p:cNvSpPr>
                <p:nvPr/>
              </p:nvSpPr>
              <p:spPr bwMode="auto">
                <a:xfrm>
                  <a:off x="2342407" y="1336279"/>
                  <a:ext cx="5126205" cy="5915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457200"/>
                  <a:r>
                    <a:rPr lang="fr-FR" sz="900" b="1" i="1">
                      <a:latin typeface="Calibri" pitchFamily="34" charset="0"/>
                    </a:rPr>
                    <a:t>Activité pratique de découverte</a:t>
                  </a:r>
                </a:p>
              </p:txBody>
            </p:sp>
            <p:sp>
              <p:nvSpPr>
                <p:cNvPr id="49" name="Rectangle à coins arrondis 48"/>
                <p:cNvSpPr/>
                <p:nvPr/>
              </p:nvSpPr>
              <p:spPr>
                <a:xfrm>
                  <a:off x="2235930" y="3931163"/>
                  <a:ext cx="4977575" cy="542423"/>
                </a:xfrm>
                <a:prstGeom prst="round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 dirty="0" smtClean="0">
                      <a:solidFill>
                        <a:srgbClr val="000000"/>
                      </a:solidFill>
                    </a:rPr>
                    <a:t>Support didactique, réel ou virtuel, présent ou à distance</a:t>
                  </a:r>
                  <a:endParaRPr lang="fr-FR" sz="1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Rectangle à coins arrondis 49"/>
                <p:cNvSpPr/>
                <p:nvPr/>
              </p:nvSpPr>
              <p:spPr>
                <a:xfrm>
                  <a:off x="2248794" y="782639"/>
                  <a:ext cx="4977575" cy="542423"/>
                </a:xfrm>
                <a:prstGeom prst="round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 dirty="0" smtClean="0">
                      <a:solidFill>
                        <a:srgbClr val="000000"/>
                      </a:solidFill>
                    </a:rPr>
                    <a:t>Elève isolé ou élèves en binôme</a:t>
                  </a:r>
                  <a:endParaRPr lang="fr-FR" sz="1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Ellipse 51"/>
                <p:cNvSpPr/>
                <p:nvPr/>
              </p:nvSpPr>
              <p:spPr>
                <a:xfrm>
                  <a:off x="7346734" y="1810717"/>
                  <a:ext cx="1613714" cy="1518017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>
                      <a:solidFill>
                        <a:schemeClr val="bg1"/>
                      </a:solidFill>
                    </a:rPr>
                    <a:t>Structuration des savoirs</a:t>
                  </a:r>
                  <a:endParaRPr lang="fr-FR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Flèche vers la droite 40"/>
                <p:cNvSpPr/>
                <p:nvPr/>
              </p:nvSpPr>
              <p:spPr>
                <a:xfrm>
                  <a:off x="7070751" y="2331772"/>
                  <a:ext cx="449759" cy="476273"/>
                </a:xfrm>
                <a:prstGeom prst="rightArrow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4" name="Flèche vers la droite 47"/>
                <p:cNvSpPr/>
                <p:nvPr/>
              </p:nvSpPr>
              <p:spPr>
                <a:xfrm rot="16200000">
                  <a:off x="2530551" y="3490178"/>
                  <a:ext cx="563078" cy="476273"/>
                </a:xfrm>
                <a:prstGeom prst="right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5" name="Flèche vers la droite 48"/>
                <p:cNvSpPr/>
                <p:nvPr/>
              </p:nvSpPr>
              <p:spPr>
                <a:xfrm rot="5400000">
                  <a:off x="2635559" y="1266351"/>
                  <a:ext cx="563078" cy="476273"/>
                </a:xfrm>
                <a:prstGeom prst="rightArrow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grpSp>
            <p:nvGrpSpPr>
              <p:cNvPr id="42065" name="Groupe 60"/>
              <p:cNvGrpSpPr>
                <a:grpSpLocks/>
              </p:cNvGrpSpPr>
              <p:nvPr/>
            </p:nvGrpSpPr>
            <p:grpSpPr bwMode="auto">
              <a:xfrm>
                <a:off x="2368894" y="1196753"/>
                <a:ext cx="2041992" cy="504056"/>
                <a:chOff x="-24464" y="0"/>
                <a:chExt cx="5726179" cy="1517706"/>
              </a:xfrm>
            </p:grpSpPr>
            <p:grpSp>
              <p:nvGrpSpPr>
                <p:cNvPr id="9" name="Groupe 55"/>
                <p:cNvGrpSpPr/>
                <p:nvPr/>
              </p:nvGrpSpPr>
              <p:grpSpPr>
                <a:xfrm>
                  <a:off x="323528" y="0"/>
                  <a:ext cx="1143000" cy="1143000"/>
                  <a:chOff x="1800197" y="981048"/>
                  <a:chExt cx="1143000" cy="1143000"/>
                </a:xfrm>
                <a:scene3d>
                  <a:camera prst="orthographicFront"/>
                  <a:lightRig rig="threePt" dir="t">
                    <a:rot lat="0" lon="0" rev="7500000"/>
                  </a:lightRig>
                </a:scene3d>
              </p:grpSpPr>
              <p:sp>
                <p:nvSpPr>
                  <p:cNvPr id="57" name="Ellipse 56"/>
                  <p:cNvSpPr/>
                  <p:nvPr/>
                </p:nvSpPr>
                <p:spPr>
                  <a:xfrm>
                    <a:off x="1800197" y="981048"/>
                    <a:ext cx="1143000" cy="1143000"/>
                  </a:xfrm>
                  <a:prstGeom prst="ellipse">
                    <a:avLst/>
                  </a:prstGeom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fillRef>
                  <a:effectRef idx="2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58" name="Ellipse 4"/>
                  <p:cNvSpPr/>
                  <p:nvPr/>
                </p:nvSpPr>
                <p:spPr>
                  <a:xfrm>
                    <a:off x="1967586" y="1148436"/>
                    <a:ext cx="808222" cy="808224"/>
                  </a:xfrm>
                  <a:prstGeom prst="rect">
                    <a:avLst/>
                  </a:prstGeom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7780" tIns="17780" rIns="17780" bIns="17780" spcCol="1270" anchor="ctr"/>
                  <a:lstStyle/>
                  <a:p>
                    <a:pPr algn="ctr" defTabSz="622300" fontAlgn="auto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endParaRPr lang="fr-FR" sz="1400" dirty="0"/>
                  </a:p>
                </p:txBody>
              </p:sp>
            </p:grpSp>
            <p:sp>
              <p:nvSpPr>
                <p:cNvPr id="59" name=" 3"/>
                <p:cNvSpPr/>
                <p:nvPr/>
              </p:nvSpPr>
              <p:spPr>
                <a:xfrm>
                  <a:off x="-24464" y="14990"/>
                  <a:ext cx="1800200" cy="1502716"/>
                </a:xfrm>
                <a:prstGeom prst="funnel">
                  <a:avLst/>
                </a:pr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35400"/>
                </a:sp3d>
              </p:spPr>
              <p:style>
                <a:lnRef idx="1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085" name="ZoneTexte 59"/>
                <p:cNvSpPr txBox="1">
                  <a:spLocks noChangeArrowheads="1"/>
                </p:cNvSpPr>
                <p:nvPr/>
              </p:nvSpPr>
              <p:spPr bwMode="auto">
                <a:xfrm>
                  <a:off x="1589691" y="53730"/>
                  <a:ext cx="4112024" cy="582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800">
                      <a:latin typeface="Calibri" pitchFamily="34" charset="0"/>
                    </a:rPr>
                    <a:t>Résolution de problème technique</a:t>
                  </a:r>
                </a:p>
              </p:txBody>
            </p:sp>
          </p:grpSp>
          <p:cxnSp>
            <p:nvCxnSpPr>
              <p:cNvPr id="63" name="Connecteur droit 62"/>
              <p:cNvCxnSpPr/>
              <p:nvPr/>
            </p:nvCxnSpPr>
            <p:spPr>
              <a:xfrm>
                <a:off x="0" y="3068960"/>
                <a:ext cx="11484039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42067" name="Groupe 72"/>
              <p:cNvGrpSpPr>
                <a:grpSpLocks/>
              </p:cNvGrpSpPr>
              <p:nvPr/>
            </p:nvGrpSpPr>
            <p:grpSpPr bwMode="auto">
              <a:xfrm>
                <a:off x="7524328" y="1556792"/>
                <a:ext cx="3813688" cy="1224136"/>
                <a:chOff x="1838432" y="2924944"/>
                <a:chExt cx="5456763" cy="2114552"/>
              </a:xfrm>
            </p:grpSpPr>
            <p:sp>
              <p:nvSpPr>
                <p:cNvPr id="66" name="Rectangle à coins arrondis 65"/>
                <p:cNvSpPr/>
                <p:nvPr/>
              </p:nvSpPr>
              <p:spPr>
                <a:xfrm>
                  <a:off x="1836825" y="2925684"/>
                  <a:ext cx="5458330" cy="2114866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dirty="0"/>
                </a:p>
              </p:txBody>
            </p:sp>
            <p:sp>
              <p:nvSpPr>
                <p:cNvPr id="67" name="Rectangle à coins arrondis 66"/>
                <p:cNvSpPr/>
                <p:nvPr/>
              </p:nvSpPr>
              <p:spPr>
                <a:xfrm>
                  <a:off x="1991285" y="3430399"/>
                  <a:ext cx="1353793" cy="1187726"/>
                </a:xfrm>
                <a:prstGeom prst="roundRect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/>
                    <a:t>Problème technique à résoudre</a:t>
                  </a:r>
                  <a:endParaRPr lang="fr-FR" sz="1000" dirty="0"/>
                </a:p>
              </p:txBody>
            </p:sp>
            <p:sp>
              <p:nvSpPr>
                <p:cNvPr id="68" name="Rectangle à coins arrondis 67"/>
                <p:cNvSpPr/>
                <p:nvPr/>
              </p:nvSpPr>
              <p:spPr>
                <a:xfrm>
                  <a:off x="3547238" y="3455085"/>
                  <a:ext cx="1799000" cy="116304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/>
                    <a:t>Phase d’activité et d’application interactive</a:t>
                  </a:r>
                  <a:endParaRPr lang="fr-FR" sz="1000" dirty="0"/>
                </a:p>
              </p:txBody>
            </p:sp>
            <p:sp>
              <p:nvSpPr>
                <p:cNvPr id="69" name="Rectangle à coins arrondis 68"/>
                <p:cNvSpPr/>
                <p:nvPr/>
              </p:nvSpPr>
              <p:spPr>
                <a:xfrm>
                  <a:off x="5659700" y="3455085"/>
                  <a:ext cx="1367422" cy="1163040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fr-FR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dirty="0" smtClean="0"/>
                    <a:t>Analyse des résultats</a:t>
                  </a:r>
                  <a:endParaRPr lang="fr-FR" sz="1000" dirty="0"/>
                </a:p>
              </p:txBody>
            </p:sp>
            <p:cxnSp>
              <p:nvCxnSpPr>
                <p:cNvPr id="70" name="Connecteur droit avec flèche 69"/>
                <p:cNvCxnSpPr>
                  <a:stCxn id="67" idx="3"/>
                  <a:endCxn id="68" idx="1"/>
                </p:cNvCxnSpPr>
                <p:nvPr/>
              </p:nvCxnSpPr>
              <p:spPr>
                <a:xfrm>
                  <a:off x="3345078" y="4025633"/>
                  <a:ext cx="202160" cy="10972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avec flèche 70"/>
                <p:cNvCxnSpPr>
                  <a:stCxn id="68" idx="3"/>
                  <a:endCxn id="69" idx="1"/>
                </p:cNvCxnSpPr>
                <p:nvPr/>
              </p:nvCxnSpPr>
              <p:spPr>
                <a:xfrm>
                  <a:off x="5346238" y="4036605"/>
                  <a:ext cx="313462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080" name="ZoneTexte 36"/>
                <p:cNvSpPr txBox="1">
                  <a:spLocks noChangeArrowheads="1"/>
                </p:cNvSpPr>
                <p:nvPr/>
              </p:nvSpPr>
              <p:spPr bwMode="auto">
                <a:xfrm>
                  <a:off x="1958482" y="3028026"/>
                  <a:ext cx="5069008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457200"/>
                  <a:r>
                    <a:rPr lang="fr-FR" sz="1100" b="1" i="1">
                      <a:latin typeface="Calibri" pitchFamily="34" charset="0"/>
                    </a:rPr>
                    <a:t>Activité pratique de confortation</a:t>
                  </a:r>
                </a:p>
              </p:txBody>
            </p:sp>
          </p:grpSp>
          <p:grpSp>
            <p:nvGrpSpPr>
              <p:cNvPr id="42068" name="Groupe 60"/>
              <p:cNvGrpSpPr>
                <a:grpSpLocks/>
              </p:cNvGrpSpPr>
              <p:nvPr/>
            </p:nvGrpSpPr>
            <p:grpSpPr bwMode="auto">
              <a:xfrm>
                <a:off x="7066512" y="1196752"/>
                <a:ext cx="2041992" cy="504056"/>
                <a:chOff x="-24464" y="0"/>
                <a:chExt cx="5726179" cy="1517706"/>
              </a:xfrm>
            </p:grpSpPr>
            <p:grpSp>
              <p:nvGrpSpPr>
                <p:cNvPr id="17" name="Groupe 55"/>
                <p:cNvGrpSpPr/>
                <p:nvPr/>
              </p:nvGrpSpPr>
              <p:grpSpPr>
                <a:xfrm>
                  <a:off x="323528" y="0"/>
                  <a:ext cx="1143000" cy="1143000"/>
                  <a:chOff x="1800197" y="981048"/>
                  <a:chExt cx="1143000" cy="1143000"/>
                </a:xfrm>
                <a:scene3d>
                  <a:camera prst="orthographicFront"/>
                  <a:lightRig rig="threePt" dir="t">
                    <a:rot lat="0" lon="0" rev="7500000"/>
                  </a:lightRig>
                </a:scene3d>
              </p:grpSpPr>
              <p:sp>
                <p:nvSpPr>
                  <p:cNvPr id="78" name="Ellipse 77"/>
                  <p:cNvSpPr/>
                  <p:nvPr/>
                </p:nvSpPr>
                <p:spPr>
                  <a:xfrm>
                    <a:off x="1800197" y="981048"/>
                    <a:ext cx="1143000" cy="1143000"/>
                  </a:xfrm>
                  <a:prstGeom prst="ellipse">
                    <a:avLst/>
                  </a:prstGeom>
                  <a:sp3d prstMaterial="plastic">
                    <a:bevelT w="127000" h="25400" prst="relaxedInset"/>
                  </a:sp3d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fillRef>
                  <a:effectRef idx="2">
                    <a:schemeClr val="accent5">
                      <a:hueOff val="-4966938"/>
                      <a:satOff val="19906"/>
                      <a:lumOff val="4314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79" name="Ellipse 4"/>
                  <p:cNvSpPr/>
                  <p:nvPr/>
                </p:nvSpPr>
                <p:spPr>
                  <a:xfrm>
                    <a:off x="1967586" y="1148436"/>
                    <a:ext cx="808222" cy="808224"/>
                  </a:xfrm>
                  <a:prstGeom prst="rect">
                    <a:avLst/>
                  </a:prstGeom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7780" tIns="17780" rIns="17780" bIns="17780" spcCol="1270" anchor="ctr"/>
                  <a:lstStyle/>
                  <a:p>
                    <a:pPr algn="ctr" defTabSz="622300" fontAlgn="auto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endParaRPr lang="fr-FR" sz="1400" dirty="0"/>
                  </a:p>
                </p:txBody>
              </p:sp>
            </p:grpSp>
            <p:sp>
              <p:nvSpPr>
                <p:cNvPr id="76" name=" 3"/>
                <p:cNvSpPr/>
                <p:nvPr/>
              </p:nvSpPr>
              <p:spPr>
                <a:xfrm>
                  <a:off x="-24464" y="14990"/>
                  <a:ext cx="1800200" cy="1502716"/>
                </a:xfrm>
                <a:prstGeom prst="funnel">
                  <a:avLst/>
                </a:pr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35400"/>
                </a:sp3d>
              </p:spPr>
              <p:style>
                <a:lnRef idx="1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073" name="ZoneTexte 76"/>
                <p:cNvSpPr txBox="1">
                  <a:spLocks noChangeArrowheads="1"/>
                </p:cNvSpPr>
                <p:nvPr/>
              </p:nvSpPr>
              <p:spPr bwMode="auto">
                <a:xfrm>
                  <a:off x="1589691" y="53730"/>
                  <a:ext cx="4112024" cy="5822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800">
                      <a:latin typeface="Calibri" pitchFamily="34" charset="0"/>
                    </a:rPr>
                    <a:t>Résolution de problème technique</a:t>
                  </a:r>
                </a:p>
              </p:txBody>
            </p:sp>
          </p:grpSp>
        </p:grpSp>
        <p:cxnSp>
          <p:nvCxnSpPr>
            <p:cNvPr id="85" name="Connecteur droit 84"/>
            <p:cNvCxnSpPr/>
            <p:nvPr/>
          </p:nvCxnSpPr>
          <p:spPr>
            <a:xfrm>
              <a:off x="8917275" y="2205109"/>
              <a:ext cx="14736845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à coins arrondis 85"/>
            <p:cNvSpPr/>
            <p:nvPr/>
          </p:nvSpPr>
          <p:spPr>
            <a:xfrm>
              <a:off x="9757067" y="1557220"/>
              <a:ext cx="1439871" cy="122431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8" name="Rectangle à coins arrondis 87"/>
            <p:cNvSpPr/>
            <p:nvPr/>
          </p:nvSpPr>
          <p:spPr>
            <a:xfrm>
              <a:off x="12133568" y="1557220"/>
              <a:ext cx="1439870" cy="122431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grpSp>
          <p:nvGrpSpPr>
            <p:cNvPr id="42049" name="Groupe 95"/>
            <p:cNvGrpSpPr>
              <a:grpSpLocks/>
            </p:cNvGrpSpPr>
            <p:nvPr/>
          </p:nvGrpSpPr>
          <p:grpSpPr bwMode="auto">
            <a:xfrm>
              <a:off x="14367824" y="1556792"/>
              <a:ext cx="3813688" cy="1224136"/>
              <a:chOff x="1838432" y="2924944"/>
              <a:chExt cx="5456763" cy="2114552"/>
            </a:xfrm>
          </p:grpSpPr>
          <p:sp>
            <p:nvSpPr>
              <p:cNvPr id="97" name="Rectangle à coins arrondis 96"/>
              <p:cNvSpPr/>
              <p:nvPr/>
            </p:nvSpPr>
            <p:spPr>
              <a:xfrm>
                <a:off x="1837529" y="2925684"/>
                <a:ext cx="5458331" cy="211486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98" name="Rectangle à coins arrondis 97"/>
              <p:cNvSpPr/>
              <p:nvPr/>
            </p:nvSpPr>
            <p:spPr>
              <a:xfrm>
                <a:off x="1991989" y="3430399"/>
                <a:ext cx="1353793" cy="118772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 smtClean="0"/>
                  <a:t>Problème technique à résoudre</a:t>
                </a:r>
                <a:endParaRPr lang="fr-FR" sz="1000" dirty="0"/>
              </a:p>
            </p:txBody>
          </p:sp>
          <p:sp>
            <p:nvSpPr>
              <p:cNvPr id="99" name="Rectangle à coins arrondis 98"/>
              <p:cNvSpPr/>
              <p:nvPr/>
            </p:nvSpPr>
            <p:spPr>
              <a:xfrm>
                <a:off x="3547943" y="3455085"/>
                <a:ext cx="1799000" cy="116304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 smtClean="0"/>
                  <a:t>Phase d’activité et d’application interactive</a:t>
                </a:r>
                <a:endParaRPr lang="fr-FR" sz="1000" dirty="0"/>
              </a:p>
            </p:txBody>
          </p:sp>
          <p:sp>
            <p:nvSpPr>
              <p:cNvPr id="100" name="Rectangle à coins arrondis 99"/>
              <p:cNvSpPr/>
              <p:nvPr/>
            </p:nvSpPr>
            <p:spPr>
              <a:xfrm>
                <a:off x="5660406" y="3455085"/>
                <a:ext cx="1367422" cy="116304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 smtClean="0"/>
                  <a:t>Analyse des résultats</a:t>
                </a:r>
                <a:endParaRPr lang="fr-FR" sz="1000" dirty="0"/>
              </a:p>
            </p:txBody>
          </p:sp>
          <p:cxnSp>
            <p:nvCxnSpPr>
              <p:cNvPr id="101" name="Connecteur droit avec flèche 100"/>
              <p:cNvCxnSpPr>
                <a:stCxn id="98" idx="3"/>
                <a:endCxn id="99" idx="1"/>
              </p:cNvCxnSpPr>
              <p:nvPr/>
            </p:nvCxnSpPr>
            <p:spPr>
              <a:xfrm>
                <a:off x="3345782" y="4025633"/>
                <a:ext cx="202161" cy="10972"/>
              </a:xfrm>
              <a:prstGeom prst="straightConnector1">
                <a:avLst/>
              </a:prstGeom>
              <a:ln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/>
              <p:cNvCxnSpPr>
                <a:stCxn id="99" idx="3"/>
                <a:endCxn id="100" idx="1"/>
              </p:cNvCxnSpPr>
              <p:nvPr/>
            </p:nvCxnSpPr>
            <p:spPr>
              <a:xfrm>
                <a:off x="5346943" y="4036605"/>
                <a:ext cx="313462" cy="0"/>
              </a:xfrm>
              <a:prstGeom prst="straightConnector1">
                <a:avLst/>
              </a:prstGeom>
              <a:ln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062" name="ZoneTexte 36"/>
              <p:cNvSpPr txBox="1">
                <a:spLocks noChangeArrowheads="1"/>
              </p:cNvSpPr>
              <p:nvPr/>
            </p:nvSpPr>
            <p:spPr bwMode="auto">
              <a:xfrm>
                <a:off x="1958482" y="3028026"/>
                <a:ext cx="506900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457200"/>
                <a:r>
                  <a:rPr lang="fr-FR" sz="1100" b="1" i="1">
                    <a:latin typeface="Calibri" pitchFamily="34" charset="0"/>
                  </a:rPr>
                  <a:t>Activité pratique de confortation</a:t>
                </a:r>
              </a:p>
            </p:txBody>
          </p:sp>
        </p:grpSp>
        <p:grpSp>
          <p:nvGrpSpPr>
            <p:cNvPr id="42050" name="Groupe 60"/>
            <p:cNvGrpSpPr>
              <a:grpSpLocks/>
            </p:cNvGrpSpPr>
            <p:nvPr/>
          </p:nvGrpSpPr>
          <p:grpSpPr bwMode="auto">
            <a:xfrm>
              <a:off x="13910008" y="1196752"/>
              <a:ext cx="2041992" cy="504056"/>
              <a:chOff x="-24464" y="0"/>
              <a:chExt cx="5726179" cy="1517706"/>
            </a:xfrm>
          </p:grpSpPr>
          <p:grpSp>
            <p:nvGrpSpPr>
              <p:cNvPr id="43" name="Groupe 55"/>
              <p:cNvGrpSpPr/>
              <p:nvPr/>
            </p:nvGrpSpPr>
            <p:grpSpPr>
              <a:xfrm>
                <a:off x="323528" y="0"/>
                <a:ext cx="1143000" cy="1143000"/>
                <a:chOff x="1800197" y="981048"/>
                <a:chExt cx="1143000" cy="1143000"/>
              </a:xfrm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108" name="Ellipse 107"/>
                <p:cNvSpPr/>
                <p:nvPr/>
              </p:nvSpPr>
              <p:spPr>
                <a:xfrm>
                  <a:off x="1800197" y="981048"/>
                  <a:ext cx="1143000" cy="1143000"/>
                </a:xfrm>
                <a:prstGeom prst="ellipse">
                  <a:avLst/>
                </a:prstGeom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-4966938"/>
                    <a:satOff val="19906"/>
                    <a:lumOff val="4314"/>
                    <a:alphaOff val="0"/>
                  </a:schemeClr>
                </a:fillRef>
                <a:effectRef idx="2">
                  <a:schemeClr val="accent5">
                    <a:hueOff val="-4966938"/>
                    <a:satOff val="19906"/>
                    <a:lumOff val="4314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9" name="Ellipse 4"/>
                <p:cNvSpPr/>
                <p:nvPr/>
              </p:nvSpPr>
              <p:spPr>
                <a:xfrm>
                  <a:off x="1967586" y="1148436"/>
                  <a:ext cx="808222" cy="808224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7780" tIns="17780" rIns="17780" bIns="17780" spcCol="1270" anchor="ctr"/>
                <a:lstStyle/>
                <a:p>
                  <a:pPr algn="ctr" defTabSz="62230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fr-FR" sz="1400" dirty="0"/>
                </a:p>
              </p:txBody>
            </p:sp>
          </p:grpSp>
          <p:sp>
            <p:nvSpPr>
              <p:cNvPr id="106" name=" 3"/>
              <p:cNvSpPr/>
              <p:nvPr/>
            </p:nvSpPr>
            <p:spPr>
              <a:xfrm>
                <a:off x="-24464" y="14990"/>
                <a:ext cx="1800200" cy="1502716"/>
              </a:xfrm>
              <a:prstGeom prst="funnel">
                <a:avLst/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35400"/>
              </a:sp3d>
            </p:spPr>
            <p:style>
              <a:lnRef idx="1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055" name="ZoneTexte 106"/>
              <p:cNvSpPr txBox="1">
                <a:spLocks noChangeArrowheads="1"/>
              </p:cNvSpPr>
              <p:nvPr/>
            </p:nvSpPr>
            <p:spPr bwMode="auto">
              <a:xfrm>
                <a:off x="1589691" y="53730"/>
                <a:ext cx="4112024" cy="582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800">
                    <a:latin typeface="Calibri" pitchFamily="34" charset="0"/>
                  </a:rPr>
                  <a:t>Résolution de problème technique</a:t>
                </a:r>
              </a:p>
            </p:txBody>
          </p:sp>
        </p:grpSp>
      </p:grpSp>
      <p:grpSp>
        <p:nvGrpSpPr>
          <p:cNvPr id="44" name="Groupe 118"/>
          <p:cNvGrpSpPr>
            <a:grpSpLocks/>
          </p:cNvGrpSpPr>
          <p:nvPr/>
        </p:nvGrpSpPr>
        <p:grpSpPr bwMode="auto">
          <a:xfrm>
            <a:off x="-2197100" y="3141663"/>
            <a:ext cx="26066750" cy="3671887"/>
            <a:chOff x="-2196752" y="3140968"/>
            <a:chExt cx="26066896" cy="3672408"/>
          </a:xfrm>
        </p:grpSpPr>
        <p:grpSp>
          <p:nvGrpSpPr>
            <p:cNvPr id="41990" name="Groupe 85"/>
            <p:cNvGrpSpPr>
              <a:grpSpLocks/>
            </p:cNvGrpSpPr>
            <p:nvPr/>
          </p:nvGrpSpPr>
          <p:grpSpPr bwMode="auto">
            <a:xfrm>
              <a:off x="-2196752" y="3140968"/>
              <a:ext cx="11881320" cy="3672408"/>
              <a:chOff x="0" y="3140968"/>
              <a:chExt cx="11881320" cy="3672408"/>
            </a:xfrm>
          </p:grpSpPr>
          <p:sp>
            <p:nvSpPr>
              <p:cNvPr id="31" name="Rectangle à coins arrondis 30"/>
              <p:cNvSpPr/>
              <p:nvPr/>
            </p:nvSpPr>
            <p:spPr>
              <a:xfrm>
                <a:off x="2987692" y="3140968"/>
                <a:ext cx="3744934" cy="352792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</p:txBody>
          </p:sp>
          <p:sp>
            <p:nvSpPr>
              <p:cNvPr id="4" name="Rectangle à coins arrondis 3"/>
              <p:cNvSpPr/>
              <p:nvPr/>
            </p:nvSpPr>
            <p:spPr>
              <a:xfrm>
                <a:off x="4500588" y="3209240"/>
                <a:ext cx="1366845" cy="50330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1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Exploitation de l’éclairage naturel</a:t>
                </a:r>
              </a:p>
            </p:txBody>
          </p:sp>
          <p:sp>
            <p:nvSpPr>
              <p:cNvPr id="5" name="Rectangle à coins arrondis 4"/>
              <p:cNvSpPr/>
              <p:nvPr/>
            </p:nvSpPr>
            <p:spPr>
              <a:xfrm>
                <a:off x="1187457" y="3420408"/>
                <a:ext cx="1584334" cy="2808685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</p:txBody>
          </p:sp>
          <p:sp>
            <p:nvSpPr>
              <p:cNvPr id="6" name="Rectangle à coins arrondis 5"/>
              <p:cNvSpPr/>
              <p:nvPr/>
            </p:nvSpPr>
            <p:spPr>
              <a:xfrm>
                <a:off x="4500588" y="4936685"/>
                <a:ext cx="1366845" cy="50489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4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Influence de l’isolation thermique</a:t>
                </a:r>
              </a:p>
            </p:txBody>
          </p:sp>
          <p:sp>
            <p:nvSpPr>
              <p:cNvPr id="12" name="Rectangle à coins arrondis 11"/>
              <p:cNvSpPr/>
              <p:nvPr/>
            </p:nvSpPr>
            <p:spPr>
              <a:xfrm>
                <a:off x="4500588" y="3785584"/>
                <a:ext cx="1366845" cy="5033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2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Optimisation type de lampe</a:t>
                </a:r>
              </a:p>
            </p:txBody>
          </p:sp>
          <p:sp>
            <p:nvSpPr>
              <p:cNvPr id="13" name="Rectangle à coins arrondis 12"/>
              <p:cNvSpPr/>
              <p:nvPr/>
            </p:nvSpPr>
            <p:spPr>
              <a:xfrm>
                <a:off x="4500588" y="4350815"/>
                <a:ext cx="1366845" cy="50489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3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Gradateur de lumière</a:t>
                </a:r>
              </a:p>
            </p:txBody>
          </p:sp>
          <p:sp>
            <p:nvSpPr>
              <p:cNvPr id="14" name="Rectangle à coins arrondis 13"/>
              <p:cNvSpPr/>
              <p:nvPr/>
            </p:nvSpPr>
            <p:spPr>
              <a:xfrm>
                <a:off x="4500588" y="5513030"/>
                <a:ext cx="1366845" cy="50489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5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Influence de l’isolation thermique</a:t>
                </a:r>
              </a:p>
            </p:txBody>
          </p:sp>
          <p:sp>
            <p:nvSpPr>
              <p:cNvPr id="20" name="Rectangle à coins arrondis 19"/>
              <p:cNvSpPr/>
              <p:nvPr/>
            </p:nvSpPr>
            <p:spPr>
              <a:xfrm>
                <a:off x="1379545" y="3560127"/>
                <a:ext cx="1223970" cy="64779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Comprendre les principes de la RT2012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22" name="Rectangle à coins arrondis 21"/>
              <p:cNvSpPr/>
              <p:nvPr/>
            </p:nvSpPr>
            <p:spPr>
              <a:xfrm>
                <a:off x="1379545" y="4307946"/>
                <a:ext cx="1223970" cy="100820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Déplacement en agence immobilière, relevé des performances</a:t>
                </a:r>
                <a:endParaRPr lang="fr-FR" dirty="0"/>
              </a:p>
            </p:txBody>
          </p:sp>
          <p:sp>
            <p:nvSpPr>
              <p:cNvPr id="23" name="Rectangle à coins arrondis 22"/>
              <p:cNvSpPr/>
              <p:nvPr/>
            </p:nvSpPr>
            <p:spPr>
              <a:xfrm>
                <a:off x="1379545" y="5432055"/>
                <a:ext cx="1223970" cy="64779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Présentation des relevés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 err="1"/>
                  <a:t>éffectués</a:t>
                </a:r>
                <a:r>
                  <a:rPr lang="fr-FR" sz="1100" dirty="0"/>
                  <a:t> </a:t>
                </a:r>
                <a:endParaRPr lang="fr-FR" dirty="0"/>
              </a:p>
            </p:txBody>
          </p:sp>
          <p:sp>
            <p:nvSpPr>
              <p:cNvPr id="24" name="Rectangle à coins arrondis 23"/>
              <p:cNvSpPr/>
              <p:nvPr/>
            </p:nvSpPr>
            <p:spPr>
              <a:xfrm>
                <a:off x="71437" y="4212682"/>
                <a:ext cx="828680" cy="115268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defRPr/>
                </a:pPr>
                <a:r>
                  <a:rPr lang="fr-FR" altLang="zh-CN" sz="800" b="1" dirty="0" smtClean="0">
                    <a:solidFill>
                      <a:schemeClr val="bg1"/>
                    </a:solidFill>
                    <a:ea typeface="Times New Roman" pitchFamily="18" charset="0"/>
                    <a:cs typeface="Calibri" pitchFamily="34" charset="0"/>
                  </a:rPr>
                  <a:t>défi majeur du changement climatique</a:t>
                </a:r>
                <a:endParaRPr lang="fr-FR" altLang="zh-CN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lèche vers la droite 23"/>
              <p:cNvSpPr/>
              <p:nvPr/>
            </p:nvSpPr>
            <p:spPr>
              <a:xfrm>
                <a:off x="899592" y="4645248"/>
                <a:ext cx="288032" cy="332257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0" y="5652749"/>
                <a:ext cx="1116018" cy="116062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800" b="1" dirty="0" smtClean="0">
                    <a:solidFill>
                      <a:schemeClr val="bg1"/>
                    </a:solidFill>
                  </a:rPr>
                  <a:t>Comment connaitre les performances énergétique d’une habitation ?</a:t>
                </a:r>
                <a:endParaRPr lang="fr-FR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lèche vers la droite 30"/>
              <p:cNvSpPr/>
              <p:nvPr/>
            </p:nvSpPr>
            <p:spPr>
              <a:xfrm rot="20325218">
                <a:off x="1009867" y="5953398"/>
                <a:ext cx="283507" cy="264371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26987" y="3140968"/>
                <a:ext cx="873130" cy="85578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b="1" dirty="0" smtClean="0">
                    <a:solidFill>
                      <a:schemeClr val="bg1"/>
                    </a:solidFill>
                  </a:rPr>
                  <a:t>4 Equipes d’élèves</a:t>
                </a:r>
                <a:endParaRPr lang="fr-FR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lèche vers la droite 32"/>
              <p:cNvSpPr/>
              <p:nvPr/>
            </p:nvSpPr>
            <p:spPr>
              <a:xfrm rot="452134">
                <a:off x="917632" y="3580390"/>
                <a:ext cx="251954" cy="291696"/>
              </a:xfrm>
              <a:prstGeom prst="right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42023" name="Picture 2" descr="hugo et sa maison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3420" y="4851747"/>
                <a:ext cx="533124" cy="400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à coins arrondis 31"/>
              <p:cNvSpPr/>
              <p:nvPr/>
            </p:nvSpPr>
            <p:spPr>
              <a:xfrm>
                <a:off x="6012160" y="3421112"/>
                <a:ext cx="432048" cy="28083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dirty="0"/>
                  <a:t>Restitution</a:t>
                </a:r>
                <a:endParaRPr lang="fr-FR" dirty="0"/>
              </a:p>
            </p:txBody>
          </p:sp>
          <p:sp>
            <p:nvSpPr>
              <p:cNvPr id="33" name="Rectangle à coins arrondis 32"/>
              <p:cNvSpPr/>
              <p:nvPr/>
            </p:nvSpPr>
            <p:spPr>
              <a:xfrm>
                <a:off x="3348057" y="3212415"/>
                <a:ext cx="1079506" cy="338503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Choisir les technologies les plus performantes pour améliorer l’efficacité énergétique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18" name="Ellipse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2497152" y="4357166"/>
                <a:ext cx="1066806" cy="1093942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2027" name="ZoneTexte 18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195936" y="4573240"/>
                <a:ext cx="18000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000" b="1">
                    <a:latin typeface="Calibri" pitchFamily="34" charset="0"/>
                  </a:rPr>
                  <a:t>Fiche synthèse 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Diagnostic des 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Performances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 énergétiques</a:t>
                </a:r>
              </a:p>
            </p:txBody>
          </p:sp>
          <p:sp>
            <p:nvSpPr>
              <p:cNvPr id="64" name="Rectangle à coins arrondis 63"/>
              <p:cNvSpPr/>
              <p:nvPr/>
            </p:nvSpPr>
            <p:spPr>
              <a:xfrm>
                <a:off x="4500588" y="6097312"/>
                <a:ext cx="1366845" cy="5033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Activité 6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dirty="0"/>
                  <a:t>Influence de l’isolation thermique</a:t>
                </a:r>
              </a:p>
            </p:txBody>
          </p:sp>
          <p:sp>
            <p:nvSpPr>
              <p:cNvPr id="56" name="Losange 55"/>
              <p:cNvSpPr/>
              <p:nvPr/>
            </p:nvSpPr>
            <p:spPr>
              <a:xfrm>
                <a:off x="1619672" y="5949280"/>
                <a:ext cx="1584176" cy="504056"/>
              </a:xfrm>
              <a:prstGeom prst="diamond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b="1" dirty="0" smtClean="0"/>
                  <a:t>Evaluation</a:t>
                </a:r>
                <a:endParaRPr lang="fr-FR" sz="1000" b="1" dirty="0"/>
              </a:p>
            </p:txBody>
          </p:sp>
          <p:sp>
            <p:nvSpPr>
              <p:cNvPr id="61" name="Losange 60"/>
              <p:cNvSpPr/>
              <p:nvPr/>
            </p:nvSpPr>
            <p:spPr>
              <a:xfrm>
                <a:off x="5652120" y="3140968"/>
                <a:ext cx="1584176" cy="504056"/>
              </a:xfrm>
              <a:prstGeom prst="diamond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b="1" dirty="0" smtClean="0"/>
                  <a:t>Evaluation</a:t>
                </a:r>
                <a:endParaRPr lang="fr-FR" sz="1000" b="1" dirty="0"/>
              </a:p>
            </p:txBody>
          </p:sp>
          <p:sp>
            <p:nvSpPr>
              <p:cNvPr id="80" name="Rectangle à coins arrondis 79"/>
              <p:cNvSpPr/>
              <p:nvPr/>
            </p:nvSpPr>
            <p:spPr>
              <a:xfrm>
                <a:off x="6948527" y="3140968"/>
                <a:ext cx="3600470" cy="352792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</p:txBody>
          </p:sp>
          <p:sp>
            <p:nvSpPr>
              <p:cNvPr id="81" name="Rectangle à coins arrondis 80"/>
              <p:cNvSpPr/>
              <p:nvPr/>
            </p:nvSpPr>
            <p:spPr>
              <a:xfrm>
                <a:off x="8459836" y="4862062"/>
                <a:ext cx="1368433" cy="136703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dirty="0"/>
                  <a:t>Etude de l’éclairage d’un cabinet médical</a:t>
                </a:r>
              </a:p>
            </p:txBody>
          </p:sp>
          <p:sp>
            <p:nvSpPr>
              <p:cNvPr id="82" name="Rectangle à coins arrondis 81"/>
              <p:cNvSpPr/>
              <p:nvPr/>
            </p:nvSpPr>
            <p:spPr>
              <a:xfrm>
                <a:off x="8459836" y="3493443"/>
                <a:ext cx="1368433" cy="129558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2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dirty="0"/>
                  <a:t>Simulation du comportement d’un isolant</a:t>
                </a:r>
              </a:p>
            </p:txBody>
          </p:sp>
          <p:sp>
            <p:nvSpPr>
              <p:cNvPr id="83" name="Rectangle à coins arrondis 82"/>
              <p:cNvSpPr/>
              <p:nvPr/>
            </p:nvSpPr>
            <p:spPr>
              <a:xfrm>
                <a:off x="9972600" y="3493120"/>
                <a:ext cx="432048" cy="273630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dirty="0"/>
                  <a:t>Restitution</a:t>
                </a:r>
                <a:endParaRPr lang="fr-FR" dirty="0"/>
              </a:p>
            </p:txBody>
          </p:sp>
          <p:sp>
            <p:nvSpPr>
              <p:cNvPr id="15" name="Ellipse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6386549" y="4328586"/>
                <a:ext cx="1065218" cy="1093942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42040" name="ZoneTexte 15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012360" y="4698006"/>
                <a:ext cx="18000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000" b="1">
                    <a:latin typeface="Calibri" pitchFamily="34" charset="0"/>
                  </a:rPr>
                  <a:t>Structuration</a:t>
                </a:r>
              </a:p>
              <a:p>
                <a:pPr algn="ctr"/>
                <a:r>
                  <a:rPr lang="fr-FR" sz="1000" b="1">
                    <a:latin typeface="Calibri" pitchFamily="34" charset="0"/>
                  </a:rPr>
                  <a:t> des savoirs</a:t>
                </a:r>
              </a:p>
            </p:txBody>
          </p:sp>
          <p:sp>
            <p:nvSpPr>
              <p:cNvPr id="84" name="Rectangle à coins arrondis 83"/>
              <p:cNvSpPr/>
              <p:nvPr/>
            </p:nvSpPr>
            <p:spPr>
              <a:xfrm>
                <a:off x="7235866" y="3501381"/>
                <a:ext cx="1152531" cy="273565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100" dirty="0"/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Simuler un comportement  et agir sur les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00" dirty="0"/>
                  <a:t>paramètres du modèle pour faire des choix de solutions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sp>
            <p:nvSpPr>
              <p:cNvPr id="62" name="Losange 61"/>
              <p:cNvSpPr/>
              <p:nvPr/>
            </p:nvSpPr>
            <p:spPr>
              <a:xfrm>
                <a:off x="10297144" y="5517232"/>
                <a:ext cx="1584176" cy="504056"/>
              </a:xfrm>
              <a:prstGeom prst="diamond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00" b="1" dirty="0" smtClean="0"/>
                  <a:t>Evaluation</a:t>
                </a:r>
                <a:endParaRPr lang="fr-FR" sz="1000" b="1" dirty="0"/>
              </a:p>
            </p:txBody>
          </p:sp>
        </p:grpSp>
        <p:cxnSp>
          <p:nvCxnSpPr>
            <p:cNvPr id="74" name="Connecteur droit 73"/>
            <p:cNvCxnSpPr/>
            <p:nvPr/>
          </p:nvCxnSpPr>
          <p:spPr>
            <a:xfrm>
              <a:off x="8364945" y="4941448"/>
              <a:ext cx="15505199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à coins arrondis 89"/>
            <p:cNvSpPr/>
            <p:nvPr/>
          </p:nvSpPr>
          <p:spPr>
            <a:xfrm>
              <a:off x="9541289" y="3140968"/>
              <a:ext cx="1800235" cy="352792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dirty="0"/>
            </a:p>
          </p:txBody>
        </p:sp>
        <p:sp>
          <p:nvSpPr>
            <p:cNvPr id="91" name="Ellipse 90"/>
            <p:cNvSpPr/>
            <p:nvPr>
              <p:custDataLst>
                <p:tags r:id="rId1"/>
              </p:custDataLst>
            </p:nvPr>
          </p:nvSpPr>
          <p:spPr>
            <a:xfrm>
              <a:off x="8604658" y="4315885"/>
              <a:ext cx="1295407" cy="123842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/>
                <a:t>Structuration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/>
                <a:t> des savoirs</a:t>
              </a:r>
            </a:p>
          </p:txBody>
        </p:sp>
        <p:sp>
          <p:nvSpPr>
            <p:cNvPr id="94" name="Rectangle à coins arrondis 93"/>
            <p:cNvSpPr/>
            <p:nvPr/>
          </p:nvSpPr>
          <p:spPr>
            <a:xfrm>
              <a:off x="11989227" y="3140968"/>
              <a:ext cx="1800235" cy="352792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dirty="0"/>
            </a:p>
          </p:txBody>
        </p:sp>
        <p:sp>
          <p:nvSpPr>
            <p:cNvPr id="92" name="Ellipse 91"/>
            <p:cNvSpPr/>
            <p:nvPr>
              <p:custDataLst>
                <p:tags r:id="rId2"/>
              </p:custDataLst>
            </p:nvPr>
          </p:nvSpPr>
          <p:spPr>
            <a:xfrm>
              <a:off x="11124036" y="4350815"/>
              <a:ext cx="1066806" cy="109394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5" name="Rectangle à coins arrondis 94"/>
            <p:cNvSpPr/>
            <p:nvPr/>
          </p:nvSpPr>
          <p:spPr>
            <a:xfrm>
              <a:off x="14508605" y="3212415"/>
              <a:ext cx="3673496" cy="35295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dirty="0"/>
            </a:p>
          </p:txBody>
        </p:sp>
        <p:sp>
          <p:nvSpPr>
            <p:cNvPr id="93" name="Ellipse 92"/>
            <p:cNvSpPr/>
            <p:nvPr>
              <p:custDataLst>
                <p:tags r:id="rId3"/>
              </p:custDataLst>
            </p:nvPr>
          </p:nvSpPr>
          <p:spPr>
            <a:xfrm>
              <a:off x="13573561" y="4365104"/>
              <a:ext cx="1065219" cy="109394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0" name="Rectangle à coins arrondis 109"/>
            <p:cNvSpPr/>
            <p:nvPr/>
          </p:nvSpPr>
          <p:spPr>
            <a:xfrm>
              <a:off x="16021500" y="3644276"/>
              <a:ext cx="1368433" cy="273723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/>
                <a:t>Etude d’une pompe à chaleur</a:t>
              </a:r>
            </a:p>
          </p:txBody>
        </p:sp>
        <p:sp>
          <p:nvSpPr>
            <p:cNvPr id="111" name="Rectangle à coins arrondis 110"/>
            <p:cNvSpPr/>
            <p:nvPr/>
          </p:nvSpPr>
          <p:spPr>
            <a:xfrm>
              <a:off x="17533440" y="3645520"/>
              <a:ext cx="432048" cy="273630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/>
                <a:t>Restitution</a:t>
              </a:r>
              <a:endParaRPr lang="fr-FR" dirty="0"/>
            </a:p>
          </p:txBody>
        </p:sp>
        <p:sp>
          <p:nvSpPr>
            <p:cNvPr id="112" name="Rectangle à coins arrondis 111"/>
            <p:cNvSpPr/>
            <p:nvPr/>
          </p:nvSpPr>
          <p:spPr>
            <a:xfrm>
              <a:off x="14797531" y="3653803"/>
              <a:ext cx="1150943" cy="273565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100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dirty="0"/>
                <a:t>Comment peut on réduire notre consommation d’énergie par l’utilisation d’équipements performants ?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sp>
        <p:nvSpPr>
          <p:cNvPr id="113" name="Rectangle à coins arrondis 112"/>
          <p:cNvSpPr/>
          <p:nvPr/>
        </p:nvSpPr>
        <p:spPr>
          <a:xfrm>
            <a:off x="3635375" y="188913"/>
            <a:ext cx="5184775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CI10 : Amélioration de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CI8 : formes et caractéristiques de l’énergie </a:t>
            </a:r>
          </a:p>
        </p:txBody>
      </p:sp>
      <p:sp>
        <p:nvSpPr>
          <p:cNvPr id="114" name="Rectangle à coins arrondis 113"/>
          <p:cNvSpPr/>
          <p:nvPr/>
        </p:nvSpPr>
        <p:spPr>
          <a:xfrm>
            <a:off x="187325" y="188913"/>
            <a:ext cx="3160713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Thème : solutions constructives et comportement de l’énergie dans l’habitat </a:t>
            </a:r>
          </a:p>
        </p:txBody>
      </p:sp>
      <p:sp>
        <p:nvSpPr>
          <p:cNvPr id="103" name="Flèche droite 102"/>
          <p:cNvSpPr/>
          <p:nvPr/>
        </p:nvSpPr>
        <p:spPr>
          <a:xfrm rot="3932450">
            <a:off x="3004404" y="2158468"/>
            <a:ext cx="1815276" cy="7303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2157E-6 L -1.26788 -3.9215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91E-6 L -1.28351 -3.391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4"/>
          <p:cNvSpPr>
            <a:spLocks noChangeArrowheads="1"/>
          </p:cNvSpPr>
          <p:nvPr/>
        </p:nvSpPr>
        <p:spPr bwMode="auto">
          <a:xfrm>
            <a:off x="0" y="3284538"/>
            <a:ext cx="6011863" cy="4318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Phase d’appropriation : rechercher des pistes de solutions</a:t>
            </a: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68313" y="3600450"/>
            <a:ext cx="8280400" cy="299720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822325" y="4122738"/>
            <a:ext cx="762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4770438" y="4748213"/>
            <a:ext cx="1841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43014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43028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43029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43017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43018" name="AutoShape 4"/>
          <p:cNvSpPr>
            <a:spLocks noChangeArrowheads="1"/>
          </p:cNvSpPr>
          <p:nvPr/>
        </p:nvSpPr>
        <p:spPr bwMode="auto">
          <a:xfrm>
            <a:off x="288925" y="10239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Problème technique à résoudre</a:t>
            </a:r>
            <a:endParaRPr lang="fr-FR" altLang="zh-CN" sz="1000"/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8313" y="1339850"/>
            <a:ext cx="8280400" cy="18018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3020" name="Text Box 10"/>
          <p:cNvSpPr txBox="1">
            <a:spLocks noChangeArrowheads="1"/>
          </p:cNvSpPr>
          <p:nvPr/>
        </p:nvSpPr>
        <p:spPr bwMode="auto">
          <a:xfrm>
            <a:off x="822325" y="1862138"/>
            <a:ext cx="762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84213" y="1916113"/>
            <a:ext cx="7783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altLang="zh-CN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Comment peut on réduire notre consommation d’énergie par l’utilisation d’équipements performants ?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311525" cy="908050"/>
            <a:chOff x="1" y="0"/>
            <a:chExt cx="1768288" cy="513739"/>
          </a:xfrm>
        </p:grpSpPr>
        <p:sp>
          <p:nvSpPr>
            <p:cNvPr id="4302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6828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142875" fontAlgn="ctr">
                <a:spcBef>
                  <a:spcPts val="600"/>
                </a:spcBef>
              </a:pPr>
              <a:r>
                <a:rPr lang="fr-FR" sz="1100" b="1">
                  <a:solidFill>
                    <a:srgbClr val="92D050"/>
                  </a:solidFill>
                </a:rPr>
                <a:t>Solutions constructives et comportement de l'énergie dans l'habitat</a:t>
              </a:r>
            </a:p>
          </p:txBody>
        </p:sp>
        <p:sp>
          <p:nvSpPr>
            <p:cNvPr id="43027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43023" name="Rectangle 1"/>
          <p:cNvSpPr>
            <a:spLocks noChangeArrowheads="1"/>
          </p:cNvSpPr>
          <p:nvPr/>
        </p:nvSpPr>
        <p:spPr bwMode="auto">
          <a:xfrm>
            <a:off x="3348038" y="6092825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-53975" algn="l"/>
              </a:tabLst>
            </a:pPr>
            <a:r>
              <a:rPr lang="fr-FR" altLang="zh-CN" b="1" i="1">
                <a:ea typeface="Times New Roman" pitchFamily="18" charset="0"/>
                <a:cs typeface="Calibri" pitchFamily="34" charset="0"/>
              </a:rPr>
              <a:t>La pompe à chaleur</a:t>
            </a:r>
            <a:endParaRPr lang="fr-FR" altLang="zh-CN" b="1"/>
          </a:p>
        </p:txBody>
      </p:sp>
      <p:pic>
        <p:nvPicPr>
          <p:cNvPr id="43025" name="Imag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076700"/>
            <a:ext cx="1798637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3" descr="schema_principe_p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3933825"/>
            <a:ext cx="2736850" cy="2054225"/>
          </a:xfrm>
          <a:prstGeom prst="rect">
            <a:avLst/>
          </a:prstGeom>
          <a:noFill/>
        </p:spPr>
      </p:pic>
      <p:pic>
        <p:nvPicPr>
          <p:cNvPr id="43035" name="Picture 27" descr="DSCN03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4149725"/>
            <a:ext cx="244792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7" name="Picture 19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205038"/>
            <a:ext cx="2547937" cy="3663950"/>
          </a:xfrm>
          <a:prstGeom prst="rect">
            <a:avLst/>
          </a:prstGeom>
          <a:noFill/>
        </p:spPr>
      </p:pic>
      <p:pic>
        <p:nvPicPr>
          <p:cNvPr id="109586" name="Picture 18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060575"/>
            <a:ext cx="3005137" cy="4321175"/>
          </a:xfrm>
          <a:prstGeom prst="rect">
            <a:avLst/>
          </a:prstGeom>
          <a:noFill/>
        </p:spPr>
      </p:pic>
      <p:pic>
        <p:nvPicPr>
          <p:cNvPr id="109585" name="Picture 17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916113"/>
            <a:ext cx="3054350" cy="4392612"/>
          </a:xfrm>
          <a:prstGeom prst="rect">
            <a:avLst/>
          </a:prstGeom>
          <a:noFill/>
        </p:spPr>
      </p:pic>
      <p:sp>
        <p:nvSpPr>
          <p:cNvPr id="10957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09572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09573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09574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09576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142875" fontAlgn="ctr">
                <a:spcBef>
                  <a:spcPts val="600"/>
                </a:spcBef>
              </a:pPr>
              <a:r>
                <a:rPr lang="fr-FR" sz="1100" b="1">
                  <a:solidFill>
                    <a:srgbClr val="92D050"/>
                  </a:solidFill>
                </a:rPr>
                <a:t>Solutions constructives et comportement de l'énergie dans l'habitat</a:t>
              </a:r>
            </a:p>
          </p:txBody>
        </p:sp>
        <p:sp>
          <p:nvSpPr>
            <p:cNvPr id="109577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52" name="Rectangle à coins arrondis 51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9579" name="AutoShape 4"/>
          <p:cNvSpPr>
            <a:spLocks noChangeArrowheads="1"/>
          </p:cNvSpPr>
          <p:nvPr/>
        </p:nvSpPr>
        <p:spPr bwMode="auto">
          <a:xfrm>
            <a:off x="323850" y="1196975"/>
            <a:ext cx="7561263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: </a:t>
            </a:r>
            <a:r>
              <a:rPr lang="fr-FR" altLang="zh-CN" sz="1400" b="1"/>
              <a:t>Etude du bilan énergétique de la pompe à chaleur et détermination du</a:t>
            </a:r>
          </a:p>
          <a:p>
            <a:pPr marL="342900" indent="-342900"/>
            <a:r>
              <a:rPr lang="fr-FR" altLang="zh-CN" sz="1400" b="1"/>
              <a:t>                 COP réel expérimental et du COP de Carnot (essais en régime stationnaire)</a:t>
            </a:r>
            <a:endParaRPr lang="fr-FR" sz="140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ctr">
              <a:spcAft>
                <a:spcPts val="1000"/>
              </a:spcAft>
            </a:pPr>
            <a:endParaRPr lang="fr-FR" sz="1400" b="1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/>
            <a:endParaRPr lang="fr-FR">
              <a:latin typeface="Calibri" pitchFamily="34" charset="0"/>
            </a:endParaRPr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2247900" y="2655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maison future+hugo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475" y="2492375"/>
            <a:ext cx="2459038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lèche droite 16"/>
          <p:cNvSpPr>
            <a:spLocks/>
          </p:cNvSpPr>
          <p:nvPr/>
        </p:nvSpPr>
        <p:spPr>
          <a:xfrm rot="8206364">
            <a:off x="2162175" y="4768850"/>
            <a:ext cx="1255713" cy="1905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3" name="Groupe 33"/>
          <p:cNvGrpSpPr>
            <a:grpSpLocks/>
          </p:cNvGrpSpPr>
          <p:nvPr/>
        </p:nvGrpSpPr>
        <p:grpSpPr bwMode="auto">
          <a:xfrm>
            <a:off x="323850" y="5238750"/>
            <a:ext cx="1900238" cy="1430338"/>
            <a:chOff x="323528" y="5238849"/>
            <a:chExt cx="1900705" cy="1430511"/>
          </a:xfrm>
        </p:grpSpPr>
        <p:pic>
          <p:nvPicPr>
            <p:cNvPr id="15" name="Image 14" descr="cuisin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28" y="5238849"/>
              <a:ext cx="1900705" cy="107047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2" name="Text Box 2"/>
            <p:cNvSpPr txBox="1">
              <a:spLocks noChangeAspect="1" noChangeArrowheads="1"/>
            </p:cNvSpPr>
            <p:nvPr/>
          </p:nvSpPr>
          <p:spPr bwMode="auto">
            <a:xfrm>
              <a:off x="560485" y="6446991"/>
              <a:ext cx="1347219" cy="222369"/>
            </a:xfrm>
            <a:prstGeom prst="rect">
              <a:avLst/>
            </a:prstGeom>
            <a:solidFill>
              <a:srgbClr val="4F81BD"/>
            </a:solidFill>
            <a:ln w="127000" cmpd="dbl">
              <a:solidFill>
                <a:srgbClr val="4F81BD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118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FFFF00"/>
                  </a:solidFill>
                  <a:latin typeface="Calibri" pitchFamily="34" charset="0"/>
                  <a:cs typeface="+mn-cs"/>
                </a:rPr>
                <a:t>POUR ME NOURRIR</a:t>
              </a:r>
              <a:endParaRPr lang="fr-FR" sz="1100" dirty="0"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4" name="Groupe 34"/>
          <p:cNvGrpSpPr>
            <a:grpSpLocks/>
          </p:cNvGrpSpPr>
          <p:nvPr/>
        </p:nvGrpSpPr>
        <p:grpSpPr bwMode="auto">
          <a:xfrm>
            <a:off x="323850" y="3587750"/>
            <a:ext cx="1892300" cy="1425575"/>
            <a:chOff x="323528" y="3588129"/>
            <a:chExt cx="1893346" cy="1425047"/>
          </a:xfrm>
        </p:grpSpPr>
        <p:pic>
          <p:nvPicPr>
            <p:cNvPr id="7" name="Image 6" descr="isolant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528" y="3588129"/>
              <a:ext cx="1893346" cy="106500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560485" y="4790807"/>
              <a:ext cx="1347219" cy="222369"/>
            </a:xfrm>
            <a:prstGeom prst="rect">
              <a:avLst/>
            </a:prstGeom>
            <a:solidFill>
              <a:srgbClr val="4F81BD"/>
            </a:solidFill>
            <a:ln w="127000" cmpd="dbl">
              <a:solidFill>
                <a:srgbClr val="4F81BD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118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FFFF00"/>
                  </a:solidFill>
                  <a:latin typeface="Calibri" pitchFamily="34" charset="0"/>
                  <a:cs typeface="+mn-cs"/>
                </a:rPr>
                <a:t>POUR ME LOGER</a:t>
              </a:r>
              <a:endParaRPr lang="fr-FR" sz="1100" dirty="0">
                <a:latin typeface="Arial" pitchFamily="34" charset="0"/>
                <a:cs typeface="+mn-cs"/>
              </a:endParaRPr>
            </a:p>
          </p:txBody>
        </p:sp>
      </p:grpSp>
      <p:sp>
        <p:nvSpPr>
          <p:cNvPr id="10" name="Flèche droite 9"/>
          <p:cNvSpPr>
            <a:spLocks noChangeAspect="1"/>
          </p:cNvSpPr>
          <p:nvPr/>
        </p:nvSpPr>
        <p:spPr>
          <a:xfrm rot="10800000">
            <a:off x="2195513" y="3933825"/>
            <a:ext cx="1036637" cy="1889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 35"/>
          <p:cNvGrpSpPr>
            <a:grpSpLocks/>
          </p:cNvGrpSpPr>
          <p:nvPr/>
        </p:nvGrpSpPr>
        <p:grpSpPr bwMode="auto">
          <a:xfrm>
            <a:off x="323850" y="1931988"/>
            <a:ext cx="1892300" cy="1470025"/>
            <a:chOff x="323528" y="1931945"/>
            <a:chExt cx="1893346" cy="1470633"/>
          </a:xfrm>
        </p:grpSpPr>
        <p:pic>
          <p:nvPicPr>
            <p:cNvPr id="11" name="Image 10" descr="communiquer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3528" y="1931945"/>
              <a:ext cx="1893346" cy="106500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467544" y="3140968"/>
              <a:ext cx="1584176" cy="261610"/>
            </a:xfrm>
            <a:prstGeom prst="rect">
              <a:avLst/>
            </a:prstGeom>
            <a:solidFill>
              <a:srgbClr val="4F81BD"/>
            </a:solidFill>
            <a:ln w="127000" cmpd="dbl">
              <a:solidFill>
                <a:srgbClr val="4F81BD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118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FFFF00"/>
                  </a:solidFill>
                  <a:latin typeface="Calibri" pitchFamily="34" charset="0"/>
                  <a:cs typeface="+mn-cs"/>
                </a:rPr>
                <a:t>POUR COMMUNIQUER</a:t>
              </a:r>
              <a:endParaRPr lang="fr-FR" sz="1100" dirty="0">
                <a:latin typeface="Arial" pitchFamily="34" charset="0"/>
                <a:cs typeface="+mn-cs"/>
              </a:endParaRPr>
            </a:p>
          </p:txBody>
        </p:sp>
      </p:grpSp>
      <p:sp>
        <p:nvSpPr>
          <p:cNvPr id="16" name="Flèche droite 15"/>
          <p:cNvSpPr>
            <a:spLocks noChangeAspect="1"/>
          </p:cNvSpPr>
          <p:nvPr/>
        </p:nvSpPr>
        <p:spPr>
          <a:xfrm rot="12212579">
            <a:off x="2335213" y="2979738"/>
            <a:ext cx="1036637" cy="1905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" name="Groupe 37"/>
          <p:cNvGrpSpPr>
            <a:grpSpLocks/>
          </p:cNvGrpSpPr>
          <p:nvPr/>
        </p:nvGrpSpPr>
        <p:grpSpPr bwMode="auto">
          <a:xfrm>
            <a:off x="950913" y="276225"/>
            <a:ext cx="1892300" cy="1463675"/>
            <a:chOff x="950462" y="275761"/>
            <a:chExt cx="1893346" cy="1464288"/>
          </a:xfrm>
        </p:grpSpPr>
        <p:pic>
          <p:nvPicPr>
            <p:cNvPr id="18" name="Image 17" descr="chauffage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0462" y="275761"/>
              <a:ext cx="1893346" cy="106500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1280565" y="1478439"/>
              <a:ext cx="1419227" cy="261610"/>
            </a:xfrm>
            <a:prstGeom prst="rect">
              <a:avLst/>
            </a:prstGeom>
            <a:solidFill>
              <a:srgbClr val="4F81BD"/>
            </a:solidFill>
            <a:ln w="127000" cmpd="dbl">
              <a:solidFill>
                <a:srgbClr val="4F81BD"/>
              </a:solidFill>
              <a:miter lim="800000"/>
              <a:headEnd/>
              <a:tailEnd/>
            </a:ln>
            <a:effectLst/>
            <a:scene3d>
              <a:camera prst="isometricOffAxis1Right">
                <a:rot lat="1080000" lon="2118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FFFF00"/>
                  </a:solidFill>
                  <a:latin typeface="Calibri" pitchFamily="34" charset="0"/>
                  <a:cs typeface="+mn-cs"/>
                </a:rPr>
                <a:t>POUR ME CHAUFFER</a:t>
              </a:r>
              <a:endParaRPr lang="fr-FR" sz="1100" dirty="0">
                <a:latin typeface="Arial" pitchFamily="34" charset="0"/>
                <a:cs typeface="+mn-cs"/>
              </a:endParaRPr>
            </a:p>
          </p:txBody>
        </p:sp>
      </p:grpSp>
      <p:sp>
        <p:nvSpPr>
          <p:cNvPr id="20" name="Flèche droite 19"/>
          <p:cNvSpPr>
            <a:spLocks/>
          </p:cNvSpPr>
          <p:nvPr/>
        </p:nvSpPr>
        <p:spPr>
          <a:xfrm rot="13849697">
            <a:off x="2712244" y="2162969"/>
            <a:ext cx="725488" cy="1905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1" name="Image 20" descr="maison devant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58774" y="188640"/>
            <a:ext cx="1893346" cy="1065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995936" y="1367190"/>
            <a:ext cx="1440160" cy="261610"/>
          </a:xfrm>
          <a:prstGeom prst="rect">
            <a:avLst/>
          </a:prstGeom>
          <a:solidFill>
            <a:srgbClr val="4F81BD"/>
          </a:solidFill>
          <a:ln w="127000" cmpd="dbl">
            <a:solidFill>
              <a:srgbClr val="4F81BD"/>
            </a:solidFill>
            <a:miter lim="800000"/>
            <a:headEnd/>
            <a:tailEnd/>
          </a:ln>
          <a:effectLst/>
          <a:scene3d>
            <a:camera prst="isometricOffAxis1Right">
              <a:rot lat="1080000" lon="2118000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POUR ME DEPLACER</a:t>
            </a:r>
            <a:endParaRPr lang="fr-FR" sz="1100" dirty="0">
              <a:latin typeface="Arial" pitchFamily="34" charset="0"/>
              <a:cs typeface="+mn-cs"/>
            </a:endParaRPr>
          </a:p>
        </p:txBody>
      </p:sp>
      <p:sp>
        <p:nvSpPr>
          <p:cNvPr id="23" name="Flèche droite 22"/>
          <p:cNvSpPr>
            <a:spLocks/>
          </p:cNvSpPr>
          <p:nvPr/>
        </p:nvSpPr>
        <p:spPr>
          <a:xfrm rot="16200000">
            <a:off x="3831431" y="2008982"/>
            <a:ext cx="519113" cy="1905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4" name="Image 23" descr="maison énergi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3070" y="275761"/>
            <a:ext cx="1893346" cy="1065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516216" y="1484784"/>
            <a:ext cx="1656184" cy="215444"/>
          </a:xfrm>
          <a:prstGeom prst="rect">
            <a:avLst/>
          </a:prstGeom>
          <a:solidFill>
            <a:srgbClr val="4F81BD"/>
          </a:solidFill>
          <a:ln w="127000" cmpd="dbl">
            <a:solidFill>
              <a:srgbClr val="4F81BD"/>
            </a:solidFill>
            <a:miter lim="800000"/>
            <a:headEnd/>
            <a:tailEnd/>
          </a:ln>
          <a:effectLst/>
          <a:scene3d>
            <a:camera prst="isometricOffAxis1Right">
              <a:rot lat="1080000" lon="2118000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8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POUR ME PRODUIRE DE L’ENERGIE</a:t>
            </a:r>
            <a:endParaRPr lang="fr-FR" sz="800" dirty="0">
              <a:latin typeface="Arial" pitchFamily="34" charset="0"/>
              <a:cs typeface="+mn-cs"/>
            </a:endParaRPr>
          </a:p>
        </p:txBody>
      </p:sp>
      <p:sp>
        <p:nvSpPr>
          <p:cNvPr id="26" name="Flèche droite 25"/>
          <p:cNvSpPr>
            <a:spLocks/>
          </p:cNvSpPr>
          <p:nvPr/>
        </p:nvSpPr>
        <p:spPr>
          <a:xfrm rot="18417124">
            <a:off x="6003131" y="2194719"/>
            <a:ext cx="725488" cy="1905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7" name="Image 26" descr="éclairag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1142" y="1844824"/>
            <a:ext cx="1893346" cy="10650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236296" y="3023374"/>
            <a:ext cx="1440160" cy="261610"/>
          </a:xfrm>
          <a:prstGeom prst="rect">
            <a:avLst/>
          </a:prstGeom>
          <a:solidFill>
            <a:srgbClr val="4F81BD"/>
          </a:solidFill>
          <a:ln w="127000" cmpd="dbl">
            <a:solidFill>
              <a:srgbClr val="4F81BD"/>
            </a:solidFill>
            <a:miter lim="800000"/>
            <a:headEnd/>
            <a:tailEnd/>
          </a:ln>
          <a:effectLst/>
          <a:scene3d>
            <a:camera prst="isometricOffAxis1Right">
              <a:rot lat="1080000" lon="2118000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POUR M’ECLAIRER</a:t>
            </a:r>
            <a:endParaRPr lang="fr-FR" sz="1100" dirty="0">
              <a:latin typeface="Arial" pitchFamily="34" charset="0"/>
              <a:cs typeface="+mn-cs"/>
            </a:endParaRPr>
          </a:p>
        </p:txBody>
      </p:sp>
      <p:sp>
        <p:nvSpPr>
          <p:cNvPr id="29" name="Flèche droite 28"/>
          <p:cNvSpPr>
            <a:spLocks noChangeAspect="1"/>
          </p:cNvSpPr>
          <p:nvPr/>
        </p:nvSpPr>
        <p:spPr>
          <a:xfrm rot="19538927">
            <a:off x="6030913" y="2841625"/>
            <a:ext cx="1038225" cy="1889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8" name="Groupe 39"/>
          <p:cNvGrpSpPr>
            <a:grpSpLocks/>
          </p:cNvGrpSpPr>
          <p:nvPr/>
        </p:nvGrpSpPr>
        <p:grpSpPr bwMode="auto">
          <a:xfrm>
            <a:off x="3381375" y="4800600"/>
            <a:ext cx="2559050" cy="1868488"/>
            <a:chOff x="3381494" y="4800873"/>
            <a:chExt cx="2558658" cy="1868487"/>
          </a:xfrm>
        </p:grpSpPr>
        <p:pic>
          <p:nvPicPr>
            <p:cNvPr id="30" name="Image 29" descr="tri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81494" y="4800873"/>
              <a:ext cx="2558658" cy="14364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220" name="Text Box 2"/>
            <p:cNvSpPr txBox="1">
              <a:spLocks noChangeArrowheads="1"/>
            </p:cNvSpPr>
            <p:nvPr/>
          </p:nvSpPr>
          <p:spPr bwMode="auto">
            <a:xfrm>
              <a:off x="4067944" y="6407750"/>
              <a:ext cx="1440160" cy="261610"/>
            </a:xfrm>
            <a:prstGeom prst="rect">
              <a:avLst/>
            </a:prstGeom>
            <a:solidFill>
              <a:srgbClr val="4F81BD"/>
            </a:solidFill>
            <a:ln w="127000" cmpd="dbl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100" b="1">
                  <a:solidFill>
                    <a:srgbClr val="FFFF00"/>
                  </a:solidFill>
                  <a:latin typeface="Calibri" pitchFamily="34" charset="0"/>
                </a:rPr>
                <a:t>JE RECYCLERAI</a:t>
              </a:r>
              <a:endParaRPr lang="fr-FR" sz="1100"/>
            </a:p>
          </p:txBody>
        </p:sp>
      </p:grpSp>
      <p:sp>
        <p:nvSpPr>
          <p:cNvPr id="32" name="Flèche droite 31"/>
          <p:cNvSpPr>
            <a:spLocks/>
          </p:cNvSpPr>
          <p:nvPr/>
        </p:nvSpPr>
        <p:spPr>
          <a:xfrm rot="10800000" flipH="1">
            <a:off x="5940425" y="4149725"/>
            <a:ext cx="661988" cy="142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14" name="Groupe 38"/>
          <p:cNvGrpSpPr>
            <a:grpSpLocks/>
          </p:cNvGrpSpPr>
          <p:nvPr/>
        </p:nvGrpSpPr>
        <p:grpSpPr bwMode="auto">
          <a:xfrm>
            <a:off x="6659563" y="3573463"/>
            <a:ext cx="2233612" cy="1943100"/>
            <a:chOff x="6660232" y="3573014"/>
            <a:chExt cx="2232248" cy="1944218"/>
          </a:xfrm>
        </p:grpSpPr>
        <p:pic>
          <p:nvPicPr>
            <p:cNvPr id="33" name="Image 32" descr="robot aspi+ventilateur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12883" y="3573014"/>
              <a:ext cx="2179597" cy="1223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218" name="Text Box 3"/>
            <p:cNvSpPr txBox="1">
              <a:spLocks noChangeAspect="1" noChangeArrowheads="1"/>
            </p:cNvSpPr>
            <p:nvPr/>
          </p:nvSpPr>
          <p:spPr bwMode="auto">
            <a:xfrm>
              <a:off x="6660232" y="4994012"/>
              <a:ext cx="2184954" cy="523220"/>
            </a:xfrm>
            <a:prstGeom prst="rect">
              <a:avLst/>
            </a:prstGeom>
            <a:solidFill>
              <a:srgbClr val="FF0000"/>
            </a:solidFill>
            <a:ln w="127000" cmpd="dbl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 b="1">
                  <a:solidFill>
                    <a:srgbClr val="FFFF00"/>
                  </a:solidFill>
                  <a:latin typeface="Calibri" pitchFamily="34" charset="0"/>
                </a:rPr>
                <a:t>En me facilitant la vie tout en améliorant mon confort</a:t>
              </a:r>
              <a:endParaRPr lang="fr-FR" sz="1400"/>
            </a:p>
          </p:txBody>
        </p:sp>
      </p:grpSp>
      <p:sp>
        <p:nvSpPr>
          <p:cNvPr id="8215" name="Text Box 4"/>
          <p:cNvSpPr txBox="1">
            <a:spLocks noChangeArrowheads="1"/>
          </p:cNvSpPr>
          <p:nvPr/>
        </p:nvSpPr>
        <p:spPr bwMode="auto">
          <a:xfrm>
            <a:off x="6156325" y="6021388"/>
            <a:ext cx="2808288" cy="576262"/>
          </a:xfrm>
          <a:prstGeom prst="rect">
            <a:avLst/>
          </a:prstGeom>
          <a:solidFill>
            <a:srgbClr val="00B050"/>
          </a:solidFill>
          <a:ln w="73025" cmpd="dbl">
            <a:solidFill>
              <a:srgbClr val="92D05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>
                <a:solidFill>
                  <a:srgbClr val="FFFF00"/>
                </a:solidFill>
                <a:latin typeface="Calibri" pitchFamily="34" charset="0"/>
              </a:rPr>
              <a:t>Avec une logique de limitation de l’impact sur l’environnement</a:t>
            </a:r>
            <a:endParaRPr lang="fr-FR" sz="1400"/>
          </a:p>
        </p:txBody>
      </p:sp>
      <p:sp>
        <p:nvSpPr>
          <p:cNvPr id="37" name="Flèche droite 36"/>
          <p:cNvSpPr>
            <a:spLocks/>
          </p:cNvSpPr>
          <p:nvPr/>
        </p:nvSpPr>
        <p:spPr>
          <a:xfrm rot="5400000" flipV="1">
            <a:off x="4521994" y="4483894"/>
            <a:ext cx="309562" cy="17145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36" name="Picture 20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133600"/>
            <a:ext cx="2954338" cy="4148138"/>
          </a:xfrm>
          <a:prstGeom prst="rect">
            <a:avLst/>
          </a:prstGeom>
          <a:noFill/>
        </p:spPr>
      </p:pic>
      <p:pic>
        <p:nvPicPr>
          <p:cNvPr id="111634" name="Picture 18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7238" y="2492375"/>
            <a:ext cx="2698750" cy="3881438"/>
          </a:xfrm>
          <a:prstGeom prst="rect">
            <a:avLst/>
          </a:prstGeom>
          <a:noFill/>
        </p:spPr>
      </p:pic>
      <p:pic>
        <p:nvPicPr>
          <p:cNvPr id="111633" name="Picture 17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989138"/>
            <a:ext cx="2847975" cy="4095750"/>
          </a:xfrm>
          <a:prstGeom prst="rect">
            <a:avLst/>
          </a:prstGeom>
          <a:noFill/>
        </p:spPr>
      </p:pic>
      <p:sp>
        <p:nvSpPr>
          <p:cNvPr id="11162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1162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11624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11625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11627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142875" fontAlgn="ctr">
                <a:spcBef>
                  <a:spcPts val="600"/>
                </a:spcBef>
              </a:pPr>
              <a:r>
                <a:rPr lang="fr-FR" sz="1100" b="1">
                  <a:solidFill>
                    <a:srgbClr val="92D050"/>
                  </a:solidFill>
                </a:rPr>
                <a:t>Solutions constructives et comportement de l'énergie dans l'habitat</a:t>
              </a:r>
            </a:p>
          </p:txBody>
        </p:sp>
        <p:sp>
          <p:nvSpPr>
            <p:cNvPr id="111628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52" name="Rectangle à coins arrondis 51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1630" name="AutoShape 4"/>
          <p:cNvSpPr>
            <a:spLocks noChangeArrowheads="1"/>
          </p:cNvSpPr>
          <p:nvPr/>
        </p:nvSpPr>
        <p:spPr bwMode="auto">
          <a:xfrm>
            <a:off x="323850" y="1196975"/>
            <a:ext cx="7704138" cy="719138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Activité : </a:t>
            </a:r>
            <a:r>
              <a:rPr lang="fr-FR" altLang="zh-CN" sz="1400" b="1"/>
              <a:t>Tracer le cycle de fonctionnement sur le diagramme enthalpique, déterminer</a:t>
            </a:r>
          </a:p>
          <a:p>
            <a:pPr marL="342900" indent="-342900"/>
            <a:r>
              <a:rPr lang="fr-FR" altLang="zh-CN" sz="1400" b="1"/>
              <a:t>                  le COP théorique et comparer le au COP réel déterminé expérimentalement</a:t>
            </a:r>
            <a:endParaRPr lang="fr-FR" sz="140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algn="ctr">
              <a:spcAft>
                <a:spcPts val="1000"/>
              </a:spcAft>
            </a:pPr>
            <a:endParaRPr lang="fr-FR" sz="1400" b="1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/>
            <a:endParaRPr lang="fr-FR">
              <a:latin typeface="Calibri" pitchFamily="34" charset="0"/>
            </a:endParaRPr>
          </a:p>
        </p:txBody>
      </p:sp>
      <p:sp>
        <p:nvSpPr>
          <p:cNvPr id="111631" name="Text Box 15"/>
          <p:cNvSpPr txBox="1">
            <a:spLocks noChangeArrowheads="1"/>
          </p:cNvSpPr>
          <p:nvPr/>
        </p:nvSpPr>
        <p:spPr bwMode="auto">
          <a:xfrm>
            <a:off x="2247900" y="2655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" descr="logo ac-amien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773238"/>
            <a:ext cx="5018087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trait-Befve-Fial-plein-ecra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uton d'action : Retour 2">
            <a:hlinkClick r:id="rId4" action="ppaction://hlinksldjump" highlightClick="1"/>
          </p:cNvPr>
          <p:cNvSpPr/>
          <p:nvPr/>
        </p:nvSpPr>
        <p:spPr>
          <a:xfrm>
            <a:off x="7956550" y="5732463"/>
            <a:ext cx="1187450" cy="11255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trait-2mn-energie-plein-ecra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uton d'action : Retour 2">
            <a:hlinkClick r:id="rId4" action="ppaction://hlinksldjump" highlightClick="1"/>
          </p:cNvPr>
          <p:cNvSpPr/>
          <p:nvPr/>
        </p:nvSpPr>
        <p:spPr>
          <a:xfrm>
            <a:off x="7956550" y="5732463"/>
            <a:ext cx="1187450" cy="11255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/>
          <p:cNvSpPr/>
          <p:nvPr/>
        </p:nvSpPr>
        <p:spPr>
          <a:xfrm>
            <a:off x="2987675" y="3141663"/>
            <a:ext cx="3744913" cy="35274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500563" y="3208338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Exploitation de l’éclairage naturel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187450" y="3421063"/>
            <a:ext cx="1584325" cy="280828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4500563" y="4937125"/>
            <a:ext cx="1366837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500563" y="3784600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Optimisation type de lampe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500563" y="4351338"/>
            <a:ext cx="136683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Gradateur de lumière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4500563" y="5513388"/>
            <a:ext cx="13668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1379538" y="3559175"/>
            <a:ext cx="1223962" cy="6492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Comprendre les principes de la RT2012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975"/>
            <a:ext cx="29162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à coins arrondis 21"/>
          <p:cNvSpPr/>
          <p:nvPr/>
        </p:nvSpPr>
        <p:spPr>
          <a:xfrm>
            <a:off x="1379538" y="4308475"/>
            <a:ext cx="1223962" cy="10080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Déplacement en agence immobilière, relevé des performances</a:t>
            </a:r>
            <a:endParaRPr lang="fr-FR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1379538" y="5432425"/>
            <a:ext cx="1223962" cy="647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Présentation des relevés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effectués 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71438" y="4213225"/>
            <a:ext cx="828675" cy="115252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altLang="zh-CN" sz="800" b="1" dirty="0" smtClean="0">
                <a:solidFill>
                  <a:schemeClr val="bg1"/>
                </a:solidFill>
                <a:ea typeface="Times New Roman" pitchFamily="18" charset="0"/>
                <a:cs typeface="Calibri" pitchFamily="34" charset="0"/>
              </a:rPr>
              <a:t>défi majeur du changement climatique</a:t>
            </a:r>
            <a:endParaRPr lang="fr-FR" altLang="zh-CN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èche vers la droite 23"/>
          <p:cNvSpPr/>
          <p:nvPr/>
        </p:nvSpPr>
        <p:spPr>
          <a:xfrm>
            <a:off x="899592" y="4645248"/>
            <a:ext cx="288032" cy="33225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0" y="5653088"/>
            <a:ext cx="1116013" cy="11604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b="1" dirty="0" smtClean="0">
                <a:solidFill>
                  <a:schemeClr val="bg1"/>
                </a:solidFill>
              </a:rPr>
              <a:t>Comment connaitre les performances énergétique d’une habitation ?</a:t>
            </a:r>
            <a:endParaRPr lang="fr-FR" sz="800" b="1" dirty="0">
              <a:solidFill>
                <a:schemeClr val="bg1"/>
              </a:solidFill>
            </a:endParaRPr>
          </a:p>
        </p:txBody>
      </p:sp>
      <p:sp>
        <p:nvSpPr>
          <p:cNvPr id="27" name="Flèche vers la droite 30"/>
          <p:cNvSpPr/>
          <p:nvPr/>
        </p:nvSpPr>
        <p:spPr>
          <a:xfrm rot="20325218">
            <a:off x="1009867" y="5953398"/>
            <a:ext cx="283507" cy="26437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6988" y="3141663"/>
            <a:ext cx="873125" cy="8556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1" dirty="0" smtClean="0">
                <a:solidFill>
                  <a:schemeClr val="bg1"/>
                </a:solidFill>
              </a:rPr>
              <a:t>4 Equipes d’élèves</a:t>
            </a:r>
            <a:endParaRPr lang="fr-FR" sz="900" b="1" dirty="0">
              <a:solidFill>
                <a:schemeClr val="bg1"/>
              </a:solidFill>
            </a:endParaRPr>
          </a:p>
        </p:txBody>
      </p:sp>
      <p:sp>
        <p:nvSpPr>
          <p:cNvPr id="29" name="Flèche vers la droite 32"/>
          <p:cNvSpPr/>
          <p:nvPr/>
        </p:nvSpPr>
        <p:spPr>
          <a:xfrm rot="452134">
            <a:off x="917632" y="3580390"/>
            <a:ext cx="251954" cy="29169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217" name="Picture 2" descr="hugo et sa mais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725" y="4851400"/>
            <a:ext cx="5334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à coins arrondis 31"/>
          <p:cNvSpPr/>
          <p:nvPr/>
        </p:nvSpPr>
        <p:spPr>
          <a:xfrm>
            <a:off x="6012160" y="3421112"/>
            <a:ext cx="432048" cy="2808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Restitution</a:t>
            </a:r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3348038" y="3213100"/>
            <a:ext cx="1079500" cy="33845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Choisir les technologies les plus performantes pour améliorer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8" name="Ellipse 17"/>
          <p:cNvSpPr/>
          <p:nvPr>
            <p:custDataLst>
              <p:tags r:id="rId1"/>
            </p:custDataLst>
          </p:nvPr>
        </p:nvSpPr>
        <p:spPr>
          <a:xfrm>
            <a:off x="2497138" y="4357688"/>
            <a:ext cx="1066800" cy="109378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221" name="ZoneTexte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95513" y="4573588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latin typeface="Calibri" pitchFamily="34" charset="0"/>
              </a:rPr>
              <a:t>Fiche synthèse </a:t>
            </a:r>
          </a:p>
          <a:p>
            <a:pPr algn="ctr"/>
            <a:r>
              <a:rPr lang="fr-FR" sz="1000" b="1">
                <a:latin typeface="Calibri" pitchFamily="34" charset="0"/>
              </a:rPr>
              <a:t>Diagnostic des </a:t>
            </a:r>
          </a:p>
          <a:p>
            <a:pPr algn="ctr"/>
            <a:r>
              <a:rPr lang="fr-FR" sz="1000" b="1">
                <a:latin typeface="Calibri" pitchFamily="34" charset="0"/>
              </a:rPr>
              <a:t>Performances</a:t>
            </a:r>
          </a:p>
          <a:p>
            <a:pPr algn="ctr"/>
            <a:r>
              <a:rPr lang="fr-FR" sz="1000" b="1">
                <a:latin typeface="Calibri" pitchFamily="34" charset="0"/>
              </a:rPr>
              <a:t> énergétiques</a:t>
            </a:r>
          </a:p>
        </p:txBody>
      </p:sp>
      <p:grpSp>
        <p:nvGrpSpPr>
          <p:cNvPr id="8222" name="Grouper 25"/>
          <p:cNvGrpSpPr>
            <a:grpSpLocks/>
          </p:cNvGrpSpPr>
          <p:nvPr/>
        </p:nvGrpSpPr>
        <p:grpSpPr bwMode="auto">
          <a:xfrm>
            <a:off x="2916238" y="1484313"/>
            <a:ext cx="4608512" cy="1439862"/>
            <a:chOff x="2103288" y="782639"/>
            <a:chExt cx="6858832" cy="3690947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2103288" y="1470367"/>
              <a:ext cx="5122270" cy="229921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2249774" y="1889517"/>
              <a:ext cx="1268753" cy="13347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Problème technique à résoudre</a:t>
              </a:r>
              <a:endParaRPr lang="fr-FR" sz="800" dirty="0"/>
            </a:p>
          </p:txBody>
        </p:sp>
        <p:sp>
          <p:nvSpPr>
            <p:cNvPr id="37" name="Rectangle à coins arrondis 36"/>
            <p:cNvSpPr/>
            <p:nvPr/>
          </p:nvSpPr>
          <p:spPr>
            <a:xfrm>
              <a:off x="3707541" y="1918001"/>
              <a:ext cx="1689310" cy="13062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Phase d’activité et de recherche interactive</a:t>
              </a:r>
              <a:endParaRPr lang="fr-FR" sz="800" dirty="0"/>
            </a:p>
          </p:txBody>
        </p:sp>
        <p:sp>
          <p:nvSpPr>
            <p:cNvPr id="38" name="Rectangle à coins arrondis 37"/>
            <p:cNvSpPr/>
            <p:nvPr/>
          </p:nvSpPr>
          <p:spPr>
            <a:xfrm>
              <a:off x="5692184" y="1918001"/>
              <a:ext cx="1282931" cy="13062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800" dirty="0" smtClean="0"/>
                <a:t>Formalisation de savoirs</a:t>
              </a:r>
              <a:endParaRPr lang="fr-FR" sz="800" dirty="0"/>
            </a:p>
          </p:txBody>
        </p:sp>
        <p:cxnSp>
          <p:nvCxnSpPr>
            <p:cNvPr id="39" name="Connecteur droit avec flèche 38"/>
            <p:cNvCxnSpPr>
              <a:stCxn id="36" idx="3"/>
              <a:endCxn id="37" idx="1"/>
            </p:cNvCxnSpPr>
            <p:nvPr/>
          </p:nvCxnSpPr>
          <p:spPr>
            <a:xfrm>
              <a:off x="3518527" y="2556899"/>
              <a:ext cx="189014" cy="12207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>
              <a:stCxn id="37" idx="3"/>
              <a:endCxn id="38" idx="1"/>
            </p:cNvCxnSpPr>
            <p:nvPr/>
          </p:nvCxnSpPr>
          <p:spPr>
            <a:xfrm>
              <a:off x="5396851" y="2569106"/>
              <a:ext cx="295333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260" name="ZoneTexte 24"/>
            <p:cNvSpPr txBox="1">
              <a:spLocks noChangeArrowheads="1"/>
            </p:cNvSpPr>
            <p:nvPr/>
          </p:nvSpPr>
          <p:spPr bwMode="auto">
            <a:xfrm>
              <a:off x="2342407" y="1336279"/>
              <a:ext cx="5126205" cy="59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fr-FR" sz="900" b="1" i="1">
                  <a:latin typeface="Calibri" pitchFamily="34" charset="0"/>
                </a:rPr>
                <a:t>Activité pratique de découverte</a:t>
              </a:r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2235930" y="3931163"/>
              <a:ext cx="4977575" cy="54242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smtClean="0">
                  <a:solidFill>
                    <a:srgbClr val="000000"/>
                  </a:solidFill>
                </a:rPr>
                <a:t>Support didactique, réel ou virtuel, présent ou à distance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2248794" y="782639"/>
              <a:ext cx="4977575" cy="54242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b="1" dirty="0" smtClean="0">
                  <a:solidFill>
                    <a:srgbClr val="000000"/>
                  </a:solidFill>
                </a:rPr>
                <a:t>Elève isolé ou élèves en binôme</a:t>
              </a:r>
              <a:endParaRPr lang="fr-FR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7348417" y="1812197"/>
              <a:ext cx="1613703" cy="151788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>
                  <a:solidFill>
                    <a:schemeClr val="bg1"/>
                  </a:solidFill>
                </a:rPr>
                <a:t>Structuration des savoirs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Flèche vers la droite 40"/>
            <p:cNvSpPr/>
            <p:nvPr/>
          </p:nvSpPr>
          <p:spPr>
            <a:xfrm>
              <a:off x="7070751" y="2331772"/>
              <a:ext cx="449759" cy="476273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4" name="Flèche vers la droite 47"/>
            <p:cNvSpPr/>
            <p:nvPr/>
          </p:nvSpPr>
          <p:spPr>
            <a:xfrm rot="16200000">
              <a:off x="2530551" y="3490178"/>
              <a:ext cx="563078" cy="476273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5" name="Flèche vers la droite 48"/>
            <p:cNvSpPr/>
            <p:nvPr/>
          </p:nvSpPr>
          <p:spPr>
            <a:xfrm rot="5400000">
              <a:off x="2635559" y="1266351"/>
              <a:ext cx="563078" cy="476273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8223" name="Groupe 60"/>
          <p:cNvGrpSpPr>
            <a:grpSpLocks/>
          </p:cNvGrpSpPr>
          <p:nvPr/>
        </p:nvGrpSpPr>
        <p:grpSpPr bwMode="auto">
          <a:xfrm>
            <a:off x="2368550" y="1196975"/>
            <a:ext cx="2043113" cy="503238"/>
            <a:chOff x="-24464" y="0"/>
            <a:chExt cx="5726179" cy="1517706"/>
          </a:xfrm>
        </p:grpSpPr>
        <p:grpSp>
          <p:nvGrpSpPr>
            <p:cNvPr id="7" name="Groupe 55"/>
            <p:cNvGrpSpPr/>
            <p:nvPr/>
          </p:nvGrpSpPr>
          <p:grpSpPr>
            <a:xfrm>
              <a:off x="323528" y="0"/>
              <a:ext cx="1143000" cy="1143000"/>
              <a:chOff x="1800197" y="981048"/>
              <a:chExt cx="1143000" cy="114300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7" name="Ellipse 56"/>
              <p:cNvSpPr/>
              <p:nvPr/>
            </p:nvSpPr>
            <p:spPr>
              <a:xfrm>
                <a:off x="1800197" y="981048"/>
                <a:ext cx="1143000" cy="1143000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Ellipse 4"/>
              <p:cNvSpPr/>
              <p:nvPr/>
            </p:nvSpPr>
            <p:spPr>
              <a:xfrm>
                <a:off x="1967586" y="1148436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algn="ctr" defTabSz="6223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1400" dirty="0"/>
              </a:p>
            </p:txBody>
          </p:sp>
        </p:grpSp>
        <p:sp>
          <p:nvSpPr>
            <p:cNvPr id="59" name=" 3"/>
            <p:cNvSpPr/>
            <p:nvPr/>
          </p:nvSpPr>
          <p:spPr>
            <a:xfrm>
              <a:off x="-24464" y="14990"/>
              <a:ext cx="1800200" cy="1502716"/>
            </a:xfrm>
            <a:prstGeom prst="funnel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53" name="ZoneTexte 59"/>
            <p:cNvSpPr txBox="1">
              <a:spLocks noChangeArrowheads="1"/>
            </p:cNvSpPr>
            <p:nvPr/>
          </p:nvSpPr>
          <p:spPr bwMode="auto">
            <a:xfrm>
              <a:off x="1589691" y="53730"/>
              <a:ext cx="4112024" cy="5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>
                  <a:latin typeface="Calibri" pitchFamily="34" charset="0"/>
                </a:rPr>
                <a:t>Résolution de problème technique</a:t>
              </a:r>
            </a:p>
          </p:txBody>
        </p:sp>
      </p:grpSp>
      <p:cxnSp>
        <p:nvCxnSpPr>
          <p:cNvPr id="63" name="Connecteur droit 62"/>
          <p:cNvCxnSpPr/>
          <p:nvPr/>
        </p:nvCxnSpPr>
        <p:spPr>
          <a:xfrm>
            <a:off x="0" y="3068638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4" name="Rectangle à coins arrondis 63"/>
          <p:cNvSpPr/>
          <p:nvPr/>
        </p:nvSpPr>
        <p:spPr>
          <a:xfrm>
            <a:off x="4500563" y="6097588"/>
            <a:ext cx="1366837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Activité 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dirty="0"/>
              <a:t>Influence de l’isolation thermique</a:t>
            </a:r>
          </a:p>
        </p:txBody>
      </p:sp>
      <p:grpSp>
        <p:nvGrpSpPr>
          <p:cNvPr id="8226" name="Groupe 69"/>
          <p:cNvGrpSpPr>
            <a:grpSpLocks/>
          </p:cNvGrpSpPr>
          <p:nvPr/>
        </p:nvGrpSpPr>
        <p:grpSpPr bwMode="auto">
          <a:xfrm>
            <a:off x="7524750" y="1557338"/>
            <a:ext cx="3813175" cy="1223962"/>
            <a:chOff x="1838432" y="2924944"/>
            <a:chExt cx="5456763" cy="2114552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1838432" y="2924944"/>
              <a:ext cx="5456763" cy="2114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2" name="Rectangle à coins arrondis 71"/>
            <p:cNvSpPr/>
            <p:nvPr/>
          </p:nvSpPr>
          <p:spPr>
            <a:xfrm>
              <a:off x="1992912" y="3429584"/>
              <a:ext cx="1353968" cy="11875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Problème technique à résoudre</a:t>
              </a:r>
              <a:endParaRPr lang="fr-FR" sz="1000" dirty="0"/>
            </a:p>
          </p:txBody>
        </p:sp>
        <p:sp>
          <p:nvSpPr>
            <p:cNvPr id="73" name="Rectangle à coins arrondis 72"/>
            <p:cNvSpPr/>
            <p:nvPr/>
          </p:nvSpPr>
          <p:spPr>
            <a:xfrm>
              <a:off x="3546794" y="3454267"/>
              <a:ext cx="1799232" cy="11628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Phase d’activité et d’application interactive</a:t>
              </a:r>
              <a:endParaRPr lang="fr-FR" sz="1000" dirty="0"/>
            </a:p>
          </p:txBody>
        </p:sp>
        <p:sp>
          <p:nvSpPr>
            <p:cNvPr id="74" name="Rectangle à coins arrondis 73"/>
            <p:cNvSpPr/>
            <p:nvPr/>
          </p:nvSpPr>
          <p:spPr>
            <a:xfrm>
              <a:off x="5661802" y="3454267"/>
              <a:ext cx="1365326" cy="116286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 smtClean="0"/>
                <a:t>Analyse des résultats</a:t>
              </a:r>
              <a:endParaRPr lang="fr-FR" sz="1000" dirty="0"/>
            </a:p>
          </p:txBody>
        </p:sp>
        <p:cxnSp>
          <p:nvCxnSpPr>
            <p:cNvPr id="75" name="Connecteur droit avec flèche 74"/>
            <p:cNvCxnSpPr>
              <a:stCxn id="72" idx="3"/>
              <a:endCxn id="73" idx="1"/>
            </p:cNvCxnSpPr>
            <p:nvPr/>
          </p:nvCxnSpPr>
          <p:spPr>
            <a:xfrm>
              <a:off x="3346879" y="4024730"/>
              <a:ext cx="199915" cy="1097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>
              <a:stCxn id="73" idx="3"/>
              <a:endCxn id="74" idx="1"/>
            </p:cNvCxnSpPr>
            <p:nvPr/>
          </p:nvCxnSpPr>
          <p:spPr>
            <a:xfrm>
              <a:off x="5346027" y="4035700"/>
              <a:ext cx="315775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248" name="ZoneTexte 36"/>
            <p:cNvSpPr txBox="1">
              <a:spLocks noChangeArrowheads="1"/>
            </p:cNvSpPr>
            <p:nvPr/>
          </p:nvSpPr>
          <p:spPr bwMode="auto">
            <a:xfrm>
              <a:off x="1958482" y="3028026"/>
              <a:ext cx="506900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fr-FR" sz="1100" b="1" i="1">
                  <a:latin typeface="Calibri" pitchFamily="34" charset="0"/>
                </a:rPr>
                <a:t>Activité pratique de confortation</a:t>
              </a:r>
            </a:p>
          </p:txBody>
        </p:sp>
      </p:grpSp>
      <p:grpSp>
        <p:nvGrpSpPr>
          <p:cNvPr id="8227" name="Groupe 60"/>
          <p:cNvGrpSpPr>
            <a:grpSpLocks/>
          </p:cNvGrpSpPr>
          <p:nvPr/>
        </p:nvGrpSpPr>
        <p:grpSpPr bwMode="auto">
          <a:xfrm>
            <a:off x="7065963" y="1196975"/>
            <a:ext cx="2043112" cy="503238"/>
            <a:chOff x="-24464" y="0"/>
            <a:chExt cx="5726179" cy="1517706"/>
          </a:xfrm>
        </p:grpSpPr>
        <p:grpSp>
          <p:nvGrpSpPr>
            <p:cNvPr id="10" name="Groupe 55"/>
            <p:cNvGrpSpPr/>
            <p:nvPr/>
          </p:nvGrpSpPr>
          <p:grpSpPr>
            <a:xfrm>
              <a:off x="323528" y="0"/>
              <a:ext cx="1143000" cy="1143000"/>
              <a:chOff x="1800197" y="981048"/>
              <a:chExt cx="1143000" cy="114300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82" name="Ellipse 81"/>
              <p:cNvSpPr/>
              <p:nvPr/>
            </p:nvSpPr>
            <p:spPr>
              <a:xfrm>
                <a:off x="1800197" y="981048"/>
                <a:ext cx="1143000" cy="1143000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2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3" name="Ellipse 4"/>
              <p:cNvSpPr/>
              <p:nvPr/>
            </p:nvSpPr>
            <p:spPr>
              <a:xfrm>
                <a:off x="1967586" y="1148436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7780" tIns="17780" rIns="17780" bIns="17780" spcCol="1270" anchor="ctr"/>
              <a:lstStyle/>
              <a:p>
                <a:pPr algn="ctr" defTabSz="6223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fr-FR" sz="1400" dirty="0"/>
              </a:p>
            </p:txBody>
          </p:sp>
        </p:grpSp>
        <p:sp>
          <p:nvSpPr>
            <p:cNvPr id="80" name=" 3"/>
            <p:cNvSpPr/>
            <p:nvPr/>
          </p:nvSpPr>
          <p:spPr>
            <a:xfrm>
              <a:off x="-24464" y="14990"/>
              <a:ext cx="1800200" cy="1502716"/>
            </a:xfrm>
            <a:prstGeom prst="funnel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41" name="ZoneTexte 80"/>
            <p:cNvSpPr txBox="1">
              <a:spLocks noChangeArrowheads="1"/>
            </p:cNvSpPr>
            <p:nvPr/>
          </p:nvSpPr>
          <p:spPr bwMode="auto">
            <a:xfrm>
              <a:off x="1589691" y="53730"/>
              <a:ext cx="4112024" cy="5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800">
                  <a:latin typeface="Calibri" pitchFamily="34" charset="0"/>
                </a:rPr>
                <a:t>Résolution de problème technique</a:t>
              </a:r>
            </a:p>
          </p:txBody>
        </p:sp>
      </p:grpSp>
      <p:sp>
        <p:nvSpPr>
          <p:cNvPr id="84" name="Rectangle à coins arrondis 83"/>
          <p:cNvSpPr/>
          <p:nvPr/>
        </p:nvSpPr>
        <p:spPr>
          <a:xfrm>
            <a:off x="6948488" y="3141663"/>
            <a:ext cx="3600450" cy="35274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</p:txBody>
      </p:sp>
      <p:sp>
        <p:nvSpPr>
          <p:cNvPr id="85" name="Rectangle à coins arrondis 84"/>
          <p:cNvSpPr/>
          <p:nvPr/>
        </p:nvSpPr>
        <p:spPr>
          <a:xfrm>
            <a:off x="8459788" y="4860925"/>
            <a:ext cx="1368425" cy="1368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Etude de l’éclairage d’un cabinet médical</a:t>
            </a:r>
          </a:p>
        </p:txBody>
      </p:sp>
      <p:sp>
        <p:nvSpPr>
          <p:cNvPr id="86" name="Rectangle à coins arrondis 85"/>
          <p:cNvSpPr/>
          <p:nvPr/>
        </p:nvSpPr>
        <p:spPr>
          <a:xfrm>
            <a:off x="8459788" y="3492500"/>
            <a:ext cx="1368425" cy="12969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/>
              <a:t>Simulation du comportement d’un isolant</a:t>
            </a:r>
          </a:p>
        </p:txBody>
      </p:sp>
      <p:sp>
        <p:nvSpPr>
          <p:cNvPr id="87" name="Rectangle à coins arrondis 86"/>
          <p:cNvSpPr/>
          <p:nvPr/>
        </p:nvSpPr>
        <p:spPr>
          <a:xfrm>
            <a:off x="9972600" y="3493120"/>
            <a:ext cx="432048" cy="2736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/>
              <a:t>Restitution</a:t>
            </a:r>
            <a:endParaRPr lang="fr-FR" dirty="0"/>
          </a:p>
        </p:txBody>
      </p:sp>
      <p:sp>
        <p:nvSpPr>
          <p:cNvPr id="88" name="Rectangle à coins arrondis 87"/>
          <p:cNvSpPr/>
          <p:nvPr/>
        </p:nvSpPr>
        <p:spPr>
          <a:xfrm>
            <a:off x="7235825" y="3500438"/>
            <a:ext cx="1152525" cy="2736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Simuler un comportement  et agir sur 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/>
              <a:t>paramètres du modèle pour faire des choix de solutions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Ellipse 14"/>
          <p:cNvSpPr/>
          <p:nvPr>
            <p:custDataLst>
              <p:tags r:id="rId3"/>
            </p:custDataLst>
          </p:nvPr>
        </p:nvSpPr>
        <p:spPr>
          <a:xfrm>
            <a:off x="6386513" y="4327525"/>
            <a:ext cx="1066800" cy="10953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234" name="ZoneTexte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11863" y="4697413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000" b="1">
                <a:latin typeface="Calibri" pitchFamily="34" charset="0"/>
              </a:rPr>
              <a:t>Structuration</a:t>
            </a:r>
          </a:p>
          <a:p>
            <a:pPr algn="ctr"/>
            <a:r>
              <a:rPr lang="fr-FR" sz="1000" b="1">
                <a:latin typeface="Calibri" pitchFamily="34" charset="0"/>
              </a:rPr>
              <a:t> des savoirs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3635375" y="188913"/>
            <a:ext cx="5184775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CI10 : Amélioration de l’efficacité énergétique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CI8 : formes et caractéristiques de l’énergie </a:t>
            </a:r>
          </a:p>
        </p:txBody>
      </p:sp>
      <p:sp>
        <p:nvSpPr>
          <p:cNvPr id="70" name="Rectangle à coins arrondis 69"/>
          <p:cNvSpPr/>
          <p:nvPr/>
        </p:nvSpPr>
        <p:spPr>
          <a:xfrm>
            <a:off x="187325" y="188913"/>
            <a:ext cx="3160713" cy="8636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Thème : Energie dans l’habitat</a:t>
            </a:r>
          </a:p>
        </p:txBody>
      </p:sp>
      <p:sp>
        <p:nvSpPr>
          <p:cNvPr id="69" name="Flèche droite 68"/>
          <p:cNvSpPr/>
          <p:nvPr/>
        </p:nvSpPr>
        <p:spPr>
          <a:xfrm rot="3932450">
            <a:off x="107373" y="2313022"/>
            <a:ext cx="1815276" cy="7303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/>
          <p:cNvSpPr>
            <a:spLocks noChangeArrowheads="1"/>
          </p:cNvSpPr>
          <p:nvPr/>
        </p:nvSpPr>
        <p:spPr bwMode="auto">
          <a:xfrm>
            <a:off x="288925" y="32845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Phase d’appropriation : comprendre les principes de la RT2012 – 45 min </a:t>
            </a: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68313" y="3600450"/>
            <a:ext cx="8280400" cy="299720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822325" y="4122738"/>
            <a:ext cx="762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4770438" y="4748213"/>
            <a:ext cx="1841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7174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6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7187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7188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7177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7178" name="AutoShape 4"/>
          <p:cNvSpPr>
            <a:spLocks noChangeArrowheads="1"/>
          </p:cNvSpPr>
          <p:nvPr/>
        </p:nvSpPr>
        <p:spPr bwMode="auto">
          <a:xfrm>
            <a:off x="288925" y="10239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PHENOMENE SOCIETAL – 10 min</a:t>
            </a:r>
            <a:endParaRPr lang="fr-FR" altLang="zh-CN" sz="1000"/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8313" y="1339850"/>
            <a:ext cx="8280400" cy="18018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822325" y="1862138"/>
            <a:ext cx="762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539552" y="1916113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altLang="zh-CN" sz="1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Hugo se pose beaucoup de questions : face au défi majeur du changement climatique, la France a pris des engagements en signant le protocole de Kyoto (Application en 2005).</a:t>
            </a:r>
            <a:endParaRPr lang="fr-FR" altLang="zh-CN" sz="1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fr-FR" altLang="zh-CN" sz="16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 l’horizon 2050, le secteur du bâtiment devra diviser par 4 ses émissions de CO2 (Facteur 4). </a:t>
            </a:r>
            <a:endParaRPr lang="fr-FR" altLang="zh-CN" sz="2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82" name="Picture 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/>
          <a:srcRect t="17860" b="59409"/>
          <a:stretch>
            <a:fillRect/>
          </a:stretch>
        </p:blipFill>
        <p:spPr bwMode="auto">
          <a:xfrm>
            <a:off x="684213" y="3933825"/>
            <a:ext cx="78867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7185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7186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pic>
        <p:nvPicPr>
          <p:cNvPr id="7184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 l="4564" t="21107" r="4149" b="33429"/>
          <a:stretch>
            <a:fillRect/>
          </a:stretch>
        </p:blipFill>
        <p:spPr bwMode="auto">
          <a:xfrm>
            <a:off x="1763713" y="4970463"/>
            <a:ext cx="56165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/>
          <p:cNvPicPr>
            <a:picLocks noChangeAspect="1" noChangeArrowheads="1"/>
          </p:cNvPicPr>
          <p:nvPr/>
        </p:nvPicPr>
        <p:blipFill>
          <a:blip r:embed="rId3" cstate="print"/>
          <a:srcRect l="15115" t="19672" b="5875"/>
          <a:stretch>
            <a:fillRect/>
          </a:stretch>
        </p:blipFill>
        <p:spPr bwMode="auto">
          <a:xfrm>
            <a:off x="827088" y="3716338"/>
            <a:ext cx="52578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 descr="ANd9GcQHBST7mfUNsnr3BIohplmd1iAJW6ImW2SckbcAc1S3nrOIWvi3k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2276475"/>
            <a:ext cx="14795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rg_hi" descr="ANd9GcRv2KnFN9FBzNqHCclCiz0nY9n-i6xs0W3kjt0RQYXzxC1JskQ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1844675"/>
            <a:ext cx="14224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755650" y="2039938"/>
            <a:ext cx="57610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L’ensemble de la classe se déplace en centre ville d’Amiens pour cette situation,</a:t>
            </a:r>
            <a:endParaRPr lang="fr-FR" altLang="zh-CN" sz="800"/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La classe est divisée en quatre groupes de cinq élèves,</a:t>
            </a:r>
            <a:endParaRPr lang="fr-FR" altLang="zh-CN" sz="800"/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Le point de séparation de la classe est situé : Boulevard de belfort,</a:t>
            </a:r>
            <a:endParaRPr lang="fr-FR" altLang="zh-CN" sz="800"/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L’équipe A se rend à l’agence : agence G Agence IMMO,</a:t>
            </a:r>
            <a:endParaRPr lang="fr-FR" altLang="zh-CN" sz="800"/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L’équipe B se rend à l’agence : agence H Masset frères,</a:t>
            </a:r>
            <a:endParaRPr lang="fr-FR" altLang="zh-CN" sz="800"/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L’équipe C se rend à l’agence : agence D agence saint Acheul,</a:t>
            </a: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L’équipe D se rend à l’agence : agence B agence Foncia Goblet,</a:t>
            </a:r>
            <a:endParaRPr lang="fr-FR" altLang="zh-CN" sz="1200"/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ea typeface="Times New Roman" pitchFamily="18" charset="0"/>
                <a:cs typeface="Calibri" pitchFamily="34" charset="0"/>
              </a:rPr>
              <a:t>   Le point de ralliement des groupes est situé : Boulevard de belfort</a:t>
            </a:r>
            <a:endParaRPr lang="fr-FR" altLang="zh-CN"/>
          </a:p>
        </p:txBody>
      </p:sp>
      <p:sp>
        <p:nvSpPr>
          <p:cNvPr id="17" name="Rectangle 16"/>
          <p:cNvSpPr/>
          <p:nvPr/>
        </p:nvSpPr>
        <p:spPr>
          <a:xfrm>
            <a:off x="4067175" y="6165850"/>
            <a:ext cx="144463" cy="1428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4140200" y="4868863"/>
            <a:ext cx="287338" cy="12969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427538" y="4652963"/>
            <a:ext cx="144462" cy="1444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4284663" y="4941888"/>
            <a:ext cx="287337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9227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9235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9236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9228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9229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923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9234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9230" name="AutoShape 4"/>
          <p:cNvSpPr>
            <a:spLocks noChangeArrowheads="1"/>
          </p:cNvSpPr>
          <p:nvPr/>
        </p:nvSpPr>
        <p:spPr bwMode="auto">
          <a:xfrm>
            <a:off x="323850" y="1196975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Déplacement en agence immobilière – 2H</a:t>
            </a: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6300788" y="3573463"/>
            <a:ext cx="2519362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Les informations seront toutes prises à l’extérieur de l’agence immobilière.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Choisir 10 maisons individuelles non mitoyennes,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Indiquer dans le tableau récapitulatif les données et résultats relevés,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Type de maison : T5 (signifie 5 pièces principales),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L’année de construction  (si possible),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La surface habitable de la maison [m</a:t>
            </a:r>
            <a:r>
              <a:rPr lang="fr-FR" altLang="zh-CN" sz="1050" baseline="30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],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La lette repère de la consommation énergétique (entre A et G),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buFontTx/>
              <a:buChar char="•"/>
              <a:tabLst>
                <a:tab pos="539750" algn="l"/>
                <a:tab pos="847725" algn="l"/>
              </a:tabLst>
              <a:defRPr/>
            </a:pPr>
            <a:r>
              <a:rPr lang="fr-FR" altLang="zh-CN" sz="105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 La valeur de cette consommation énergétique </a:t>
            </a:r>
            <a:r>
              <a:rPr lang="fr-FR" altLang="zh-CN" sz="105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fr-FR" altLang="zh-CN" sz="105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kWh</a:t>
            </a:r>
            <a:r>
              <a:rPr lang="fr-FR" altLang="zh-CN" sz="1050" baseline="-30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ep</a:t>
            </a:r>
            <a:r>
              <a:rPr lang="fr-FR" altLang="zh-CN" sz="105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/ m². an]</a:t>
            </a:r>
            <a:endParaRPr lang="fr-FR" altLang="zh-CN" sz="10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04460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04461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04462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04464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04465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04466" name="AutoShape 4"/>
          <p:cNvSpPr>
            <a:spLocks noChangeArrowheads="1"/>
          </p:cNvSpPr>
          <p:nvPr/>
        </p:nvSpPr>
        <p:spPr bwMode="auto">
          <a:xfrm>
            <a:off x="539750" y="1268413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Dossier élève pour la phase d’investigation</a:t>
            </a:r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539750" y="1628775"/>
            <a:ext cx="8280400" cy="4895850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04469" name="Picture 21" descr="DPE1"/>
          <p:cNvPicPr>
            <a:picLocks noChangeAspect="1" noChangeArrowheads="1"/>
          </p:cNvPicPr>
          <p:nvPr/>
        </p:nvPicPr>
        <p:blipFill>
          <a:blip r:embed="rId3" cstate="print"/>
          <a:srcRect r="42365"/>
          <a:stretch>
            <a:fillRect/>
          </a:stretch>
        </p:blipFill>
        <p:spPr bwMode="auto">
          <a:xfrm>
            <a:off x="5453063" y="1700213"/>
            <a:ext cx="3251200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0" name="Rectangle 22"/>
          <p:cNvSpPr>
            <a:spLocks noChangeArrowheads="1"/>
          </p:cNvSpPr>
          <p:nvPr/>
        </p:nvSpPr>
        <p:spPr bwMode="auto">
          <a:xfrm>
            <a:off x="0" y="3040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539750" algn="l"/>
              </a:tabLst>
            </a:pPr>
            <a:endParaRPr lang="fr-FR">
              <a:latin typeface="Calibri" pitchFamily="34" charset="0"/>
            </a:endParaRPr>
          </a:p>
        </p:txBody>
      </p:sp>
      <p:sp>
        <p:nvSpPr>
          <p:cNvPr id="104548" name="Rectangle 100"/>
          <p:cNvSpPr>
            <a:spLocks noChangeArrowheads="1"/>
          </p:cNvSpPr>
          <p:nvPr/>
        </p:nvSpPr>
        <p:spPr bwMode="auto">
          <a:xfrm>
            <a:off x="0" y="628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graphicFrame>
        <p:nvGraphicFramePr>
          <p:cNvPr id="104999" name="Group 551"/>
          <p:cNvGraphicFramePr>
            <a:graphicFrameLocks noGrp="1"/>
          </p:cNvGraphicFramePr>
          <p:nvPr/>
        </p:nvGraphicFramePr>
        <p:xfrm>
          <a:off x="684213" y="1989138"/>
          <a:ext cx="4608512" cy="2141855"/>
        </p:xfrm>
        <a:graphic>
          <a:graphicData uri="http://schemas.openxmlformats.org/drawingml/2006/table">
            <a:tbl>
              <a:tblPr/>
              <a:tblGrid>
                <a:gridCol w="423862"/>
                <a:gridCol w="530225"/>
                <a:gridCol w="606425"/>
                <a:gridCol w="849313"/>
                <a:gridCol w="1117600"/>
                <a:gridCol w="1081087"/>
              </a:tblGrid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Rep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Type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Année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Surface habitable [m</a:t>
                      </a:r>
                      <a:r>
                        <a:rPr kumimoji="0" lang="fr-FR" altLang="zh-CN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]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Repère de la lettre de la consommation (A 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 G)</a:t>
                      </a:r>
                      <a:endParaRPr kumimoji="0" lang="fr-FR" altLang="zh-CN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Consommation énergétique 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[kWh</a:t>
                      </a:r>
                      <a:r>
                        <a:rPr kumimoji="0" lang="fr-FR" altLang="zh-CN" sz="11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ep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/ m². an]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Ex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T5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1965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185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328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1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</a:rPr>
                        <a:t>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10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001" name="Rectangle 553"/>
          <p:cNvSpPr>
            <a:spLocks noChangeArrowheads="1"/>
          </p:cNvSpPr>
          <p:nvPr/>
        </p:nvSpPr>
        <p:spPr bwMode="auto">
          <a:xfrm>
            <a:off x="539750" y="4221163"/>
            <a:ext cx="3697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539750" algn="l"/>
              </a:tabLst>
            </a:pPr>
            <a:r>
              <a:rPr lang="fr-FR" altLang="zh-CN" sz="1200">
                <a:latin typeface="Calibri" pitchFamily="34" charset="0"/>
                <a:cs typeface="Times New Roman" pitchFamily="18" charset="0"/>
              </a:rPr>
              <a:t>Déterminer la valeur moyenne des paramètres suivants :</a:t>
            </a:r>
            <a:endParaRPr lang="fr-FR" altLang="zh-CN" sz="600">
              <a:cs typeface="Times New Roman" pitchFamily="18" charset="0"/>
            </a:endParaRPr>
          </a:p>
          <a:p>
            <a:pPr eaLnBrk="0" hangingPunct="0">
              <a:tabLst>
                <a:tab pos="539750" algn="l"/>
              </a:tabLst>
            </a:pPr>
            <a:endParaRPr lang="fr-FR" altLang="zh-CN">
              <a:latin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05088" name="Group 640"/>
          <p:cNvGraphicFramePr>
            <a:graphicFrameLocks noGrp="1"/>
          </p:cNvGraphicFramePr>
          <p:nvPr/>
        </p:nvGraphicFramePr>
        <p:xfrm>
          <a:off x="684213" y="4581525"/>
          <a:ext cx="4608512" cy="1280160"/>
        </p:xfrm>
        <a:graphic>
          <a:graphicData uri="http://schemas.openxmlformats.org/drawingml/2006/table">
            <a:tbl>
              <a:tblPr/>
              <a:tblGrid>
                <a:gridCol w="503237"/>
                <a:gridCol w="504825"/>
                <a:gridCol w="576263"/>
                <a:gridCol w="755650"/>
                <a:gridCol w="1136650"/>
                <a:gridCol w="1131887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Rep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Type 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Année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Surface habitable [m</a:t>
                      </a:r>
                      <a:r>
                        <a:rPr kumimoji="0" lang="fr-FR" altLang="zh-CN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]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Repère de la lettre de la consommation (A 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 G)</a:t>
                      </a:r>
                      <a:endParaRPr kumimoji="0" lang="fr-FR" altLang="zh-CN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Consommation énergétique 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[kWh</a:t>
                      </a:r>
                      <a:r>
                        <a:rPr kumimoji="0" lang="fr-FR" altLang="zh-CN" sz="11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ep</a:t>
                      </a: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/ m². an]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Moy.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T…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……..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………..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………..</a:t>
                      </a:r>
                      <a:endParaRPr kumimoji="0" lang="fr-FR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077" name="Rectangle 629"/>
          <p:cNvSpPr>
            <a:spLocks noChangeArrowheads="1"/>
          </p:cNvSpPr>
          <p:nvPr/>
        </p:nvSpPr>
        <p:spPr bwMode="auto">
          <a:xfrm>
            <a:off x="611188" y="5805488"/>
            <a:ext cx="98520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fr-FR" altLang="zh-CN" sz="1200">
                <a:latin typeface="Calibri" pitchFamily="34" charset="0"/>
                <a:ea typeface="Times New Roman" pitchFamily="18" charset="0"/>
              </a:rPr>
              <a:t> </a:t>
            </a:r>
            <a:endParaRPr lang="fr-FR" altLang="zh-CN" sz="600">
              <a:ea typeface="Times New Roman" pitchFamily="18" charset="0"/>
            </a:endParaRPr>
          </a:p>
          <a:p>
            <a:pPr algn="just" eaLnBrk="0" hangingPunct="0"/>
            <a:r>
              <a:rPr lang="fr-FR" altLang="zh-CN" sz="1200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Que pensez-vous des classements (A </a:t>
            </a:r>
            <a:r>
              <a:rPr lang="fr-FR" altLang="zh-CN" sz="120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sym typeface="Symbol" pitchFamily="18" charset="2"/>
              </a:rPr>
              <a:t></a:t>
            </a:r>
            <a:r>
              <a:rPr lang="fr-FR" altLang="zh-CN" sz="1200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 G) de cette « maison moyenne » et de son coût annuel de chauffage et de production </a:t>
            </a:r>
          </a:p>
          <a:p>
            <a:pPr algn="just" eaLnBrk="0" hangingPunct="0"/>
            <a:r>
              <a:rPr lang="fr-FR" altLang="zh-CN" sz="1200">
                <a:solidFill>
                  <a:srgbClr val="FF0000"/>
                </a:solidFill>
                <a:latin typeface="Calibri" pitchFamily="34" charset="0"/>
                <a:ea typeface="Times New Roman" pitchFamily="18" charset="0"/>
              </a:rPr>
              <a:t>d’eau chaude sanitaire si le prix du kWh est de 0,10 Euros en 2012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468313" y="1484313"/>
            <a:ext cx="8280400" cy="1008062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5707063" y="529590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pic>
        <p:nvPicPr>
          <p:cNvPr id="11269" name="Image 22" descr="sti2d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620713"/>
            <a:ext cx="1584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Image 3" descr="http://sti.discipline.ac-lille.fr/Ens-Scienc-et-Techno/Sti2D/parution-de-supports-de-communication-sti2d/image_m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15888"/>
            <a:ext cx="79216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749675" y="71438"/>
            <a:ext cx="3343275" cy="908050"/>
            <a:chOff x="0" y="0"/>
            <a:chExt cx="1784829" cy="513739"/>
          </a:xfrm>
        </p:grpSpPr>
        <p:sp>
          <p:nvSpPr>
            <p:cNvPr id="11283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784828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endParaRPr lang="fr-FR" sz="2000" b="1">
                <a:solidFill>
                  <a:srgbClr val="7BB800"/>
                </a:solidFill>
                <a:latin typeface="Century Gothic" pitchFamily="34" charset="0"/>
              </a:endParaRPr>
            </a:p>
          </p:txBody>
        </p:sp>
        <p:sp>
          <p:nvSpPr>
            <p:cNvPr id="11284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169412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Centres d’Intérêts N°8 et N°10</a:t>
              </a:r>
            </a:p>
          </p:txBody>
        </p:sp>
      </p:grpSp>
      <p:sp>
        <p:nvSpPr>
          <p:cNvPr id="11272" name="Rectangle 18"/>
          <p:cNvSpPr>
            <a:spLocks noChangeArrowheads="1"/>
          </p:cNvSpPr>
          <p:nvPr/>
        </p:nvSpPr>
        <p:spPr bwMode="auto">
          <a:xfrm>
            <a:off x="3824288" y="401638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Formes et caractéristiques de l’énergie</a:t>
            </a:r>
          </a:p>
          <a:p>
            <a:r>
              <a:rPr lang="fr-FR" sz="1400" b="1">
                <a:solidFill>
                  <a:srgbClr val="7BB800"/>
                </a:solidFill>
                <a:latin typeface="Calibri" pitchFamily="34" charset="0"/>
              </a:rPr>
              <a:t>Amélioration de l’efficacité énergétique</a:t>
            </a:r>
          </a:p>
        </p:txBody>
      </p:sp>
      <p:sp>
        <p:nvSpPr>
          <p:cNvPr id="11273" name="AutoShape 4"/>
          <p:cNvSpPr>
            <a:spLocks noChangeArrowheads="1"/>
          </p:cNvSpPr>
          <p:nvPr/>
        </p:nvSpPr>
        <p:spPr bwMode="auto">
          <a:xfrm>
            <a:off x="323850" y="26368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Structuration des connaissances – 1H </a:t>
            </a:r>
            <a:endParaRPr lang="fr-FR" altLang="zh-CN" sz="1000"/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8313" y="2997200"/>
            <a:ext cx="8351837" cy="3744913"/>
          </a:xfrm>
          <a:prstGeom prst="roundRect">
            <a:avLst>
              <a:gd name="adj" fmla="val 6117"/>
            </a:avLst>
          </a:prstGeom>
          <a:noFill/>
          <a:ln>
            <a:solidFill>
              <a:srgbClr val="7B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3924300" y="407670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4200">
              <a:solidFill>
                <a:srgbClr val="8FBF93"/>
              </a:solidFill>
              <a:latin typeface="Century Gothic" pitchFamily="34" charset="0"/>
            </a:endParaRP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23850" y="44450"/>
            <a:ext cx="3168650" cy="908050"/>
            <a:chOff x="1" y="0"/>
            <a:chExt cx="1691406" cy="513739"/>
          </a:xfrm>
        </p:grpSpPr>
        <p:sp>
          <p:nvSpPr>
            <p:cNvPr id="11281" name="AutoShape 3"/>
            <p:cNvSpPr>
              <a:spLocks noChangeArrowheads="1"/>
            </p:cNvSpPr>
            <p:nvPr/>
          </p:nvSpPr>
          <p:spPr bwMode="auto">
            <a:xfrm>
              <a:off x="1" y="150881"/>
              <a:ext cx="1691406" cy="3628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548DD4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2400"/>
                </a:spcBef>
              </a:pPr>
              <a:r>
                <a:rPr lang="fr-FR" sz="2000" b="1">
                  <a:solidFill>
                    <a:srgbClr val="7BB800"/>
                  </a:solidFill>
                  <a:latin typeface="Century Gothic" pitchFamily="34" charset="0"/>
                </a:rPr>
                <a:t>L’énergie dans l’habitat</a:t>
              </a:r>
            </a:p>
          </p:txBody>
        </p:sp>
        <p:sp>
          <p:nvSpPr>
            <p:cNvPr id="11282" name="AutoShape 4"/>
            <p:cNvSpPr>
              <a:spLocks noChangeArrowheads="1"/>
            </p:cNvSpPr>
            <p:nvPr/>
          </p:nvSpPr>
          <p:spPr bwMode="auto">
            <a:xfrm>
              <a:off x="1" y="0"/>
              <a:ext cx="1345438" cy="211977"/>
            </a:xfrm>
            <a:prstGeom prst="roundRect">
              <a:avLst>
                <a:gd name="adj" fmla="val 16667"/>
              </a:avLst>
            </a:prstGeom>
            <a:solidFill>
              <a:srgbClr val="7BB800"/>
            </a:solidFill>
            <a:ln w="9525">
              <a:solidFill>
                <a:srgbClr val="548DD4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fr-FR" b="1">
                  <a:solidFill>
                    <a:srgbClr val="FFFFFF"/>
                  </a:solidFill>
                  <a:latin typeface="Calibri" pitchFamily="34" charset="0"/>
                </a:rPr>
                <a:t>Thème de séquence n°4</a:t>
              </a:r>
            </a:p>
          </p:txBody>
        </p:sp>
      </p:grpSp>
      <p:sp>
        <p:nvSpPr>
          <p:cNvPr id="11279" name="AutoShape 4"/>
          <p:cNvSpPr>
            <a:spLocks noChangeArrowheads="1"/>
          </p:cNvSpPr>
          <p:nvPr/>
        </p:nvSpPr>
        <p:spPr bwMode="auto">
          <a:xfrm>
            <a:off x="323850" y="1125538"/>
            <a:ext cx="4648200" cy="609600"/>
          </a:xfrm>
          <a:prstGeom prst="roundRect">
            <a:avLst>
              <a:gd name="adj" fmla="val 16667"/>
            </a:avLst>
          </a:prstGeom>
          <a:solidFill>
            <a:srgbClr val="7BB800"/>
          </a:solidFill>
          <a:ln w="9525">
            <a:solidFill>
              <a:srgbClr val="7BB8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altLang="zh-CN" b="1">
                <a:solidFill>
                  <a:srgbClr val="FFFFFF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Restitution </a:t>
            </a:r>
            <a:r>
              <a:rPr lang="fr-FR" b="1">
                <a:solidFill>
                  <a:srgbClr val="FFFFFF"/>
                </a:solidFill>
                <a:ea typeface="Times New Roman" pitchFamily="18" charset="0"/>
              </a:rPr>
              <a:t>pour la phase d’investigation</a:t>
            </a:r>
            <a:endParaRPr lang="fr-FR" altLang="zh-CN" sz="1000"/>
          </a:p>
          <a:p>
            <a:endParaRPr lang="fr-FR">
              <a:latin typeface="Calibri" pitchFamily="34" charset="0"/>
            </a:endParaRPr>
          </a:p>
        </p:txBody>
      </p:sp>
      <p:sp>
        <p:nvSpPr>
          <p:cNvPr id="11280" name="ZoneTexte 23"/>
          <p:cNvSpPr txBox="1">
            <a:spLocks noChangeArrowheads="1"/>
          </p:cNvSpPr>
          <p:nvPr/>
        </p:nvSpPr>
        <p:spPr bwMode="auto">
          <a:xfrm>
            <a:off x="684213" y="1773238"/>
            <a:ext cx="72263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Calibri" pitchFamily="34" charset="0"/>
              </a:rPr>
              <a:t>A la maison : les élèves complètent en ligne  une feuille de calcul disponible sur l’ENT.</a:t>
            </a:r>
          </a:p>
          <a:p>
            <a:r>
              <a:rPr lang="fr-FR" sz="1600">
                <a:latin typeface="Calibri" pitchFamily="34" charset="0"/>
              </a:rPr>
              <a:t>En classe : Ils présentent au reste de la classe les résultats de leurs relevés</a:t>
            </a:r>
            <a:r>
              <a:rPr lang="fr-FR">
                <a:latin typeface="Calibri" pitchFamily="34" charset="0"/>
              </a:rPr>
              <a:t>.  </a:t>
            </a:r>
          </a:p>
        </p:txBody>
      </p:sp>
      <p:pic>
        <p:nvPicPr>
          <p:cNvPr id="11289" name="Picture 25" descr="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378325"/>
            <a:ext cx="3814762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41" name="Group 77"/>
          <p:cNvGraphicFramePr>
            <a:graphicFrameLocks noGrp="1"/>
          </p:cNvGraphicFramePr>
          <p:nvPr/>
        </p:nvGraphicFramePr>
        <p:xfrm>
          <a:off x="611188" y="3284538"/>
          <a:ext cx="4171950" cy="1008063"/>
        </p:xfrm>
        <a:graphic>
          <a:graphicData uri="http://schemas.openxmlformats.org/drawingml/2006/table">
            <a:tbl>
              <a:tblPr/>
              <a:tblGrid>
                <a:gridCol w="574675"/>
                <a:gridCol w="439737"/>
                <a:gridCol w="492125"/>
                <a:gridCol w="647700"/>
                <a:gridCol w="1081088"/>
                <a:gridCol w="936625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Rep</a:t>
                      </a:r>
                      <a:endParaRPr kumimoji="0" lang="fr-FR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Type </a:t>
                      </a:r>
                      <a:endParaRPr kumimoji="0" lang="fr-FR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Année</a:t>
                      </a:r>
                      <a:endParaRPr kumimoji="0" lang="fr-FR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Surface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Habitable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 [m</a:t>
                      </a:r>
                      <a:r>
                        <a:rPr kumimoji="0" lang="fr-FR" altLang="zh-CN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]</a:t>
                      </a:r>
                      <a:endParaRPr kumimoji="0" lang="fr-FR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Repère de la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 consommation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(A </a:t>
                      </a: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 G)</a:t>
                      </a:r>
                      <a:endParaRPr kumimoji="0" lang="fr-FR" altLang="zh-CN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Consommation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énergétique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[kWh</a:t>
                      </a:r>
                      <a:r>
                        <a:rPr kumimoji="0" lang="fr-FR" altLang="zh-CN" sz="9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ep</a:t>
                      </a:r>
                      <a:r>
                        <a:rPr kumimoji="0" lang="fr-FR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/ m². an]</a:t>
                      </a:r>
                      <a:endParaRPr kumimoji="0" lang="fr-FR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Moy.</a:t>
                      </a:r>
                      <a:endParaRPr kumimoji="0" lang="fr-FR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T3</a:t>
                      </a:r>
                      <a:endParaRPr kumimoji="0" lang="fr-FR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x</a:t>
                      </a:r>
                      <a:endParaRPr kumimoji="0" lang="fr-FR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164</a:t>
                      </a:r>
                      <a:endParaRPr kumimoji="0" lang="fr-FR" altLang="zh-CN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Times New Roman" pitchFamily="18" charset="0"/>
                        </a:rPr>
                        <a:t>246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56" name="Text Box 92"/>
          <p:cNvSpPr txBox="1">
            <a:spLocks noChangeArrowheads="1"/>
          </p:cNvSpPr>
          <p:nvPr/>
        </p:nvSpPr>
        <p:spPr bwMode="auto">
          <a:xfrm>
            <a:off x="5632450" y="3736975"/>
            <a:ext cx="210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1357" name="Text Box 93"/>
          <p:cNvSpPr txBox="1">
            <a:spLocks noChangeArrowheads="1"/>
          </p:cNvSpPr>
          <p:nvPr/>
        </p:nvSpPr>
        <p:spPr bwMode="auto">
          <a:xfrm>
            <a:off x="0" y="0"/>
            <a:ext cx="8929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/>
              <a:t/>
            </a:r>
            <a:br>
              <a:rPr lang="fr-FR"/>
            </a:br>
            <a:endParaRPr lang="fr-FR"/>
          </a:p>
        </p:txBody>
      </p:sp>
      <p:sp>
        <p:nvSpPr>
          <p:cNvPr id="11359" name="Text Box 95"/>
          <p:cNvSpPr txBox="1">
            <a:spLocks noChangeArrowheads="1"/>
          </p:cNvSpPr>
          <p:nvPr/>
        </p:nvSpPr>
        <p:spPr bwMode="auto">
          <a:xfrm>
            <a:off x="3671888" y="474663"/>
            <a:ext cx="21637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361" name="Text Box 97"/>
          <p:cNvSpPr txBox="1">
            <a:spLocks noChangeArrowheads="1"/>
          </p:cNvSpPr>
          <p:nvPr/>
        </p:nvSpPr>
        <p:spPr bwMode="auto">
          <a:xfrm>
            <a:off x="-457200" y="-763588"/>
            <a:ext cx="2030413" cy="147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364" name="Rectangle 100"/>
          <p:cNvSpPr>
            <a:spLocks noChangeArrowheads="1"/>
          </p:cNvSpPr>
          <p:nvPr/>
        </p:nvSpPr>
        <p:spPr bwMode="auto">
          <a:xfrm>
            <a:off x="457200" y="-184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1365" name="Rectangle 101"/>
          <p:cNvSpPr>
            <a:spLocks noChangeArrowheads="1"/>
          </p:cNvSpPr>
          <p:nvPr/>
        </p:nvSpPr>
        <p:spPr bwMode="auto">
          <a:xfrm>
            <a:off x="457200" y="-1849438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>
                <a:latin typeface="Calibri" pitchFamily="34" charset="0"/>
              </a:rPr>
              <a:t/>
            </a:r>
            <a:br>
              <a:rPr lang="fr-FR">
                <a:latin typeface="Calibri" pitchFamily="34" charset="0"/>
              </a:rPr>
            </a:br>
            <a:endParaRPr lang="fr-FR">
              <a:latin typeface="Calibri" pitchFamily="34" charset="0"/>
            </a:endParaRPr>
          </a:p>
          <a:p>
            <a:pPr eaLnBrk="0" hangingPunct="0"/>
            <a:endParaRPr lang="fr-FR">
              <a:latin typeface="Calibri" pitchFamily="34" charset="0"/>
            </a:endParaRPr>
          </a:p>
        </p:txBody>
      </p:sp>
      <p:sp>
        <p:nvSpPr>
          <p:cNvPr id="11366" name="Rectangle 102"/>
          <p:cNvSpPr>
            <a:spLocks noChangeArrowheads="1"/>
          </p:cNvSpPr>
          <p:nvPr/>
        </p:nvSpPr>
        <p:spPr bwMode="auto">
          <a:xfrm>
            <a:off x="457200" y="-9334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367" name="Rectangle 103"/>
          <p:cNvSpPr>
            <a:spLocks noChangeArrowheads="1"/>
          </p:cNvSpPr>
          <p:nvPr/>
        </p:nvSpPr>
        <p:spPr bwMode="auto">
          <a:xfrm>
            <a:off x="45720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1368" name="Rectangle 104"/>
          <p:cNvSpPr>
            <a:spLocks noChangeArrowheads="1"/>
          </p:cNvSpPr>
          <p:nvPr/>
        </p:nvSpPr>
        <p:spPr bwMode="auto">
          <a:xfrm>
            <a:off x="457200" y="4476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370" name="Rectangle 106"/>
          <p:cNvSpPr>
            <a:spLocks noChangeArrowheads="1"/>
          </p:cNvSpPr>
          <p:nvPr/>
        </p:nvSpPr>
        <p:spPr bwMode="auto">
          <a:xfrm>
            <a:off x="457200" y="8404225"/>
            <a:ext cx="191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 b="1">
                <a:latin typeface="Calibri" pitchFamily="34" charset="0"/>
                <a:cs typeface="Times New Roman" pitchFamily="18" charset="0"/>
              </a:rPr>
              <a:t>4. Portée du diagnostic </a:t>
            </a:r>
            <a:endParaRPr lang="fr-FR">
              <a:latin typeface="Calibri" pitchFamily="34" charset="0"/>
            </a:endParaRPr>
          </a:p>
        </p:txBody>
      </p:sp>
      <p:pic>
        <p:nvPicPr>
          <p:cNvPr id="11373" name="rg_hi" descr="ANd9GcQIAEqNUUTucrAgviwP2lRd-of7jssumi4NDBAkf6f-aRvcLYQ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3716338"/>
            <a:ext cx="720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4" name="Picture 110" descr="ANd9GcRkrO-qSTyBK04QTybJ-ObzSaQtBl4P1o90t0wBv1aPgPH4yCiQW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188" y="3789363"/>
            <a:ext cx="79216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5" name="Rectangle 111"/>
          <p:cNvSpPr>
            <a:spLocks noChangeArrowheads="1"/>
          </p:cNvSpPr>
          <p:nvPr/>
        </p:nvSpPr>
        <p:spPr bwMode="auto">
          <a:xfrm>
            <a:off x="6011863" y="4076700"/>
            <a:ext cx="1512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fr-FR" sz="1400" b="1">
                <a:latin typeface="Calibri" pitchFamily="34" charset="0"/>
                <a:hlinkClick r:id="rId8"/>
              </a:rPr>
              <a:t>Diagnostic DPE</a:t>
            </a:r>
            <a:endParaRPr lang="fr-FR" sz="1400" b="1">
              <a:latin typeface="Calibri" pitchFamily="34" charset="0"/>
            </a:endParaRPr>
          </a:p>
        </p:txBody>
      </p:sp>
      <p:sp>
        <p:nvSpPr>
          <p:cNvPr id="11376" name="Rectangle 112"/>
          <p:cNvSpPr>
            <a:spLocks noChangeArrowheads="1"/>
          </p:cNvSpPr>
          <p:nvPr/>
        </p:nvSpPr>
        <p:spPr bwMode="auto">
          <a:xfrm>
            <a:off x="5148263" y="4506913"/>
            <a:ext cx="3308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fr-FR" sz="1000" b="1">
                <a:latin typeface="Calibri" pitchFamily="34" charset="0"/>
              </a:rPr>
              <a:t>1. A quoi sert le diagnostic de performance énergétique ?</a:t>
            </a:r>
            <a:r>
              <a:rPr lang="fr-FR" sz="1000">
                <a:latin typeface="Calibri" pitchFamily="34" charset="0"/>
              </a:rPr>
              <a:t/>
            </a:r>
            <a:br>
              <a:rPr lang="fr-FR" sz="1000">
                <a:latin typeface="Calibri" pitchFamily="34" charset="0"/>
              </a:rPr>
            </a:br>
            <a:r>
              <a:rPr lang="fr-FR" sz="1000" b="1">
                <a:latin typeface="Calibri" pitchFamily="34" charset="0"/>
              </a:rPr>
              <a:t>2. Les obligations légales</a:t>
            </a:r>
            <a:r>
              <a:rPr lang="fr-FR" sz="1000">
                <a:latin typeface="Calibri" pitchFamily="34" charset="0"/>
              </a:rPr>
              <a:t/>
            </a:r>
            <a:br>
              <a:rPr lang="fr-FR" sz="1000">
                <a:latin typeface="Calibri" pitchFamily="34" charset="0"/>
              </a:rPr>
            </a:br>
            <a:r>
              <a:rPr lang="fr-FR" sz="1000" b="1">
                <a:latin typeface="Calibri" pitchFamily="34" charset="0"/>
              </a:rPr>
              <a:t>3. La phase de diagnostic</a:t>
            </a:r>
            <a:r>
              <a:rPr lang="fr-FR" sz="1200"/>
              <a:t> </a:t>
            </a:r>
          </a:p>
        </p:txBody>
      </p:sp>
      <p:pic>
        <p:nvPicPr>
          <p:cNvPr id="11377" name="Picture 113" descr="DPE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725" y="5084763"/>
            <a:ext cx="1728788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8" name="Rectangle 114"/>
          <p:cNvSpPr>
            <a:spLocks noChangeArrowheads="1"/>
          </p:cNvSpPr>
          <p:nvPr/>
        </p:nvSpPr>
        <p:spPr bwMode="auto">
          <a:xfrm>
            <a:off x="5148263" y="6308725"/>
            <a:ext cx="1603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000" b="1">
                <a:latin typeface="Calibri" pitchFamily="34" charset="0"/>
              </a:rPr>
              <a:t>4. La portée du diagnostic</a:t>
            </a:r>
            <a:r>
              <a:rPr lang="fr-FR"/>
              <a:t> </a:t>
            </a:r>
          </a:p>
        </p:txBody>
      </p:sp>
      <p:pic>
        <p:nvPicPr>
          <p:cNvPr id="11380" name="Picture 116" descr="Un nouveau DPE plus transparent d’ici 20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0650" y="5589588"/>
            <a:ext cx="647700" cy="623887"/>
          </a:xfrm>
          <a:prstGeom prst="rect">
            <a:avLst/>
          </a:prstGeom>
          <a:noFill/>
        </p:spPr>
      </p:pic>
      <p:sp>
        <p:nvSpPr>
          <p:cNvPr id="11382" name="Text Box 118"/>
          <p:cNvSpPr txBox="1">
            <a:spLocks noChangeArrowheads="1"/>
          </p:cNvSpPr>
          <p:nvPr/>
        </p:nvSpPr>
        <p:spPr bwMode="auto">
          <a:xfrm>
            <a:off x="7235825" y="6237288"/>
            <a:ext cx="16367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900">
                <a:latin typeface="Calibri" pitchFamily="34" charset="0"/>
              </a:rPr>
              <a:t>Des arrêtés pour la performance énergétique</a:t>
            </a:r>
          </a:p>
        </p:txBody>
      </p:sp>
      <p:pic>
        <p:nvPicPr>
          <p:cNvPr id="11383" name="Picture 1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9700" y="3068638"/>
            <a:ext cx="3176588" cy="72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3636</Words>
  <Application>Microsoft Office PowerPoint</Application>
  <PresentationFormat>Affichage à l'écran (4:3)</PresentationFormat>
  <Paragraphs>918</Paragraphs>
  <Slides>43</Slides>
  <Notes>40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43</vt:i4>
      </vt:variant>
    </vt:vector>
  </HeadingPairs>
  <TitlesOfParts>
    <vt:vector size="47" baseType="lpstr">
      <vt:lpstr>Thème Office</vt:lpstr>
      <vt:lpstr>Graphique</vt:lpstr>
      <vt:lpstr>Acrobat Document</vt:lpstr>
      <vt:lpstr>Feuille Microsoft Office Excel 97-2003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David Helard</dc:creator>
  <cp:lastModifiedBy>Administrateur</cp:lastModifiedBy>
  <cp:revision>235</cp:revision>
  <dcterms:created xsi:type="dcterms:W3CDTF">2012-03-06T15:10:23Z</dcterms:created>
  <dcterms:modified xsi:type="dcterms:W3CDTF">2012-05-16T14:10:14Z</dcterms:modified>
</cp:coreProperties>
</file>