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sldIdLst>
    <p:sldId id="256" r:id="rId2"/>
    <p:sldId id="269" r:id="rId3"/>
    <p:sldId id="270" r:id="rId4"/>
    <p:sldId id="260" r:id="rId5"/>
    <p:sldId id="271" r:id="rId6"/>
    <p:sldId id="272" r:id="rId7"/>
    <p:sldId id="273" r:id="rId8"/>
    <p:sldId id="262" r:id="rId9"/>
    <p:sldId id="261" r:id="rId10"/>
    <p:sldId id="274" r:id="rId11"/>
    <p:sldId id="275" r:id="rId12"/>
    <p:sldId id="264" r:id="rId1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45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67F7E4-9AA3-46E0-86C5-B13E925C89D5}" type="datetimeFigureOut">
              <a:rPr lang="fr-FR" smtClean="0"/>
              <a:t>08/03/2018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8BB966-BFF5-4118-8BF4-BA68C9A3812F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08/03/2018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Conception d'assemblages avec PowerConnect - BTS AMCR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06B82-A16C-4360-8F2C-7F2819DC399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08/03/2018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Conception d'assemblages avec PowerConnect - BTS AMCR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06B82-A16C-4360-8F2C-7F2819DC399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08/03/2018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Conception d'assemblages avec PowerConnect - BTS AMCR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06B82-A16C-4360-8F2C-7F2819DC399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08/03/2018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Conception d'assemblages avec PowerConnect - BTS AMCR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06B82-A16C-4360-8F2C-7F2819DC399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08/03/2018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Conception d'assemblages avec PowerConnect - BTS AMCR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06B82-A16C-4360-8F2C-7F2819DC399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08/03/2018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Conception d'assemblages avec PowerConnect - BTS AMCR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06B82-A16C-4360-8F2C-7F2819DC399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08/03/2018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Conception d'assemblages avec PowerConnect - BTS AMCR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06B82-A16C-4360-8F2C-7F2819DC399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08/03/2018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Conception d'assemblages avec PowerConnect - BTS AMCR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06B82-A16C-4360-8F2C-7F2819DC399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08/03/2018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Conception d'assemblages avec PowerConnect - BTS AMCR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06B82-A16C-4360-8F2C-7F2819DC399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08/03/2018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Conception d'assemblages avec PowerConnect - BTS AMCR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06B82-A16C-4360-8F2C-7F2819DC399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08/03/2018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Conception d'assemblages avec PowerConnect - BTS AMCR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06B82-A16C-4360-8F2C-7F2819DC399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08/03/2018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Conception d'assemblages avec PowerConnect - BTS AMCR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606B82-A16C-4360-8F2C-7F2819DC399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500042"/>
            <a:ext cx="9144000" cy="2100276"/>
          </a:xfrm>
        </p:spPr>
        <p:txBody>
          <a:bodyPr>
            <a:normAutofit fontScale="90000"/>
          </a:bodyPr>
          <a:lstStyle/>
          <a:p>
            <a:r>
              <a:rPr lang="fr-FR" sz="5300" b="1" i="1" dirty="0" smtClean="0">
                <a:solidFill>
                  <a:schemeClr val="tx2">
                    <a:lumMod val="75000"/>
                  </a:schemeClr>
                </a:solidFill>
              </a:rPr>
              <a:t>Implantation des boulons </a:t>
            </a:r>
            <a:r>
              <a:rPr lang="fr-FR" sz="53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fr-FR" sz="53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fr-FR" b="1" dirty="0" smtClean="0">
                <a:solidFill>
                  <a:schemeClr val="tx2">
                    <a:lumMod val="75000"/>
                  </a:schemeClr>
                </a:solidFill>
              </a:rPr>
              <a:t>Le cas des encastrements par platine d’about</a:t>
            </a:r>
            <a:endParaRPr lang="fr-FR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2782719"/>
            <a:ext cx="5433708" cy="4075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57449" y="1142985"/>
            <a:ext cx="4377012" cy="5214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b="1" dirty="0" smtClean="0">
                <a:solidFill>
                  <a:schemeClr val="accent6">
                    <a:lumMod val="75000"/>
                  </a:schemeClr>
                </a:solidFill>
              </a:rPr>
              <a:t>Répartition des rangées basée sur les minima</a:t>
            </a:r>
            <a:endParaRPr lang="fr-FR" sz="3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5" name="Espace réservé du contenu 3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3571876"/>
            <a:ext cx="2690831" cy="2306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AutoShape 3"/>
          <p:cNvSpPr>
            <a:spLocks noChangeArrowheads="1"/>
          </p:cNvSpPr>
          <p:nvPr/>
        </p:nvSpPr>
        <p:spPr bwMode="auto">
          <a:xfrm rot="16049612">
            <a:off x="5273489" y="32322"/>
            <a:ext cx="244475" cy="3925929"/>
          </a:xfrm>
          <a:prstGeom prst="downArrow">
            <a:avLst>
              <a:gd name="adj1" fmla="val 50000"/>
              <a:gd name="adj2" fmla="val 159903"/>
            </a:avLst>
          </a:prstGeom>
          <a:solidFill>
            <a:schemeClr val="tx2">
              <a:lumMod val="60000"/>
              <a:lumOff val="40000"/>
            </a:schemeClr>
          </a:solidFill>
          <a:ln w="25400">
            <a:solidFill>
              <a:srgbClr val="5F497A"/>
            </a:solidFill>
            <a:miter lim="800000"/>
            <a:headEnd/>
            <a:tailEnd/>
          </a:ln>
        </p:spPr>
        <p:txBody>
          <a:bodyPr vert="eaVert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6" name="AutoShape 3"/>
          <p:cNvSpPr>
            <a:spLocks noChangeArrowheads="1"/>
          </p:cNvSpPr>
          <p:nvPr/>
        </p:nvSpPr>
        <p:spPr bwMode="auto">
          <a:xfrm rot="18965591">
            <a:off x="4436914" y="1893758"/>
            <a:ext cx="244475" cy="4901365"/>
          </a:xfrm>
          <a:prstGeom prst="downArrow">
            <a:avLst>
              <a:gd name="adj1" fmla="val 50000"/>
              <a:gd name="adj2" fmla="val 159903"/>
            </a:avLst>
          </a:prstGeom>
          <a:solidFill>
            <a:schemeClr val="tx2">
              <a:lumMod val="60000"/>
              <a:lumOff val="40000"/>
            </a:schemeClr>
          </a:solidFill>
          <a:ln w="25400">
            <a:solidFill>
              <a:srgbClr val="5F497A"/>
            </a:solidFill>
            <a:miter lim="800000"/>
            <a:headEnd/>
            <a:tailEnd/>
          </a:ln>
        </p:spPr>
        <p:txBody>
          <a:bodyPr vert="eaVert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7" name="AutoShape 3"/>
          <p:cNvSpPr>
            <a:spLocks noChangeArrowheads="1"/>
          </p:cNvSpPr>
          <p:nvPr/>
        </p:nvSpPr>
        <p:spPr bwMode="auto">
          <a:xfrm rot="18919720">
            <a:off x="4913903" y="1546628"/>
            <a:ext cx="244475" cy="5080568"/>
          </a:xfrm>
          <a:prstGeom prst="downArrow">
            <a:avLst>
              <a:gd name="adj1" fmla="val 50000"/>
              <a:gd name="adj2" fmla="val 159903"/>
            </a:avLst>
          </a:prstGeom>
          <a:solidFill>
            <a:schemeClr val="tx2">
              <a:lumMod val="60000"/>
              <a:lumOff val="40000"/>
            </a:schemeClr>
          </a:solidFill>
          <a:ln w="25400">
            <a:solidFill>
              <a:srgbClr val="5F497A"/>
            </a:solidFill>
            <a:miter lim="800000"/>
            <a:headEnd/>
            <a:tailEnd/>
          </a:ln>
        </p:spPr>
        <p:txBody>
          <a:bodyPr vert="eaVert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14" name="Image 13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1857364"/>
            <a:ext cx="3286148" cy="751043"/>
          </a:xfrm>
          <a:prstGeom prst="rect">
            <a:avLst/>
          </a:prstGeom>
          <a:noFill/>
          <a:ln w="76200">
            <a:solidFill>
              <a:schemeClr val="bg1"/>
            </a:solidFill>
            <a:miter lim="800000"/>
            <a:headEnd/>
            <a:tailEnd/>
          </a:ln>
        </p:spPr>
      </p:pic>
      <p:cxnSp>
        <p:nvCxnSpPr>
          <p:cNvPr id="19" name="Connecteur droit 18"/>
          <p:cNvCxnSpPr/>
          <p:nvPr/>
        </p:nvCxnSpPr>
        <p:spPr>
          <a:xfrm>
            <a:off x="6929454" y="5572140"/>
            <a:ext cx="714380" cy="15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/>
          <p:cNvCxnSpPr/>
          <p:nvPr/>
        </p:nvCxnSpPr>
        <p:spPr>
          <a:xfrm>
            <a:off x="6929454" y="6072206"/>
            <a:ext cx="714380" cy="15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20"/>
          <p:cNvCxnSpPr/>
          <p:nvPr/>
        </p:nvCxnSpPr>
        <p:spPr>
          <a:xfrm rot="5400000" flipH="1" flipV="1">
            <a:off x="7251719" y="5821379"/>
            <a:ext cx="500066" cy="1588"/>
          </a:xfrm>
          <a:prstGeom prst="line">
            <a:avLst/>
          </a:prstGeom>
          <a:ln w="190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ZoneTexte 23"/>
          <p:cNvSpPr txBox="1"/>
          <p:nvPr/>
        </p:nvSpPr>
        <p:spPr>
          <a:xfrm>
            <a:off x="7643834" y="5643578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62</a:t>
            </a:r>
            <a:endParaRPr lang="fr-FR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Espace réservé de la date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08/03/2018</a:t>
            </a:r>
            <a:endParaRPr lang="fr-FR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06B82-A16C-4360-8F2C-7F2819DC3992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Conception d'assemblages avec PowerConnect - BTS AMCR</a:t>
            </a: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 1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8736"/>
            <a:ext cx="8306569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b="1" dirty="0" smtClean="0">
                <a:solidFill>
                  <a:schemeClr val="accent6">
                    <a:lumMod val="75000"/>
                  </a:schemeClr>
                </a:solidFill>
              </a:rPr>
              <a:t>Répartition des rangées basée sur les minima</a:t>
            </a:r>
            <a:endParaRPr lang="fr-FR" sz="3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19" name="Connecteur droit 18"/>
          <p:cNvCxnSpPr/>
          <p:nvPr/>
        </p:nvCxnSpPr>
        <p:spPr>
          <a:xfrm>
            <a:off x="2928926" y="5072074"/>
            <a:ext cx="714380" cy="158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/>
          <p:cNvCxnSpPr/>
          <p:nvPr/>
        </p:nvCxnSpPr>
        <p:spPr>
          <a:xfrm>
            <a:off x="2786050" y="5500702"/>
            <a:ext cx="857256" cy="158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20"/>
          <p:cNvCxnSpPr/>
          <p:nvPr/>
        </p:nvCxnSpPr>
        <p:spPr>
          <a:xfrm rot="5400000" flipH="1" flipV="1">
            <a:off x="3286910" y="5285594"/>
            <a:ext cx="428628" cy="1588"/>
          </a:xfrm>
          <a:prstGeom prst="line">
            <a:avLst/>
          </a:prstGeom>
          <a:ln w="190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ZoneTexte 23"/>
          <p:cNvSpPr txBox="1"/>
          <p:nvPr/>
        </p:nvSpPr>
        <p:spPr>
          <a:xfrm>
            <a:off x="3786182" y="5143512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62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2786050" y="4786322"/>
            <a:ext cx="357190" cy="558391"/>
          </a:xfrm>
          <a:prstGeom prst="rect">
            <a:avLst/>
          </a:prstGeom>
          <a:solidFill>
            <a:srgbClr val="FFFFFF">
              <a:alpha val="25000"/>
            </a:srgbClr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5" name="Rectangle 2"/>
          <p:cNvSpPr>
            <a:spLocks noChangeArrowheads="1"/>
          </p:cNvSpPr>
          <p:nvPr/>
        </p:nvSpPr>
        <p:spPr bwMode="auto">
          <a:xfrm>
            <a:off x="2800348" y="1957386"/>
            <a:ext cx="357190" cy="558391"/>
          </a:xfrm>
          <a:prstGeom prst="rect">
            <a:avLst/>
          </a:prstGeom>
          <a:solidFill>
            <a:srgbClr val="FFFFFF">
              <a:alpha val="25000"/>
            </a:srgbClr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cxnSp>
        <p:nvCxnSpPr>
          <p:cNvPr id="26" name="Connecteur droit 25"/>
          <p:cNvCxnSpPr/>
          <p:nvPr/>
        </p:nvCxnSpPr>
        <p:spPr>
          <a:xfrm>
            <a:off x="2824153" y="1952621"/>
            <a:ext cx="714380" cy="158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/>
        </p:nvCxnSpPr>
        <p:spPr>
          <a:xfrm>
            <a:off x="2690813" y="2243144"/>
            <a:ext cx="857256" cy="158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/>
          <p:nvPr/>
        </p:nvCxnSpPr>
        <p:spPr>
          <a:xfrm rot="16200000" flipV="1">
            <a:off x="3265486" y="2084383"/>
            <a:ext cx="266703" cy="3182"/>
          </a:xfrm>
          <a:prstGeom prst="line">
            <a:avLst/>
          </a:prstGeom>
          <a:ln w="190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ZoneTexte 28"/>
          <p:cNvSpPr txBox="1"/>
          <p:nvPr/>
        </p:nvSpPr>
        <p:spPr>
          <a:xfrm>
            <a:off x="3681409" y="2024059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40</a:t>
            </a:r>
            <a:endParaRPr lang="fr-FR" dirty="0">
              <a:solidFill>
                <a:srgbClr val="FF0000"/>
              </a:solidFill>
            </a:endParaRPr>
          </a:p>
        </p:txBody>
      </p:sp>
      <p:pic>
        <p:nvPicPr>
          <p:cNvPr id="32" name="Image 3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2740507"/>
            <a:ext cx="3939559" cy="89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428596" y="2428868"/>
            <a:ext cx="2463800" cy="369332"/>
          </a:xfrm>
          <a:prstGeom prst="rect">
            <a:avLst/>
          </a:prstGeom>
          <a:solidFill>
            <a:srgbClr val="FFFFFF"/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Encombrement 80x50</a:t>
            </a:r>
            <a:endParaRPr kumimoji="0" lang="fr-FR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Text Box 3"/>
          <p:cNvSpPr txBox="1">
            <a:spLocks noChangeArrowheads="1"/>
          </p:cNvSpPr>
          <p:nvPr/>
        </p:nvSpPr>
        <p:spPr bwMode="auto">
          <a:xfrm>
            <a:off x="428596" y="4500570"/>
            <a:ext cx="2463800" cy="369332"/>
          </a:xfrm>
          <a:prstGeom prst="rect">
            <a:avLst/>
          </a:prstGeom>
          <a:solidFill>
            <a:srgbClr val="FFFFFF"/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Encombrement 80x50</a:t>
            </a:r>
            <a:endParaRPr kumimoji="0" lang="fr-FR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Espace réservé de la date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08/03/2018</a:t>
            </a:r>
            <a:endParaRPr lang="fr-FR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06B82-A16C-4360-8F2C-7F2819DC3992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23" name="Espace réservé du pied de page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Conception d'assemblages avec PowerConnect - BTS AMCR</a:t>
            </a: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066326"/>
            <a:ext cx="4286280" cy="3966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071678"/>
            <a:ext cx="4267821" cy="3969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b="1" dirty="0" smtClean="0">
                <a:solidFill>
                  <a:schemeClr val="accent6">
                    <a:lumMod val="75000"/>
                  </a:schemeClr>
                </a:solidFill>
              </a:rPr>
              <a:t>Modification de la répartition</a:t>
            </a:r>
          </a:p>
        </p:txBody>
      </p:sp>
      <p:sp>
        <p:nvSpPr>
          <p:cNvPr id="5" name="Flèche gauche 4"/>
          <p:cNvSpPr/>
          <p:nvPr/>
        </p:nvSpPr>
        <p:spPr>
          <a:xfrm rot="19317380">
            <a:off x="6359581" y="2386684"/>
            <a:ext cx="1071570" cy="142876"/>
          </a:xfrm>
          <a:prstGeom prst="leftArrow">
            <a:avLst/>
          </a:prstGeom>
          <a:solidFill>
            <a:srgbClr val="FF0000">
              <a:alpha val="2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Flèche gauche 5"/>
          <p:cNvSpPr/>
          <p:nvPr/>
        </p:nvSpPr>
        <p:spPr>
          <a:xfrm rot="19317380">
            <a:off x="4930821" y="4101196"/>
            <a:ext cx="1071570" cy="142876"/>
          </a:xfrm>
          <a:prstGeom prst="leftArrow">
            <a:avLst/>
          </a:prstGeom>
          <a:solidFill>
            <a:srgbClr val="FF0000">
              <a:alpha val="2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Flèche gauche 6"/>
          <p:cNvSpPr/>
          <p:nvPr/>
        </p:nvSpPr>
        <p:spPr>
          <a:xfrm rot="13161778">
            <a:off x="1781118" y="5038489"/>
            <a:ext cx="1071570" cy="142876"/>
          </a:xfrm>
          <a:prstGeom prst="leftArrow">
            <a:avLst/>
          </a:prstGeom>
          <a:solidFill>
            <a:srgbClr val="FF0000">
              <a:alpha val="2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Flèche gauche 8"/>
          <p:cNvSpPr/>
          <p:nvPr/>
        </p:nvSpPr>
        <p:spPr>
          <a:xfrm rot="19317380">
            <a:off x="501664" y="3529693"/>
            <a:ext cx="1071570" cy="142876"/>
          </a:xfrm>
          <a:prstGeom prst="leftArrow">
            <a:avLst/>
          </a:prstGeom>
          <a:solidFill>
            <a:srgbClr val="FF0000">
              <a:alpha val="2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08/03/2018</a:t>
            </a:r>
            <a:endParaRPr lang="fr-FR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06B82-A16C-4360-8F2C-7F2819DC3992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Conception d'assemblages avec PowerConnect - BTS AMCR</a:t>
            </a: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3786190"/>
            <a:ext cx="4143404" cy="2847263"/>
          </a:xfrm>
          <a:prstGeom prst="rect">
            <a:avLst/>
          </a:prstGeom>
          <a:noFill/>
          <a:ln w="76200">
            <a:solidFill>
              <a:schemeClr val="bg1"/>
            </a:solidFill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4217615"/>
            <a:ext cx="2873960" cy="2068905"/>
          </a:xfrm>
          <a:prstGeom prst="rect">
            <a:avLst/>
          </a:prstGeom>
          <a:noFill/>
          <a:ln w="76200">
            <a:solidFill>
              <a:schemeClr val="bg1"/>
            </a:solidFill>
            <a:miter lim="800000"/>
            <a:headEnd/>
            <a:tailEnd/>
          </a:ln>
          <a:effectLst/>
        </p:spPr>
      </p:pic>
      <p:sp>
        <p:nvSpPr>
          <p:cNvPr id="6" name="Flèche gauche 5"/>
          <p:cNvSpPr/>
          <p:nvPr/>
        </p:nvSpPr>
        <p:spPr>
          <a:xfrm rot="10800000">
            <a:off x="3500430" y="2500304"/>
            <a:ext cx="1357322" cy="630175"/>
          </a:xfrm>
          <a:prstGeom prst="leftArrow">
            <a:avLst>
              <a:gd name="adj1" fmla="val 60000"/>
              <a:gd name="adj2" fmla="val 50000"/>
            </a:avLst>
          </a:prstGeom>
          <a:solidFill>
            <a:srgbClr val="FF0000">
              <a:alpha val="50000"/>
            </a:srgb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7" name="Flèche gauche 6"/>
          <p:cNvSpPr/>
          <p:nvPr/>
        </p:nvSpPr>
        <p:spPr>
          <a:xfrm rot="19520988">
            <a:off x="3043501" y="3586106"/>
            <a:ext cx="2508265" cy="630175"/>
          </a:xfrm>
          <a:prstGeom prst="leftArrow">
            <a:avLst>
              <a:gd name="adj1" fmla="val 60000"/>
              <a:gd name="adj2" fmla="val 50000"/>
            </a:avLst>
          </a:prstGeom>
          <a:solidFill>
            <a:srgbClr val="FF0000">
              <a:alpha val="50000"/>
            </a:srgb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i="1" dirty="0" smtClean="0">
                <a:solidFill>
                  <a:schemeClr val="accent6">
                    <a:lumMod val="75000"/>
                  </a:schemeClr>
                </a:solidFill>
              </a:rPr>
              <a:t>But et démarche</a:t>
            </a:r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1357298"/>
            <a:ext cx="3357586" cy="2453111"/>
          </a:xfrm>
          <a:prstGeom prst="rect">
            <a:avLst/>
          </a:prstGeom>
          <a:noFill/>
          <a:ln w="76200">
            <a:solidFill>
              <a:schemeClr val="bg1"/>
            </a:solidFill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29190" y="1285860"/>
            <a:ext cx="4020808" cy="2571768"/>
          </a:xfrm>
          <a:prstGeom prst="rect">
            <a:avLst/>
          </a:prstGeom>
          <a:noFill/>
          <a:ln w="76200">
            <a:solidFill>
              <a:schemeClr val="bg1"/>
            </a:solidFill>
            <a:miter lim="800000"/>
            <a:headEnd/>
            <a:tailEnd/>
          </a:ln>
          <a:effectLst/>
        </p:spPr>
      </p:pic>
      <p:sp>
        <p:nvSpPr>
          <p:cNvPr id="11" name="Flèche gauche 10"/>
          <p:cNvSpPr/>
          <p:nvPr/>
        </p:nvSpPr>
        <p:spPr>
          <a:xfrm rot="10800000">
            <a:off x="3286116" y="5000636"/>
            <a:ext cx="1357322" cy="630175"/>
          </a:xfrm>
          <a:prstGeom prst="leftArrow">
            <a:avLst>
              <a:gd name="adj1" fmla="val 60000"/>
              <a:gd name="adj2" fmla="val 50000"/>
            </a:avLst>
          </a:prstGeom>
          <a:solidFill>
            <a:srgbClr val="FF0000">
              <a:alpha val="50000"/>
            </a:srgb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08/03/2018</a:t>
            </a:r>
            <a:endParaRPr lang="fr-FR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06B82-A16C-4360-8F2C-7F2819DC3992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Conception d'assemblages avec PowerConnect - BTS AMCR</a:t>
            </a: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3643314"/>
            <a:ext cx="3813773" cy="2752412"/>
          </a:xfrm>
          <a:prstGeom prst="rect">
            <a:avLst/>
          </a:prstGeom>
          <a:noFill/>
          <a:ln w="76200">
            <a:solidFill>
              <a:schemeClr val="bg1"/>
            </a:solidFill>
            <a:miter lim="800000"/>
            <a:headEnd/>
            <a:tailEnd/>
          </a:ln>
          <a:effectLst/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i="1" dirty="0" smtClean="0">
                <a:solidFill>
                  <a:schemeClr val="accent6">
                    <a:lumMod val="75000"/>
                  </a:schemeClr>
                </a:solidFill>
              </a:rPr>
              <a:t>But et démarche</a:t>
            </a:r>
            <a:endParaRPr lang="fr-FR" dirty="0"/>
          </a:p>
        </p:txBody>
      </p:sp>
      <p:pic>
        <p:nvPicPr>
          <p:cNvPr id="8" name="Image 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285860"/>
            <a:ext cx="3929090" cy="2717708"/>
          </a:xfrm>
          <a:prstGeom prst="rect">
            <a:avLst/>
          </a:prstGeom>
          <a:noFill/>
          <a:ln w="76200">
            <a:solidFill>
              <a:schemeClr val="bg1"/>
            </a:solidFill>
            <a:miter lim="800000"/>
            <a:headEnd/>
            <a:tailEnd/>
          </a:ln>
          <a:effectLst/>
        </p:spPr>
      </p:pic>
      <p:sp>
        <p:nvSpPr>
          <p:cNvPr id="6" name="Flèche gauche 5"/>
          <p:cNvSpPr/>
          <p:nvPr/>
        </p:nvSpPr>
        <p:spPr>
          <a:xfrm rot="12688160">
            <a:off x="3151773" y="3793327"/>
            <a:ext cx="2120696" cy="630175"/>
          </a:xfrm>
          <a:prstGeom prst="leftArrow">
            <a:avLst>
              <a:gd name="adj1" fmla="val 60000"/>
              <a:gd name="adj2" fmla="val 50000"/>
            </a:avLst>
          </a:prstGeom>
          <a:solidFill>
            <a:srgbClr val="FF0000">
              <a:alpha val="50000"/>
            </a:srgb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08/03/2018</a:t>
            </a:r>
            <a:endParaRPr lang="fr-FR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06B82-A16C-4360-8F2C-7F2819DC3992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Conception d'assemblages avec PowerConnect - BTS AMCR</a:t>
            </a: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b="1" i="1" dirty="0" smtClean="0">
                <a:solidFill>
                  <a:schemeClr val="accent6">
                    <a:lumMod val="75000"/>
                  </a:schemeClr>
                </a:solidFill>
              </a:rPr>
              <a:t>Jarret</a:t>
            </a:r>
            <a:r>
              <a:rPr lang="fr-FR" dirty="0"/>
              <a:t> 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142984"/>
            <a:ext cx="3000396" cy="2229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1357298"/>
            <a:ext cx="3800485" cy="2637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43042" y="3609304"/>
            <a:ext cx="4664064" cy="3248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08/03/2018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06B82-A16C-4360-8F2C-7F2819DC3992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Conception d'assemblages avec PowerConnect - BTS AMCR</a:t>
            </a: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b="1" i="1" dirty="0" smtClean="0">
                <a:solidFill>
                  <a:schemeClr val="accent6">
                    <a:lumMod val="75000"/>
                  </a:schemeClr>
                </a:solidFill>
              </a:rPr>
              <a:t>Pente 10%</a:t>
            </a:r>
            <a:r>
              <a:rPr lang="fr-FR" dirty="0"/>
              <a:t> 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142984"/>
            <a:ext cx="4786346" cy="2720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2" y="2714620"/>
            <a:ext cx="5168203" cy="3545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08/03/2018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06B82-A16C-4360-8F2C-7F2819DC3992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Conception d'assemblages avec PowerConnect - BTS AMCR</a:t>
            </a: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b="1" i="1" dirty="0" smtClean="0">
                <a:solidFill>
                  <a:schemeClr val="accent6">
                    <a:lumMod val="75000"/>
                  </a:schemeClr>
                </a:solidFill>
              </a:rPr>
              <a:t>Outil de gestion des boulons</a:t>
            </a:r>
            <a:r>
              <a:rPr lang="fr-FR" dirty="0"/>
              <a:t> </a:t>
            </a:r>
          </a:p>
        </p:txBody>
      </p:sp>
      <p:pic>
        <p:nvPicPr>
          <p:cNvPr id="5" name="Imag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214422"/>
            <a:ext cx="4000528" cy="2940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age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2214554"/>
            <a:ext cx="4391139" cy="4054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08/03/2018</a:t>
            </a:r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06B82-A16C-4360-8F2C-7F2819DC3992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Conception d'assemblages avec PowerConnect - BTS AMCR</a:t>
            </a: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b="1" dirty="0" smtClean="0">
                <a:solidFill>
                  <a:schemeClr val="accent6">
                    <a:lumMod val="75000"/>
                  </a:schemeClr>
                </a:solidFill>
              </a:rPr>
              <a:t>Boulons</a:t>
            </a:r>
            <a:r>
              <a:rPr lang="fr-FR" sz="3200" dirty="0"/>
              <a:t> </a:t>
            </a:r>
          </a:p>
        </p:txBody>
      </p:sp>
      <p:pic>
        <p:nvPicPr>
          <p:cNvPr id="5" name="Imag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857496"/>
            <a:ext cx="1304559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1071546"/>
            <a:ext cx="6744510" cy="5246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08/03/2018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06B82-A16C-4360-8F2C-7F2819DC3992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Conception d'assemblages avec PowerConnect - BTS AMCR</a:t>
            </a: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b="1" dirty="0" smtClean="0">
                <a:solidFill>
                  <a:schemeClr val="accent6">
                    <a:lumMod val="75000"/>
                  </a:schemeClr>
                </a:solidFill>
              </a:rPr>
              <a:t>Nombre de rangées</a:t>
            </a:r>
          </a:p>
        </p:txBody>
      </p:sp>
      <p:pic>
        <p:nvPicPr>
          <p:cNvPr id="7" name="Image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3143248"/>
            <a:ext cx="1071570" cy="1020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8" y="1142984"/>
            <a:ext cx="5567355" cy="515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08/03/2018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06B82-A16C-4360-8F2C-7F2819DC3992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Conception d'assemblages avec PowerConnect - BTS AMCR</a:t>
            </a: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b="1" dirty="0" smtClean="0">
                <a:solidFill>
                  <a:schemeClr val="accent6">
                    <a:lumMod val="75000"/>
                  </a:schemeClr>
                </a:solidFill>
              </a:rPr>
              <a:t>Rappel sur l’affichage des cotes</a:t>
            </a:r>
            <a:endParaRPr lang="fr-FR" sz="3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8" name="Image 7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1500174"/>
            <a:ext cx="4039351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lum bright="20000" contrast="20000"/>
          </a:blip>
          <a:srcRect/>
          <a:stretch>
            <a:fillRect/>
          </a:stretch>
        </p:blipFill>
        <p:spPr bwMode="auto">
          <a:xfrm>
            <a:off x="6929454" y="1285860"/>
            <a:ext cx="1785950" cy="5176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lum bright="20000" contrast="20000"/>
          </a:blip>
          <a:srcRect/>
          <a:stretch>
            <a:fillRect/>
          </a:stretch>
        </p:blipFill>
        <p:spPr bwMode="auto">
          <a:xfrm>
            <a:off x="285720" y="1357298"/>
            <a:ext cx="1852422" cy="5039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Forme libre 9"/>
          <p:cNvSpPr/>
          <p:nvPr/>
        </p:nvSpPr>
        <p:spPr>
          <a:xfrm>
            <a:off x="3767137" y="1520825"/>
            <a:ext cx="1951038" cy="4897438"/>
          </a:xfrm>
          <a:custGeom>
            <a:avLst/>
            <a:gdLst>
              <a:gd name="connsiteX0" fmla="*/ 1414463 w 1951038"/>
              <a:gd name="connsiteY0" fmla="*/ 384175 h 4897438"/>
              <a:gd name="connsiteX1" fmla="*/ 1109663 w 1951038"/>
              <a:gd name="connsiteY1" fmla="*/ 2289175 h 4897438"/>
              <a:gd name="connsiteX2" fmla="*/ 1233488 w 1951038"/>
              <a:gd name="connsiteY2" fmla="*/ 3937000 h 4897438"/>
              <a:gd name="connsiteX3" fmla="*/ 157163 w 1951038"/>
              <a:gd name="connsiteY3" fmla="*/ 4413250 h 4897438"/>
              <a:gd name="connsiteX4" fmla="*/ 290513 w 1951038"/>
              <a:gd name="connsiteY4" fmla="*/ 4708525 h 4897438"/>
              <a:gd name="connsiteX5" fmla="*/ 1481138 w 1951038"/>
              <a:gd name="connsiteY5" fmla="*/ 4660900 h 4897438"/>
              <a:gd name="connsiteX6" fmla="*/ 1671638 w 1951038"/>
              <a:gd name="connsiteY6" fmla="*/ 3289300 h 4897438"/>
              <a:gd name="connsiteX7" fmla="*/ 1909763 w 1951038"/>
              <a:gd name="connsiteY7" fmla="*/ 488950 h 4897438"/>
              <a:gd name="connsiteX8" fmla="*/ 1414463 w 1951038"/>
              <a:gd name="connsiteY8" fmla="*/ 384175 h 4897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51038" h="4897438">
                <a:moveTo>
                  <a:pt x="1414463" y="384175"/>
                </a:moveTo>
                <a:cubicBezTo>
                  <a:pt x="1281113" y="684213"/>
                  <a:pt x="1139825" y="1697038"/>
                  <a:pt x="1109663" y="2289175"/>
                </a:cubicBezTo>
                <a:cubicBezTo>
                  <a:pt x="1079501" y="2881312"/>
                  <a:pt x="1392238" y="3582988"/>
                  <a:pt x="1233488" y="3937000"/>
                </a:cubicBezTo>
                <a:cubicBezTo>
                  <a:pt x="1074738" y="4291012"/>
                  <a:pt x="314326" y="4284662"/>
                  <a:pt x="157163" y="4413250"/>
                </a:cubicBezTo>
                <a:cubicBezTo>
                  <a:pt x="0" y="4541838"/>
                  <a:pt x="69851" y="4667250"/>
                  <a:pt x="290513" y="4708525"/>
                </a:cubicBezTo>
                <a:cubicBezTo>
                  <a:pt x="511175" y="4749800"/>
                  <a:pt x="1250951" y="4897438"/>
                  <a:pt x="1481138" y="4660900"/>
                </a:cubicBezTo>
                <a:cubicBezTo>
                  <a:pt x="1711326" y="4424363"/>
                  <a:pt x="1600200" y="3984625"/>
                  <a:pt x="1671638" y="3289300"/>
                </a:cubicBezTo>
                <a:cubicBezTo>
                  <a:pt x="1743076" y="2593975"/>
                  <a:pt x="1951038" y="977900"/>
                  <a:pt x="1909763" y="488950"/>
                </a:cubicBezTo>
                <a:cubicBezTo>
                  <a:pt x="1868488" y="0"/>
                  <a:pt x="1547813" y="84138"/>
                  <a:pt x="1414463" y="384175"/>
                </a:cubicBez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Forme libre 10"/>
          <p:cNvSpPr/>
          <p:nvPr/>
        </p:nvSpPr>
        <p:spPr>
          <a:xfrm>
            <a:off x="2411413" y="1500187"/>
            <a:ext cx="3017837" cy="2933700"/>
          </a:xfrm>
          <a:custGeom>
            <a:avLst/>
            <a:gdLst>
              <a:gd name="connsiteX0" fmla="*/ 2522537 w 3017837"/>
              <a:gd name="connsiteY0" fmla="*/ 547688 h 2933700"/>
              <a:gd name="connsiteX1" fmla="*/ 2941637 w 3017837"/>
              <a:gd name="connsiteY1" fmla="*/ 414338 h 2933700"/>
              <a:gd name="connsiteX2" fmla="*/ 2636837 w 3017837"/>
              <a:gd name="connsiteY2" fmla="*/ 109538 h 2933700"/>
              <a:gd name="connsiteX3" fmla="*/ 655637 w 3017837"/>
              <a:gd name="connsiteY3" fmla="*/ 166688 h 2933700"/>
              <a:gd name="connsiteX4" fmla="*/ 198437 w 3017837"/>
              <a:gd name="connsiteY4" fmla="*/ 395288 h 2933700"/>
              <a:gd name="connsiteX5" fmla="*/ 84137 w 3017837"/>
              <a:gd name="connsiteY5" fmla="*/ 2538413 h 2933700"/>
              <a:gd name="connsiteX6" fmla="*/ 703262 w 3017837"/>
              <a:gd name="connsiteY6" fmla="*/ 2633663 h 2933700"/>
              <a:gd name="connsiteX7" fmla="*/ 1008062 w 3017837"/>
              <a:gd name="connsiteY7" fmla="*/ 738188 h 2933700"/>
              <a:gd name="connsiteX8" fmla="*/ 2522537 w 3017837"/>
              <a:gd name="connsiteY8" fmla="*/ 547688 h 2933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17837" h="2933700">
                <a:moveTo>
                  <a:pt x="2522537" y="547688"/>
                </a:moveTo>
                <a:cubicBezTo>
                  <a:pt x="2844800" y="493713"/>
                  <a:pt x="2922587" y="487363"/>
                  <a:pt x="2941637" y="414338"/>
                </a:cubicBezTo>
                <a:cubicBezTo>
                  <a:pt x="2960687" y="341313"/>
                  <a:pt x="3017837" y="150813"/>
                  <a:pt x="2636837" y="109538"/>
                </a:cubicBezTo>
                <a:cubicBezTo>
                  <a:pt x="2255837" y="68263"/>
                  <a:pt x="1062037" y="119063"/>
                  <a:pt x="655637" y="166688"/>
                </a:cubicBezTo>
                <a:cubicBezTo>
                  <a:pt x="249237" y="214313"/>
                  <a:pt x="293687" y="0"/>
                  <a:pt x="198437" y="395288"/>
                </a:cubicBezTo>
                <a:cubicBezTo>
                  <a:pt x="103187" y="790576"/>
                  <a:pt x="0" y="2165351"/>
                  <a:pt x="84137" y="2538413"/>
                </a:cubicBezTo>
                <a:cubicBezTo>
                  <a:pt x="168274" y="2911475"/>
                  <a:pt x="549275" y="2933700"/>
                  <a:pt x="703262" y="2633663"/>
                </a:cubicBezTo>
                <a:cubicBezTo>
                  <a:pt x="857249" y="2333626"/>
                  <a:pt x="706437" y="1082675"/>
                  <a:pt x="1008062" y="738188"/>
                </a:cubicBezTo>
                <a:cubicBezTo>
                  <a:pt x="1309687" y="393701"/>
                  <a:pt x="2200275" y="601663"/>
                  <a:pt x="2522537" y="547688"/>
                </a:cubicBezTo>
                <a:close/>
              </a:path>
            </a:pathLst>
          </a:cu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ZoneTexte 11"/>
          <p:cNvSpPr txBox="1"/>
          <p:nvPr/>
        </p:nvSpPr>
        <p:spPr>
          <a:xfrm>
            <a:off x="785786" y="4429132"/>
            <a:ext cx="3071834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chemeClr val="accent6">
                    <a:lumMod val="75000"/>
                  </a:schemeClr>
                </a:solidFill>
              </a:rPr>
              <a:t>Cotes cumulées, sur platine</a:t>
            </a:r>
            <a:endParaRPr lang="fr-FR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5357818" y="2786058"/>
            <a:ext cx="3071834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chemeClr val="tx2">
                    <a:lumMod val="75000"/>
                  </a:schemeClr>
                </a:solidFill>
              </a:rPr>
              <a:t>Distances à la matière</a:t>
            </a:r>
            <a:endParaRPr lang="fr-FR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08/03/2018</a:t>
            </a:r>
            <a:endParaRPr lang="fr-FR"/>
          </a:p>
        </p:txBody>
      </p:sp>
      <p:sp>
        <p:nvSpPr>
          <p:cNvPr id="15" name="Espace réservé du numéro de diapositive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06B82-A16C-4360-8F2C-7F2819DC3992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16" name="Espace réservé du pied de page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Conception d'assemblages avec PowerConnect - BTS AMCR</a:t>
            </a: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</TotalTime>
  <Words>160</Words>
  <Application>Microsoft Office PowerPoint</Application>
  <PresentationFormat>Affichage à l'écran (4:3)</PresentationFormat>
  <Paragraphs>52</Paragraphs>
  <Slides>12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3" baseType="lpstr">
      <vt:lpstr>Thème Office</vt:lpstr>
      <vt:lpstr>Implantation des boulons  Le cas des encastrements par platine d’about</vt:lpstr>
      <vt:lpstr>But et démarche</vt:lpstr>
      <vt:lpstr>But et démarche</vt:lpstr>
      <vt:lpstr>Jarret </vt:lpstr>
      <vt:lpstr>Pente 10% </vt:lpstr>
      <vt:lpstr>Outil de gestion des boulons </vt:lpstr>
      <vt:lpstr>Boulons </vt:lpstr>
      <vt:lpstr>Nombre de rangées</vt:lpstr>
      <vt:lpstr>Rappel sur l’affichage des cotes</vt:lpstr>
      <vt:lpstr>Répartition des rangées basée sur les minima</vt:lpstr>
      <vt:lpstr>Répartition des rangées basée sur les minima</vt:lpstr>
      <vt:lpstr>Modification de la répartition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Paramètres généraux de PowerConnect</dc:title>
  <dc:creator>JF</dc:creator>
  <cp:lastModifiedBy>JF</cp:lastModifiedBy>
  <cp:revision>93</cp:revision>
  <dcterms:created xsi:type="dcterms:W3CDTF">2018-02-08T19:35:42Z</dcterms:created>
  <dcterms:modified xsi:type="dcterms:W3CDTF">2018-03-08T09:30:58Z</dcterms:modified>
</cp:coreProperties>
</file>