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9" r:id="rId4"/>
    <p:sldId id="260" r:id="rId5"/>
    <p:sldId id="262" r:id="rId6"/>
    <p:sldId id="261" r:id="rId7"/>
    <p:sldId id="263" r:id="rId8"/>
    <p:sldId id="258" r:id="rId9"/>
    <p:sldId id="270" r:id="rId10"/>
    <p:sldId id="271" r:id="rId11"/>
    <p:sldId id="265" r:id="rId12"/>
    <p:sldId id="264" r:id="rId13"/>
    <p:sldId id="266" r:id="rId14"/>
    <p:sldId id="259" r:id="rId15"/>
    <p:sldId id="268" r:id="rId16"/>
    <p:sldId id="267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DAB841-05E5-4BD6-A4FC-4FC58714B14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34925BA-7B0F-4F30-A031-1374433987F2}">
      <dgm:prSet phldrT="[Texte]"/>
      <dgm:spPr>
        <a:solidFill>
          <a:srgbClr val="92D050"/>
        </a:solidFill>
      </dgm:spPr>
      <dgm:t>
        <a:bodyPr/>
        <a:lstStyle/>
        <a:p>
          <a:pPr algn="ctr"/>
          <a:r>
            <a:rPr lang="fr-FR" b="1" dirty="0">
              <a:solidFill>
                <a:schemeClr val="bg2">
                  <a:lumMod val="10000"/>
                </a:schemeClr>
              </a:solidFill>
            </a:rPr>
            <a:t>paramètres de conception des </a:t>
          </a:r>
          <a:r>
            <a:rPr lang="fr-FR" b="1" dirty="0" smtClean="0">
              <a:solidFill>
                <a:schemeClr val="bg2">
                  <a:lumMod val="10000"/>
                </a:schemeClr>
              </a:solidFill>
            </a:rPr>
            <a:t>assemblages avec PowerConnect</a:t>
          </a:r>
          <a:endParaRPr lang="fr-FR" b="1" dirty="0">
            <a:solidFill>
              <a:schemeClr val="bg2">
                <a:lumMod val="10000"/>
              </a:schemeClr>
            </a:solidFill>
          </a:endParaRPr>
        </a:p>
      </dgm:t>
    </dgm:pt>
    <dgm:pt modelId="{577FC067-1BBF-47D0-80F1-D4116543A802}" type="parTrans" cxnId="{99D73C6A-EF03-4FA0-8698-6B223BD18557}">
      <dgm:prSet/>
      <dgm:spPr/>
      <dgm:t>
        <a:bodyPr/>
        <a:lstStyle/>
        <a:p>
          <a:pPr algn="ctr"/>
          <a:endParaRPr lang="fr-FR"/>
        </a:p>
      </dgm:t>
    </dgm:pt>
    <dgm:pt modelId="{061C3F24-E105-4253-9B62-66C5ED1CA30D}" type="sibTrans" cxnId="{99D73C6A-EF03-4FA0-8698-6B223BD18557}">
      <dgm:prSet/>
      <dgm:spPr/>
      <dgm:t>
        <a:bodyPr/>
        <a:lstStyle/>
        <a:p>
          <a:pPr algn="ctr"/>
          <a:endParaRPr lang="fr-FR"/>
        </a:p>
      </dgm:t>
    </dgm:pt>
    <dgm:pt modelId="{434A11D7-0620-45AE-BBA6-F1200EE08DBB}">
      <dgm:prSet phldrT="[Texte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fr-FR">
              <a:solidFill>
                <a:schemeClr val="tx1">
                  <a:lumMod val="85000"/>
                  <a:lumOff val="15000"/>
                </a:schemeClr>
              </a:solidFill>
            </a:rPr>
            <a:t>normes ISO sur les boulons</a:t>
          </a:r>
        </a:p>
      </dgm:t>
    </dgm:pt>
    <dgm:pt modelId="{41AEA41E-DC63-44FC-BDBD-F4B00AE30B7E}" type="parTrans" cxnId="{568949D2-CBB5-4C18-AF2F-587F7F468040}">
      <dgm:prSet/>
      <dgm:spPr>
        <a:solidFill>
          <a:srgbClr val="FF0000">
            <a:alpha val="50000"/>
          </a:srgbClr>
        </a:solidFill>
      </dgm:spPr>
      <dgm:t>
        <a:bodyPr/>
        <a:lstStyle/>
        <a:p>
          <a:pPr algn="ctr"/>
          <a:endParaRPr lang="fr-FR"/>
        </a:p>
      </dgm:t>
    </dgm:pt>
    <dgm:pt modelId="{05710F35-DBC3-4467-B9CC-FA257A1797B6}" type="sibTrans" cxnId="{568949D2-CBB5-4C18-AF2F-587F7F468040}">
      <dgm:prSet/>
      <dgm:spPr/>
      <dgm:t>
        <a:bodyPr/>
        <a:lstStyle/>
        <a:p>
          <a:pPr algn="ctr"/>
          <a:endParaRPr lang="fr-FR"/>
        </a:p>
      </dgm:t>
    </dgm:pt>
    <dgm:pt modelId="{2771DEBE-4C1F-4E17-A65C-3F4C89A6BEB9}">
      <dgm:prSet phldrT="[Texte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fr-FR">
              <a:solidFill>
                <a:schemeClr val="tx1">
                  <a:lumMod val="85000"/>
                  <a:lumOff val="15000"/>
                </a:schemeClr>
              </a:solidFill>
            </a:rPr>
            <a:t>règles de conception pour le montage</a:t>
          </a:r>
        </a:p>
      </dgm:t>
    </dgm:pt>
    <dgm:pt modelId="{5CCB1E6A-D471-4978-88F7-C0350265412F}" type="parTrans" cxnId="{1D3BCBEF-3E38-4E08-AB36-459B94F2CA44}">
      <dgm:prSet/>
      <dgm:spPr>
        <a:solidFill>
          <a:srgbClr val="FF0000">
            <a:alpha val="50000"/>
          </a:srgbClr>
        </a:solidFill>
      </dgm:spPr>
      <dgm:t>
        <a:bodyPr/>
        <a:lstStyle/>
        <a:p>
          <a:pPr algn="ctr"/>
          <a:endParaRPr lang="fr-FR"/>
        </a:p>
      </dgm:t>
    </dgm:pt>
    <dgm:pt modelId="{9CF027E5-1EEC-4CC4-96B7-39F40CC14C9C}" type="sibTrans" cxnId="{1D3BCBEF-3E38-4E08-AB36-459B94F2CA44}">
      <dgm:prSet/>
      <dgm:spPr/>
      <dgm:t>
        <a:bodyPr/>
        <a:lstStyle/>
        <a:p>
          <a:pPr algn="ctr"/>
          <a:endParaRPr lang="fr-FR"/>
        </a:p>
      </dgm:t>
    </dgm:pt>
    <dgm:pt modelId="{CEA43384-B5E6-4FA6-B6BF-19DCDCBA10E9}">
      <dgm:prSet phldrT="[Texte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fr-FR">
              <a:solidFill>
                <a:schemeClr val="tx1">
                  <a:lumMod val="85000"/>
                  <a:lumOff val="15000"/>
                </a:schemeClr>
              </a:solidFill>
            </a:rPr>
            <a:t>EN 1090-2</a:t>
          </a:r>
        </a:p>
      </dgm:t>
    </dgm:pt>
    <dgm:pt modelId="{57865718-D346-4838-BA7E-00816D818499}" type="parTrans" cxnId="{A73643FA-6FA0-401D-9941-0CFE95244332}">
      <dgm:prSet/>
      <dgm:spPr>
        <a:solidFill>
          <a:srgbClr val="FF0000">
            <a:alpha val="50000"/>
          </a:srgbClr>
        </a:solidFill>
      </dgm:spPr>
      <dgm:t>
        <a:bodyPr/>
        <a:lstStyle/>
        <a:p>
          <a:pPr algn="ctr"/>
          <a:endParaRPr lang="fr-FR"/>
        </a:p>
      </dgm:t>
    </dgm:pt>
    <dgm:pt modelId="{E0AC0727-85C7-468C-9BA3-D68310233DA1}" type="sibTrans" cxnId="{A73643FA-6FA0-401D-9941-0CFE95244332}">
      <dgm:prSet/>
      <dgm:spPr/>
      <dgm:t>
        <a:bodyPr/>
        <a:lstStyle/>
        <a:p>
          <a:pPr algn="ctr"/>
          <a:endParaRPr lang="fr-FR"/>
        </a:p>
      </dgm:t>
    </dgm:pt>
    <dgm:pt modelId="{9A5E97C1-2EAE-4034-9752-9A584845DA8E}">
      <dgm:prSet phldrT="[Texte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fr-FR" dirty="0">
              <a:solidFill>
                <a:schemeClr val="tx1">
                  <a:lumMod val="85000"/>
                  <a:lumOff val="15000"/>
                </a:schemeClr>
              </a:solidFill>
            </a:rPr>
            <a:t>EC3 1-8</a:t>
          </a:r>
        </a:p>
      </dgm:t>
    </dgm:pt>
    <dgm:pt modelId="{1C9AF8E1-B9BF-48DE-BA1D-60CF2077F527}" type="sibTrans" cxnId="{2CCB2C37-0C19-494D-8139-E475295053CC}">
      <dgm:prSet/>
      <dgm:spPr/>
      <dgm:t>
        <a:bodyPr/>
        <a:lstStyle/>
        <a:p>
          <a:pPr algn="ctr"/>
          <a:endParaRPr lang="fr-FR"/>
        </a:p>
      </dgm:t>
    </dgm:pt>
    <dgm:pt modelId="{F8BA17A6-D099-454C-85DF-D708226C3DEE}" type="parTrans" cxnId="{2CCB2C37-0C19-494D-8139-E475295053CC}">
      <dgm:prSet/>
      <dgm:spPr>
        <a:solidFill>
          <a:srgbClr val="FF0000">
            <a:alpha val="50000"/>
          </a:srgbClr>
        </a:solidFill>
      </dgm:spPr>
      <dgm:t>
        <a:bodyPr/>
        <a:lstStyle/>
        <a:p>
          <a:pPr algn="ctr"/>
          <a:endParaRPr lang="fr-FR"/>
        </a:p>
      </dgm:t>
    </dgm:pt>
    <dgm:pt modelId="{95DF58BE-8887-42E5-87D8-EED6F134D5FA}" type="pres">
      <dgm:prSet presAssocID="{94DAB841-05E5-4BD6-A4FC-4FC58714B14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7AA90D2-3325-46B8-882F-82D780ECE795}" type="pres">
      <dgm:prSet presAssocID="{734925BA-7B0F-4F30-A031-1374433987F2}" presName="centerShape" presStyleLbl="node0" presStyleIdx="0" presStyleCnt="1" custScaleX="157414"/>
      <dgm:spPr/>
      <dgm:t>
        <a:bodyPr/>
        <a:lstStyle/>
        <a:p>
          <a:endParaRPr lang="fr-FR"/>
        </a:p>
      </dgm:t>
    </dgm:pt>
    <dgm:pt modelId="{442E0C4C-4E85-424C-BC07-B0290B82CFFB}" type="pres">
      <dgm:prSet presAssocID="{F8BA17A6-D099-454C-85DF-D708226C3DEE}" presName="parTrans" presStyleLbl="bgSibTrans2D1" presStyleIdx="0" presStyleCnt="4"/>
      <dgm:spPr/>
      <dgm:t>
        <a:bodyPr/>
        <a:lstStyle/>
        <a:p>
          <a:endParaRPr lang="fr-FR"/>
        </a:p>
      </dgm:t>
    </dgm:pt>
    <dgm:pt modelId="{8104237E-5061-4E99-B48B-72F0C1E4EC53}" type="pres">
      <dgm:prSet presAssocID="{9A5E97C1-2EAE-4034-9752-9A584845DA8E}" presName="node" presStyleLbl="node1" presStyleIdx="0" presStyleCnt="4" custScaleX="74184" custScaleY="79223" custRadScaleRad="121957" custRadScaleInc="-716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3F1B04E-09F7-4656-9611-56B34313CB88}" type="pres">
      <dgm:prSet presAssocID="{41AEA41E-DC63-44FC-BDBD-F4B00AE30B7E}" presName="parTrans" presStyleLbl="bgSibTrans2D1" presStyleIdx="1" presStyleCnt="4"/>
      <dgm:spPr/>
      <dgm:t>
        <a:bodyPr/>
        <a:lstStyle/>
        <a:p>
          <a:endParaRPr lang="fr-FR"/>
        </a:p>
      </dgm:t>
    </dgm:pt>
    <dgm:pt modelId="{2B5C2175-FD5A-425A-B680-AE3CFA3F8ED3}" type="pres">
      <dgm:prSet presAssocID="{434A11D7-0620-45AE-BBA6-F1200EE08DBB}" presName="node" presStyleLbl="node1" presStyleIdx="1" presStyleCnt="4" custScaleX="78804" custScaleY="8074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0C93A67-21A7-401A-BDC1-E70D3B81528C}" type="pres">
      <dgm:prSet presAssocID="{5CCB1E6A-D471-4978-88F7-C0350265412F}" presName="parTrans" presStyleLbl="bgSibTrans2D1" presStyleIdx="2" presStyleCnt="4"/>
      <dgm:spPr/>
      <dgm:t>
        <a:bodyPr/>
        <a:lstStyle/>
        <a:p>
          <a:endParaRPr lang="fr-FR"/>
        </a:p>
      </dgm:t>
    </dgm:pt>
    <dgm:pt modelId="{8248B52B-F67A-4812-8CA5-7C3F7349D6AB}" type="pres">
      <dgm:prSet presAssocID="{2771DEBE-4C1F-4E17-A65C-3F4C89A6BEB9}" presName="node" presStyleLbl="node1" presStyleIdx="2" presStyleCnt="4" custScaleX="76676" custScaleY="82435" custRadScaleRad="126058" custRadScaleInc="11957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3245A9-E5F2-44C1-A9E9-2008D1F5FFD0}" type="pres">
      <dgm:prSet presAssocID="{57865718-D346-4838-BA7E-00816D818499}" presName="parTrans" presStyleLbl="bgSibTrans2D1" presStyleIdx="3" presStyleCnt="4"/>
      <dgm:spPr/>
      <dgm:t>
        <a:bodyPr/>
        <a:lstStyle/>
        <a:p>
          <a:endParaRPr lang="fr-FR"/>
        </a:p>
      </dgm:t>
    </dgm:pt>
    <dgm:pt modelId="{F70E7693-C66C-499D-898B-A291375D1F1D}" type="pres">
      <dgm:prSet presAssocID="{CEA43384-B5E6-4FA6-B6BF-19DCDCBA10E9}" presName="node" presStyleLbl="node1" presStyleIdx="3" presStyleCnt="4" custScaleX="73256" custScaleY="79571" custRadScaleRad="99929" custRadScaleInc="-10717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3F385C0-DDEF-49D7-AC24-8DDE8AF3634A}" type="presOf" srcId="{9A5E97C1-2EAE-4034-9752-9A584845DA8E}" destId="{8104237E-5061-4E99-B48B-72F0C1E4EC53}" srcOrd="0" destOrd="0" presId="urn:microsoft.com/office/officeart/2005/8/layout/radial4"/>
    <dgm:cxn modelId="{520A3082-6F2F-4B7E-B33F-CE906359B56F}" type="presOf" srcId="{CEA43384-B5E6-4FA6-B6BF-19DCDCBA10E9}" destId="{F70E7693-C66C-499D-898B-A291375D1F1D}" srcOrd="0" destOrd="0" presId="urn:microsoft.com/office/officeart/2005/8/layout/radial4"/>
    <dgm:cxn modelId="{C4F10214-AA64-4C9F-911A-95330DDBE94E}" type="presOf" srcId="{2771DEBE-4C1F-4E17-A65C-3F4C89A6BEB9}" destId="{8248B52B-F67A-4812-8CA5-7C3F7349D6AB}" srcOrd="0" destOrd="0" presId="urn:microsoft.com/office/officeart/2005/8/layout/radial4"/>
    <dgm:cxn modelId="{99D73C6A-EF03-4FA0-8698-6B223BD18557}" srcId="{94DAB841-05E5-4BD6-A4FC-4FC58714B140}" destId="{734925BA-7B0F-4F30-A031-1374433987F2}" srcOrd="0" destOrd="0" parTransId="{577FC067-1BBF-47D0-80F1-D4116543A802}" sibTransId="{061C3F24-E105-4253-9B62-66C5ED1CA30D}"/>
    <dgm:cxn modelId="{A73643FA-6FA0-401D-9941-0CFE95244332}" srcId="{734925BA-7B0F-4F30-A031-1374433987F2}" destId="{CEA43384-B5E6-4FA6-B6BF-19DCDCBA10E9}" srcOrd="3" destOrd="0" parTransId="{57865718-D346-4838-BA7E-00816D818499}" sibTransId="{E0AC0727-85C7-468C-9BA3-D68310233DA1}"/>
    <dgm:cxn modelId="{2CCB2C37-0C19-494D-8139-E475295053CC}" srcId="{734925BA-7B0F-4F30-A031-1374433987F2}" destId="{9A5E97C1-2EAE-4034-9752-9A584845DA8E}" srcOrd="0" destOrd="0" parTransId="{F8BA17A6-D099-454C-85DF-D708226C3DEE}" sibTransId="{1C9AF8E1-B9BF-48DE-BA1D-60CF2077F527}"/>
    <dgm:cxn modelId="{7CCDC6C1-B8C1-4C43-9B8B-3695588D69C9}" type="presOf" srcId="{F8BA17A6-D099-454C-85DF-D708226C3DEE}" destId="{442E0C4C-4E85-424C-BC07-B0290B82CFFB}" srcOrd="0" destOrd="0" presId="urn:microsoft.com/office/officeart/2005/8/layout/radial4"/>
    <dgm:cxn modelId="{B340A2F4-128A-4465-BB69-5626268EB23A}" type="presOf" srcId="{434A11D7-0620-45AE-BBA6-F1200EE08DBB}" destId="{2B5C2175-FD5A-425A-B680-AE3CFA3F8ED3}" srcOrd="0" destOrd="0" presId="urn:microsoft.com/office/officeart/2005/8/layout/radial4"/>
    <dgm:cxn modelId="{73BE99F2-4D8F-46C6-A159-EF72954824C3}" type="presOf" srcId="{5CCB1E6A-D471-4978-88F7-C0350265412F}" destId="{00C93A67-21A7-401A-BDC1-E70D3B81528C}" srcOrd="0" destOrd="0" presId="urn:microsoft.com/office/officeart/2005/8/layout/radial4"/>
    <dgm:cxn modelId="{1D3BCBEF-3E38-4E08-AB36-459B94F2CA44}" srcId="{734925BA-7B0F-4F30-A031-1374433987F2}" destId="{2771DEBE-4C1F-4E17-A65C-3F4C89A6BEB9}" srcOrd="2" destOrd="0" parTransId="{5CCB1E6A-D471-4978-88F7-C0350265412F}" sibTransId="{9CF027E5-1EEC-4CC4-96B7-39F40CC14C9C}"/>
    <dgm:cxn modelId="{568949D2-CBB5-4C18-AF2F-587F7F468040}" srcId="{734925BA-7B0F-4F30-A031-1374433987F2}" destId="{434A11D7-0620-45AE-BBA6-F1200EE08DBB}" srcOrd="1" destOrd="0" parTransId="{41AEA41E-DC63-44FC-BDBD-F4B00AE30B7E}" sibTransId="{05710F35-DBC3-4467-B9CC-FA257A1797B6}"/>
    <dgm:cxn modelId="{922083E9-04B6-40FC-AF2A-F91D087F48F0}" type="presOf" srcId="{734925BA-7B0F-4F30-A031-1374433987F2}" destId="{77AA90D2-3325-46B8-882F-82D780ECE795}" srcOrd="0" destOrd="0" presId="urn:microsoft.com/office/officeart/2005/8/layout/radial4"/>
    <dgm:cxn modelId="{0923E271-FE73-4269-9336-51CE7184F659}" type="presOf" srcId="{57865718-D346-4838-BA7E-00816D818499}" destId="{3F3245A9-E5F2-44C1-A9E9-2008D1F5FFD0}" srcOrd="0" destOrd="0" presId="urn:microsoft.com/office/officeart/2005/8/layout/radial4"/>
    <dgm:cxn modelId="{F833669F-A4DD-46C6-BAE2-FBF8EE04A188}" type="presOf" srcId="{94DAB841-05E5-4BD6-A4FC-4FC58714B140}" destId="{95DF58BE-8887-42E5-87D8-EED6F134D5FA}" srcOrd="0" destOrd="0" presId="urn:microsoft.com/office/officeart/2005/8/layout/radial4"/>
    <dgm:cxn modelId="{6DECE33B-9FB5-456D-990D-B2F3DB5D96D4}" type="presOf" srcId="{41AEA41E-DC63-44FC-BDBD-F4B00AE30B7E}" destId="{33F1B04E-09F7-4656-9611-56B34313CB88}" srcOrd="0" destOrd="0" presId="urn:microsoft.com/office/officeart/2005/8/layout/radial4"/>
    <dgm:cxn modelId="{795F3C2F-18FB-4755-B849-A0CF360FB59B}" type="presParOf" srcId="{95DF58BE-8887-42E5-87D8-EED6F134D5FA}" destId="{77AA90D2-3325-46B8-882F-82D780ECE795}" srcOrd="0" destOrd="0" presId="urn:microsoft.com/office/officeart/2005/8/layout/radial4"/>
    <dgm:cxn modelId="{FFCCC828-CC26-456E-9259-C4F019EE95E5}" type="presParOf" srcId="{95DF58BE-8887-42E5-87D8-EED6F134D5FA}" destId="{442E0C4C-4E85-424C-BC07-B0290B82CFFB}" srcOrd="1" destOrd="0" presId="urn:microsoft.com/office/officeart/2005/8/layout/radial4"/>
    <dgm:cxn modelId="{987A91EB-F593-482E-853C-96586507E363}" type="presParOf" srcId="{95DF58BE-8887-42E5-87D8-EED6F134D5FA}" destId="{8104237E-5061-4E99-B48B-72F0C1E4EC53}" srcOrd="2" destOrd="0" presId="urn:microsoft.com/office/officeart/2005/8/layout/radial4"/>
    <dgm:cxn modelId="{EE516A53-E256-41A6-8B57-9ADAC9409A4E}" type="presParOf" srcId="{95DF58BE-8887-42E5-87D8-EED6F134D5FA}" destId="{33F1B04E-09F7-4656-9611-56B34313CB88}" srcOrd="3" destOrd="0" presId="urn:microsoft.com/office/officeart/2005/8/layout/radial4"/>
    <dgm:cxn modelId="{B86AD03C-FD74-4D70-95D9-D69D3BD4AA8C}" type="presParOf" srcId="{95DF58BE-8887-42E5-87D8-EED6F134D5FA}" destId="{2B5C2175-FD5A-425A-B680-AE3CFA3F8ED3}" srcOrd="4" destOrd="0" presId="urn:microsoft.com/office/officeart/2005/8/layout/radial4"/>
    <dgm:cxn modelId="{DC935C00-3F75-4152-BC1D-C49F0A7F725D}" type="presParOf" srcId="{95DF58BE-8887-42E5-87D8-EED6F134D5FA}" destId="{00C93A67-21A7-401A-BDC1-E70D3B81528C}" srcOrd="5" destOrd="0" presId="urn:microsoft.com/office/officeart/2005/8/layout/radial4"/>
    <dgm:cxn modelId="{17A9C285-A0C0-4706-B0C1-16A460BE03B8}" type="presParOf" srcId="{95DF58BE-8887-42E5-87D8-EED6F134D5FA}" destId="{8248B52B-F67A-4812-8CA5-7C3F7349D6AB}" srcOrd="6" destOrd="0" presId="urn:microsoft.com/office/officeart/2005/8/layout/radial4"/>
    <dgm:cxn modelId="{7C6533F5-2F14-44FD-AD77-C7B71275D2DE}" type="presParOf" srcId="{95DF58BE-8887-42E5-87D8-EED6F134D5FA}" destId="{3F3245A9-E5F2-44C1-A9E9-2008D1F5FFD0}" srcOrd="7" destOrd="0" presId="urn:microsoft.com/office/officeart/2005/8/layout/radial4"/>
    <dgm:cxn modelId="{22AF5195-AF1B-49EF-98BF-1C9F06BEFA6C}" type="presParOf" srcId="{95DF58BE-8887-42E5-87D8-EED6F134D5FA}" destId="{F70E7693-C66C-499D-898B-A291375D1F1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AA90D2-3325-46B8-882F-82D780ECE795}">
      <dsp:nvSpPr>
        <dsp:cNvPr id="0" name=""/>
        <dsp:cNvSpPr/>
      </dsp:nvSpPr>
      <dsp:spPr>
        <a:xfrm>
          <a:off x="2379349" y="2239884"/>
          <a:ext cx="3480647" cy="221114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kern="1200" dirty="0">
              <a:solidFill>
                <a:schemeClr val="bg2">
                  <a:lumMod val="10000"/>
                </a:schemeClr>
              </a:solidFill>
            </a:rPr>
            <a:t>paramètres de conception des </a:t>
          </a:r>
          <a:r>
            <a:rPr lang="fr-FR" sz="2600" b="1" kern="1200" dirty="0" smtClean="0">
              <a:solidFill>
                <a:schemeClr val="bg2">
                  <a:lumMod val="10000"/>
                </a:schemeClr>
              </a:solidFill>
            </a:rPr>
            <a:t>assemblages avec PowerConnect</a:t>
          </a:r>
          <a:endParaRPr lang="fr-FR" sz="26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379349" y="2239884"/>
        <a:ext cx="3480647" cy="2211142"/>
      </dsp:txXfrm>
    </dsp:sp>
    <dsp:sp modelId="{442E0C4C-4E85-424C-BC07-B0290B82CFFB}">
      <dsp:nvSpPr>
        <dsp:cNvPr id="0" name=""/>
        <dsp:cNvSpPr/>
      </dsp:nvSpPr>
      <dsp:spPr>
        <a:xfrm rot="11517817">
          <a:off x="761423" y="2491697"/>
          <a:ext cx="1632137" cy="630175"/>
        </a:xfrm>
        <a:prstGeom prst="leftArrow">
          <a:avLst>
            <a:gd name="adj1" fmla="val 60000"/>
            <a:gd name="adj2" fmla="val 50000"/>
          </a:avLst>
        </a:prstGeom>
        <a:solidFill>
          <a:srgbClr val="FF0000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4237E-5061-4E99-B48B-72F0C1E4EC53}">
      <dsp:nvSpPr>
        <dsp:cNvPr id="0" name=""/>
        <dsp:cNvSpPr/>
      </dsp:nvSpPr>
      <dsp:spPr>
        <a:xfrm>
          <a:off x="0" y="1971963"/>
          <a:ext cx="1558298" cy="1331317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>
              <a:solidFill>
                <a:schemeClr val="tx1">
                  <a:lumMod val="85000"/>
                  <a:lumOff val="15000"/>
                </a:schemeClr>
              </a:solidFill>
            </a:rPr>
            <a:t>EC3 1-8</a:t>
          </a:r>
        </a:p>
      </dsp:txBody>
      <dsp:txXfrm>
        <a:off x="0" y="1971963"/>
        <a:ext cx="1558298" cy="1331317"/>
      </dsp:txXfrm>
    </dsp:sp>
    <dsp:sp modelId="{33F1B04E-09F7-4656-9611-56B34313CB88}">
      <dsp:nvSpPr>
        <dsp:cNvPr id="0" name=""/>
        <dsp:cNvSpPr/>
      </dsp:nvSpPr>
      <dsp:spPr>
        <a:xfrm rot="14700000">
          <a:off x="2460699" y="1169671"/>
          <a:ext cx="1582633" cy="630175"/>
        </a:xfrm>
        <a:prstGeom prst="leftArrow">
          <a:avLst>
            <a:gd name="adj1" fmla="val 60000"/>
            <a:gd name="adj2" fmla="val 50000"/>
          </a:avLst>
        </a:prstGeom>
        <a:solidFill>
          <a:srgbClr val="FF0000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5C2175-FD5A-425A-B680-AE3CFA3F8ED3}">
      <dsp:nvSpPr>
        <dsp:cNvPr id="0" name=""/>
        <dsp:cNvSpPr/>
      </dsp:nvSpPr>
      <dsp:spPr>
        <a:xfrm>
          <a:off x="2089918" y="89127"/>
          <a:ext cx="1655345" cy="1356910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>
              <a:solidFill>
                <a:schemeClr val="tx1">
                  <a:lumMod val="85000"/>
                  <a:lumOff val="15000"/>
                </a:schemeClr>
              </a:solidFill>
            </a:rPr>
            <a:t>normes ISO sur les boulons</a:t>
          </a:r>
        </a:p>
      </dsp:txBody>
      <dsp:txXfrm>
        <a:off x="2089918" y="89127"/>
        <a:ext cx="1655345" cy="1356910"/>
      </dsp:txXfrm>
    </dsp:sp>
    <dsp:sp modelId="{00C93A67-21A7-401A-BDC1-E70D3B81528C}">
      <dsp:nvSpPr>
        <dsp:cNvPr id="0" name=""/>
        <dsp:cNvSpPr/>
      </dsp:nvSpPr>
      <dsp:spPr>
        <a:xfrm rot="20886459">
          <a:off x="5845363" y="2498890"/>
          <a:ext cx="1596042" cy="630175"/>
        </a:xfrm>
        <a:prstGeom prst="leftArrow">
          <a:avLst>
            <a:gd name="adj1" fmla="val 60000"/>
            <a:gd name="adj2" fmla="val 50000"/>
          </a:avLst>
        </a:prstGeom>
        <a:solidFill>
          <a:srgbClr val="FF0000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48B52B-F67A-4812-8CA5-7C3F7349D6AB}">
      <dsp:nvSpPr>
        <dsp:cNvPr id="0" name=""/>
        <dsp:cNvSpPr/>
      </dsp:nvSpPr>
      <dsp:spPr>
        <a:xfrm>
          <a:off x="6618955" y="1956880"/>
          <a:ext cx="1610644" cy="1385293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>
              <a:solidFill>
                <a:schemeClr val="tx1">
                  <a:lumMod val="85000"/>
                  <a:lumOff val="15000"/>
                </a:schemeClr>
              </a:solidFill>
            </a:rPr>
            <a:t>règles de conception pour le montage</a:t>
          </a:r>
        </a:p>
      </dsp:txBody>
      <dsp:txXfrm>
        <a:off x="6618955" y="1956880"/>
        <a:ext cx="1610644" cy="1385293"/>
      </dsp:txXfrm>
    </dsp:sp>
    <dsp:sp modelId="{3F3245A9-E5F2-44C1-A9E9-2008D1F5FFD0}">
      <dsp:nvSpPr>
        <dsp:cNvPr id="0" name=""/>
        <dsp:cNvSpPr/>
      </dsp:nvSpPr>
      <dsp:spPr>
        <a:xfrm rot="17806383">
          <a:off x="4260226" y="1194307"/>
          <a:ext cx="1571647" cy="630175"/>
        </a:xfrm>
        <a:prstGeom prst="leftArrow">
          <a:avLst>
            <a:gd name="adj1" fmla="val 60000"/>
            <a:gd name="adj2" fmla="val 50000"/>
          </a:avLst>
        </a:prstGeom>
        <a:solidFill>
          <a:srgbClr val="FF0000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0E7693-C66C-499D-898B-A291375D1F1D}">
      <dsp:nvSpPr>
        <dsp:cNvPr id="0" name=""/>
        <dsp:cNvSpPr/>
      </dsp:nvSpPr>
      <dsp:spPr>
        <a:xfrm>
          <a:off x="4630628" y="139230"/>
          <a:ext cx="1538804" cy="1337165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>
              <a:solidFill>
                <a:schemeClr val="tx1">
                  <a:lumMod val="85000"/>
                  <a:lumOff val="15000"/>
                </a:schemeClr>
              </a:solidFill>
            </a:rPr>
            <a:t>EN 1090-2</a:t>
          </a:r>
        </a:p>
      </dsp:txBody>
      <dsp:txXfrm>
        <a:off x="4630628" y="139230"/>
        <a:ext cx="1538804" cy="1337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9C2DE-C55B-4A37-A002-D22301FA371A}" type="datetimeFigureOut">
              <a:rPr lang="fr-FR" smtClean="0"/>
              <a:pPr/>
              <a:t>06/07/2018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DC3F4-CB00-4761-A4F1-389AB7588D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C3F4-CB00-4761-A4F1-389AB7588D0F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06B82-A16C-4360-8F2C-7F2819DC39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2100276"/>
          </a:xfrm>
        </p:spPr>
        <p:txBody>
          <a:bodyPr>
            <a:normAutofit/>
          </a:bodyPr>
          <a:lstStyle/>
          <a:p>
            <a:r>
              <a:rPr lang="fr-FR" sz="4800" b="1" i="1" dirty="0">
                <a:solidFill>
                  <a:schemeClr val="accent1">
                    <a:lumMod val="50000"/>
                  </a:schemeClr>
                </a:solidFill>
              </a:rPr>
              <a:t>Paramètres généraux de </a:t>
            </a:r>
            <a:r>
              <a:rPr lang="fr-FR" sz="4800" b="1" i="1" dirty="0" smtClean="0">
                <a:solidFill>
                  <a:schemeClr val="accent1">
                    <a:lumMod val="50000"/>
                  </a:schemeClr>
                </a:solidFill>
              </a:rPr>
              <a:t>PowerConnect</a:t>
            </a:r>
            <a:endParaRPr lang="fr-FR" sz="4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643182"/>
            <a:ext cx="3806190" cy="246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5340" y="4500570"/>
            <a:ext cx="3009566" cy="183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857628"/>
            <a:ext cx="3101340" cy="182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316" y="714356"/>
            <a:ext cx="933765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Norme d’exécution EN 1090-2</a:t>
            </a: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 r="-137"/>
          <a:stretch>
            <a:fillRect/>
          </a:stretch>
        </p:blipFill>
        <p:spPr bwMode="auto">
          <a:xfrm>
            <a:off x="3347864" y="1844824"/>
            <a:ext cx="539383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lèche gauche 4"/>
          <p:cNvSpPr/>
          <p:nvPr/>
        </p:nvSpPr>
        <p:spPr>
          <a:xfrm rot="17714009">
            <a:off x="7785629" y="2000468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28596" y="1357298"/>
            <a:ext cx="27752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Quelques valeurs de d</a:t>
            </a:r>
            <a:r>
              <a:rPr lang="fr-FR" sz="2400" baseline="-25000" dirty="0" smtClean="0"/>
              <a:t>0</a:t>
            </a:r>
            <a:r>
              <a:rPr lang="fr-FR" sz="2400" dirty="0" smtClean="0"/>
              <a:t> sont à modifier pour les rendre conformes à l’EN 1090-2.</a:t>
            </a:r>
          </a:p>
          <a:p>
            <a:endParaRPr lang="fr-FR" sz="2400" dirty="0" smtClean="0"/>
          </a:p>
          <a:p>
            <a:r>
              <a:rPr lang="fr-FR" sz="2400" dirty="0" smtClean="0"/>
              <a:t>Cf. le tableau diapo suivante.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Norme d’exécution EN 1090-2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85720" y="2857496"/>
          <a:ext cx="8572559" cy="2788929"/>
        </p:xfrm>
        <a:graphic>
          <a:graphicData uri="http://schemas.openxmlformats.org/drawingml/2006/table">
            <a:tbl>
              <a:tblPr/>
              <a:tblGrid>
                <a:gridCol w="2857520"/>
                <a:gridCol w="817184"/>
                <a:gridCol w="825890"/>
                <a:gridCol w="642942"/>
                <a:gridCol w="571504"/>
                <a:gridCol w="785818"/>
                <a:gridCol w="428583"/>
                <a:gridCol w="142921"/>
                <a:gridCol w="642942"/>
                <a:gridCol w="857255"/>
              </a:tblGrid>
              <a:tr h="518163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fr-FR" sz="1600" i="1" dirty="0">
                          <a:latin typeface="Calibri"/>
                          <a:ea typeface="Times New Roman"/>
                          <a:cs typeface="Times New Roman"/>
                        </a:rPr>
                        <a:t>Diamètre nominal des boulons (a)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i="1" dirty="0" smtClean="0">
                          <a:latin typeface="Calibri"/>
                          <a:ea typeface="Times New Roman"/>
                          <a:cs typeface="Times New Roman"/>
                        </a:rPr>
                        <a:t>M12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i="1" dirty="0">
                          <a:latin typeface="Calibri"/>
                          <a:ea typeface="Times New Roman"/>
                          <a:cs typeface="Times New Roman"/>
                        </a:rPr>
                        <a:t>M14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i="1" dirty="0">
                          <a:latin typeface="Calibri"/>
                          <a:ea typeface="Times New Roman"/>
                          <a:cs typeface="Times New Roman"/>
                        </a:rPr>
                        <a:t>M16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i="1" dirty="0">
                          <a:latin typeface="Calibri"/>
                          <a:ea typeface="Times New Roman"/>
                          <a:cs typeface="Times New Roman"/>
                        </a:rPr>
                        <a:t>M18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i="1" dirty="0">
                          <a:latin typeface="Calibri"/>
                          <a:ea typeface="Times New Roman"/>
                          <a:cs typeface="Times New Roman"/>
                        </a:rPr>
                        <a:t>M20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fr-FR" sz="1600" i="1" dirty="0">
                          <a:latin typeface="Calibri"/>
                          <a:ea typeface="Times New Roman"/>
                          <a:cs typeface="Times New Roman"/>
                        </a:rPr>
                        <a:t>M22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fr-FR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fr-FR" sz="1600" i="1" dirty="0">
                          <a:latin typeface="Calibri"/>
                          <a:ea typeface="Times New Roman"/>
                          <a:cs typeface="Times New Roman"/>
                        </a:rPr>
                        <a:t>M24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fr-FR" sz="1600" i="1" dirty="0">
                          <a:latin typeface="Calibri"/>
                          <a:ea typeface="Times New Roman"/>
                          <a:cs typeface="Times New Roman"/>
                        </a:rPr>
                        <a:t>M27 et +</a:t>
                      </a: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1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Trous ronds normaux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1 (b)(c)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1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Trous ronds surdimensionnés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1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Trous oblongs courts (longueur) (d)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1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Trous oblongs longs (longueur) (d)</a:t>
                      </a:r>
                    </a:p>
                  </a:txBody>
                  <a:tcPr marL="67153" marR="67153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1,5d</a:t>
                      </a:r>
                    </a:p>
                  </a:txBody>
                  <a:tcPr marL="67153" marR="6715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77244">
                <a:tc gridSpan="10">
                  <a:txBody>
                    <a:bodyPr/>
                    <a:lstStyle/>
                    <a:p>
                      <a:pPr marL="180340" indent="-152400" algn="just">
                        <a:spcAft>
                          <a:spcPts val="0"/>
                        </a:spcAft>
                      </a:pPr>
                      <a:endParaRPr lang="fr-FR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80340" indent="-152400" algn="just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Calibri"/>
                          <a:ea typeface="Times New Roman"/>
                          <a:cs typeface="Times New Roman"/>
                        </a:rPr>
                        <a:t>c) Dans des conditions spécifiées dans l’EN 1993-1-8, les boulons M12 et M14 peuvent aussi être utilisés dans des trous présentant un jeu de 2mm.</a:t>
                      </a:r>
                    </a:p>
                  </a:txBody>
                  <a:tcPr marL="67153" marR="67153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lèche gauche 4"/>
          <p:cNvSpPr/>
          <p:nvPr/>
        </p:nvSpPr>
        <p:spPr>
          <a:xfrm rot="19317380">
            <a:off x="3430622" y="2529560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gauche 5"/>
          <p:cNvSpPr/>
          <p:nvPr/>
        </p:nvSpPr>
        <p:spPr>
          <a:xfrm rot="19317380">
            <a:off x="4359316" y="2529560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gauche 6"/>
          <p:cNvSpPr/>
          <p:nvPr/>
        </p:nvSpPr>
        <p:spPr>
          <a:xfrm rot="13161778">
            <a:off x="7424721" y="2466720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Dimensions de construction</a:t>
            </a: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4857784" cy="112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C:\Users\JF\AppData\Local\Microsoft\Windows\INetCache\Content.Word\F1000025-red.jpg"/>
          <p:cNvPicPr/>
          <p:nvPr/>
        </p:nvPicPr>
        <p:blipFill>
          <a:blip r:embed="rId3" cstate="print">
            <a:lum bright="10000" contrast="20000"/>
          </a:blip>
          <a:srcRect/>
          <a:stretch>
            <a:fillRect/>
          </a:stretch>
        </p:blipFill>
        <p:spPr bwMode="auto">
          <a:xfrm>
            <a:off x="357158" y="3000372"/>
            <a:ext cx="4786346" cy="323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C:\Users\JF\AppData\Local\Microsoft\Windows\INetCache\Content.Word\IMG025-red.jpg"/>
          <p:cNvPicPr/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5429256" y="2071678"/>
            <a:ext cx="3357586" cy="4206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Dimensions de construction</a:t>
            </a:r>
          </a:p>
        </p:txBody>
      </p:sp>
      <p:pic>
        <p:nvPicPr>
          <p:cNvPr id="4" name="Espace réservé du contenu 3" descr="Arbed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357562"/>
            <a:ext cx="657229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500166" y="1785926"/>
          <a:ext cx="7381926" cy="571504"/>
        </p:xfrm>
        <a:graphic>
          <a:graphicData uri="http://schemas.openxmlformats.org/drawingml/2006/table">
            <a:tbl>
              <a:tblPr/>
              <a:tblGrid>
                <a:gridCol w="1230321"/>
                <a:gridCol w="1230321"/>
                <a:gridCol w="1230321"/>
                <a:gridCol w="1230321"/>
                <a:gridCol w="1230321"/>
                <a:gridCol w="1230321"/>
              </a:tblGrid>
              <a:tr h="285752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HM12</a:t>
                      </a:r>
                      <a:endParaRPr lang="fr-FR" sz="1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HM14</a:t>
                      </a:r>
                      <a:endParaRPr lang="fr-FR" sz="1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HM16</a:t>
                      </a:r>
                      <a:endParaRPr lang="fr-FR" sz="1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HM18</a:t>
                      </a:r>
                      <a:endParaRPr lang="fr-FR" sz="1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HM20</a:t>
                      </a:r>
                      <a:endParaRPr lang="fr-FR" sz="1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HM22</a:t>
                      </a:r>
                      <a:endParaRPr lang="fr-FR" sz="1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</a:t>
                      </a:r>
                      <a:endParaRPr lang="fr-FR" sz="1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</a:t>
                      </a:r>
                      <a:endParaRPr lang="fr-FR" sz="1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25</a:t>
                      </a:r>
                      <a:endParaRPr lang="fr-FR" sz="1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</a:t>
                      </a:r>
                      <a:endParaRPr lang="fr-FR" sz="1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35</a:t>
                      </a:r>
                      <a:endParaRPr lang="fr-FR" sz="1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fr-FR" sz="1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40</a:t>
                      </a:r>
                      <a:endParaRPr lang="fr-FR" sz="1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454" marR="69454" marT="0" marB="0" anchor="b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Connecteur droit 6"/>
          <p:cNvCxnSpPr/>
          <p:nvPr/>
        </p:nvCxnSpPr>
        <p:spPr>
          <a:xfrm flipV="1">
            <a:off x="2339752" y="4365104"/>
            <a:ext cx="1500198" cy="142876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57158" y="1285860"/>
            <a:ext cx="81032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Selon les </a:t>
            </a:r>
            <a:r>
              <a:rPr lang="fr-FR" dirty="0" err="1" smtClean="0"/>
              <a:t>trusquinages</a:t>
            </a:r>
            <a:r>
              <a:rPr lang="fr-FR" dirty="0" smtClean="0"/>
              <a:t> du catalogue 15.001 de l’OTUA pour le serrage manuel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95536" y="2924944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Selon ARBED pour le serrage à la visseuse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</a:rPr>
              <a:t>Dimensions de construction</a:t>
            </a:r>
            <a:endParaRPr lang="fr-FR" dirty="0"/>
          </a:p>
        </p:txBody>
      </p:sp>
      <p:pic>
        <p:nvPicPr>
          <p:cNvPr id="24578" name="Picture 2" descr="D:\Realisations\Prometal\IMG_1458-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6786610" cy="4718138"/>
          </a:xfrm>
          <a:prstGeom prst="rect">
            <a:avLst/>
          </a:prstGeom>
          <a:noFill/>
        </p:spPr>
      </p:pic>
      <p:cxnSp>
        <p:nvCxnSpPr>
          <p:cNvPr id="7" name="Connecteur droit avec flèche 6"/>
          <p:cNvCxnSpPr/>
          <p:nvPr/>
        </p:nvCxnSpPr>
        <p:spPr>
          <a:xfrm rot="16200000" flipH="1">
            <a:off x="2663467" y="2837203"/>
            <a:ext cx="1071570" cy="112024"/>
          </a:xfrm>
          <a:prstGeom prst="straightConnector1">
            <a:avLst/>
          </a:prstGeom>
          <a:ln w="635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rot="16200000" flipH="1">
            <a:off x="4350636" y="3043044"/>
            <a:ext cx="902022" cy="89346"/>
          </a:xfrm>
          <a:prstGeom prst="straightConnector1">
            <a:avLst/>
          </a:prstGeom>
          <a:ln w="635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286380" y="2071678"/>
            <a:ext cx="25259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FFFF00"/>
                </a:solidFill>
              </a:rPr>
              <a:t>L’entraxe doit être plus grand que D et p</a:t>
            </a:r>
            <a:r>
              <a:rPr lang="fr-FR" sz="2800" b="1" baseline="-25000" dirty="0" smtClean="0">
                <a:solidFill>
                  <a:srgbClr val="FFFF00"/>
                </a:solidFill>
              </a:rPr>
              <a:t>1</a:t>
            </a:r>
            <a:r>
              <a:rPr lang="fr-FR" sz="2800" b="1" dirty="0" smtClean="0">
                <a:solidFill>
                  <a:srgbClr val="FFFF00"/>
                </a:solidFill>
              </a:rPr>
              <a:t> (ou D et p</a:t>
            </a:r>
            <a:r>
              <a:rPr lang="fr-FR" sz="2800" b="1" baseline="-25000" dirty="0" smtClean="0">
                <a:solidFill>
                  <a:srgbClr val="FFFF00"/>
                </a:solidFill>
              </a:rPr>
              <a:t>2</a:t>
            </a:r>
            <a:r>
              <a:rPr lang="fr-FR" sz="2800" b="1" dirty="0" smtClean="0">
                <a:solidFill>
                  <a:srgbClr val="FFFF00"/>
                </a:solidFill>
              </a:rPr>
              <a:t> )</a:t>
            </a:r>
            <a:endParaRPr lang="fr-FR" sz="2800" b="1" baseline="-25000" dirty="0">
              <a:solidFill>
                <a:srgbClr val="FFFF00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</a:rPr>
              <a:t>Dimensions de construction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555776" y="2700778"/>
            <a:ext cx="6373941" cy="365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28596" y="1357298"/>
            <a:ext cx="6519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«</a:t>
            </a:r>
            <a:r>
              <a:rPr lang="fr-FR" sz="2400" dirty="0"/>
              <a:t> </a:t>
            </a:r>
            <a:r>
              <a:rPr lang="fr-FR" sz="2400" dirty="0" smtClean="0"/>
              <a:t>Le progiciel bloque les calculs si les conditions réglées ici ne sont pas respectées dans l’assemblage vérifié »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But et </a:t>
            </a:r>
            <a:r>
              <a:rPr lang="fr-FR" b="1" i="1" dirty="0" smtClean="0">
                <a:solidFill>
                  <a:schemeClr val="accent6">
                    <a:lumMod val="75000"/>
                  </a:schemeClr>
                </a:solidFill>
              </a:rPr>
              <a:t>démarche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Réglage des unités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071810"/>
            <a:ext cx="507209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928662" y="1785926"/>
            <a:ext cx="70009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r>
              <a:rPr lang="fr-FR" sz="2400" dirty="0" smtClean="0"/>
              <a:t>Par </a:t>
            </a:r>
            <a:r>
              <a:rPr lang="fr-FR" sz="2400" dirty="0"/>
              <a:t>« Outils » puis « Unités et décimales ».</a:t>
            </a:r>
          </a:p>
        </p:txBody>
      </p:sp>
      <p:pic>
        <p:nvPicPr>
          <p:cNvPr id="6" name="Imag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786190"/>
            <a:ext cx="392261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786190"/>
            <a:ext cx="389299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900" b="1" i="1" dirty="0" smtClean="0">
                <a:solidFill>
                  <a:schemeClr val="accent6">
                    <a:lumMod val="75000"/>
                  </a:schemeClr>
                </a:solidFill>
              </a:rPr>
              <a:t>Norme de conception EN 1993-1-8</a:t>
            </a:r>
            <a:r>
              <a:rPr lang="fr-FR" dirty="0"/>
              <a:t> </a:t>
            </a:r>
          </a:p>
        </p:txBody>
      </p:sp>
      <p:sp>
        <p:nvSpPr>
          <p:cNvPr id="9" name="Rectangle 8"/>
          <p:cNvSpPr/>
          <p:nvPr/>
        </p:nvSpPr>
        <p:spPr>
          <a:xfrm>
            <a:off x="928662" y="1785926"/>
            <a:ext cx="750099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Choix de la </a:t>
            </a:r>
            <a:r>
              <a:rPr lang="fr-FR" sz="3200" b="1" dirty="0" smtClean="0">
                <a:solidFill>
                  <a:schemeClr val="accent6">
                    <a:lumMod val="75000"/>
                  </a:schemeClr>
                </a:solidFill>
              </a:rPr>
              <a:t>norme</a:t>
            </a:r>
          </a:p>
          <a:p>
            <a:endParaRPr lang="fr-FR" b="1" dirty="0"/>
          </a:p>
          <a:p>
            <a:r>
              <a:rPr lang="fr-FR" sz="2400" dirty="0"/>
              <a:t>Spécifier la norme adéquate par le cheminement « Étudier », « norme acier », « EN 1993-1-8 » puis « FR </a:t>
            </a:r>
            <a:r>
              <a:rPr lang="fr-FR" sz="2400" dirty="0" smtClean="0"/>
              <a:t>»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Pinces et entraxes des boulons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85860"/>
            <a:ext cx="5774482" cy="490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5921302" y="3849624"/>
          <a:ext cx="3143240" cy="1643071"/>
        </p:xfrm>
        <a:graphic>
          <a:graphicData uri="http://schemas.openxmlformats.org/drawingml/2006/table">
            <a:tbl>
              <a:tblPr/>
              <a:tblGrid>
                <a:gridCol w="1153141"/>
                <a:gridCol w="520773"/>
                <a:gridCol w="1469326"/>
              </a:tblGrid>
              <a:tr h="3260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pinces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r>
                        <a:rPr lang="fr-FR" sz="16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17375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7375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1,5 d</a:t>
                      </a:r>
                      <a:r>
                        <a:rPr lang="fr-FR" sz="1600" b="1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17375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600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r>
                        <a:rPr lang="fr-FR" sz="16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17375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7375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7375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39047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1737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60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entraxes</a:t>
                      </a: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r>
                        <a:rPr lang="fr-FR" sz="16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d</a:t>
                      </a:r>
                      <a:r>
                        <a:rPr lang="fr-FR" sz="1600" b="1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600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r>
                        <a:rPr lang="fr-FR" sz="16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46D0A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46D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Pinces et entraxes des boulons</a:t>
            </a: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500306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57158" y="1643050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/>
              <a:t>On accède à la fenêtre de réglage par « Édition » puis « Coefficients de distance </a:t>
            </a:r>
            <a:r>
              <a:rPr lang="fr-FR" sz="2400" dirty="0" smtClean="0"/>
              <a:t>»</a:t>
            </a:r>
            <a:endParaRPr lang="fr-FR" sz="24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pic>
        <p:nvPicPr>
          <p:cNvPr id="1027" name="Picture 3" descr="C:\Users\jeanfranc.ferrier.TLPU167.022\Desktop\IMG_1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3528392" cy="2990954"/>
          </a:xfrm>
          <a:prstGeom prst="rect">
            <a:avLst/>
          </a:prstGeom>
          <a:noFill/>
        </p:spPr>
      </p:pic>
      <p:sp>
        <p:nvSpPr>
          <p:cNvPr id="11" name="Flèche droite 10"/>
          <p:cNvSpPr/>
          <p:nvPr/>
        </p:nvSpPr>
        <p:spPr>
          <a:xfrm rot="8895893">
            <a:off x="863498" y="4269088"/>
            <a:ext cx="1800200" cy="360040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Bibliothèque des boulons</a:t>
            </a: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 r="-137"/>
          <a:stretch>
            <a:fillRect/>
          </a:stretch>
        </p:blipFill>
        <p:spPr bwMode="auto">
          <a:xfrm>
            <a:off x="3786182" y="2143116"/>
            <a:ext cx="517952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28596" y="1357298"/>
            <a:ext cx="34290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«</a:t>
            </a:r>
            <a:r>
              <a:rPr lang="fr-FR" sz="2400" dirty="0"/>
              <a:t> Édition », « Bibliothèque boulons » puis « </a:t>
            </a:r>
            <a:r>
              <a:rPr lang="fr-FR" sz="2400" dirty="0" smtClean="0"/>
              <a:t>M  </a:t>
            </a:r>
            <a:r>
              <a:rPr lang="fr-FR" sz="2400" dirty="0"/>
              <a:t>(boulons) </a:t>
            </a:r>
            <a:r>
              <a:rPr lang="fr-FR" sz="2400" dirty="0" smtClean="0"/>
              <a:t>»</a:t>
            </a:r>
          </a:p>
          <a:p>
            <a:endParaRPr lang="fr-FR" sz="2400" dirty="0" smtClean="0"/>
          </a:p>
          <a:p>
            <a:r>
              <a:rPr lang="fr-FR" sz="2400" dirty="0" smtClean="0"/>
              <a:t>Quelques valeurs DIN sont à modifier pour les rendre ISO : cotes sur plat, nommées ici « diamètre tête » et « diamètre écrou ».</a:t>
            </a:r>
          </a:p>
          <a:p>
            <a:endParaRPr lang="fr-FR" sz="2400" dirty="0" smtClean="0"/>
          </a:p>
          <a:p>
            <a:r>
              <a:rPr lang="fr-FR" sz="2400" dirty="0" smtClean="0"/>
              <a:t>Cf. le tableau diapo suivante.</a:t>
            </a:r>
            <a:endParaRPr lang="fr-FR" sz="2400" dirty="0"/>
          </a:p>
        </p:txBody>
      </p:sp>
      <p:sp>
        <p:nvSpPr>
          <p:cNvPr id="7" name="Flèche gauche 6"/>
          <p:cNvSpPr/>
          <p:nvPr/>
        </p:nvSpPr>
        <p:spPr>
          <a:xfrm rot="16809001">
            <a:off x="7201350" y="2325916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gauche 7"/>
          <p:cNvSpPr/>
          <p:nvPr/>
        </p:nvSpPr>
        <p:spPr>
          <a:xfrm rot="9055753">
            <a:off x="6110848" y="3394581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gauche 8"/>
          <p:cNvSpPr/>
          <p:nvPr/>
        </p:nvSpPr>
        <p:spPr>
          <a:xfrm rot="3111627">
            <a:off x="7087587" y="3967096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i="1" dirty="0">
                <a:solidFill>
                  <a:schemeClr val="accent6">
                    <a:lumMod val="75000"/>
                  </a:schemeClr>
                </a:solidFill>
              </a:rPr>
              <a:t>Bibliothèque des boulons</a:t>
            </a: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941" y="1600200"/>
            <a:ext cx="78161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lèche gauche 4"/>
          <p:cNvSpPr/>
          <p:nvPr/>
        </p:nvSpPr>
        <p:spPr>
          <a:xfrm>
            <a:off x="7754934" y="3967162"/>
            <a:ext cx="1071570" cy="142876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gauche 6"/>
          <p:cNvSpPr/>
          <p:nvPr/>
        </p:nvSpPr>
        <p:spPr>
          <a:xfrm rot="6481539" flipV="1">
            <a:off x="4453613" y="3131341"/>
            <a:ext cx="1071570" cy="155145"/>
          </a:xfrm>
          <a:prstGeom prst="leftArrow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6B82-A16C-4360-8F2C-7F2819DC3992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Conception d'assemblages avec PowerConnect - BTS AMCR FAŸS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30/05/2018</a:t>
            </a:r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28596" y="357166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Seuls les boulons marqués « SB » comme Structural </a:t>
            </a:r>
            <a:r>
              <a:rPr lang="fr-FR" sz="2400" dirty="0" err="1" smtClean="0"/>
              <a:t>Bolting</a:t>
            </a:r>
            <a:r>
              <a:rPr lang="fr-FR" sz="2400" dirty="0" smtClean="0"/>
              <a:t> sont autorisés en charpente métallique.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87122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416</Words>
  <Application>Microsoft Office PowerPoint</Application>
  <PresentationFormat>Affichage à l'écran (4:3)</PresentationFormat>
  <Paragraphs>134</Paragraphs>
  <Slides>16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Paramètres généraux de PowerConnect</vt:lpstr>
      <vt:lpstr>But et démarche</vt:lpstr>
      <vt:lpstr>Réglage des unités</vt:lpstr>
      <vt:lpstr>Norme de conception EN 1993-1-8 </vt:lpstr>
      <vt:lpstr>Pinces et entraxes des boulons</vt:lpstr>
      <vt:lpstr>Pinces et entraxes des boulons</vt:lpstr>
      <vt:lpstr>Bibliothèque des boulons</vt:lpstr>
      <vt:lpstr>Bibliothèque des boulons</vt:lpstr>
      <vt:lpstr>Diapositive 9</vt:lpstr>
      <vt:lpstr>Diapositive 10</vt:lpstr>
      <vt:lpstr>Norme d’exécution EN 1090-2</vt:lpstr>
      <vt:lpstr>Norme d’exécution EN 1090-2</vt:lpstr>
      <vt:lpstr>Dimensions de construction</vt:lpstr>
      <vt:lpstr>Dimensions de construction</vt:lpstr>
      <vt:lpstr>Dimensions de construction</vt:lpstr>
      <vt:lpstr>Dimensions de construction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Paramètres généraux de PowerConnect</dc:title>
  <dc:creator>JF</dc:creator>
  <cp:lastModifiedBy>vincent</cp:lastModifiedBy>
  <cp:revision>97</cp:revision>
  <dcterms:created xsi:type="dcterms:W3CDTF">2018-02-08T19:35:42Z</dcterms:created>
  <dcterms:modified xsi:type="dcterms:W3CDTF">2018-07-06T06:31:07Z</dcterms:modified>
</cp:coreProperties>
</file>