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sldIdLst>
    <p:sldId id="256" r:id="rId2"/>
    <p:sldId id="258" r:id="rId3"/>
    <p:sldId id="280" r:id="rId4"/>
    <p:sldId id="270" r:id="rId5"/>
    <p:sldId id="271" r:id="rId6"/>
    <p:sldId id="257" r:id="rId7"/>
    <p:sldId id="277" r:id="rId8"/>
    <p:sldId id="259" r:id="rId9"/>
    <p:sldId id="279" r:id="rId10"/>
    <p:sldId id="260" r:id="rId11"/>
    <p:sldId id="272" r:id="rId12"/>
    <p:sldId id="274" r:id="rId13"/>
    <p:sldId id="261" r:id="rId14"/>
    <p:sldId id="273" r:id="rId15"/>
    <p:sldId id="275" r:id="rId16"/>
    <p:sldId id="262" r:id="rId17"/>
    <p:sldId id="278" r:id="rId18"/>
    <p:sldId id="263" r:id="rId19"/>
    <p:sldId id="264" r:id="rId20"/>
    <p:sldId id="265" r:id="rId21"/>
    <p:sldId id="266" r:id="rId22"/>
    <p:sldId id="267" r:id="rId23"/>
    <p:sldId id="268" r:id="rId24"/>
    <p:sldId id="269" r:id="rId2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714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08/12/2017</a:t>
            </a:fld>
            <a:endParaRPr lang="fr-BE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08/12/2017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08/12/2017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08/12/2017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08/12/2017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08/12/2017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08/12/2017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08/12/2017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08/12/2017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08/12/2017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fr-F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Cliquez sur l'icône pour ajouter une image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08/12/2017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pPr/>
              <a:t>08/12/2017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107504" y="404664"/>
            <a:ext cx="88569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b="1" u="sng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Brosse motorisée </a:t>
            </a:r>
            <a:endParaRPr lang="fr-FR" sz="8000" b="1" u="sng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3" t="13463" b="24892"/>
          <a:stretch/>
        </p:blipFill>
        <p:spPr>
          <a:xfrm rot="16200000">
            <a:off x="2300200" y="1720067"/>
            <a:ext cx="4327576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40268643"/>
      </p:ext>
    </p:extLst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fr-FR" dirty="0"/>
              <a:t>Choix des </a:t>
            </a:r>
            <a:r>
              <a:rPr lang="fr-FR" dirty="0" smtClean="0"/>
              <a:t>matériaux</a:t>
            </a:r>
            <a:endParaRPr lang="fr-FR" dirty="0"/>
          </a:p>
        </p:txBody>
      </p:sp>
      <p:pic>
        <p:nvPicPr>
          <p:cNvPr id="4" name="Espace réservé du contenu 3" descr="graphique sans modif.PNG"/>
          <p:cNvPicPr>
            <a:picLocks noGrp="1"/>
          </p:cNvPicPr>
          <p:nvPr>
            <p:ph idx="1"/>
          </p:nvPr>
        </p:nvPicPr>
        <p:blipFill>
          <a:blip r:embed="rId2" cstate="print"/>
          <a:srcRect t="1608" r="959"/>
          <a:stretch>
            <a:fillRect/>
          </a:stretch>
        </p:blipFill>
        <p:spPr>
          <a:xfrm>
            <a:off x="323528" y="1340768"/>
            <a:ext cx="8640960" cy="4896543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323528" y="6294095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Graphique sans modifications</a:t>
            </a:r>
            <a:endParaRPr lang="fr-FR" dirty="0"/>
          </a:p>
        </p:txBody>
      </p:sp>
      <p:pic>
        <p:nvPicPr>
          <p:cNvPr id="6" name="Image 5" descr="tree.PNG"/>
          <p:cNvPicPr/>
          <p:nvPr/>
        </p:nvPicPr>
        <p:blipFill rotWithShape="1">
          <a:blip r:embed="rId3" cstate="print"/>
          <a:srcRect l="-826" t="10503" r="33558" b="59060"/>
          <a:stretch/>
        </p:blipFill>
        <p:spPr>
          <a:xfrm>
            <a:off x="304085" y="1357222"/>
            <a:ext cx="8660403" cy="488009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833" r="3975" b="2614"/>
          <a:stretch/>
        </p:blipFill>
        <p:spPr>
          <a:xfrm>
            <a:off x="179512" y="448284"/>
            <a:ext cx="6840760" cy="6084371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323528" y="6309320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Tri des matériaux 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7020272" y="3490469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Limites </a:t>
            </a: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250" b="34986"/>
          <a:stretch/>
        </p:blipFill>
        <p:spPr>
          <a:xfrm>
            <a:off x="164893" y="333334"/>
            <a:ext cx="8799595" cy="3737760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179512" y="4293096"/>
            <a:ext cx="871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Graphique obtenu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3810490500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46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47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500" tmFilter="0,0; .5, 0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5" grpId="1"/>
      <p:bldP spid="5" grpId="2"/>
      <p:bldP spid="8" grpId="0"/>
      <p:bldP spid="8" grpId="1"/>
      <p:bldP spid="9" grpId="0"/>
      <p:bldP spid="1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Choix des procédés 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456737"/>
            <a:ext cx="8229600" cy="4353131"/>
          </a:xfr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01" t="7888" r="10738" b="71056"/>
          <a:stretch/>
        </p:blipFill>
        <p:spPr>
          <a:xfrm>
            <a:off x="446139" y="2334011"/>
            <a:ext cx="8128731" cy="233399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982" t="11667" r="1834" b="1666"/>
          <a:stretch/>
        </p:blipFill>
        <p:spPr>
          <a:xfrm>
            <a:off x="4644007" y="473814"/>
            <a:ext cx="4369721" cy="6124677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23" r="6000" b="17748"/>
          <a:stretch/>
        </p:blipFill>
        <p:spPr>
          <a:xfrm>
            <a:off x="191200" y="182112"/>
            <a:ext cx="8822527" cy="4716034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365958" y="6072651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Graphique sans modifications </a:t>
            </a:r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466110" y="5625202"/>
            <a:ext cx="8128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Tri effectué 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1475656" y="2749570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Limites </a:t>
            </a:r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>
            <a:off x="191200" y="5013176"/>
            <a:ext cx="8822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Graphique final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2671761856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 tmFilter="0,0; .5, 0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45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46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left)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8" grpId="1"/>
      <p:bldP spid="9" grpId="0"/>
      <p:bldP spid="9" grpId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/>
          <a:lstStyle/>
          <a:p>
            <a:r>
              <a:rPr lang="fr-FR" dirty="0" smtClean="0"/>
              <a:t>Analyse des contraintes</a:t>
            </a:r>
            <a:endParaRPr lang="fr-FR" dirty="0"/>
          </a:p>
        </p:txBody>
      </p:sp>
      <p:pic>
        <p:nvPicPr>
          <p:cNvPr id="4" name="Espace réservé du contenu 3" descr="Captur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308304" y="5517232"/>
            <a:ext cx="1419423" cy="1162212"/>
          </a:xfrm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066130"/>
          </a:xfrm>
        </p:spPr>
        <p:txBody>
          <a:bodyPr>
            <a:normAutofit/>
          </a:bodyPr>
          <a:lstStyle/>
          <a:p>
            <a:r>
              <a:rPr lang="fr-FR" dirty="0" smtClean="0"/>
              <a:t>D’axe x </a:t>
            </a:r>
            <a:endParaRPr lang="fr-FR" dirty="0"/>
          </a:p>
        </p:txBody>
      </p:sp>
      <p:pic>
        <p:nvPicPr>
          <p:cNvPr id="4" name="Espace réservé du contenu 3" descr="force en x.PN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1532" t="3803" r="244"/>
          <a:stretch/>
        </p:blipFill>
        <p:spPr>
          <a:xfrm>
            <a:off x="593766" y="1436914"/>
            <a:ext cx="8090955" cy="5182274"/>
          </a:xfrm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874" t="15526" r="12750" b="9493"/>
          <a:stretch/>
        </p:blipFill>
        <p:spPr>
          <a:xfrm>
            <a:off x="899592" y="1484784"/>
            <a:ext cx="7669473" cy="510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44919676"/>
      </p:ext>
    </p:extLst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D’axe y</a:t>
            </a:r>
            <a:endParaRPr lang="fr-FR" dirty="0"/>
          </a:p>
        </p:txBody>
      </p:sp>
      <p:pic>
        <p:nvPicPr>
          <p:cNvPr id="4" name="Espace réservé du contenu 3" descr="force en y.PN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2046" t="4097" r="8875" b="5359"/>
          <a:stretch/>
        </p:blipFill>
        <p:spPr>
          <a:xfrm>
            <a:off x="683568" y="1700808"/>
            <a:ext cx="7629916" cy="4772021"/>
          </a:xfrm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621" t="13054" r="4756" b="7268"/>
          <a:stretch/>
        </p:blipFill>
        <p:spPr>
          <a:xfrm>
            <a:off x="1069314" y="1645801"/>
            <a:ext cx="6915150" cy="48806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D’axe z</a:t>
            </a:r>
            <a:endParaRPr lang="fr-FR" dirty="0"/>
          </a:p>
        </p:txBody>
      </p:sp>
      <p:pic>
        <p:nvPicPr>
          <p:cNvPr id="4" name="Espace réservé du contenu 3" descr="force en z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3961" t="3666" r="9076" b="13751"/>
          <a:stretch>
            <a:fillRect/>
          </a:stretch>
        </p:blipFill>
        <p:spPr>
          <a:xfrm>
            <a:off x="611560" y="1412776"/>
            <a:ext cx="7992888" cy="5077835"/>
          </a:xfrm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967" t="11564" r="5069"/>
          <a:stretch/>
        </p:blipFill>
        <p:spPr>
          <a:xfrm>
            <a:off x="1115616" y="1412776"/>
            <a:ext cx="7236742" cy="5108807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>
            <a:normAutofit/>
          </a:bodyPr>
          <a:lstStyle/>
          <a:p>
            <a:r>
              <a:rPr lang="fr-FR" dirty="0" smtClean="0"/>
              <a:t>Analyse du cycle de vie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125" t="5689" r="58875" b="90265"/>
          <a:stretch/>
        </p:blipFill>
        <p:spPr>
          <a:xfrm>
            <a:off x="5631547" y="6021288"/>
            <a:ext cx="3278043" cy="537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40666193"/>
      </p:ext>
    </p:extLst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874" t="5406" r="12042" b="14551"/>
          <a:stretch/>
        </p:blipFill>
        <p:spPr>
          <a:xfrm>
            <a:off x="827584" y="332656"/>
            <a:ext cx="7488832" cy="6165151"/>
          </a:xfrm>
        </p:spPr>
      </p:pic>
    </p:spTree>
    <p:extLst>
      <p:ext uri="{BB962C8B-B14F-4D97-AF65-F5344CB8AC3E}">
        <p14:creationId xmlns:p14="http://schemas.microsoft.com/office/powerpoint/2010/main" xmlns="" val="42064089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/>
          <a:lstStyle/>
          <a:p>
            <a:r>
              <a:rPr lang="fr-FR" dirty="0"/>
              <a:t>Prototypage, essais, course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25" t="32899" r="12810" b="21559"/>
          <a:stretch/>
        </p:blipFill>
        <p:spPr>
          <a:xfrm>
            <a:off x="6920641" y="4685707"/>
            <a:ext cx="1872207" cy="184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6705624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fr-FR" dirty="0"/>
              <a:t>Impression </a:t>
            </a:r>
            <a:r>
              <a:rPr lang="fr-FR" dirty="0" smtClean="0"/>
              <a:t>3D</a:t>
            </a:r>
            <a:endParaRPr lang="fr-FR" dirty="0"/>
          </a:p>
        </p:txBody>
      </p:sp>
      <p:pic>
        <p:nvPicPr>
          <p:cNvPr id="4" name="Espace réservé du contenu 3" descr="24726670_1730880300302605_1195606812_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4255" t="4534" r="8511" b="6738"/>
          <a:stretch>
            <a:fillRect/>
          </a:stretch>
        </p:blipFill>
        <p:spPr>
          <a:xfrm>
            <a:off x="3059832" y="1196752"/>
            <a:ext cx="2952328" cy="5328592"/>
          </a:xfrm>
        </p:spPr>
      </p:pic>
    </p:spTree>
    <p:extLst>
      <p:ext uri="{BB962C8B-B14F-4D97-AF65-F5344CB8AC3E}">
        <p14:creationId xmlns:p14="http://schemas.microsoft.com/office/powerpoint/2010/main" xmlns="" val="3831022060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Sommaire :</a:t>
            </a:r>
            <a:endParaRPr lang="fr-FR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fr-FR" dirty="0"/>
              <a:t>	Introduction </a:t>
            </a:r>
            <a:endParaRPr lang="fr-FR" dirty="0" smtClean="0"/>
          </a:p>
          <a:p>
            <a:pPr>
              <a:buFont typeface="Wingdings" panose="05000000000000000000" pitchFamily="2" charset="2"/>
              <a:buChar char="v"/>
            </a:pPr>
            <a:endParaRPr lang="fr-FR" dirty="0"/>
          </a:p>
          <a:p>
            <a:pPr>
              <a:buFont typeface="Wingdings" panose="05000000000000000000" pitchFamily="2" charset="2"/>
              <a:buChar char="v"/>
            </a:pPr>
            <a:r>
              <a:rPr lang="fr-FR" dirty="0"/>
              <a:t>	Conception </a:t>
            </a:r>
            <a:r>
              <a:rPr lang="fr-FR" dirty="0" smtClean="0"/>
              <a:t>préliminaire</a:t>
            </a:r>
          </a:p>
          <a:p>
            <a:pPr>
              <a:buFont typeface="Wingdings" panose="05000000000000000000" pitchFamily="2" charset="2"/>
              <a:buChar char="v"/>
            </a:pPr>
            <a:endParaRPr lang="fr-FR" dirty="0"/>
          </a:p>
          <a:p>
            <a:pPr>
              <a:buFont typeface="Wingdings" panose="05000000000000000000" pitchFamily="2" charset="2"/>
              <a:buChar char="v"/>
            </a:pPr>
            <a:r>
              <a:rPr lang="fr-FR" dirty="0"/>
              <a:t>	Conception détaillée </a:t>
            </a:r>
            <a:endParaRPr lang="fr-FR" dirty="0" smtClean="0"/>
          </a:p>
          <a:p>
            <a:pPr>
              <a:buFont typeface="Wingdings" panose="05000000000000000000" pitchFamily="2" charset="2"/>
              <a:buChar char="v"/>
            </a:pPr>
            <a:endParaRPr lang="fr-FR" dirty="0"/>
          </a:p>
          <a:p>
            <a:pPr>
              <a:buFont typeface="Wingdings" panose="05000000000000000000" pitchFamily="2" charset="2"/>
              <a:buChar char="v"/>
            </a:pPr>
            <a:r>
              <a:rPr lang="fr-FR" dirty="0"/>
              <a:t>	Prototypage, essais, course </a:t>
            </a:r>
            <a:endParaRPr lang="fr-FR" dirty="0" smtClean="0"/>
          </a:p>
          <a:p>
            <a:pPr>
              <a:buFont typeface="Wingdings" panose="05000000000000000000" pitchFamily="2" charset="2"/>
              <a:buChar char="v"/>
            </a:pPr>
            <a:endParaRPr lang="fr-FR" dirty="0"/>
          </a:p>
          <a:p>
            <a:pPr>
              <a:buFont typeface="Wingdings" panose="05000000000000000000" pitchFamily="2" charset="2"/>
              <a:buChar char="v"/>
            </a:pPr>
            <a:r>
              <a:rPr lang="fr-FR" dirty="0"/>
              <a:t>	Conclusion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409846879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à coins arrondis 20"/>
          <p:cNvSpPr/>
          <p:nvPr/>
        </p:nvSpPr>
        <p:spPr>
          <a:xfrm>
            <a:off x="6876256" y="2132856"/>
            <a:ext cx="1296144" cy="1224136"/>
          </a:xfrm>
          <a:prstGeom prst="wedgeRoundRect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à coins arrondis 19"/>
          <p:cNvSpPr/>
          <p:nvPr/>
        </p:nvSpPr>
        <p:spPr>
          <a:xfrm rot="10800000">
            <a:off x="4572000" y="4293096"/>
            <a:ext cx="1512168" cy="1080120"/>
          </a:xfrm>
          <a:prstGeom prst="wedgeRoundRect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à coins arrondis 18"/>
          <p:cNvSpPr/>
          <p:nvPr/>
        </p:nvSpPr>
        <p:spPr>
          <a:xfrm rot="10800000">
            <a:off x="611560" y="4293096"/>
            <a:ext cx="1584176" cy="936104"/>
          </a:xfrm>
          <a:prstGeom prst="wedgeRoundRectCallout">
            <a:avLst>
              <a:gd name="adj1" fmla="val -21922"/>
              <a:gd name="adj2" fmla="val 7171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à coins arrondis 17"/>
          <p:cNvSpPr/>
          <p:nvPr/>
        </p:nvSpPr>
        <p:spPr>
          <a:xfrm>
            <a:off x="2771800" y="2204864"/>
            <a:ext cx="1296144" cy="1152128"/>
          </a:xfrm>
          <a:prstGeom prst="wedgeRoundRect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Chaine d’énergie de la brosse</a:t>
            </a:r>
          </a:p>
        </p:txBody>
      </p:sp>
      <p:cxnSp>
        <p:nvCxnSpPr>
          <p:cNvPr id="9" name="Connecteur droit 8"/>
          <p:cNvCxnSpPr/>
          <p:nvPr/>
        </p:nvCxnSpPr>
        <p:spPr>
          <a:xfrm>
            <a:off x="395536" y="3861048"/>
            <a:ext cx="820891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ZoneTexte 3"/>
          <p:cNvSpPr txBox="1"/>
          <p:nvPr/>
        </p:nvSpPr>
        <p:spPr>
          <a:xfrm>
            <a:off x="827584" y="3645024"/>
            <a:ext cx="1224136" cy="369332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 smtClean="0"/>
              <a:t>Alimenter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2771800" y="3645024"/>
            <a:ext cx="1224136" cy="369332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 smtClean="0"/>
              <a:t>Distribuer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4716016" y="3645024"/>
            <a:ext cx="1224136" cy="369332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 smtClean="0"/>
              <a:t>Convertir</a:t>
            </a:r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6732240" y="3645024"/>
            <a:ext cx="1440160" cy="369332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 smtClean="0"/>
              <a:t>Transmettre</a:t>
            </a:r>
            <a:endParaRPr lang="fr-FR" dirty="0"/>
          </a:p>
        </p:txBody>
      </p:sp>
      <p:pic>
        <p:nvPicPr>
          <p:cNvPr id="13" name="Image 12"/>
          <p:cNvPicPr/>
          <p:nvPr/>
        </p:nvPicPr>
        <p:blipFill rotWithShape="1">
          <a:blip r:embed="rId2" cstate="print">
            <a:alphaModFix/>
          </a:blip>
          <a:srcRect l="28825" t="40684" r="59450" b="48248"/>
          <a:stretch/>
        </p:blipFill>
        <p:spPr>
          <a:xfrm>
            <a:off x="2987824" y="2420888"/>
            <a:ext cx="838200" cy="695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 13" descr="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20272" y="2204864"/>
            <a:ext cx="943107" cy="1057423"/>
          </a:xfrm>
          <a:prstGeom prst="rect">
            <a:avLst/>
          </a:prstGeom>
        </p:spPr>
      </p:pic>
      <p:pic>
        <p:nvPicPr>
          <p:cNvPr id="15" name="Image 14"/>
          <p:cNvPicPr/>
          <p:nvPr/>
        </p:nvPicPr>
        <p:blipFill rotWithShape="1">
          <a:blip r:embed="rId2" cstate="print">
            <a:alphaModFix/>
          </a:blip>
          <a:srcRect l="49477" t="69940" r="36400" b="16871"/>
          <a:stretch/>
        </p:blipFill>
        <p:spPr>
          <a:xfrm>
            <a:off x="4788024" y="4437112"/>
            <a:ext cx="1009650" cy="828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Image 15"/>
          <p:cNvPicPr/>
          <p:nvPr/>
        </p:nvPicPr>
        <p:blipFill rotWithShape="1">
          <a:blip r:embed="rId2" cstate="print">
            <a:alphaModFix/>
          </a:blip>
          <a:srcRect l="9906" t="69031" r="73973" b="21722"/>
          <a:stretch/>
        </p:blipFill>
        <p:spPr>
          <a:xfrm>
            <a:off x="827584" y="4437112"/>
            <a:ext cx="1152525" cy="581025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ZoneTexte 21"/>
          <p:cNvSpPr txBox="1"/>
          <p:nvPr/>
        </p:nvSpPr>
        <p:spPr>
          <a:xfrm>
            <a:off x="2051720" y="3501008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E.E</a:t>
            </a:r>
            <a:endParaRPr lang="fr-FR" dirty="0"/>
          </a:p>
        </p:txBody>
      </p:sp>
      <p:sp>
        <p:nvSpPr>
          <p:cNvPr id="23" name="ZoneTexte 22"/>
          <p:cNvSpPr txBox="1"/>
          <p:nvPr/>
        </p:nvSpPr>
        <p:spPr>
          <a:xfrm>
            <a:off x="3995936" y="3501008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E.E</a:t>
            </a:r>
            <a:endParaRPr lang="fr-FR" dirty="0"/>
          </a:p>
        </p:txBody>
      </p:sp>
      <p:sp>
        <p:nvSpPr>
          <p:cNvPr id="24" name="ZoneTexte 23"/>
          <p:cNvSpPr txBox="1"/>
          <p:nvPr/>
        </p:nvSpPr>
        <p:spPr>
          <a:xfrm>
            <a:off x="6012160" y="3501008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E.M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49169421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Résultats de l’intégration des pièces</a:t>
            </a: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92" t="24527" r="3594" b="18726"/>
          <a:stretch/>
        </p:blipFill>
        <p:spPr>
          <a:xfrm rot="16200000">
            <a:off x="-363027" y="1997588"/>
            <a:ext cx="5092801" cy="4151738"/>
          </a:xfr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062" t="5714" r="17446" b="22598"/>
          <a:stretch/>
        </p:blipFill>
        <p:spPr>
          <a:xfrm>
            <a:off x="467544" y="1525944"/>
            <a:ext cx="3384376" cy="509502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549561"/>
            <a:ext cx="3762867" cy="5047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hevron 7"/>
          <p:cNvSpPr/>
          <p:nvPr/>
        </p:nvSpPr>
        <p:spPr>
          <a:xfrm>
            <a:off x="4355976" y="3242635"/>
            <a:ext cx="767146" cy="1054020"/>
          </a:xfrm>
          <a:prstGeom prst="chevro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" name="Chevron 8"/>
          <p:cNvSpPr/>
          <p:nvPr/>
        </p:nvSpPr>
        <p:spPr>
          <a:xfrm rot="10800000">
            <a:off x="4276308" y="3208410"/>
            <a:ext cx="846814" cy="1122469"/>
          </a:xfrm>
          <a:prstGeom prst="chevro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4359917"/>
      </p:ext>
    </p:extLst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vertic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Rapport </a:t>
            </a:r>
            <a:r>
              <a:rPr lang="fr-FR" dirty="0" smtClean="0"/>
              <a:t>performance et masse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304" t="23936" r="31502" b="4365"/>
          <a:stretch/>
        </p:blipFill>
        <p:spPr>
          <a:xfrm>
            <a:off x="5772450" y="1556792"/>
            <a:ext cx="2357631" cy="3744361"/>
          </a:xfr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448" r="16521" b="17056"/>
          <a:stretch/>
        </p:blipFill>
        <p:spPr>
          <a:xfrm>
            <a:off x="9972600" y="1268760"/>
            <a:ext cx="3241964" cy="5688281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212" t="25023" r="29228" b="8556"/>
          <a:stretch/>
        </p:blipFill>
        <p:spPr>
          <a:xfrm>
            <a:off x="1187624" y="1556792"/>
            <a:ext cx="2232248" cy="3744416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5754370" y="563070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Autres composants</a:t>
            </a:r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>
            <a:off x="1194742" y="5630704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Brosse seule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2776348988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Résultats de la course</a:t>
            </a:r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965" t="19988" r="2920" b="35876"/>
          <a:stretch/>
        </p:blipFill>
        <p:spPr>
          <a:xfrm>
            <a:off x="539552" y="1730655"/>
            <a:ext cx="3888432" cy="4476812"/>
          </a:xfr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918" r="17420" b="8918"/>
          <a:stretch/>
        </p:blipFill>
        <p:spPr>
          <a:xfrm>
            <a:off x="4860032" y="1772817"/>
            <a:ext cx="3287342" cy="4392488"/>
          </a:xfrm>
          <a:prstGeom prst="rect">
            <a:avLst/>
          </a:prstGeom>
        </p:spPr>
      </p:pic>
      <p:sp>
        <p:nvSpPr>
          <p:cNvPr id="6" name="Ellipse 5"/>
          <p:cNvSpPr/>
          <p:nvPr/>
        </p:nvSpPr>
        <p:spPr>
          <a:xfrm>
            <a:off x="1403648" y="2564904"/>
            <a:ext cx="864096" cy="792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6876256" y="2276872"/>
            <a:ext cx="648072" cy="68407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599277300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6600" dirty="0"/>
              <a:t>Conclusion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46557"/>
            <a:ext cx="2225485" cy="233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532" y="5202167"/>
            <a:ext cx="8064896" cy="1319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91"/>
          <a:stretch/>
        </p:blipFill>
        <p:spPr bwMode="auto">
          <a:xfrm>
            <a:off x="6156176" y="2132855"/>
            <a:ext cx="2715237" cy="2346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2076" y="2132856"/>
            <a:ext cx="2232248" cy="2346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8445000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6250706"/>
          </a:xfrm>
        </p:spPr>
        <p:txBody>
          <a:bodyPr/>
          <a:lstStyle/>
          <a:p>
            <a:r>
              <a:rPr lang="fr-FR" dirty="0" smtClean="0"/>
              <a:t>Introduction </a:t>
            </a:r>
            <a:endParaRPr lang="fr-FR" dirty="0"/>
          </a:p>
        </p:txBody>
      </p:sp>
      <p:pic>
        <p:nvPicPr>
          <p:cNvPr id="7" name="Espace réservé du contenu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606" r="3853" b="22927"/>
          <a:stretch>
            <a:fillRect/>
          </a:stretch>
        </p:blipFill>
        <p:spPr>
          <a:xfrm>
            <a:off x="3275856" y="4077072"/>
            <a:ext cx="2550481" cy="2376264"/>
          </a:xfr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529" r="859" b="21809"/>
          <a:stretch>
            <a:fillRect/>
          </a:stretch>
        </p:blipFill>
        <p:spPr>
          <a:xfrm>
            <a:off x="611560" y="2132856"/>
            <a:ext cx="1790584" cy="1656184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80" t="28293" r="7930" b="24552"/>
          <a:stretch>
            <a:fillRect/>
          </a:stretch>
        </p:blipFill>
        <p:spPr>
          <a:xfrm>
            <a:off x="3851920" y="260648"/>
            <a:ext cx="1711390" cy="1656184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18" t="33523" r="11364" b="28065"/>
          <a:stretch>
            <a:fillRect/>
          </a:stretch>
        </p:blipFill>
        <p:spPr>
          <a:xfrm>
            <a:off x="6876256" y="2132856"/>
            <a:ext cx="1987421" cy="1656184"/>
          </a:xfrm>
          <a:prstGeom prst="rect">
            <a:avLst/>
          </a:prstGeom>
        </p:spPr>
      </p:pic>
      <p:sp>
        <p:nvSpPr>
          <p:cNvPr id="12" name="Virage 11"/>
          <p:cNvSpPr/>
          <p:nvPr/>
        </p:nvSpPr>
        <p:spPr>
          <a:xfrm rot="10800000" flipH="1">
            <a:off x="1403648" y="4005064"/>
            <a:ext cx="1080120" cy="1152128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3" name="Virage 12"/>
          <p:cNvSpPr/>
          <p:nvPr/>
        </p:nvSpPr>
        <p:spPr>
          <a:xfrm rot="10800000">
            <a:off x="6516216" y="4077072"/>
            <a:ext cx="1080120" cy="1152128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4" name="Flèche droite 13"/>
          <p:cNvSpPr/>
          <p:nvPr/>
        </p:nvSpPr>
        <p:spPr>
          <a:xfrm rot="5400000">
            <a:off x="4103948" y="2600908"/>
            <a:ext cx="1080120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239498733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/>
          <a:lstStyle/>
          <a:p>
            <a:pPr marL="571500" indent="-571500">
              <a:buFont typeface="Wingdings" panose="05000000000000000000" pitchFamily="2" charset="2"/>
              <a:buChar char="v"/>
            </a:pPr>
            <a:r>
              <a:rPr lang="fr-FR" dirty="0" smtClean="0"/>
              <a:t> Conception </a:t>
            </a:r>
            <a:r>
              <a:rPr lang="fr-FR" dirty="0"/>
              <a:t>préliminaire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1834" r="4442" b="21000"/>
          <a:stretch/>
        </p:blipFill>
        <p:spPr>
          <a:xfrm>
            <a:off x="6156176" y="4365104"/>
            <a:ext cx="2520280" cy="220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1248585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fr-FR" dirty="0"/>
              <a:t>Croquis 3D et dessin 2D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07" t="2000" r="25474" b="8500"/>
          <a:stretch/>
        </p:blipFill>
        <p:spPr>
          <a:xfrm rot="16200000">
            <a:off x="2280671" y="-184326"/>
            <a:ext cx="4595987" cy="8366256"/>
          </a:xfrm>
          <a:prstGeom prst="rect">
            <a:avLst/>
          </a:prstGeom>
        </p:spPr>
      </p:pic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00" t="6784" r="4929" b="9710"/>
          <a:stretch/>
        </p:blipFill>
        <p:spPr>
          <a:xfrm rot="10800000">
            <a:off x="2123728" y="116632"/>
            <a:ext cx="5093707" cy="6612212"/>
          </a:xfrm>
        </p:spPr>
      </p:pic>
    </p:spTree>
    <p:extLst>
      <p:ext uri="{BB962C8B-B14F-4D97-AF65-F5344CB8AC3E}">
        <p14:creationId xmlns:p14="http://schemas.microsoft.com/office/powerpoint/2010/main" xmlns="" val="3005525946"/>
      </p:ext>
    </p:extLst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rmAutofit/>
          </a:bodyPr>
          <a:lstStyle/>
          <a:p>
            <a:pPr marL="571500" indent="-571500">
              <a:buFont typeface="Wingdings" panose="05000000000000000000" pitchFamily="2" charset="2"/>
              <a:buChar char="v"/>
            </a:pPr>
            <a:r>
              <a:rPr lang="fr-FR" dirty="0" smtClean="0"/>
              <a:t> Conception détaillée </a:t>
            </a: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46" t="27500" r="4146" b="18333"/>
          <a:stretch/>
        </p:blipFill>
        <p:spPr>
          <a:xfrm>
            <a:off x="7092280" y="4672011"/>
            <a:ext cx="1771651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49091818"/>
      </p:ext>
    </p:extLst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2564904"/>
            <a:ext cx="3275856" cy="1143000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Assemblage 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3888" y="836712"/>
            <a:ext cx="5400600" cy="5127063"/>
          </a:xfrm>
        </p:spPr>
      </p:pic>
    </p:spTree>
    <p:extLst>
      <p:ext uri="{BB962C8B-B14F-4D97-AF65-F5344CB8AC3E}">
        <p14:creationId xmlns:p14="http://schemas.microsoft.com/office/powerpoint/2010/main" xmlns="" val="267966144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Eclaté de l’assemblage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508" t="11826" r="18155" b="10742"/>
          <a:stretch/>
        </p:blipFill>
        <p:spPr>
          <a:xfrm>
            <a:off x="1763688" y="1556792"/>
            <a:ext cx="5544616" cy="5086651"/>
          </a:xfr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75" t="2562" r="2000" b="2746"/>
          <a:stretch/>
        </p:blipFill>
        <p:spPr>
          <a:xfrm>
            <a:off x="134602" y="476672"/>
            <a:ext cx="8841583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884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/>
          <a:lstStyle/>
          <a:p>
            <a:r>
              <a:rPr lang="fr-FR" dirty="0" smtClean="0"/>
              <a:t>CES Edupack 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039" t="31169" r="10351" b="23982"/>
          <a:stretch/>
        </p:blipFill>
        <p:spPr>
          <a:xfrm>
            <a:off x="7236296" y="4941168"/>
            <a:ext cx="1553456" cy="163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2122657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</TotalTime>
  <Words>96</Words>
  <Application>Microsoft Office PowerPoint</Application>
  <PresentationFormat>Affichage à l'écran (4:3)</PresentationFormat>
  <Paragraphs>49</Paragraphs>
  <Slides>24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25" baseType="lpstr">
      <vt:lpstr>Apex</vt:lpstr>
      <vt:lpstr>Diapositive 1</vt:lpstr>
      <vt:lpstr>Sommaire :</vt:lpstr>
      <vt:lpstr>Introduction </vt:lpstr>
      <vt:lpstr> Conception préliminaire</vt:lpstr>
      <vt:lpstr>Croquis 3D et dessin 2D</vt:lpstr>
      <vt:lpstr> Conception détaillée </vt:lpstr>
      <vt:lpstr>Assemblage </vt:lpstr>
      <vt:lpstr>Eclaté de l’assemblage</vt:lpstr>
      <vt:lpstr>CES Edupack </vt:lpstr>
      <vt:lpstr>Choix des matériaux</vt:lpstr>
      <vt:lpstr>Choix des procédés </vt:lpstr>
      <vt:lpstr>Analyse des contraintes</vt:lpstr>
      <vt:lpstr>D’axe x </vt:lpstr>
      <vt:lpstr>D’axe y</vt:lpstr>
      <vt:lpstr>D’axe z</vt:lpstr>
      <vt:lpstr>Analyse du cycle de vie</vt:lpstr>
      <vt:lpstr>Diapositive 17</vt:lpstr>
      <vt:lpstr>Prototypage, essais, course</vt:lpstr>
      <vt:lpstr>Impression 3D</vt:lpstr>
      <vt:lpstr>Chaine d’énergie de la brosse</vt:lpstr>
      <vt:lpstr>Résultats de l’intégration des pièces</vt:lpstr>
      <vt:lpstr>Rapport performance et masse</vt:lpstr>
      <vt:lpstr>Résultats de la course</vt:lpstr>
      <vt:lpstr>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Brosse motorisée</dc:title>
  <dc:creator>secretariat</dc:creator>
  <cp:lastModifiedBy>ataylor</cp:lastModifiedBy>
  <cp:revision>40</cp:revision>
  <dcterms:created xsi:type="dcterms:W3CDTF">2017-12-05T17:12:17Z</dcterms:created>
  <dcterms:modified xsi:type="dcterms:W3CDTF">2017-12-08T13:55:49Z</dcterms:modified>
</cp:coreProperties>
</file>