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5978" autoAdjust="0"/>
  </p:normalViewPr>
  <p:slideViewPr>
    <p:cSldViewPr snapToGrid="0">
      <p:cViewPr>
        <p:scale>
          <a:sx n="70" d="100"/>
          <a:sy n="70" d="100"/>
        </p:scale>
        <p:origin x="135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EC587-A94A-4FAD-9978-F6480325265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0BDD-99C7-4130-8677-2AD64E4CB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6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Lien sur une </a:t>
            </a:r>
            <a:r>
              <a:rPr lang="fr-FR" dirty="0" err="1"/>
              <a:t>video</a:t>
            </a:r>
            <a:r>
              <a:rPr lang="fr-FR" dirty="0"/>
              <a:t> sur le manque de ressources sur terre. « la terre ne peut plus suivre notre consommation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D0BDD-99C7-4130-8677-2AD64E4CB6C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68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68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05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71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57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2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62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36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38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5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EEE8-7C22-45D5-8D96-15122A3F174A}" type="datetimeFigureOut">
              <a:rPr lang="fr-FR" smtClean="0"/>
              <a:t>05/07/2017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A424-0B1E-4F69-89BB-5733BD81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48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8" y="3339991"/>
            <a:ext cx="2752172" cy="2714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704" y="3924466"/>
            <a:ext cx="6047619" cy="2666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513" y="304800"/>
            <a:ext cx="2729023" cy="2743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925" y="823912"/>
            <a:ext cx="15049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14" y="2779746"/>
            <a:ext cx="7248080" cy="40782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6" y="0"/>
            <a:ext cx="6687299" cy="32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781"/>
            <a:ext cx="3873207" cy="29049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98" y="3169322"/>
            <a:ext cx="3523809" cy="35238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25" y="182614"/>
            <a:ext cx="4185266" cy="28000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568" y="3169322"/>
            <a:ext cx="4698413" cy="3523809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66901"/>
              </p:ext>
            </p:extLst>
          </p:nvPr>
        </p:nvGraphicFramePr>
        <p:xfrm>
          <a:off x="8841309" y="788276"/>
          <a:ext cx="3156249" cy="5041818"/>
        </p:xfrm>
        <a:graphic>
          <a:graphicData uri="http://schemas.openxmlformats.org/drawingml/2006/table">
            <a:tbl>
              <a:tblPr/>
              <a:tblGrid>
                <a:gridCol w="3156249">
                  <a:extLst>
                    <a:ext uri="{9D8B030D-6E8A-4147-A177-3AD203B41FA5}">
                      <a16:colId xmlns:a16="http://schemas.microsoft.com/office/drawing/2014/main" xmlns="" val="3380509133"/>
                    </a:ext>
                  </a:extLst>
                </a:gridCol>
              </a:tblGrid>
              <a:tr h="5041818">
                <a:tc>
                  <a:txBody>
                    <a:bodyPr/>
                    <a:lstStyle/>
                    <a:p>
                      <a:r>
                        <a:rPr lang="fr-FR" sz="3600" dirty="0">
                          <a:solidFill>
                            <a:srgbClr val="FFC000"/>
                          </a:solidFill>
                          <a:effectLst/>
                        </a:rPr>
                        <a:t>Quels sont les besoins des végétaux pour se développer ?</a:t>
                      </a:r>
                    </a:p>
                    <a:p>
                      <a:endParaRPr lang="fr-FR" sz="36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r>
                        <a:rPr lang="fr-FR" sz="3600" dirty="0">
                          <a:solidFill>
                            <a:srgbClr val="FFC000"/>
                          </a:solidFill>
                          <a:effectLst/>
                        </a:rPr>
                        <a:t>Rappel</a:t>
                      </a:r>
                      <a:endParaRPr lang="fr-FR" sz="28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978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43" y="1594755"/>
            <a:ext cx="6030686" cy="45230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09" y="362809"/>
            <a:ext cx="4323809" cy="28666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09" y="3501991"/>
            <a:ext cx="2600000" cy="307619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34439"/>
              </p:ext>
            </p:extLst>
          </p:nvPr>
        </p:nvGraphicFramePr>
        <p:xfrm>
          <a:off x="6189618" y="362809"/>
          <a:ext cx="10515600" cy="10668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1070589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3200" b="1" dirty="0">
                          <a:solidFill>
                            <a:srgbClr val="FFC000"/>
                          </a:solidFill>
                          <a:effectLst/>
                        </a:rPr>
                        <a:t>Quels paramètres peut</a:t>
                      </a:r>
                      <a:br>
                        <a:rPr lang="fr-FR" sz="3200" b="1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fr-FR" sz="3200" b="1" dirty="0">
                          <a:solidFill>
                            <a:srgbClr val="FFC000"/>
                          </a:solidFill>
                          <a:effectLst/>
                        </a:rPr>
                        <a:t>mesurer notre ROBOT ?</a:t>
                      </a:r>
                      <a:endParaRPr lang="fr-FR" sz="40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112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02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2" y="1079247"/>
            <a:ext cx="4828571" cy="3219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722" y="1210199"/>
            <a:ext cx="4430490" cy="2957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2976" y="469602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</a:rPr>
              <a:t>VOS MISSIONS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304" y="4629163"/>
            <a:ext cx="96359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alibri,sans-serif"/>
              </a:rPr>
              <a:t>Mission : </a:t>
            </a:r>
            <a:endParaRPr lang="fr-FR" sz="2000" b="1" dirty="0" smtClean="0">
              <a:latin typeface="Calibri,sans-serif"/>
            </a:endParaRPr>
          </a:p>
          <a:p>
            <a:r>
              <a:rPr lang="fr-FR" sz="2000" b="1" dirty="0" smtClean="0">
                <a:latin typeface="Calibri,sans-serif"/>
              </a:rPr>
              <a:t>Mesurer les </a:t>
            </a:r>
            <a:r>
              <a:rPr lang="fr-FR" sz="2000" b="1" dirty="0">
                <a:latin typeface="Calibri,sans-serif"/>
              </a:rPr>
              <a:t>3 paramètres </a:t>
            </a:r>
            <a:r>
              <a:rPr lang="fr-FR" sz="2000" b="1" dirty="0" smtClean="0">
                <a:latin typeface="Calibri,sans-serif"/>
              </a:rPr>
              <a:t>essentiels à la vie sur </a:t>
            </a:r>
            <a:r>
              <a:rPr lang="fr-FR" sz="2000" b="1" dirty="0">
                <a:latin typeface="Calibri,sans-serif"/>
              </a:rPr>
              <a:t>chaque </a:t>
            </a:r>
            <a:r>
              <a:rPr lang="fr-FR" sz="2000" b="1" dirty="0" smtClean="0">
                <a:latin typeface="Calibri,sans-serif"/>
              </a:rPr>
              <a:t>planète</a:t>
            </a:r>
          </a:p>
          <a:p>
            <a:r>
              <a:rPr lang="fr-FR" sz="2000" b="1" dirty="0" smtClean="0">
                <a:latin typeface="Cambria,serif"/>
              </a:rPr>
              <a:t>Identifier </a:t>
            </a:r>
            <a:r>
              <a:rPr lang="fr-FR" sz="2000" b="1" dirty="0">
                <a:latin typeface="Cambria,serif"/>
              </a:rPr>
              <a:t>quelle famille de végétaux </a:t>
            </a:r>
            <a:r>
              <a:rPr lang="fr-FR" sz="2000" b="1" dirty="0" smtClean="0">
                <a:latin typeface="Cambria,serif"/>
              </a:rPr>
              <a:t>sera adaptée au climat de chaque planète</a:t>
            </a:r>
            <a:endParaRPr lang="fr-FR" sz="2000" dirty="0"/>
          </a:p>
          <a:p>
            <a:r>
              <a:rPr lang="fr-FR" sz="2000" b="1" dirty="0" smtClean="0">
                <a:latin typeface="Calibri,sans-serif"/>
              </a:rPr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3514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2545" y="214411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4953" y="223236"/>
            <a:ext cx="370489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Exemple de compte rendu d’une équipe :</a:t>
            </a:r>
          </a:p>
          <a:p>
            <a:r>
              <a:rPr lang="fr-FR" dirty="0"/>
              <a:t>Séance 1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9026" r="15565" b="11334"/>
          <a:stretch/>
        </p:blipFill>
        <p:spPr>
          <a:xfrm>
            <a:off x="3888794" y="356300"/>
            <a:ext cx="8234914" cy="610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370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3318" y="0"/>
            <a:ext cx="10515600" cy="1325563"/>
          </a:xfrm>
        </p:spPr>
        <p:txBody>
          <a:bodyPr/>
          <a:lstStyle/>
          <a:p>
            <a:r>
              <a:rPr lang="fr-FR" dirty="0"/>
              <a:t>Bilan et conclusions des équipes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11033"/>
              </p:ext>
            </p:extLst>
          </p:nvPr>
        </p:nvGraphicFramePr>
        <p:xfrm>
          <a:off x="1376298" y="3909112"/>
          <a:ext cx="10515601" cy="2359264"/>
        </p:xfrm>
        <a:graphic>
          <a:graphicData uri="http://schemas.openxmlformats.org/drawingml/2006/table">
            <a:tbl>
              <a:tblPr/>
              <a:tblGrid>
                <a:gridCol w="3412644">
                  <a:extLst>
                    <a:ext uri="{9D8B030D-6E8A-4147-A177-3AD203B41FA5}">
                      <a16:colId xmlns:a16="http://schemas.microsoft.com/office/drawing/2014/main" xmlns="" val="1983901960"/>
                    </a:ext>
                  </a:extLst>
                </a:gridCol>
                <a:gridCol w="1603315">
                  <a:extLst>
                    <a:ext uri="{9D8B030D-6E8A-4147-A177-3AD203B41FA5}">
                      <a16:colId xmlns:a16="http://schemas.microsoft.com/office/drawing/2014/main" xmlns="" val="2598196506"/>
                    </a:ext>
                  </a:extLst>
                </a:gridCol>
                <a:gridCol w="1298775">
                  <a:extLst>
                    <a:ext uri="{9D8B030D-6E8A-4147-A177-3AD203B41FA5}">
                      <a16:colId xmlns:a16="http://schemas.microsoft.com/office/drawing/2014/main" xmlns="" val="3221149115"/>
                    </a:ext>
                  </a:extLst>
                </a:gridCol>
                <a:gridCol w="1352518">
                  <a:extLst>
                    <a:ext uri="{9D8B030D-6E8A-4147-A177-3AD203B41FA5}">
                      <a16:colId xmlns:a16="http://schemas.microsoft.com/office/drawing/2014/main" xmlns="" val="2006840556"/>
                    </a:ext>
                  </a:extLst>
                </a:gridCol>
                <a:gridCol w="1352518">
                  <a:extLst>
                    <a:ext uri="{9D8B030D-6E8A-4147-A177-3AD203B41FA5}">
                      <a16:colId xmlns:a16="http://schemas.microsoft.com/office/drawing/2014/main" xmlns="" val="59381740"/>
                    </a:ext>
                  </a:extLst>
                </a:gridCol>
                <a:gridCol w="1495831">
                  <a:extLst>
                    <a:ext uri="{9D8B030D-6E8A-4147-A177-3AD203B41FA5}">
                      <a16:colId xmlns:a16="http://schemas.microsoft.com/office/drawing/2014/main" xmlns="" val="1003507090"/>
                    </a:ext>
                  </a:extLst>
                </a:gridCol>
              </a:tblGrid>
              <a:tr h="293792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fr-FR" sz="17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 </a:t>
                      </a:r>
                      <a:r>
                        <a:rPr lang="fr-FR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communication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fr-FR" sz="1700" dirty="0"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fr-FR" sz="1700" dirty="0"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fr-FR" sz="1700" dirty="0"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fr-FR" sz="1700" dirty="0"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b"/>
                      <a:endParaRPr lang="fr-FR" sz="1700" dirty="0"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0864595"/>
                  </a:ext>
                </a:extLst>
              </a:tr>
              <a:tr h="293792"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portée en m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portée en m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portée en m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portée en m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portée en m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2440441"/>
                  </a:ext>
                </a:extLst>
              </a:tr>
              <a:tr h="293792">
                <a:tc>
                  <a:txBody>
                    <a:bodyPr/>
                    <a:lstStyle/>
                    <a:p>
                      <a:pPr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par infrarouge (télécommande)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11,5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15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9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20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17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397714"/>
                  </a:ext>
                </a:extLst>
              </a:tr>
              <a:tr h="293792">
                <a:tc>
                  <a:txBody>
                    <a:bodyPr/>
                    <a:lstStyle/>
                    <a:p>
                      <a:pPr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par bluetooth (avec la tablette)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41,5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70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50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93 m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455166"/>
                  </a:ext>
                </a:extLst>
              </a:tr>
              <a:tr h="293792"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586505"/>
                  </a:ext>
                </a:extLst>
              </a:tr>
              <a:tr h="293792">
                <a:tc>
                  <a:txBody>
                    <a:bodyPr/>
                    <a:lstStyle/>
                    <a:p>
                      <a:pPr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Avec obstacle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Avec obstacle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Avec obstacle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Avec obstacle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Avec obstacle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284509"/>
                  </a:ext>
                </a:extLst>
              </a:tr>
              <a:tr h="293792">
                <a:tc>
                  <a:txBody>
                    <a:bodyPr/>
                    <a:lstStyle/>
                    <a:p>
                      <a:pPr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par infrarouge (télécommande)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Non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Non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Non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Non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Non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59280"/>
                  </a:ext>
                </a:extLst>
              </a:tr>
              <a:tr h="293792">
                <a:tc>
                  <a:txBody>
                    <a:bodyPr/>
                    <a:lstStyle/>
                    <a:p>
                      <a:pPr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par </a:t>
                      </a:r>
                      <a:r>
                        <a:rPr lang="fr-FR" sz="1700" dirty="0" err="1">
                          <a:solidFill>
                            <a:schemeClr val="bg1"/>
                          </a:solidFill>
                          <a:effectLst/>
                        </a:rPr>
                        <a:t>bluetooth</a:t>
                      </a:r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 (avec la tablette)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Non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Oui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693461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46982"/>
              </p:ext>
            </p:extLst>
          </p:nvPr>
        </p:nvGraphicFramePr>
        <p:xfrm>
          <a:off x="1376298" y="1010606"/>
          <a:ext cx="7076088" cy="2601372"/>
        </p:xfrm>
        <a:graphic>
          <a:graphicData uri="http://schemas.openxmlformats.org/drawingml/2006/table">
            <a:tbl>
              <a:tblPr/>
              <a:tblGrid>
                <a:gridCol w="1418662">
                  <a:extLst>
                    <a:ext uri="{9D8B030D-6E8A-4147-A177-3AD203B41FA5}">
                      <a16:colId xmlns:a16="http://schemas.microsoft.com/office/drawing/2014/main" xmlns="" val="3907662358"/>
                    </a:ext>
                  </a:extLst>
                </a:gridCol>
                <a:gridCol w="1290379">
                  <a:extLst>
                    <a:ext uri="{9D8B030D-6E8A-4147-A177-3AD203B41FA5}">
                      <a16:colId xmlns:a16="http://schemas.microsoft.com/office/drawing/2014/main" xmlns="" val="3865081867"/>
                    </a:ext>
                  </a:extLst>
                </a:gridCol>
                <a:gridCol w="1150882">
                  <a:extLst>
                    <a:ext uri="{9D8B030D-6E8A-4147-A177-3AD203B41FA5}">
                      <a16:colId xmlns:a16="http://schemas.microsoft.com/office/drawing/2014/main" xmlns="" val="265376131"/>
                    </a:ext>
                  </a:extLst>
                </a:gridCol>
                <a:gridCol w="1150883">
                  <a:extLst>
                    <a:ext uri="{9D8B030D-6E8A-4147-A177-3AD203B41FA5}">
                      <a16:colId xmlns:a16="http://schemas.microsoft.com/office/drawing/2014/main" xmlns="" val="2541287686"/>
                    </a:ext>
                  </a:extLst>
                </a:gridCol>
                <a:gridCol w="1058717">
                  <a:extLst>
                    <a:ext uri="{9D8B030D-6E8A-4147-A177-3AD203B41FA5}">
                      <a16:colId xmlns:a16="http://schemas.microsoft.com/office/drawing/2014/main" xmlns="" val="2804134506"/>
                    </a:ext>
                  </a:extLst>
                </a:gridCol>
                <a:gridCol w="1006565">
                  <a:extLst>
                    <a:ext uri="{9D8B030D-6E8A-4147-A177-3AD203B41FA5}">
                      <a16:colId xmlns:a16="http://schemas.microsoft.com/office/drawing/2014/main" xmlns="" val="3676709186"/>
                    </a:ext>
                  </a:extLst>
                </a:gridCol>
              </a:tblGrid>
              <a:tr h="433562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fr-FR" sz="17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 des relevés sur les différentes planètes</a:t>
                      </a:r>
                      <a:endParaRPr lang="fr-FR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</a:tr>
              <a:tr h="433562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Equipes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9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996476"/>
                  </a:ext>
                </a:extLst>
              </a:tr>
              <a:tr h="433562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Planètes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err="1">
                          <a:solidFill>
                            <a:schemeClr val="bg1"/>
                          </a:solidFill>
                          <a:effectLst/>
                        </a:rPr>
                        <a:t>Abafar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err="1">
                          <a:solidFill>
                            <a:schemeClr val="bg1"/>
                          </a:solidFill>
                          <a:effectLst/>
                        </a:rPr>
                        <a:t>Agamar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err="1">
                          <a:solidFill>
                            <a:schemeClr val="bg1"/>
                          </a:solidFill>
                          <a:effectLst/>
                        </a:rPr>
                        <a:t>Carida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err="1">
                          <a:solidFill>
                            <a:schemeClr val="bg1"/>
                          </a:solidFill>
                          <a:effectLst/>
                        </a:rPr>
                        <a:t>Agamar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 err="1">
                          <a:solidFill>
                            <a:schemeClr val="bg1"/>
                          </a:solidFill>
                          <a:effectLst/>
                        </a:rPr>
                        <a:t>Carida</a:t>
                      </a:r>
                      <a:endParaRPr lang="fr-FR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814787"/>
                  </a:ext>
                </a:extLst>
              </a:tr>
              <a:tr h="433562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Température °C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715843"/>
                  </a:ext>
                </a:extLst>
              </a:tr>
              <a:tr h="433562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Luminosité </a:t>
                      </a:r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Lux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150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466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600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656479"/>
                  </a:ext>
                </a:extLst>
              </a:tr>
              <a:tr h="433562"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700" dirty="0" smtClean="0">
                          <a:solidFill>
                            <a:schemeClr val="bg1"/>
                          </a:solidFill>
                          <a:effectLst/>
                        </a:rPr>
                        <a:t>Humidité </a:t>
                      </a:r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7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</a:p>
                  </a:txBody>
                  <a:tcPr marL="26871" marR="26871" marT="17914" marB="1791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813518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8233" y="194196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Séance 1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1133" y="467055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Séance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606118" y="1268441"/>
            <a:ext cx="285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devons bien choisir les plantes en fonction des  différents paramètres de chaque planète.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63112" y="6268376"/>
            <a:ext cx="1112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La technologie </a:t>
            </a:r>
            <a:r>
              <a:rPr lang="fr-FR" dirty="0" err="1" smtClean="0"/>
              <a:t>Bluetooh</a:t>
            </a:r>
            <a:r>
              <a:rPr lang="fr-FR" dirty="0" smtClean="0"/>
              <a:t> nous permet une communication de plus grande portée et avec  la présence d’obstacles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13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201</Words>
  <Application>Microsoft Office PowerPoint</Application>
  <PresentationFormat>Grand écran</PresentationFormat>
  <Paragraphs>83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Calibri,sans-serif</vt:lpstr>
      <vt:lpstr>Cambria,serif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et conclusions des équipes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Paul-Luc ESTAVOYER</dc:creator>
  <cp:lastModifiedBy>Jean-Michel RAYNAUD</cp:lastModifiedBy>
  <cp:revision>10</cp:revision>
  <dcterms:created xsi:type="dcterms:W3CDTF">2017-03-16T13:41:58Z</dcterms:created>
  <dcterms:modified xsi:type="dcterms:W3CDTF">2017-07-05T13:40:51Z</dcterms:modified>
</cp:coreProperties>
</file>