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8"/>
  </p:notesMasterIdLst>
  <p:handoutMasterIdLst>
    <p:handoutMasterId r:id="rId109"/>
  </p:handoutMasterIdLst>
  <p:sldIdLst>
    <p:sldId id="409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407" r:id="rId55"/>
    <p:sldId id="311" r:id="rId56"/>
    <p:sldId id="312" r:id="rId57"/>
    <p:sldId id="383" r:id="rId58"/>
    <p:sldId id="313" r:id="rId59"/>
    <p:sldId id="314" r:id="rId60"/>
    <p:sldId id="315" r:id="rId61"/>
    <p:sldId id="316" r:id="rId62"/>
    <p:sldId id="408" r:id="rId63"/>
    <p:sldId id="317" r:id="rId64"/>
    <p:sldId id="318" r:id="rId65"/>
    <p:sldId id="346" r:id="rId66"/>
    <p:sldId id="348" r:id="rId67"/>
    <p:sldId id="349" r:id="rId68"/>
    <p:sldId id="347" r:id="rId69"/>
    <p:sldId id="350" r:id="rId70"/>
    <p:sldId id="351" r:id="rId71"/>
    <p:sldId id="352" r:id="rId72"/>
    <p:sldId id="353" r:id="rId73"/>
    <p:sldId id="354" r:id="rId74"/>
    <p:sldId id="357" r:id="rId75"/>
    <p:sldId id="356" r:id="rId76"/>
    <p:sldId id="355" r:id="rId77"/>
    <p:sldId id="358" r:id="rId78"/>
    <p:sldId id="359" r:id="rId79"/>
    <p:sldId id="372" r:id="rId80"/>
    <p:sldId id="374" r:id="rId81"/>
    <p:sldId id="375" r:id="rId82"/>
    <p:sldId id="378" r:id="rId83"/>
    <p:sldId id="376" r:id="rId84"/>
    <p:sldId id="380" r:id="rId85"/>
    <p:sldId id="377" r:id="rId86"/>
    <p:sldId id="381" r:id="rId87"/>
    <p:sldId id="361" r:id="rId88"/>
    <p:sldId id="362" r:id="rId89"/>
    <p:sldId id="363" r:id="rId90"/>
    <p:sldId id="364" r:id="rId91"/>
    <p:sldId id="365" r:id="rId92"/>
    <p:sldId id="366" r:id="rId93"/>
    <p:sldId id="371" r:id="rId94"/>
    <p:sldId id="367" r:id="rId95"/>
    <p:sldId id="368" r:id="rId96"/>
    <p:sldId id="384" r:id="rId97"/>
    <p:sldId id="387" r:id="rId98"/>
    <p:sldId id="411" r:id="rId99"/>
    <p:sldId id="370" r:id="rId100"/>
    <p:sldId id="390" r:id="rId101"/>
    <p:sldId id="392" r:id="rId102"/>
    <p:sldId id="389" r:id="rId103"/>
    <p:sldId id="393" r:id="rId104"/>
    <p:sldId id="388" r:id="rId105"/>
    <p:sldId id="412" r:id="rId106"/>
    <p:sldId id="410" r:id="rId10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B2E5530-0CF3-4520-ADD8-B571D270A434}" type="datetimeFigureOut">
              <a:rPr lang="fr-FR"/>
              <a:pPr>
                <a:defRPr/>
              </a:pPr>
              <a:t>06/07/2017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44C4F9-155A-4763-896E-C71C9155A2A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3A29470-3862-4D38-BDD6-4899BEBCF61A}" type="datetimeFigureOut">
              <a:rPr lang="fr-FR"/>
              <a:pPr>
                <a:defRPr/>
              </a:pPr>
              <a:t>06/07/2017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E17D294-89A9-4AAC-B260-2215968051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198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BA8C3D2-80F1-4D52-BE6D-122DF2F28F6E}" type="slidenum">
              <a:rPr lang="fr-FR" smtClean="0"/>
              <a:pPr>
                <a:defRPr/>
              </a:pPr>
              <a:t>1</a:t>
            </a:fld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208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6BB7F2D-AB5E-42C3-B721-40B41F7DE613}" type="slidenum">
              <a:rPr lang="fr-FR" smtClean="0"/>
              <a:pPr>
                <a:defRPr/>
              </a:pPr>
              <a:t>62</a:t>
            </a:fld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13"/>
          <p:cNvCxnSpPr/>
          <p:nvPr userDrawn="1"/>
        </p:nvCxnSpPr>
        <p:spPr>
          <a:xfrm>
            <a:off x="0" y="65722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16"/>
          <p:cNvCxnSpPr/>
          <p:nvPr userDrawn="1"/>
        </p:nvCxnSpPr>
        <p:spPr>
          <a:xfrm rot="10800000">
            <a:off x="1143000" y="500063"/>
            <a:ext cx="800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8"/>
          <p:cNvSpPr txBox="1"/>
          <p:nvPr userDrawn="1"/>
        </p:nvSpPr>
        <p:spPr>
          <a:xfrm>
            <a:off x="6372200" y="6596063"/>
            <a:ext cx="92868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6/2017</a:t>
            </a:r>
            <a:endParaRPr lang="fr-FR" sz="11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ZoneTexte 8"/>
          <p:cNvSpPr txBox="1"/>
          <p:nvPr userDrawn="1"/>
        </p:nvSpPr>
        <p:spPr>
          <a:xfrm>
            <a:off x="0" y="6596063"/>
            <a:ext cx="4788024" cy="261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DJAMEL </a:t>
            </a:r>
            <a:r>
              <a:rPr lang="fr-FR" sz="11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SAIF                                                                                 LP Clément de </a:t>
            </a:r>
            <a:r>
              <a:rPr lang="fr-FR" sz="1100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Pémille</a:t>
            </a:r>
            <a:endParaRPr lang="fr-FR" sz="11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Espace réservé du numéro de diapositive 5"/>
          <p:cNvSpPr txBox="1">
            <a:spLocks/>
          </p:cNvSpPr>
          <p:nvPr userDrawn="1"/>
        </p:nvSpPr>
        <p:spPr>
          <a:xfrm>
            <a:off x="6858000" y="6564313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1498987-1797-467B-ABF0-892505883D33}" type="slidenum">
              <a:rPr lang="fr-FR"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pic>
        <p:nvPicPr>
          <p:cNvPr id="14" name="Image 13" descr="2017_logo_academie_Toulous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38716" cy="11481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F5E3-486E-4424-BAC8-AFC6D7082EBB}" type="datetimeFigureOut">
              <a:rPr lang="fr-FR"/>
              <a:pPr>
                <a:defRPr/>
              </a:pPr>
              <a:t>06/07/2017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B0932-F0E9-42F0-8658-43A91E347B9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56B4B-B30F-4D43-9FF9-F1F88EC91F36}" type="datetimeFigureOut">
              <a:rPr lang="fr-FR"/>
              <a:pPr>
                <a:defRPr/>
              </a:pPr>
              <a:t>06/07/2017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C6DD9-C06B-4F92-BF97-25D4999EE04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3"/>
          <p:cNvCxnSpPr/>
          <p:nvPr userDrawn="1"/>
        </p:nvCxnSpPr>
        <p:spPr>
          <a:xfrm>
            <a:off x="0" y="65722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6"/>
          <p:cNvCxnSpPr/>
          <p:nvPr userDrawn="1"/>
        </p:nvCxnSpPr>
        <p:spPr>
          <a:xfrm rot="10800000">
            <a:off x="1143000" y="500063"/>
            <a:ext cx="800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8"/>
          <p:cNvSpPr txBox="1"/>
          <p:nvPr userDrawn="1"/>
        </p:nvSpPr>
        <p:spPr>
          <a:xfrm>
            <a:off x="0" y="6596063"/>
            <a:ext cx="2928938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DJAMEL SAIF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6858000" y="656431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A849A-E4DA-4845-8F34-AC32217DACE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BF861-DDD5-4A03-81C1-A3DE9079DC9F}" type="datetimeFigureOut">
              <a:rPr lang="fr-FR"/>
              <a:pPr>
                <a:defRPr/>
              </a:pPr>
              <a:t>06/07/2017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167D-25B2-4C44-BF01-819E4AFE9FA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5A411-6293-47E4-857A-81A384067704}" type="datetimeFigureOut">
              <a:rPr lang="fr-FR"/>
              <a:pPr>
                <a:defRPr/>
              </a:pPr>
              <a:t>06/07/2017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04506-BA4B-4A98-A230-BA8FB23A7D8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EB1D8-70E9-422C-A64D-3EBC9AC52CB7}" type="datetimeFigureOut">
              <a:rPr lang="fr-FR"/>
              <a:pPr>
                <a:defRPr/>
              </a:pPr>
              <a:t>06/07/2017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99E6F-AD36-44A8-AB7E-3D317838583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96DEC-8B19-49FD-BB76-F25848884EF7}" type="datetimeFigureOut">
              <a:rPr lang="fr-FR"/>
              <a:pPr>
                <a:defRPr/>
              </a:pPr>
              <a:t>06/07/2017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CCF30-A688-404C-8D3D-B042ACAF901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89A7D-772F-4AE0-949B-8D23B24BBA28}" type="datetimeFigureOut">
              <a:rPr lang="fr-FR"/>
              <a:pPr>
                <a:defRPr/>
              </a:pPr>
              <a:t>06/07/2017</a:t>
            </a:fld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B7D23-6A01-49F6-89B0-D196DD56AA6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3"/>
          <p:cNvCxnSpPr/>
          <p:nvPr userDrawn="1"/>
        </p:nvCxnSpPr>
        <p:spPr>
          <a:xfrm>
            <a:off x="0" y="65722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6"/>
          <p:cNvCxnSpPr/>
          <p:nvPr userDrawn="1"/>
        </p:nvCxnSpPr>
        <p:spPr>
          <a:xfrm rot="10800000">
            <a:off x="1143000" y="500063"/>
            <a:ext cx="800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8"/>
          <p:cNvSpPr txBox="1"/>
          <p:nvPr userDrawn="1"/>
        </p:nvSpPr>
        <p:spPr>
          <a:xfrm>
            <a:off x="0" y="6596063"/>
            <a:ext cx="2928938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DJAMEL SAIF</a:t>
            </a:r>
          </a:p>
        </p:txBody>
      </p:sp>
      <p:sp>
        <p:nvSpPr>
          <p:cNvPr id="7" name="Espace réservé du numéro de diapositive 5"/>
          <p:cNvSpPr txBox="1">
            <a:spLocks/>
          </p:cNvSpPr>
          <p:nvPr userDrawn="1"/>
        </p:nvSpPr>
        <p:spPr>
          <a:xfrm>
            <a:off x="6858000" y="6564313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06B3B59-C495-4629-BDE1-A1A28665115C}" type="slidenum">
              <a:rPr lang="fr-FR"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770-63DC-42E2-B634-8CDF42A3B5A2}" type="datetimeFigureOut">
              <a:rPr lang="fr-FR"/>
              <a:pPr>
                <a:defRPr/>
              </a:pPr>
              <a:t>06/07/2017</a:t>
            </a:fld>
            <a:endParaRPr lang="fr-FR" dirty="0"/>
          </a:p>
        </p:txBody>
      </p:sp>
      <p:sp>
        <p:nvSpPr>
          <p:cNvPr id="9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D5C1-8EB5-4247-AA0E-74CC8A0313C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pic>
        <p:nvPicPr>
          <p:cNvPr id="11" name="Image 10" descr="2017_logo_academie_Toulous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908" y="-1"/>
            <a:ext cx="838716" cy="11481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B294F-18B1-4F7D-A981-B11C64817E31}" type="datetimeFigureOut">
              <a:rPr lang="fr-FR"/>
              <a:pPr>
                <a:defRPr/>
              </a:pPr>
              <a:t>06/07/2017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BDE4C-54B7-4BAE-8C6E-652CB5D9D48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980CA-1492-45C7-B628-4DDADA2D9AEB}" type="datetimeFigureOut">
              <a:rPr lang="fr-FR"/>
              <a:pPr>
                <a:defRPr/>
              </a:pPr>
              <a:t>06/07/2017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7DDD8-4019-40C4-94B9-A1E28FC6D06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82A18F-6E49-4D50-A2AA-84133F23A391}" type="datetimeFigureOut">
              <a:rPr lang="fr-FR"/>
              <a:pPr>
                <a:defRPr/>
              </a:pPr>
              <a:t>06/07/2017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50856E-FED3-405B-AF75-2C0A012F626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82" r:id="rId7"/>
    <p:sldLayoutId id="2147483777" r:id="rId8"/>
    <p:sldLayoutId id="2147483778" r:id="rId9"/>
    <p:sldLayoutId id="2147483779" r:id="rId10"/>
    <p:sldLayoutId id="2147483780" r:id="rId11"/>
    <p:sldLayoutId id="21474837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jpeg"/><Relationship Id="rId7" Type="http://schemas.openxmlformats.org/officeDocument/2006/relationships/image" Target="../media/image7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5.jpeg"/><Relationship Id="rId5" Type="http://schemas.openxmlformats.org/officeDocument/2006/relationships/image" Target="../media/image90.png"/><Relationship Id="rId10" Type="http://schemas.openxmlformats.org/officeDocument/2006/relationships/image" Target="../media/image94.jpeg"/><Relationship Id="rId4" Type="http://schemas.openxmlformats.org/officeDocument/2006/relationships/image" Target="../media/image89.jpeg"/><Relationship Id="rId9" Type="http://schemas.openxmlformats.org/officeDocument/2006/relationships/image" Target="http://www.glodark.com/peugeot307/com2000_4647.jp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10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8.jpeg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1.jpeg"/><Relationship Id="rId7" Type="http://schemas.openxmlformats.org/officeDocument/2006/relationships/image" Target="../media/image123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99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5.jpe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2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9.png"/><Relationship Id="rId4" Type="http://schemas.openxmlformats.org/officeDocument/2006/relationships/image" Target="../media/image12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jpe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png"/><Relationship Id="rId9" Type="http://schemas.openxmlformats.org/officeDocument/2006/relationships/image" Target="../media/image15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46.png"/><Relationship Id="rId7" Type="http://schemas.openxmlformats.org/officeDocument/2006/relationships/image" Target="../media/image158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57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6.jpeg"/><Relationship Id="rId3" Type="http://schemas.openxmlformats.org/officeDocument/2006/relationships/image" Target="../media/image127.png"/><Relationship Id="rId7" Type="http://schemas.openxmlformats.org/officeDocument/2006/relationships/image" Target="../media/image161.png"/><Relationship Id="rId12" Type="http://schemas.openxmlformats.org/officeDocument/2006/relationships/image" Target="../media/image136.jpeg"/><Relationship Id="rId17" Type="http://schemas.openxmlformats.org/officeDocument/2006/relationships/image" Target="../media/image169.jpeg"/><Relationship Id="rId2" Type="http://schemas.openxmlformats.org/officeDocument/2006/relationships/image" Target="../media/image160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11" Type="http://schemas.openxmlformats.org/officeDocument/2006/relationships/image" Target="../media/image165.png"/><Relationship Id="rId5" Type="http://schemas.openxmlformats.org/officeDocument/2006/relationships/image" Target="../media/image129.png"/><Relationship Id="rId15" Type="http://schemas.openxmlformats.org/officeDocument/2006/relationships/image" Target="../media/image168.png"/><Relationship Id="rId10" Type="http://schemas.openxmlformats.org/officeDocument/2006/relationships/image" Target="../media/image164.png"/><Relationship Id="rId4" Type="http://schemas.openxmlformats.org/officeDocument/2006/relationships/image" Target="../media/image131.png"/><Relationship Id="rId9" Type="http://schemas.openxmlformats.org/officeDocument/2006/relationships/image" Target="../media/image163.png"/><Relationship Id="rId14" Type="http://schemas.openxmlformats.org/officeDocument/2006/relationships/image" Target="../media/image16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71.pn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Relationship Id="rId9" Type="http://schemas.openxmlformats.org/officeDocument/2006/relationships/image" Target="../media/image1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9.jpeg"/><Relationship Id="rId4" Type="http://schemas.openxmlformats.org/officeDocument/2006/relationships/image" Target="../media/image1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10" Type="http://schemas.openxmlformats.org/officeDocument/2006/relationships/image" Target="../media/image196.jpeg"/><Relationship Id="rId4" Type="http://schemas.openxmlformats.org/officeDocument/2006/relationships/image" Target="../media/image190.jpeg"/><Relationship Id="rId9" Type="http://schemas.openxmlformats.org/officeDocument/2006/relationships/image" Target="../media/image195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10" Type="http://schemas.openxmlformats.org/officeDocument/2006/relationships/image" Target="../media/image196.jpeg"/><Relationship Id="rId4" Type="http://schemas.openxmlformats.org/officeDocument/2006/relationships/image" Target="../media/image190.jpeg"/><Relationship Id="rId9" Type="http://schemas.openxmlformats.org/officeDocument/2006/relationships/image" Target="../media/image19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jpeg"/><Relationship Id="rId5" Type="http://schemas.openxmlformats.org/officeDocument/2006/relationships/image" Target="../media/image201.png"/><Relationship Id="rId4" Type="http://schemas.openxmlformats.org/officeDocument/2006/relationships/slide" Target="slide7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1.png"/><Relationship Id="rId4" Type="http://schemas.openxmlformats.org/officeDocument/2006/relationships/image" Target="../media/image203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200.png"/><Relationship Id="rId7" Type="http://schemas.openxmlformats.org/officeDocument/2006/relationships/image" Target="../media/image203.jpe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image" Target="../media/image206.jpeg"/><Relationship Id="rId10" Type="http://schemas.openxmlformats.org/officeDocument/2006/relationships/image" Target="../media/image201.png"/><Relationship Id="rId4" Type="http://schemas.openxmlformats.org/officeDocument/2006/relationships/image" Target="../media/image205.jpeg"/><Relationship Id="rId9" Type="http://schemas.openxmlformats.org/officeDocument/2006/relationships/image" Target="../media/image208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0.jpe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image" Target="../media/image200.png"/><Relationship Id="rId7" Type="http://schemas.openxmlformats.org/officeDocument/2006/relationships/image" Target="../media/image203.jpe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4.xml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Relationship Id="rId9" Type="http://schemas.openxmlformats.org/officeDocument/2006/relationships/image" Target="../media/image20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7.png"/><Relationship Id="rId7" Type="http://schemas.openxmlformats.org/officeDocument/2006/relationships/image" Target="../media/image219.png"/><Relationship Id="rId12" Type="http://schemas.openxmlformats.org/officeDocument/2006/relationships/image" Target="../media/image224.jpe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jpeg"/><Relationship Id="rId11" Type="http://schemas.openxmlformats.org/officeDocument/2006/relationships/image" Target="../media/image223.png"/><Relationship Id="rId5" Type="http://schemas.openxmlformats.org/officeDocument/2006/relationships/image" Target="http://www.glodark.com/peugeot307/com2000_4647.jpg" TargetMode="External"/><Relationship Id="rId10" Type="http://schemas.openxmlformats.org/officeDocument/2006/relationships/image" Target="../media/image222.png"/><Relationship Id="rId4" Type="http://schemas.openxmlformats.org/officeDocument/2006/relationships/image" Target="../media/image93.jpeg"/><Relationship Id="rId9" Type="http://schemas.openxmlformats.org/officeDocument/2006/relationships/image" Target="../media/image22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image" Target="../media/image200.png"/><Relationship Id="rId7" Type="http://schemas.openxmlformats.org/officeDocument/2006/relationships/image" Target="../media/image207.jpe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Relationship Id="rId9" Type="http://schemas.openxmlformats.org/officeDocument/2006/relationships/image" Target="../media/image20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7" Type="http://schemas.openxmlformats.org/officeDocument/2006/relationships/image" Target="../media/image229.jpe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13" Type="http://schemas.openxmlformats.org/officeDocument/2006/relationships/image" Target="../media/image208.jpeg"/><Relationship Id="rId3" Type="http://schemas.openxmlformats.org/officeDocument/2006/relationships/image" Target="../media/image200.png"/><Relationship Id="rId7" Type="http://schemas.openxmlformats.org/officeDocument/2006/relationships/slide" Target="slide72.xml"/><Relationship Id="rId12" Type="http://schemas.openxmlformats.org/officeDocument/2006/relationships/image" Target="../media/image207.jpe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11" Type="http://schemas.openxmlformats.org/officeDocument/2006/relationships/image" Target="../media/image203.jpeg"/><Relationship Id="rId5" Type="http://schemas.openxmlformats.org/officeDocument/2006/relationships/image" Target="../media/image206.jpeg"/><Relationship Id="rId15" Type="http://schemas.openxmlformats.org/officeDocument/2006/relationships/image" Target="../media/image230.jpeg"/><Relationship Id="rId10" Type="http://schemas.openxmlformats.org/officeDocument/2006/relationships/slide" Target="slide75.xml"/><Relationship Id="rId4" Type="http://schemas.openxmlformats.org/officeDocument/2006/relationships/image" Target="../media/image205.jpeg"/><Relationship Id="rId9" Type="http://schemas.openxmlformats.org/officeDocument/2006/relationships/slide" Target="slide74.xml"/><Relationship Id="rId14" Type="http://schemas.openxmlformats.org/officeDocument/2006/relationships/image" Target="../media/image20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13" Type="http://schemas.openxmlformats.org/officeDocument/2006/relationships/image" Target="../media/image207.jpeg"/><Relationship Id="rId3" Type="http://schemas.openxmlformats.org/officeDocument/2006/relationships/image" Target="../media/image200.png"/><Relationship Id="rId7" Type="http://schemas.openxmlformats.org/officeDocument/2006/relationships/slide" Target="slide72.xml"/><Relationship Id="rId12" Type="http://schemas.openxmlformats.org/officeDocument/2006/relationships/image" Target="../media/image203.jpeg"/><Relationship Id="rId2" Type="http://schemas.openxmlformats.org/officeDocument/2006/relationships/image" Target="../media/image199.png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11" Type="http://schemas.openxmlformats.org/officeDocument/2006/relationships/slide" Target="slide76.xml"/><Relationship Id="rId5" Type="http://schemas.openxmlformats.org/officeDocument/2006/relationships/image" Target="../media/image206.jpeg"/><Relationship Id="rId15" Type="http://schemas.openxmlformats.org/officeDocument/2006/relationships/image" Target="../media/image195.jpeg"/><Relationship Id="rId10" Type="http://schemas.openxmlformats.org/officeDocument/2006/relationships/slide" Target="slide75.xml"/><Relationship Id="rId4" Type="http://schemas.openxmlformats.org/officeDocument/2006/relationships/image" Target="../media/image205.jpeg"/><Relationship Id="rId9" Type="http://schemas.openxmlformats.org/officeDocument/2006/relationships/slide" Target="slide74.xml"/><Relationship Id="rId14" Type="http://schemas.openxmlformats.org/officeDocument/2006/relationships/image" Target="../media/image208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13" Type="http://schemas.openxmlformats.org/officeDocument/2006/relationships/image" Target="../media/image234.jpeg"/><Relationship Id="rId3" Type="http://schemas.openxmlformats.org/officeDocument/2006/relationships/image" Target="../media/image200.png"/><Relationship Id="rId7" Type="http://schemas.openxmlformats.org/officeDocument/2006/relationships/slide" Target="slide74.xml"/><Relationship Id="rId12" Type="http://schemas.openxmlformats.org/officeDocument/2006/relationships/image" Target="../media/image201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7.xml"/><Relationship Id="rId11" Type="http://schemas.openxmlformats.org/officeDocument/2006/relationships/image" Target="../media/image208.jpeg"/><Relationship Id="rId5" Type="http://schemas.openxmlformats.org/officeDocument/2006/relationships/image" Target="../media/image206.jpeg"/><Relationship Id="rId10" Type="http://schemas.openxmlformats.org/officeDocument/2006/relationships/image" Target="../media/image207.jpeg"/><Relationship Id="rId4" Type="http://schemas.openxmlformats.org/officeDocument/2006/relationships/image" Target="../media/image205.jpeg"/><Relationship Id="rId9" Type="http://schemas.openxmlformats.org/officeDocument/2006/relationships/image" Target="../media/image20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7.jpeg"/><Relationship Id="rId7" Type="http://schemas.openxmlformats.org/officeDocument/2006/relationships/image" Target="../media/image54.pn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7" Type="http://schemas.openxmlformats.org/officeDocument/2006/relationships/image" Target="../media/image21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1.png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slide" Target="slide22.xml"/><Relationship Id="rId3" Type="http://schemas.openxmlformats.org/officeDocument/2006/relationships/image" Target="../media/image253.jpeg"/><Relationship Id="rId7" Type="http://schemas.openxmlformats.org/officeDocument/2006/relationships/image" Target="../media/image257.jpeg"/><Relationship Id="rId12" Type="http://schemas.openxmlformats.org/officeDocument/2006/relationships/image" Target="../media/image261.emf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6.jpeg"/><Relationship Id="rId11" Type="http://schemas.openxmlformats.org/officeDocument/2006/relationships/image" Target="../media/image260.png"/><Relationship Id="rId5" Type="http://schemas.openxmlformats.org/officeDocument/2006/relationships/image" Target="../media/image255.jpeg"/><Relationship Id="rId15" Type="http://schemas.openxmlformats.org/officeDocument/2006/relationships/image" Target="../media/image263.jpeg"/><Relationship Id="rId10" Type="http://schemas.openxmlformats.org/officeDocument/2006/relationships/image" Target="../media/image242.png"/><Relationship Id="rId4" Type="http://schemas.openxmlformats.org/officeDocument/2006/relationships/image" Target="../media/image254.jpeg"/><Relationship Id="rId9" Type="http://schemas.openxmlformats.org/officeDocument/2006/relationships/image" Target="../media/image259.png"/><Relationship Id="rId14" Type="http://schemas.openxmlformats.org/officeDocument/2006/relationships/image" Target="../media/image262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3" Type="http://schemas.openxmlformats.org/officeDocument/2006/relationships/image" Target="../media/image265.png"/><Relationship Id="rId7" Type="http://schemas.openxmlformats.org/officeDocument/2006/relationships/slide" Target="slide74.xml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7.jpeg"/><Relationship Id="rId11" Type="http://schemas.openxmlformats.org/officeDocument/2006/relationships/image" Target="../media/image179.jpeg"/><Relationship Id="rId5" Type="http://schemas.openxmlformats.org/officeDocument/2006/relationships/image" Target="../media/image206.jpeg"/><Relationship Id="rId10" Type="http://schemas.openxmlformats.org/officeDocument/2006/relationships/image" Target="../media/image270.jpeg"/><Relationship Id="rId4" Type="http://schemas.openxmlformats.org/officeDocument/2006/relationships/image" Target="../media/image266.jpeg"/><Relationship Id="rId9" Type="http://schemas.openxmlformats.org/officeDocument/2006/relationships/image" Target="../media/image269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77.xml"/><Relationship Id="rId3" Type="http://schemas.openxmlformats.org/officeDocument/2006/relationships/image" Target="../media/image265.png"/><Relationship Id="rId7" Type="http://schemas.openxmlformats.org/officeDocument/2006/relationships/slide" Target="slide74.xml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7.jpeg"/><Relationship Id="rId11" Type="http://schemas.openxmlformats.org/officeDocument/2006/relationships/image" Target="../media/image230.jpeg"/><Relationship Id="rId5" Type="http://schemas.openxmlformats.org/officeDocument/2006/relationships/image" Target="../media/image206.jpeg"/><Relationship Id="rId10" Type="http://schemas.openxmlformats.org/officeDocument/2006/relationships/image" Target="../media/image269.jpeg"/><Relationship Id="rId4" Type="http://schemas.openxmlformats.org/officeDocument/2006/relationships/image" Target="../media/image266.jpeg"/><Relationship Id="rId9" Type="http://schemas.openxmlformats.org/officeDocument/2006/relationships/image" Target="../media/image26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77.xml"/><Relationship Id="rId3" Type="http://schemas.openxmlformats.org/officeDocument/2006/relationships/image" Target="../media/image265.png"/><Relationship Id="rId7" Type="http://schemas.openxmlformats.org/officeDocument/2006/relationships/slide" Target="slide74.xml"/><Relationship Id="rId12" Type="http://schemas.openxmlformats.org/officeDocument/2006/relationships/image" Target="../media/image273.jpe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7.jpeg"/><Relationship Id="rId11" Type="http://schemas.openxmlformats.org/officeDocument/2006/relationships/image" Target="../media/image269.jpeg"/><Relationship Id="rId5" Type="http://schemas.openxmlformats.org/officeDocument/2006/relationships/image" Target="../media/image206.jpeg"/><Relationship Id="rId10" Type="http://schemas.openxmlformats.org/officeDocument/2006/relationships/image" Target="../media/image268.jpeg"/><Relationship Id="rId4" Type="http://schemas.openxmlformats.org/officeDocument/2006/relationships/image" Target="../media/image266.jpeg"/><Relationship Id="rId9" Type="http://schemas.openxmlformats.org/officeDocument/2006/relationships/slide" Target="slide7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jpeg"/><Relationship Id="rId3" Type="http://schemas.openxmlformats.org/officeDocument/2006/relationships/image" Target="../media/image265.png"/><Relationship Id="rId7" Type="http://schemas.openxmlformats.org/officeDocument/2006/relationships/image" Target="../media/image268.jpe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7.jpeg"/><Relationship Id="rId5" Type="http://schemas.openxmlformats.org/officeDocument/2006/relationships/image" Target="../media/image206.jpeg"/><Relationship Id="rId4" Type="http://schemas.openxmlformats.org/officeDocument/2006/relationships/image" Target="../media/image266.jpeg"/><Relationship Id="rId9" Type="http://schemas.openxmlformats.org/officeDocument/2006/relationships/image" Target="../media/image279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13" Type="http://schemas.openxmlformats.org/officeDocument/2006/relationships/image" Target="../media/image269.jpeg"/><Relationship Id="rId3" Type="http://schemas.openxmlformats.org/officeDocument/2006/relationships/image" Target="../media/image264.png"/><Relationship Id="rId7" Type="http://schemas.openxmlformats.org/officeDocument/2006/relationships/image" Target="../media/image267.jpeg"/><Relationship Id="rId12" Type="http://schemas.openxmlformats.org/officeDocument/2006/relationships/image" Target="../media/image268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6.jpeg"/><Relationship Id="rId11" Type="http://schemas.openxmlformats.org/officeDocument/2006/relationships/slide" Target="slide79.xml"/><Relationship Id="rId5" Type="http://schemas.openxmlformats.org/officeDocument/2006/relationships/image" Target="../media/image266.jpeg"/><Relationship Id="rId10" Type="http://schemas.openxmlformats.org/officeDocument/2006/relationships/slide" Target="slide78.xml"/><Relationship Id="rId4" Type="http://schemas.openxmlformats.org/officeDocument/2006/relationships/image" Target="../media/image265.png"/><Relationship Id="rId9" Type="http://schemas.openxmlformats.org/officeDocument/2006/relationships/slide" Target="slide77.xml"/><Relationship Id="rId14" Type="http://schemas.openxmlformats.org/officeDocument/2006/relationships/slide" Target="slide7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jpeg"/><Relationship Id="rId13" Type="http://schemas.openxmlformats.org/officeDocument/2006/relationships/image" Target="../media/image292.png"/><Relationship Id="rId18" Type="http://schemas.openxmlformats.org/officeDocument/2006/relationships/image" Target="../media/image294.jpeg"/><Relationship Id="rId3" Type="http://schemas.openxmlformats.org/officeDocument/2006/relationships/image" Target="../media/image284.jpeg"/><Relationship Id="rId7" Type="http://schemas.openxmlformats.org/officeDocument/2006/relationships/image" Target="../media/image288.jpeg"/><Relationship Id="rId12" Type="http://schemas.openxmlformats.org/officeDocument/2006/relationships/image" Target="../media/image259.png"/><Relationship Id="rId17" Type="http://schemas.openxmlformats.org/officeDocument/2006/relationships/image" Target="../media/image262.jpeg"/><Relationship Id="rId2" Type="http://schemas.openxmlformats.org/officeDocument/2006/relationships/image" Target="../media/image283.jpeg"/><Relationship Id="rId16" Type="http://schemas.openxmlformats.org/officeDocument/2006/relationships/slide" Target="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7.jpeg"/><Relationship Id="rId11" Type="http://schemas.openxmlformats.org/officeDocument/2006/relationships/image" Target="../media/image258.png"/><Relationship Id="rId5" Type="http://schemas.openxmlformats.org/officeDocument/2006/relationships/image" Target="../media/image286.jpeg"/><Relationship Id="rId15" Type="http://schemas.openxmlformats.org/officeDocument/2006/relationships/image" Target="../media/image261.emf"/><Relationship Id="rId10" Type="http://schemas.openxmlformats.org/officeDocument/2006/relationships/image" Target="../media/image291.png"/><Relationship Id="rId19" Type="http://schemas.openxmlformats.org/officeDocument/2006/relationships/image" Target="../media/image295.jpeg"/><Relationship Id="rId4" Type="http://schemas.openxmlformats.org/officeDocument/2006/relationships/image" Target="../media/image285.jpeg"/><Relationship Id="rId9" Type="http://schemas.openxmlformats.org/officeDocument/2006/relationships/image" Target="../media/image290.png"/><Relationship Id="rId14" Type="http://schemas.openxmlformats.org/officeDocument/2006/relationships/image" Target="../media/image29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16"/>
          <p:cNvCxnSpPr/>
          <p:nvPr/>
        </p:nvCxnSpPr>
        <p:spPr>
          <a:xfrm rot="10800000">
            <a:off x="1143000" y="500063"/>
            <a:ext cx="800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643042" y="71414"/>
            <a:ext cx="7143800" cy="357190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SOUS EPREUVE U33 - Diagnostic d’un système piloté – </a:t>
            </a:r>
            <a:r>
              <a:rPr lang="fr-FR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Coef</a:t>
            </a:r>
            <a:r>
              <a:rPr lang="fr-FR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3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07704" y="620688"/>
            <a:ext cx="4752528" cy="50006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OBJET DE MA REFLEXION</a:t>
            </a:r>
          </a:p>
        </p:txBody>
      </p:sp>
      <p:sp>
        <p:nvSpPr>
          <p:cNvPr id="5129" name="ZoneTexte 7"/>
          <p:cNvSpPr txBox="1">
            <a:spLocks noChangeArrowheads="1"/>
          </p:cNvSpPr>
          <p:nvPr/>
        </p:nvSpPr>
        <p:spPr bwMode="auto">
          <a:xfrm>
            <a:off x="1259632" y="3356992"/>
            <a:ext cx="65516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dirty="0"/>
              <a:t>Historique de mes stratégies pédagogiques…</a:t>
            </a:r>
          </a:p>
        </p:txBody>
      </p:sp>
      <p:sp>
        <p:nvSpPr>
          <p:cNvPr id="5130" name="ZoneTexte 7"/>
          <p:cNvSpPr txBox="1">
            <a:spLocks noChangeArrowheads="1"/>
          </p:cNvSpPr>
          <p:nvPr/>
        </p:nvSpPr>
        <p:spPr bwMode="auto">
          <a:xfrm>
            <a:off x="1691680" y="5445224"/>
            <a:ext cx="5616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/>
              <a:t>Objectif: préparer les élèves à la sous épreuve U33</a:t>
            </a:r>
          </a:p>
        </p:txBody>
      </p:sp>
      <p:sp>
        <p:nvSpPr>
          <p:cNvPr id="5131" name="ZoneTexte 10"/>
          <p:cNvSpPr txBox="1">
            <a:spLocks noChangeArrowheads="1"/>
          </p:cNvSpPr>
          <p:nvPr/>
        </p:nvSpPr>
        <p:spPr bwMode="auto">
          <a:xfrm>
            <a:off x="468313" y="2205038"/>
            <a:ext cx="8424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i="1"/>
              <a:t>Modification de ma pratique d’enseignement et d’animation de classe</a:t>
            </a:r>
          </a:p>
        </p:txBody>
      </p:sp>
      <p:pic>
        <p:nvPicPr>
          <p:cNvPr id="1026" name="Imag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328" y="548680"/>
            <a:ext cx="1247775" cy="1366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Image 10" descr="2017_logo_academie_Toulous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32" cy="2228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557338"/>
            <a:ext cx="2703512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Image 2" descr="Captuxxre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35375" y="3644900"/>
            <a:ext cx="12334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ensées 3"/>
          <p:cNvSpPr/>
          <p:nvPr/>
        </p:nvSpPr>
        <p:spPr>
          <a:xfrm>
            <a:off x="2916238" y="1196975"/>
            <a:ext cx="2160587" cy="1441450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Pourquoi cela ne fonctionne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pas?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63713" y="188913"/>
            <a:ext cx="7200900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n-lt"/>
                <a:cs typeface="+mn-cs"/>
              </a:rPr>
              <a:t>Question – Interrogation – Remise en question de mes pratiques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sées 1"/>
          <p:cNvSpPr/>
          <p:nvPr/>
        </p:nvSpPr>
        <p:spPr>
          <a:xfrm>
            <a:off x="2916238" y="692150"/>
            <a:ext cx="2051050" cy="1441450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Mais qu’est-ce qui a changé?</a:t>
            </a:r>
          </a:p>
        </p:txBody>
      </p:sp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5375" y="3644900"/>
            <a:ext cx="9144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sées 1"/>
          <p:cNvSpPr/>
          <p:nvPr/>
        </p:nvSpPr>
        <p:spPr>
          <a:xfrm>
            <a:off x="2916238" y="692150"/>
            <a:ext cx="2051050" cy="1441450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Les activités sont les </a:t>
            </a:r>
            <a:r>
              <a:rPr lang="fr-FR" sz="2000" b="1" dirty="0" smtClean="0">
                <a:solidFill>
                  <a:schemeClr val="tx1"/>
                </a:solidFill>
              </a:rPr>
              <a:t>mêmes!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5375" y="3644900"/>
            <a:ext cx="9144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ensées 3"/>
          <p:cNvSpPr/>
          <p:nvPr/>
        </p:nvSpPr>
        <p:spPr>
          <a:xfrm>
            <a:off x="5219700" y="836613"/>
            <a:ext cx="2160588" cy="1441450"/>
          </a:xfrm>
          <a:prstGeom prst="cloudCallout">
            <a:avLst>
              <a:gd name="adj1" fmla="val -98051"/>
              <a:gd name="adj2" fmla="val 1370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Les documents aussi!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4008" y="1052736"/>
            <a:ext cx="1247775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1052513"/>
            <a:ext cx="1266825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Connecteur droit avec flèche 27"/>
          <p:cNvCxnSpPr/>
          <p:nvPr/>
        </p:nvCxnSpPr>
        <p:spPr>
          <a:xfrm flipV="1">
            <a:off x="1763713" y="1628775"/>
            <a:ext cx="3168650" cy="273685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1692275" y="1484313"/>
            <a:ext cx="3240088" cy="316865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1692275" y="2736850"/>
            <a:ext cx="3240088" cy="62071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1619250" y="2060575"/>
            <a:ext cx="3384550" cy="338455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1692275" y="6165850"/>
            <a:ext cx="3240088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855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07238" y="2565400"/>
            <a:ext cx="203676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ZoneTexte 45"/>
          <p:cNvSpPr txBox="1">
            <a:spLocks noChangeArrowheads="1"/>
          </p:cNvSpPr>
          <p:nvPr/>
        </p:nvSpPr>
        <p:spPr bwMode="auto">
          <a:xfrm>
            <a:off x="6911975" y="1773238"/>
            <a:ext cx="22320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latin typeface="Calibri" pitchFamily="34" charset="0"/>
              </a:rPr>
              <a:t>Démarche </a:t>
            </a:r>
          </a:p>
          <a:p>
            <a:r>
              <a:rPr lang="fr-FR" sz="2400">
                <a:latin typeface="Calibri" pitchFamily="34" charset="0"/>
              </a:rPr>
              <a:t>d’investigation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sées 1"/>
          <p:cNvSpPr/>
          <p:nvPr/>
        </p:nvSpPr>
        <p:spPr>
          <a:xfrm>
            <a:off x="2916238" y="692150"/>
            <a:ext cx="2051050" cy="1441450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C’est juste la démarche!</a:t>
            </a:r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07904" y="3573016"/>
            <a:ext cx="9144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35600" y="1557338"/>
            <a:ext cx="3533775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3" name="ZoneTexte 2"/>
          <p:cNvSpPr txBox="1">
            <a:spLocks noChangeArrowheads="1"/>
          </p:cNvSpPr>
          <p:nvPr/>
        </p:nvSpPr>
        <p:spPr bwMode="auto">
          <a:xfrm>
            <a:off x="5219700" y="836613"/>
            <a:ext cx="35290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latin typeface="Calibri" pitchFamily="34" charset="0"/>
              </a:rPr>
              <a:t>Démarche d’investigation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3"/>
          <p:cNvSpPr>
            <a:spLocks noChangeArrowheads="1"/>
          </p:cNvSpPr>
          <p:nvPr/>
        </p:nvSpPr>
        <p:spPr bwMode="auto">
          <a:xfrm>
            <a:off x="250825" y="981075"/>
            <a:ext cx="88931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200" b="1" i="1"/>
              <a:t>Avant , c’était le prof qui parlait : c’était le « maître » de la classe. </a:t>
            </a:r>
          </a:p>
          <a:p>
            <a:r>
              <a:rPr lang="fr-FR" sz="2200" b="1" i="1"/>
              <a:t>Maintenant , il dirige l’élève : il est le « gouvernail »</a:t>
            </a:r>
            <a:endParaRPr lang="fr-FR" sz="2200"/>
          </a:p>
        </p:txBody>
      </p:sp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2349500"/>
            <a:ext cx="5319712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80063" y="2924175"/>
            <a:ext cx="32766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1268760"/>
            <a:ext cx="86656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Animation de classe: travail collaboratif des élèves</a:t>
            </a:r>
          </a:p>
          <a:p>
            <a:endParaRPr lang="fr-FR" dirty="0" smtClean="0"/>
          </a:p>
          <a:p>
            <a:r>
              <a:rPr lang="fr-FR" dirty="0" smtClean="0"/>
              <a:t>Expression: Situation de restitution par les élèves, développement de l’expression écrite et orale.</a:t>
            </a:r>
          </a:p>
          <a:p>
            <a:endParaRPr lang="fr-FR" dirty="0"/>
          </a:p>
          <a:p>
            <a:r>
              <a:rPr lang="fr-FR" dirty="0" smtClean="0"/>
              <a:t>Education au numérique, rechercher une information, la critiquer, faire des choix…</a:t>
            </a:r>
          </a:p>
          <a:p>
            <a:endParaRPr lang="fr-FR" dirty="0"/>
          </a:p>
          <a:p>
            <a:r>
              <a:rPr lang="fr-FR" dirty="0" smtClean="0"/>
              <a:t>Travail hors du temps de classe: des activités de préparations.</a:t>
            </a:r>
          </a:p>
          <a:p>
            <a:endParaRPr lang="fr-FR" dirty="0"/>
          </a:p>
          <a:p>
            <a:r>
              <a:rPr lang="fr-FR" dirty="0" smtClean="0"/>
              <a:t>Projet commun: les travaux de chaque élève ou binôme permet d’abonder une synthèse commune.</a:t>
            </a:r>
          </a:p>
          <a:p>
            <a:endParaRPr lang="fr-FR" dirty="0"/>
          </a:p>
          <a:p>
            <a:r>
              <a:rPr lang="fr-FR" dirty="0" smtClean="0"/>
              <a:t>Activités: les activités de l’élève sont, rechercher, construire, justifier, compléter… très peut de recopiage ou d’écoute, l’élève est actif et acteur.</a:t>
            </a:r>
          </a:p>
          <a:p>
            <a:endParaRPr lang="fr-FR" dirty="0"/>
          </a:p>
          <a:p>
            <a:r>
              <a:rPr lang="fr-FR" dirty="0" smtClean="0"/>
              <a:t>Et plein d’autres encore…</a:t>
            </a:r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6468914" y="620688"/>
            <a:ext cx="244827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POINTS FORTS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40152" y="4941168"/>
            <a:ext cx="290502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Merci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68413"/>
            <a:ext cx="21082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Image 2" descr="Captuxxre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35375" y="3644900"/>
            <a:ext cx="12334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ensées 3"/>
          <p:cNvSpPr/>
          <p:nvPr/>
        </p:nvSpPr>
        <p:spPr>
          <a:xfrm>
            <a:off x="2843213" y="1052513"/>
            <a:ext cx="2592387" cy="1441450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Pourtant avant cela fonctionnait !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63713" y="188913"/>
            <a:ext cx="7200900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n-lt"/>
                <a:cs typeface="+mn-cs"/>
              </a:rPr>
              <a:t>Question – Interrogation – Remise en question de mes pratiques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052513"/>
            <a:ext cx="21082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Image 2" descr="Captuxxre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35375" y="3644900"/>
            <a:ext cx="12334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ensées 3"/>
          <p:cNvSpPr/>
          <p:nvPr/>
        </p:nvSpPr>
        <p:spPr>
          <a:xfrm>
            <a:off x="2916238" y="1268413"/>
            <a:ext cx="2051050" cy="1441450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Je fais des TP, des TD?</a:t>
            </a:r>
          </a:p>
        </p:txBody>
      </p:sp>
      <p:sp>
        <p:nvSpPr>
          <p:cNvPr id="5" name="Pensées 4"/>
          <p:cNvSpPr/>
          <p:nvPr/>
        </p:nvSpPr>
        <p:spPr>
          <a:xfrm>
            <a:off x="5148263" y="1268413"/>
            <a:ext cx="2052637" cy="1441450"/>
          </a:xfrm>
          <a:prstGeom prst="cloudCallout">
            <a:avLst>
              <a:gd name="adj1" fmla="val -97588"/>
              <a:gd name="adj2" fmla="val 1480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u="sng" dirty="0">
                <a:solidFill>
                  <a:schemeClr val="tx1"/>
                </a:solidFill>
              </a:rPr>
              <a:t>Je fais </a:t>
            </a:r>
            <a:r>
              <a:rPr lang="fr-FR" sz="2000" b="1" dirty="0">
                <a:solidFill>
                  <a:schemeClr val="tx1"/>
                </a:solidFill>
              </a:rPr>
              <a:t>des synthèses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63713" y="188913"/>
            <a:ext cx="7200900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n-lt"/>
                <a:cs typeface="+mn-cs"/>
              </a:rPr>
              <a:t>Question – Interrogation – Remise en question de mes pratiques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196975"/>
            <a:ext cx="2108200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Image 2" descr="Captuxxre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35375" y="3644900"/>
            <a:ext cx="12334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ensées 3"/>
          <p:cNvSpPr/>
          <p:nvPr/>
        </p:nvSpPr>
        <p:spPr>
          <a:xfrm>
            <a:off x="2916238" y="1196975"/>
            <a:ext cx="2051050" cy="1441450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Je travaille par centre d’intérêt</a:t>
            </a:r>
          </a:p>
        </p:txBody>
      </p:sp>
      <p:sp>
        <p:nvSpPr>
          <p:cNvPr id="5" name="Pensées 4"/>
          <p:cNvSpPr/>
          <p:nvPr/>
        </p:nvSpPr>
        <p:spPr>
          <a:xfrm>
            <a:off x="5148263" y="1125538"/>
            <a:ext cx="2052637" cy="1441450"/>
          </a:xfrm>
          <a:prstGeom prst="cloudCallout">
            <a:avLst>
              <a:gd name="adj1" fmla="val -100064"/>
              <a:gd name="adj2" fmla="val 15333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08625" y="1341438"/>
            <a:ext cx="11906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763713" y="188913"/>
            <a:ext cx="7200900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n-lt"/>
                <a:cs typeface="+mn-cs"/>
              </a:rPr>
              <a:t>Question – Interrogation – Remise en question de mes pratiques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125538"/>
            <a:ext cx="21082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ensées 2"/>
          <p:cNvSpPr/>
          <p:nvPr/>
        </p:nvSpPr>
        <p:spPr>
          <a:xfrm>
            <a:off x="2916238" y="1125538"/>
            <a:ext cx="2051050" cy="1441450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Mais qu’est-ce qui a changé?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63938" y="3429000"/>
            <a:ext cx="11049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763713" y="188913"/>
            <a:ext cx="7200900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n-lt"/>
                <a:cs typeface="+mn-cs"/>
              </a:rPr>
              <a:t>Question – Interrogation – Remise en question de mes pratiques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sées 1"/>
          <p:cNvSpPr/>
          <p:nvPr/>
        </p:nvSpPr>
        <p:spPr>
          <a:xfrm>
            <a:off x="2627313" y="1341438"/>
            <a:ext cx="2266950" cy="1584325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Les élèves peut-être?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19475" y="3789363"/>
            <a:ext cx="1781175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63713" y="188913"/>
            <a:ext cx="7200900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n-lt"/>
                <a:cs typeface="+mn-cs"/>
              </a:rPr>
              <a:t>Question – Interrogation – Remise en question de mes pratiques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4663" y="981075"/>
            <a:ext cx="424815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276475"/>
            <a:ext cx="2968625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80288" y="260350"/>
            <a:ext cx="14922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ensées 4"/>
          <p:cNvSpPr/>
          <p:nvPr/>
        </p:nvSpPr>
        <p:spPr>
          <a:xfrm>
            <a:off x="2627313" y="1125538"/>
            <a:ext cx="2520950" cy="1511300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Voici ma chambre quand j’étais élève</a:t>
            </a:r>
          </a:p>
        </p:txBody>
      </p:sp>
      <p:pic>
        <p:nvPicPr>
          <p:cNvPr id="20486" name="Picture 2" descr="G:\2014\gremv2014\bonome\JH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71550" y="3573463"/>
            <a:ext cx="20955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08400" y="3573463"/>
            <a:ext cx="9144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4663" y="3068638"/>
            <a:ext cx="788987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ensées 2"/>
          <p:cNvSpPr/>
          <p:nvPr/>
        </p:nvSpPr>
        <p:spPr>
          <a:xfrm>
            <a:off x="3492500" y="260350"/>
            <a:ext cx="2051050" cy="1439863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Voici la chambre d’un élève en 2017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825" y="3716338"/>
            <a:ext cx="19621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825" y="1341438"/>
            <a:ext cx="208597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32588" y="3240088"/>
            <a:ext cx="180181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948488" y="549275"/>
            <a:ext cx="1116012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H:\24062014\pascaal gremv\bonome\Capturhhe (2)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339975" y="981075"/>
            <a:ext cx="106838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media.meltybuzz.fr/article-1766859-ratio_310-f1379373415/les-reseaux-sociaux-un-danger-pour-nos-enfants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843213" y="4652963"/>
            <a:ext cx="29527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79388" y="188913"/>
            <a:ext cx="10080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sées 1"/>
          <p:cNvSpPr/>
          <p:nvPr/>
        </p:nvSpPr>
        <p:spPr>
          <a:xfrm>
            <a:off x="2916238" y="0"/>
            <a:ext cx="3240087" cy="2205038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tx1"/>
                </a:solidFill>
              </a:rPr>
              <a:t>Les  centres </a:t>
            </a:r>
            <a:r>
              <a:rPr lang="fr-FR" sz="2400" b="1" dirty="0" smtClean="0">
                <a:solidFill>
                  <a:schemeClr val="tx1"/>
                </a:solidFill>
              </a:rPr>
              <a:t>d’intérêt </a:t>
            </a:r>
            <a:r>
              <a:rPr lang="fr-FR" sz="2400" b="1" dirty="0">
                <a:solidFill>
                  <a:schemeClr val="tx1"/>
                </a:solidFill>
              </a:rPr>
              <a:t>des apprenants ont-ils changé?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3716338"/>
            <a:ext cx="19621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825" y="1341438"/>
            <a:ext cx="208597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32588" y="3240088"/>
            <a:ext cx="180181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948488" y="549275"/>
            <a:ext cx="1116012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2" descr="H:\24062014\pascaal gremv\bonome\Capturhhe (2)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55875" y="2133600"/>
            <a:ext cx="106838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79388" y="188913"/>
            <a:ext cx="10080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284663" y="3141663"/>
            <a:ext cx="9144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4" descr="http://media.meltybuzz.fr/article-1766859-ratio_310-f1379373415/les-reseaux-sociaux-un-danger-pour-nos-enfants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843213" y="4652963"/>
            <a:ext cx="29527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sées 1"/>
          <p:cNvSpPr/>
          <p:nvPr/>
        </p:nvSpPr>
        <p:spPr>
          <a:xfrm>
            <a:off x="3563938" y="1052513"/>
            <a:ext cx="2519362" cy="2016125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Bien?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Ou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 pas bien?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Je ne sais pas?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52413" y="3860800"/>
            <a:ext cx="1962151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1268413"/>
            <a:ext cx="208597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32588" y="4437063"/>
            <a:ext cx="180181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51050" y="4076700"/>
            <a:ext cx="2274888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235825" y="1700213"/>
            <a:ext cx="1116013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Image 9" descr="Captuxxre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211638" y="4005263"/>
            <a:ext cx="123190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555875" y="1773238"/>
            <a:ext cx="9144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31913" y="2133600"/>
            <a:ext cx="6626225" cy="8318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/>
              <a:t>Au début je faisais ça: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3042" y="71414"/>
            <a:ext cx="7143800" cy="357190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SOUS EPREUVE U33 - Diagnostic d’un système piloté – </a:t>
            </a:r>
            <a:r>
              <a:rPr lang="fr-FR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Coef</a:t>
            </a:r>
            <a:r>
              <a:rPr lang="fr-FR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sées 1"/>
          <p:cNvSpPr/>
          <p:nvPr/>
        </p:nvSpPr>
        <p:spPr>
          <a:xfrm>
            <a:off x="2771775" y="692150"/>
            <a:ext cx="3313113" cy="1439863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Moi, enseignant, est ce que je  peux changer ça?</a:t>
            </a: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781300"/>
            <a:ext cx="19621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825" y="765175"/>
            <a:ext cx="208597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04025" y="2276475"/>
            <a:ext cx="180181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59563" y="4365625"/>
            <a:ext cx="2274887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19925" y="188913"/>
            <a:ext cx="1116013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Image 9" descr="Captuxxre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140200" y="3284538"/>
            <a:ext cx="123190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339975" y="4292600"/>
            <a:ext cx="9144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 2" descr="Captuxxre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5375" y="3644900"/>
            <a:ext cx="12334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ensées 2"/>
          <p:cNvSpPr/>
          <p:nvPr/>
        </p:nvSpPr>
        <p:spPr>
          <a:xfrm>
            <a:off x="3419475" y="1052513"/>
            <a:ext cx="2232025" cy="1728787"/>
          </a:xfrm>
          <a:prstGeom prst="cloudCallout">
            <a:avLst>
              <a:gd name="adj1" fmla="val -15881"/>
              <a:gd name="adj2" fmla="val 1603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Alors on fait quoi?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On continue?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628775"/>
            <a:ext cx="32924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88224" y="3645024"/>
            <a:ext cx="1894645" cy="230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052513"/>
            <a:ext cx="6421438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ensées 3"/>
          <p:cNvSpPr/>
          <p:nvPr/>
        </p:nvSpPr>
        <p:spPr>
          <a:xfrm>
            <a:off x="6227763" y="765175"/>
            <a:ext cx="2520950" cy="2014538"/>
          </a:xfrm>
          <a:prstGeom prst="cloudCallout">
            <a:avLst>
              <a:gd name="adj1" fmla="val -63896"/>
              <a:gd name="adj2" fmla="val 2196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chemeClr val="tx1"/>
                </a:solidFill>
              </a:rPr>
              <a:t>Pas possible ?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3800" y="4652963"/>
            <a:ext cx="2193925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35825" y="2708275"/>
            <a:ext cx="1620838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Multiplier 5"/>
          <p:cNvSpPr/>
          <p:nvPr/>
        </p:nvSpPr>
        <p:spPr>
          <a:xfrm>
            <a:off x="7380288" y="2997200"/>
            <a:ext cx="1476375" cy="1223963"/>
          </a:xfrm>
          <a:prstGeom prst="mathMultiply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sées 2"/>
          <p:cNvSpPr/>
          <p:nvPr/>
        </p:nvSpPr>
        <p:spPr>
          <a:xfrm>
            <a:off x="250825" y="260350"/>
            <a:ext cx="8497888" cy="2447925"/>
          </a:xfrm>
          <a:prstGeom prst="cloudCallout">
            <a:avLst>
              <a:gd name="adj1" fmla="val -3582"/>
              <a:gd name="adj2" fmla="val 1005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kern="0" dirty="0" smtClean="0">
                <a:solidFill>
                  <a:srgbClr val="000000"/>
                </a:solidFill>
              </a:rPr>
              <a:t>Pourtant, </a:t>
            </a:r>
            <a:r>
              <a:rPr lang="fr-FR" sz="2000" b="1" kern="0" dirty="0">
                <a:solidFill>
                  <a:srgbClr val="000000"/>
                </a:solidFill>
              </a:rPr>
              <a:t>tout intervenant effectuant un diagnostic sur un système </a:t>
            </a:r>
            <a:r>
              <a:rPr lang="fr-FR" sz="2000" b="1" kern="0" dirty="0" smtClean="0">
                <a:solidFill>
                  <a:srgbClr val="000000"/>
                </a:solidFill>
              </a:rPr>
              <a:t> </a:t>
            </a:r>
            <a:r>
              <a:rPr lang="fr-FR" sz="2000" b="1" kern="0" dirty="0">
                <a:solidFill>
                  <a:srgbClr val="000000"/>
                </a:solidFill>
              </a:rPr>
              <a:t>doit </a:t>
            </a:r>
            <a:r>
              <a:rPr lang="fr-FR" sz="2000" b="1" kern="0" dirty="0" smtClean="0">
                <a:solidFill>
                  <a:srgbClr val="000000"/>
                </a:solidFill>
              </a:rPr>
              <a:t> </a:t>
            </a:r>
            <a:r>
              <a:rPr lang="fr-FR" sz="2000" b="1" kern="0" dirty="0" smtClean="0">
                <a:solidFill>
                  <a:schemeClr val="bg1"/>
                </a:solidFill>
              </a:rPr>
              <a:t>connaître son fonctionnement</a:t>
            </a:r>
            <a:endParaRPr lang="fr-FR" sz="2000" b="1" kern="0" dirty="0">
              <a:solidFill>
                <a:srgbClr val="000000"/>
              </a:solidFill>
            </a:endParaRPr>
          </a:p>
        </p:txBody>
      </p:sp>
      <p:pic>
        <p:nvPicPr>
          <p:cNvPr id="27651" name="Image 2" descr="Captuxxre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5375" y="3644900"/>
            <a:ext cx="12334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28775"/>
            <a:ext cx="32924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ensées 2"/>
          <p:cNvSpPr/>
          <p:nvPr/>
        </p:nvSpPr>
        <p:spPr>
          <a:xfrm>
            <a:off x="3492500" y="1196975"/>
            <a:ext cx="4248150" cy="2016125"/>
          </a:xfrm>
          <a:prstGeom prst="cloudCallout">
            <a:avLst>
              <a:gd name="adj1" fmla="val -27155"/>
              <a:gd name="adj2" fmla="val 1207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Mais comment leur faire comprendre que les savoirs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sont nécessaires?</a:t>
            </a:r>
          </a:p>
        </p:txBody>
      </p:sp>
      <p:pic>
        <p:nvPicPr>
          <p:cNvPr id="28676" name="Image 2" descr="Captuxxre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35375" y="3644900"/>
            <a:ext cx="12334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14480" y="642918"/>
            <a:ext cx="7215238" cy="50006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DIAGNOSTIC D’UN SYSTÈME PILOTE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1484784"/>
            <a:ext cx="8001000" cy="115212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/>
              <a:t>1. Exemple d’une séquence  élaborée pour préparer les élèves à l’épreuve </a:t>
            </a:r>
            <a:r>
              <a:rPr lang="fr-FR" sz="2400" dirty="0" smtClean="0"/>
              <a:t>E33</a:t>
            </a:r>
            <a:endParaRPr lang="fr-FR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i="1" dirty="0"/>
          </a:p>
        </p:txBody>
      </p:sp>
      <p:sp>
        <p:nvSpPr>
          <p:cNvPr id="29704" name="ZoneTexte 5"/>
          <p:cNvSpPr txBox="1">
            <a:spLocks noChangeArrowheads="1"/>
          </p:cNvSpPr>
          <p:nvPr/>
        </p:nvSpPr>
        <p:spPr bwMode="auto">
          <a:xfrm>
            <a:off x="250825" y="2636838"/>
            <a:ext cx="20891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>
                <a:latin typeface="Calibri" pitchFamily="34" charset="0"/>
              </a:rPr>
              <a:t>Situation initiale</a:t>
            </a:r>
          </a:p>
        </p:txBody>
      </p:sp>
      <p:sp>
        <p:nvSpPr>
          <p:cNvPr id="29705" name="ZoneTexte 6"/>
          <p:cNvSpPr txBox="1">
            <a:spLocks noChangeArrowheads="1"/>
          </p:cNvSpPr>
          <p:nvPr/>
        </p:nvSpPr>
        <p:spPr bwMode="auto">
          <a:xfrm>
            <a:off x="2987675" y="2636838"/>
            <a:ext cx="30241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>
                <a:latin typeface="Calibri" pitchFamily="34" charset="0"/>
              </a:rPr>
              <a:t>Processus de résolution</a:t>
            </a:r>
          </a:p>
        </p:txBody>
      </p:sp>
      <p:sp>
        <p:nvSpPr>
          <p:cNvPr id="29706" name="ZoneTexte 7"/>
          <p:cNvSpPr txBox="1">
            <a:spLocks noChangeArrowheads="1"/>
          </p:cNvSpPr>
          <p:nvPr/>
        </p:nvSpPr>
        <p:spPr bwMode="auto">
          <a:xfrm>
            <a:off x="6156325" y="2636838"/>
            <a:ext cx="27368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>
                <a:latin typeface="Calibri" pitchFamily="34" charset="0"/>
              </a:rPr>
              <a:t>Situation </a:t>
            </a:r>
          </a:p>
          <a:p>
            <a:pPr algn="ctr"/>
            <a:r>
              <a:rPr lang="fr-FR" sz="2400">
                <a:latin typeface="Calibri" pitchFamily="34" charset="0"/>
              </a:rPr>
              <a:t>finale</a:t>
            </a:r>
          </a:p>
        </p:txBody>
      </p:sp>
      <p:pic>
        <p:nvPicPr>
          <p:cNvPr id="29707" name="Picture 2" descr="G:\2014\gremv2014\bonome\Captééu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716338"/>
            <a:ext cx="19716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3" descr="G:\2014\gremv2014\bonome\Captaaau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63938" y="3789363"/>
            <a:ext cx="19558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" descr="G:\2014\gremv2014\bonome\Captffb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59563" y="3716338"/>
            <a:ext cx="18002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763713" y="76200"/>
            <a:ext cx="7200900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n-lt"/>
                <a:cs typeface="+mn-cs"/>
              </a:rPr>
              <a:t>J’essaye d’enseigner différemment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179388" y="141288"/>
            <a:ext cx="8964612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fr-FR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fr-FR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fr-FR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fr-FR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fr-FR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fr-FR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</a:p>
          <a:p>
            <a:pPr algn="ctr"/>
            <a:endParaRPr lang="fr-FR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fr-FR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2" eaLnBrk="0" hangingPunct="0"/>
            <a:endParaRPr lang="fr-FR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2" eaLnBrk="0" hangingPunct="0"/>
            <a:endParaRPr lang="fr-FR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2" eaLnBrk="0" hangingPunct="0"/>
            <a:endParaRPr lang="fr-FR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2" eaLnBrk="0" hangingPunct="0"/>
            <a:endParaRPr lang="fr-FR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2" eaLnBrk="0" hangingPunct="0"/>
            <a:endParaRPr lang="fr-FR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2" eaLnBrk="0" hangingPunct="0"/>
            <a:endParaRPr lang="fr-FR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388" y="2133600"/>
            <a:ext cx="2686050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Objectifs de la séquence: </a:t>
            </a:r>
            <a:endParaRPr lang="fr-FR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203575" y="703263"/>
            <a:ext cx="4608513" cy="7080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Objectif référentiel certification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203848" y="2462118"/>
            <a:ext cx="4680520" cy="7386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lvl="2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Objectif pédagogique</a:t>
            </a:r>
            <a:r>
              <a:rPr lang="fr-FR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203575" y="1557338"/>
            <a:ext cx="55451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latin typeface="Calibri" pitchFamily="34" charset="0"/>
                <a:cs typeface="Times New Roman" pitchFamily="18" charset="0"/>
              </a:rPr>
              <a:t>C2.3 : Effectuer le diagnostic d'un système piloté</a:t>
            </a:r>
          </a:p>
          <a:p>
            <a:r>
              <a:rPr lang="fr-FR" sz="2000" b="1">
                <a:latin typeface="Calibri" pitchFamily="34" charset="0"/>
                <a:cs typeface="Times New Roman" pitchFamily="18" charset="0"/>
              </a:rPr>
              <a:t>    C3.2:  </a:t>
            </a:r>
            <a:r>
              <a:rPr lang="fr-FR" sz="2000" b="1">
                <a:latin typeface="Calibri" pitchFamily="34" charset="0"/>
              </a:rPr>
              <a:t>Effectuer les mesures sur véhicule</a:t>
            </a: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0" y="3716338"/>
            <a:ext cx="88201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 eaLnBrk="0" hangingPunct="0"/>
            <a:r>
              <a:rPr lang="fr-FR" sz="20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Faire prendre conscience aux élèves </a:t>
            </a:r>
            <a:r>
              <a:rPr lang="fr-FR" sz="2000">
                <a:latin typeface="Calibri" pitchFamily="34" charset="0"/>
                <a:ea typeface="Calibri" pitchFamily="34" charset="0"/>
                <a:cs typeface="Times New Roman" pitchFamily="18" charset="0"/>
              </a:rPr>
              <a:t>qu’avant d’intervenir sur  un système en dysfonctionnement, </a:t>
            </a:r>
            <a:r>
              <a:rPr lang="fr-FR" sz="20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il faut connaitre </a:t>
            </a:r>
            <a:r>
              <a:rPr lang="fr-FR" sz="2000">
                <a:latin typeface="Calibri" pitchFamily="34" charset="0"/>
                <a:ea typeface="Calibri" pitchFamily="34" charset="0"/>
                <a:cs typeface="Times New Roman" pitchFamily="18" charset="0"/>
              </a:rPr>
              <a:t>son fonctionnement, pour cela il faut :</a:t>
            </a:r>
          </a:p>
          <a:p>
            <a:pPr lvl="2" algn="ctr" eaLnBrk="0" hangingPunct="0"/>
            <a:r>
              <a:rPr lang="fr-FR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20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2771775" y="1412875"/>
            <a:ext cx="43180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endCxn id="6" idx="1"/>
          </p:cNvCxnSpPr>
          <p:nvPr/>
        </p:nvCxnSpPr>
        <p:spPr>
          <a:xfrm>
            <a:off x="2771775" y="2565400"/>
            <a:ext cx="4318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076825" y="1125538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4211638" y="3213100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4213" y="476250"/>
            <a:ext cx="214788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16013" y="0"/>
            <a:ext cx="1103312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31913" y="1412875"/>
            <a:ext cx="733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1042988" y="4652963"/>
            <a:ext cx="68421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 algn="ctr" eaLnBrk="0" hangingPunct="0"/>
            <a:r>
              <a:rPr lang="fr-FR" sz="32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Préparer son intervention</a:t>
            </a:r>
          </a:p>
          <a:p>
            <a:pPr algn="ctr" eaLnBrk="0" hangingPunct="0"/>
            <a:r>
              <a:rPr lang="fr-FR" b="1">
                <a:latin typeface="Calibri" pitchFamily="34" charset="0"/>
                <a:ea typeface="Calibri" pitchFamily="34" charset="0"/>
                <a:cs typeface="Times New Roman" pitchFamily="18" charset="0"/>
              </a:rPr>
              <a:t>(Répondre à la question </a:t>
            </a:r>
            <a:r>
              <a:rPr lang="fr-FR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Qui Fait Quoi ?)</a:t>
            </a:r>
            <a:endParaRPr lang="fr-FR">
              <a:latin typeface="Calibri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411413" y="76200"/>
            <a:ext cx="6553200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n-lt"/>
                <a:cs typeface="+mn-cs"/>
              </a:rPr>
              <a:t>Les objectifs du référentiel et pédagogique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0" y="548680"/>
            <a:ext cx="3532956" cy="571482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/>
              <a:t>Pré -requis nécessaires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3275856" y="476672"/>
            <a:ext cx="5703887" cy="5643602"/>
          </a:xfrm>
          <a:prstGeom prst="roundRect">
            <a:avLst>
              <a:gd name="adj" fmla="val 4351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3348038" y="1341438"/>
            <a:ext cx="56515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dirty="0" smtClean="0">
                <a:latin typeface="Calibri" pitchFamily="34" charset="0"/>
              </a:rPr>
              <a:t>S1.6 </a:t>
            </a:r>
            <a:r>
              <a:rPr lang="fr-FR" sz="2400" dirty="0">
                <a:latin typeface="Calibri" pitchFamily="34" charset="0"/>
              </a:rPr>
              <a:t>Les chaînes d'énergie et d'information 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5003800" y="908050"/>
            <a:ext cx="180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>
                <a:latin typeface="Calibri" pitchFamily="34" charset="0"/>
              </a:rPr>
              <a:t>Savoirs:</a:t>
            </a:r>
            <a:r>
              <a:rPr lang="fr-FR" b="1">
                <a:latin typeface="Calibri" pitchFamily="34" charset="0"/>
              </a:rPr>
              <a:t> </a:t>
            </a: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3348038" y="1412875"/>
            <a:ext cx="579596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400">
              <a:latin typeface="Calibri" pitchFamily="34" charset="0"/>
            </a:endParaRPr>
          </a:p>
          <a:p>
            <a:r>
              <a:rPr lang="fr-FR" sz="2400">
                <a:latin typeface="Calibri" pitchFamily="34" charset="0"/>
              </a:rPr>
              <a:t>Réseaux multiplexés (</a:t>
            </a:r>
            <a:r>
              <a:rPr lang="fr-FR" sz="2000" b="1">
                <a:latin typeface="Calibri" pitchFamily="34" charset="0"/>
              </a:rPr>
              <a:t>Architectures et                                				Caractéristiques)</a:t>
            </a:r>
          </a:p>
          <a:p>
            <a:endParaRPr lang="fr-FR" sz="2400">
              <a:latin typeface="Calibri" pitchFamily="34" charset="0"/>
            </a:endParaRP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3348038" y="2781300"/>
            <a:ext cx="5327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>
                <a:latin typeface="Calibri" pitchFamily="34" charset="0"/>
              </a:rPr>
              <a:t>Compétences maitrisées (Ci précédent)</a:t>
            </a:r>
          </a:p>
        </p:txBody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3419475" y="3429000"/>
            <a:ext cx="554513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fr-FR" sz="2400">
                <a:latin typeface="Calibri" pitchFamily="34" charset="0"/>
              </a:rPr>
              <a:t>Utilisation du multimètre.</a:t>
            </a:r>
          </a:p>
          <a:p>
            <a:pPr>
              <a:buFontTx/>
              <a:buChar char="-"/>
            </a:pPr>
            <a:r>
              <a:rPr lang="fr-FR" sz="2400">
                <a:latin typeface="Calibri" pitchFamily="34" charset="0"/>
              </a:rPr>
              <a:t>Décodage schéma électrique constructeur. </a:t>
            </a:r>
          </a:p>
          <a:p>
            <a:pPr>
              <a:buFontTx/>
              <a:buChar char="-"/>
            </a:pPr>
            <a:r>
              <a:rPr lang="fr-FR" sz="2400">
                <a:latin typeface="Calibri" pitchFamily="34" charset="0"/>
              </a:rPr>
              <a:t> Définir et identifier les points de mesures.</a:t>
            </a:r>
          </a:p>
          <a:p>
            <a:pPr>
              <a:buFontTx/>
              <a:buChar char="-"/>
            </a:pPr>
            <a:r>
              <a:rPr lang="fr-FR" sz="2400">
                <a:latin typeface="Calibri" pitchFamily="34" charset="0"/>
              </a:rPr>
              <a:t>Utilisation des outils de diagnostic.</a:t>
            </a:r>
          </a:p>
          <a:p>
            <a:pPr>
              <a:buFontTx/>
              <a:buChar char="-"/>
            </a:pPr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</p:txBody>
      </p:sp>
      <p:pic>
        <p:nvPicPr>
          <p:cNvPr id="10" name="Picture 3" descr="_Pic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35150" y="4508500"/>
            <a:ext cx="1087438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http://www.motoshop.fr/images/multimetre-89092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58888" y="3500438"/>
            <a:ext cx="746125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lexia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288" y="3429000"/>
            <a:ext cx="7921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0825" y="1341438"/>
            <a:ext cx="2781300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0825" y="4941888"/>
            <a:ext cx="1444625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195513" y="3644900"/>
            <a:ext cx="64452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 rot="-1628935">
            <a:off x="22225" y="1336675"/>
            <a:ext cx="32654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dirty="0">
                <a:latin typeface="Calibri" pitchFamily="34" charset="0"/>
              </a:rPr>
              <a:t>Niveau d'information</a:t>
            </a:r>
          </a:p>
          <a:p>
            <a:r>
              <a:rPr lang="fr-FR" sz="2400" dirty="0">
                <a:latin typeface="Calibri" pitchFamily="34" charset="0"/>
              </a:rPr>
              <a:t> (Je sais que cela existe )</a:t>
            </a:r>
          </a:p>
          <a:p>
            <a:r>
              <a:rPr lang="fr-FR" sz="2400" dirty="0">
                <a:latin typeface="Calibri" pitchFamily="34" charset="0"/>
              </a:rPr>
              <a:t>.</a:t>
            </a:r>
          </a:p>
        </p:txBody>
      </p:sp>
      <p:sp>
        <p:nvSpPr>
          <p:cNvPr id="17" name="Multiplier 16"/>
          <p:cNvSpPr/>
          <p:nvPr/>
        </p:nvSpPr>
        <p:spPr>
          <a:xfrm>
            <a:off x="7596188" y="2133600"/>
            <a:ext cx="720725" cy="431800"/>
          </a:xfrm>
          <a:prstGeom prst="mathMultiply">
            <a:avLst/>
          </a:prstGeom>
          <a:solidFill>
            <a:srgbClr val="4F81BD">
              <a:alpha val="7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67544" y="620688"/>
            <a:ext cx="8064896" cy="5643602"/>
          </a:xfrm>
          <a:prstGeom prst="roundRect">
            <a:avLst>
              <a:gd name="adj" fmla="val 4351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2773" name="ZoneTexte 2"/>
          <p:cNvSpPr txBox="1">
            <a:spLocks noChangeArrowheads="1"/>
          </p:cNvSpPr>
          <p:nvPr/>
        </p:nvSpPr>
        <p:spPr bwMode="auto">
          <a:xfrm>
            <a:off x="2987675" y="692150"/>
            <a:ext cx="3600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latin typeface="Calibri" pitchFamily="34" charset="0"/>
              </a:rPr>
              <a:t>Lancement de la séquence </a:t>
            </a:r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6013" y="1557338"/>
            <a:ext cx="633888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68538" y="1557338"/>
            <a:ext cx="5111750" cy="18002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6" name="Picture 5" descr="http://www.motoshop.fr/images/multimetre-89092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39975" y="1700213"/>
            <a:ext cx="744538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lexia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43663" y="1700213"/>
            <a:ext cx="7921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80063" y="2060575"/>
            <a:ext cx="781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140200" y="1700213"/>
            <a:ext cx="14446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_Pic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132138" y="1700213"/>
            <a:ext cx="946150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1" name="ZoneTexte 12"/>
          <p:cNvSpPr txBox="1">
            <a:spLocks noChangeArrowheads="1"/>
          </p:cNvSpPr>
          <p:nvPr/>
        </p:nvSpPr>
        <p:spPr bwMode="auto">
          <a:xfrm>
            <a:off x="2987675" y="1125538"/>
            <a:ext cx="3600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latin typeface="Calibri" pitchFamily="34" charset="0"/>
              </a:rPr>
              <a:t>CI Précédent contrôle et mesure</a:t>
            </a:r>
          </a:p>
        </p:txBody>
      </p:sp>
      <p:pic>
        <p:nvPicPr>
          <p:cNvPr id="32782" name="Picture 2" descr="H:\2014\gremv2014\bonome\Captujre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380288" y="188913"/>
            <a:ext cx="1287462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2" descr="H:\2014\gremv2014\bonome\Captughgfhre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115616" y="2996952"/>
            <a:ext cx="110172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èche vers le bas 29"/>
          <p:cNvSpPr/>
          <p:nvPr/>
        </p:nvSpPr>
        <p:spPr>
          <a:xfrm>
            <a:off x="1403648" y="1484784"/>
            <a:ext cx="288032" cy="5040560"/>
          </a:xfrm>
          <a:prstGeom prst="downArrow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251520" y="620688"/>
            <a:ext cx="3353569" cy="78750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3440113" y="476672"/>
            <a:ext cx="5703887" cy="5643602"/>
          </a:xfrm>
          <a:prstGeom prst="roundRect">
            <a:avLst>
              <a:gd name="adj" fmla="val 4351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u="sng" dirty="0">
                <a:solidFill>
                  <a:schemeClr val="tx2">
                    <a:lumMod val="75000"/>
                  </a:schemeClr>
                </a:solidFill>
              </a:rPr>
              <a:t>Lancement de l’activité de TP 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4" name="Sous-titre 2"/>
          <p:cNvSpPr txBox="1">
            <a:spLocks/>
          </p:cNvSpPr>
          <p:nvPr/>
        </p:nvSpPr>
        <p:spPr>
          <a:xfrm>
            <a:off x="928688" y="0"/>
            <a:ext cx="7286625" cy="714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La stratégie pour enseigner les contenus</a:t>
            </a: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3635375" y="1341438"/>
            <a:ext cx="3457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dirty="0">
                <a:latin typeface="Calibri" pitchFamily="34" charset="0"/>
              </a:rPr>
              <a:t>Se confronter aux </a:t>
            </a:r>
            <a:r>
              <a:rPr lang="fr-FR" sz="2000" b="1" dirty="0" smtClean="0">
                <a:latin typeface="Calibri" pitchFamily="34" charset="0"/>
              </a:rPr>
              <a:t>systèmes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16" name="Picture 1" descr="C:\Users\axelle\Desktop\24062014\pascaal gremv\bonome\Captééu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67625" y="765175"/>
            <a:ext cx="1058863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6" name="Rectangle 6"/>
          <p:cNvSpPr>
            <a:spLocks noChangeArrowheads="1"/>
          </p:cNvSpPr>
          <p:nvPr/>
        </p:nvSpPr>
        <p:spPr bwMode="auto">
          <a:xfrm>
            <a:off x="3563938" y="981075"/>
            <a:ext cx="3190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>
                <a:latin typeface="Calibri" pitchFamily="34" charset="0"/>
              </a:rPr>
              <a:t>Situation déclenchante</a:t>
            </a:r>
            <a:r>
              <a:rPr lang="fr-FR" sz="2400">
                <a:latin typeface="Calibri" pitchFamily="34" charset="0"/>
              </a:rPr>
              <a:t> </a:t>
            </a:r>
          </a:p>
        </p:txBody>
      </p:sp>
      <p:sp>
        <p:nvSpPr>
          <p:cNvPr id="18" name="ZoneTexte 14"/>
          <p:cNvSpPr txBox="1">
            <a:spLocks noChangeArrowheads="1"/>
          </p:cNvSpPr>
          <p:nvPr/>
        </p:nvSpPr>
        <p:spPr bwMode="auto">
          <a:xfrm>
            <a:off x="3563938" y="1700213"/>
            <a:ext cx="2736850" cy="10160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>
                <a:latin typeface="Calibri" pitchFamily="34" charset="0"/>
              </a:rPr>
              <a:t>Mise en situation :</a:t>
            </a:r>
          </a:p>
          <a:p>
            <a:pPr algn="ctr"/>
            <a:r>
              <a:rPr lang="fr-FR" sz="2000">
                <a:latin typeface="Calibri" pitchFamily="34" charset="0"/>
              </a:rPr>
              <a:t>Pannes électriques sur systèmes pilotés. </a:t>
            </a:r>
            <a:endParaRPr lang="fr-FR" u="sng">
              <a:latin typeface="Calibri" pitchFamily="34" charset="0"/>
            </a:endParaRPr>
          </a:p>
        </p:txBody>
      </p:sp>
      <p:sp>
        <p:nvSpPr>
          <p:cNvPr id="19" name="ZoneTexte 15"/>
          <p:cNvSpPr txBox="1">
            <a:spLocks noChangeArrowheads="1"/>
          </p:cNvSpPr>
          <p:nvPr/>
        </p:nvSpPr>
        <p:spPr bwMode="auto">
          <a:xfrm>
            <a:off x="3492500" y="3500438"/>
            <a:ext cx="3095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>
                <a:latin typeface="Times New Roman" pitchFamily="18" charset="0"/>
                <a:cs typeface="Times New Roman" pitchFamily="18" charset="0"/>
              </a:rPr>
              <a:t>Lave glace ,feux de recul, klaxon, feux de croisement </a:t>
            </a:r>
          </a:p>
        </p:txBody>
      </p:sp>
      <p:sp>
        <p:nvSpPr>
          <p:cNvPr id="20" name="Flèche vers le bas 19"/>
          <p:cNvSpPr/>
          <p:nvPr/>
        </p:nvSpPr>
        <p:spPr>
          <a:xfrm>
            <a:off x="4643438" y="2852738"/>
            <a:ext cx="144462" cy="576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3635375" y="4365625"/>
            <a:ext cx="3168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u="sng">
                <a:latin typeface="Calibri" pitchFamily="34" charset="0"/>
              </a:rPr>
              <a:t>Avec contrainte temps</a:t>
            </a:r>
          </a:p>
          <a:p>
            <a:r>
              <a:rPr lang="fr-FR" sz="2400">
                <a:latin typeface="Calibri" pitchFamily="34" charset="0"/>
              </a:rPr>
              <a:t>Durée du TP 3H</a:t>
            </a:r>
          </a:p>
        </p:txBody>
      </p:sp>
      <p:sp>
        <p:nvSpPr>
          <p:cNvPr id="33811" name="ZoneTexte 25"/>
          <p:cNvSpPr txBox="1">
            <a:spLocks noChangeArrowheads="1"/>
          </p:cNvSpPr>
          <p:nvPr/>
        </p:nvSpPr>
        <p:spPr bwMode="auto">
          <a:xfrm>
            <a:off x="3563938" y="5229225"/>
            <a:ext cx="5580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fr-FR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Evaluation diagnostique </a:t>
            </a:r>
            <a:r>
              <a:rPr lang="fr-FR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(vérification des pré-requis) </a:t>
            </a:r>
            <a:r>
              <a:rPr lang="fr-FR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Sommatif</a:t>
            </a:r>
            <a:r>
              <a:rPr lang="fr-FR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80288" y="3213100"/>
            <a:ext cx="49688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01013" y="3357563"/>
            <a:ext cx="8112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027988" y="2205038"/>
            <a:ext cx="8858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72225" y="3357563"/>
            <a:ext cx="808038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804025" y="2205038"/>
            <a:ext cx="5969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732240" y="4293096"/>
            <a:ext cx="709613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à coins arrondis 28"/>
          <p:cNvSpPr/>
          <p:nvPr/>
        </p:nvSpPr>
        <p:spPr>
          <a:xfrm>
            <a:off x="323528" y="5517232"/>
            <a:ext cx="2500313" cy="78581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Synthèse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467544" y="620688"/>
            <a:ext cx="2500313" cy="78581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Travaux pratiques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395536" y="2348880"/>
            <a:ext cx="2500313" cy="5400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Bilan</a:t>
            </a:r>
          </a:p>
        </p:txBody>
      </p:sp>
      <p:grpSp>
        <p:nvGrpSpPr>
          <p:cNvPr id="33827" name="Groupe 44"/>
          <p:cNvGrpSpPr>
            <a:grpSpLocks/>
          </p:cNvGrpSpPr>
          <p:nvPr/>
        </p:nvGrpSpPr>
        <p:grpSpPr bwMode="auto">
          <a:xfrm>
            <a:off x="755650" y="3429000"/>
            <a:ext cx="1711325" cy="935038"/>
            <a:chOff x="544513" y="2924175"/>
            <a:chExt cx="2143125" cy="1222375"/>
          </a:xfrm>
        </p:grpSpPr>
        <p:sp>
          <p:nvSpPr>
            <p:cNvPr id="34" name="Flèche en arc 33"/>
            <p:cNvSpPr/>
            <p:nvPr/>
          </p:nvSpPr>
          <p:spPr>
            <a:xfrm rot="5889468">
              <a:off x="1228303" y="2736604"/>
              <a:ext cx="713916" cy="1429413"/>
            </a:xfrm>
            <a:prstGeom prst="circularArrow">
              <a:avLst>
                <a:gd name="adj1" fmla="val 12500"/>
                <a:gd name="adj2" fmla="val 1142320"/>
                <a:gd name="adj3" fmla="val 20457681"/>
                <a:gd name="adj4" fmla="val 2029702"/>
                <a:gd name="adj5" fmla="val 18615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1902356" y="3424332"/>
              <a:ext cx="785282" cy="3569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TD</a:t>
              </a:r>
            </a:p>
          </p:txBody>
        </p:sp>
        <p:sp>
          <p:nvSpPr>
            <p:cNvPr id="36" name="Ellipse 35"/>
            <p:cNvSpPr/>
            <p:nvPr/>
          </p:nvSpPr>
          <p:spPr>
            <a:xfrm>
              <a:off x="1258226" y="2924175"/>
              <a:ext cx="787270" cy="3569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TD</a:t>
              </a:r>
            </a:p>
          </p:txBody>
        </p:sp>
        <p:sp>
          <p:nvSpPr>
            <p:cNvPr id="37" name="Ellipse 36"/>
            <p:cNvSpPr/>
            <p:nvPr/>
          </p:nvSpPr>
          <p:spPr>
            <a:xfrm>
              <a:off x="544513" y="3281133"/>
              <a:ext cx="785283" cy="3569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TD</a:t>
              </a:r>
            </a:p>
          </p:txBody>
        </p:sp>
        <p:sp>
          <p:nvSpPr>
            <p:cNvPr id="38" name="Ellipse 37"/>
            <p:cNvSpPr/>
            <p:nvPr/>
          </p:nvSpPr>
          <p:spPr>
            <a:xfrm>
              <a:off x="1115086" y="3789592"/>
              <a:ext cx="787270" cy="3569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TD</a:t>
              </a:r>
            </a:p>
          </p:txBody>
        </p:sp>
      </p:grpSp>
      <p:grpSp>
        <p:nvGrpSpPr>
          <p:cNvPr id="33828" name="Groupe 43"/>
          <p:cNvGrpSpPr>
            <a:grpSpLocks/>
          </p:cNvGrpSpPr>
          <p:nvPr/>
        </p:nvGrpSpPr>
        <p:grpSpPr bwMode="auto">
          <a:xfrm>
            <a:off x="755650" y="1412875"/>
            <a:ext cx="1711325" cy="860425"/>
            <a:chOff x="544513" y="4437063"/>
            <a:chExt cx="2143125" cy="1220787"/>
          </a:xfrm>
        </p:grpSpPr>
        <p:sp>
          <p:nvSpPr>
            <p:cNvPr id="39" name="Flèche en arc 38"/>
            <p:cNvSpPr/>
            <p:nvPr/>
          </p:nvSpPr>
          <p:spPr>
            <a:xfrm rot="5889468">
              <a:off x="1301817" y="4248287"/>
              <a:ext cx="714002" cy="1429412"/>
            </a:xfrm>
            <a:prstGeom prst="circularArrow">
              <a:avLst>
                <a:gd name="adj1" fmla="val 12500"/>
                <a:gd name="adj2" fmla="val 1142320"/>
                <a:gd name="adj3" fmla="val 20457681"/>
                <a:gd name="adj4" fmla="val 2029702"/>
                <a:gd name="adj5" fmla="val 18615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40" name="Ellipse 39"/>
            <p:cNvSpPr/>
            <p:nvPr/>
          </p:nvSpPr>
          <p:spPr>
            <a:xfrm>
              <a:off x="1902356" y="4937090"/>
              <a:ext cx="785282" cy="358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41" name="Ellipse 40"/>
            <p:cNvSpPr/>
            <p:nvPr/>
          </p:nvSpPr>
          <p:spPr>
            <a:xfrm>
              <a:off x="1258226" y="4437063"/>
              <a:ext cx="787270" cy="358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42" name="Ellipse 41"/>
            <p:cNvSpPr/>
            <p:nvPr/>
          </p:nvSpPr>
          <p:spPr>
            <a:xfrm>
              <a:off x="544513" y="4795191"/>
              <a:ext cx="785283" cy="3558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43" name="Ellipse 42"/>
            <p:cNvSpPr/>
            <p:nvPr/>
          </p:nvSpPr>
          <p:spPr>
            <a:xfrm>
              <a:off x="1115086" y="5299723"/>
              <a:ext cx="787270" cy="3581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</p:grpSp>
      <p:sp>
        <p:nvSpPr>
          <p:cNvPr id="46" name="Rectangle à coins arrondis 45"/>
          <p:cNvSpPr/>
          <p:nvPr/>
        </p:nvSpPr>
        <p:spPr>
          <a:xfrm>
            <a:off x="395536" y="2924944"/>
            <a:ext cx="2500313" cy="43204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 Expérience</a:t>
            </a:r>
          </a:p>
        </p:txBody>
      </p:sp>
      <p:grpSp>
        <p:nvGrpSpPr>
          <p:cNvPr id="33832" name="Groupe 46"/>
          <p:cNvGrpSpPr>
            <a:grpSpLocks/>
          </p:cNvGrpSpPr>
          <p:nvPr/>
        </p:nvGrpSpPr>
        <p:grpSpPr bwMode="auto">
          <a:xfrm>
            <a:off x="684213" y="4508500"/>
            <a:ext cx="1709737" cy="862013"/>
            <a:chOff x="544513" y="4437063"/>
            <a:chExt cx="2143125" cy="1220787"/>
          </a:xfrm>
        </p:grpSpPr>
        <p:sp>
          <p:nvSpPr>
            <p:cNvPr id="48" name="Flèche en arc 47"/>
            <p:cNvSpPr/>
            <p:nvPr/>
          </p:nvSpPr>
          <p:spPr>
            <a:xfrm rot="5889468">
              <a:off x="1302515" y="4249896"/>
              <a:ext cx="712688" cy="1428750"/>
            </a:xfrm>
            <a:prstGeom prst="circularArrow">
              <a:avLst>
                <a:gd name="adj1" fmla="val 12500"/>
                <a:gd name="adj2" fmla="val 1142320"/>
                <a:gd name="adj3" fmla="val 20457681"/>
                <a:gd name="adj4" fmla="val 2029702"/>
                <a:gd name="adj5" fmla="val 18615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1901627" y="4936169"/>
              <a:ext cx="786011" cy="3574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50" name="Ellipse 49"/>
            <p:cNvSpPr/>
            <p:nvPr/>
          </p:nvSpPr>
          <p:spPr>
            <a:xfrm>
              <a:off x="1258888" y="4437063"/>
              <a:ext cx="786012" cy="3574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51" name="Ellipse 50"/>
            <p:cNvSpPr/>
            <p:nvPr/>
          </p:nvSpPr>
          <p:spPr>
            <a:xfrm>
              <a:off x="544513" y="4794532"/>
              <a:ext cx="786011" cy="3574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52" name="Ellipse 51"/>
            <p:cNvSpPr/>
            <p:nvPr/>
          </p:nvSpPr>
          <p:spPr>
            <a:xfrm>
              <a:off x="1115615" y="5300381"/>
              <a:ext cx="786012" cy="3574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èche vers le bas 2"/>
          <p:cNvSpPr/>
          <p:nvPr/>
        </p:nvSpPr>
        <p:spPr>
          <a:xfrm>
            <a:off x="1403648" y="1124744"/>
            <a:ext cx="288032" cy="4680520"/>
          </a:xfrm>
          <a:prstGeom prst="downArrow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987824" y="0"/>
            <a:ext cx="6156176" cy="6741368"/>
          </a:xfrm>
          <a:prstGeom prst="roundRect">
            <a:avLst>
              <a:gd name="adj" fmla="val 4351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251520" y="404664"/>
            <a:ext cx="2500313" cy="78581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Technologie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Gestion moteur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251520" y="2132856"/>
            <a:ext cx="2572321" cy="78581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Travaux Dirigés 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323528" y="4221088"/>
            <a:ext cx="2500313" cy="78581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Travaux pratiques</a:t>
            </a:r>
          </a:p>
        </p:txBody>
      </p:sp>
      <p:pic>
        <p:nvPicPr>
          <p:cNvPr id="8" name="Picture 3" descr="G:\2014\gremv2014\bonome\JK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79838" y="404813"/>
            <a:ext cx="12065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987675" y="1989138"/>
            <a:ext cx="3313113" cy="9223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/>
              <a:t>TP,TD Objectif être capable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/>
              <a:t>Relever, analyser les différents signaux…..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132138" y="5373688"/>
            <a:ext cx="2808287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/>
              <a:t>Diagnostic haute technicité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51520" y="6072188"/>
            <a:ext cx="2500313" cy="78581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Epreuve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U33</a:t>
            </a:r>
          </a:p>
        </p:txBody>
      </p:sp>
      <p:pic>
        <p:nvPicPr>
          <p:cNvPr id="13" name="Picture 3" descr="G:\2014\tbpma\arger\capteur\PMH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43663" y="2133600"/>
            <a:ext cx="79216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08850" y="2060575"/>
            <a:ext cx="14033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G:\2014\gremv2014\bonome\Captuddre (3)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96188" y="4216400"/>
            <a:ext cx="5048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684213" y="1341438"/>
            <a:ext cx="1871662" cy="407987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Evaluation écrite </a:t>
            </a:r>
          </a:p>
        </p:txBody>
      </p:sp>
      <p:pic>
        <p:nvPicPr>
          <p:cNvPr id="18" name="Picture 8" descr="G:\2014\gremv2014\bonome\Captuggre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101013" y="5805488"/>
            <a:ext cx="757237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G:\2014\gremv2014\bonome\KUG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380288" y="5734050"/>
            <a:ext cx="6175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Multiplier 19"/>
          <p:cNvSpPr/>
          <p:nvPr/>
        </p:nvSpPr>
        <p:spPr>
          <a:xfrm>
            <a:off x="7380288" y="5805488"/>
            <a:ext cx="647700" cy="360362"/>
          </a:xfrm>
          <a:prstGeom prst="mathMultiply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132138" y="4149725"/>
            <a:ext cx="4392612" cy="9223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/>
              <a:t>TP</a:t>
            </a:r>
            <a:r>
              <a:rPr lang="fr-FR" dirty="0"/>
              <a:t> </a:t>
            </a:r>
            <a:r>
              <a:rPr lang="fr-FR" b="1" dirty="0"/>
              <a:t>Objectif être capable : Réaliser le diagnostic et de remettre en état le système d’injection </a:t>
            </a:r>
            <a:r>
              <a:rPr lang="fr-FR" b="1" dirty="0" smtClean="0"/>
              <a:t>.</a:t>
            </a:r>
            <a:endParaRPr lang="fr-FR" b="1" dirty="0"/>
          </a:p>
        </p:txBody>
      </p:sp>
      <p:sp>
        <p:nvSpPr>
          <p:cNvPr id="22" name="Flèche en arc 21"/>
          <p:cNvSpPr/>
          <p:nvPr/>
        </p:nvSpPr>
        <p:spPr>
          <a:xfrm rot="5889468">
            <a:off x="1302544" y="2736057"/>
            <a:ext cx="712787" cy="1428750"/>
          </a:xfrm>
          <a:prstGeom prst="circularArrow">
            <a:avLst>
              <a:gd name="adj1" fmla="val 12500"/>
              <a:gd name="adj2" fmla="val 1142320"/>
              <a:gd name="adj3" fmla="val 20457681"/>
              <a:gd name="adj4" fmla="val 2029702"/>
              <a:gd name="adj5" fmla="val 1861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1901825" y="3424238"/>
            <a:ext cx="785813" cy="357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TD</a:t>
            </a:r>
          </a:p>
        </p:txBody>
      </p:sp>
      <p:sp>
        <p:nvSpPr>
          <p:cNvPr id="24" name="Ellipse 23"/>
          <p:cNvSpPr/>
          <p:nvPr/>
        </p:nvSpPr>
        <p:spPr>
          <a:xfrm>
            <a:off x="1258888" y="2924175"/>
            <a:ext cx="785812" cy="357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TD</a:t>
            </a:r>
          </a:p>
        </p:txBody>
      </p:sp>
      <p:sp>
        <p:nvSpPr>
          <p:cNvPr id="25" name="Ellipse 24"/>
          <p:cNvSpPr/>
          <p:nvPr/>
        </p:nvSpPr>
        <p:spPr>
          <a:xfrm>
            <a:off x="544513" y="3281363"/>
            <a:ext cx="785812" cy="357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TD</a:t>
            </a:r>
          </a:p>
        </p:txBody>
      </p:sp>
      <p:sp>
        <p:nvSpPr>
          <p:cNvPr id="26" name="Ellipse 25"/>
          <p:cNvSpPr/>
          <p:nvPr/>
        </p:nvSpPr>
        <p:spPr>
          <a:xfrm>
            <a:off x="1116013" y="3789363"/>
            <a:ext cx="785812" cy="357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TD</a:t>
            </a:r>
          </a:p>
        </p:txBody>
      </p:sp>
      <p:sp>
        <p:nvSpPr>
          <p:cNvPr id="27" name="Flèche en arc 26"/>
          <p:cNvSpPr/>
          <p:nvPr/>
        </p:nvSpPr>
        <p:spPr>
          <a:xfrm rot="5889468">
            <a:off x="1231106" y="4753769"/>
            <a:ext cx="712788" cy="1428750"/>
          </a:xfrm>
          <a:prstGeom prst="circularArrow">
            <a:avLst>
              <a:gd name="adj1" fmla="val 12500"/>
              <a:gd name="adj2" fmla="val 1142320"/>
              <a:gd name="adj3" fmla="val 20457681"/>
              <a:gd name="adj4" fmla="val 2029702"/>
              <a:gd name="adj5" fmla="val 1861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1830388" y="5441950"/>
            <a:ext cx="785812" cy="357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TP</a:t>
            </a:r>
          </a:p>
        </p:txBody>
      </p:sp>
      <p:sp>
        <p:nvSpPr>
          <p:cNvPr id="29" name="Ellipse 28"/>
          <p:cNvSpPr/>
          <p:nvPr/>
        </p:nvSpPr>
        <p:spPr>
          <a:xfrm>
            <a:off x="1187450" y="4941888"/>
            <a:ext cx="785813" cy="357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TP</a:t>
            </a:r>
          </a:p>
        </p:txBody>
      </p:sp>
      <p:sp>
        <p:nvSpPr>
          <p:cNvPr id="30" name="Ellipse 29"/>
          <p:cNvSpPr/>
          <p:nvPr/>
        </p:nvSpPr>
        <p:spPr>
          <a:xfrm>
            <a:off x="473075" y="5299075"/>
            <a:ext cx="785813" cy="357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TP</a:t>
            </a:r>
          </a:p>
        </p:txBody>
      </p:sp>
      <p:sp>
        <p:nvSpPr>
          <p:cNvPr id="31" name="Ellipse 30"/>
          <p:cNvSpPr/>
          <p:nvPr/>
        </p:nvSpPr>
        <p:spPr>
          <a:xfrm>
            <a:off x="1187450" y="5732463"/>
            <a:ext cx="641350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TP</a:t>
            </a: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940425" y="5326063"/>
            <a:ext cx="1295400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172450" y="4941888"/>
            <a:ext cx="7810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235825" y="404813"/>
            <a:ext cx="16256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364163" y="404813"/>
            <a:ext cx="133508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e 45"/>
          <p:cNvGrpSpPr>
            <a:grpSpLocks/>
          </p:cNvGrpSpPr>
          <p:nvPr/>
        </p:nvGrpSpPr>
        <p:grpSpPr bwMode="auto">
          <a:xfrm>
            <a:off x="1403648" y="908720"/>
            <a:ext cx="7956376" cy="4176018"/>
            <a:chOff x="755576" y="404664"/>
            <a:chExt cx="6840760" cy="3528392"/>
          </a:xfrm>
        </p:grpSpPr>
        <p:sp>
          <p:nvSpPr>
            <p:cNvPr id="47" name="Rectangle 46"/>
            <p:cNvSpPr/>
            <p:nvPr/>
          </p:nvSpPr>
          <p:spPr>
            <a:xfrm>
              <a:off x="755576" y="404664"/>
              <a:ext cx="6840760" cy="35283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dirty="0" smtClean="0"/>
                <a:t>x</a:t>
              </a:r>
              <a:endParaRPr lang="fr-FR" dirty="0"/>
            </a:p>
          </p:txBody>
        </p:sp>
        <p:grpSp>
          <p:nvGrpSpPr>
            <p:cNvPr id="7220" name="Groupe 5"/>
            <p:cNvGrpSpPr>
              <a:grpSpLocks/>
            </p:cNvGrpSpPr>
            <p:nvPr/>
          </p:nvGrpSpPr>
          <p:grpSpPr bwMode="auto">
            <a:xfrm>
              <a:off x="755576" y="764704"/>
              <a:ext cx="6516496" cy="2882805"/>
              <a:chOff x="755576" y="764704"/>
              <a:chExt cx="6516495" cy="2882805"/>
            </a:xfrm>
          </p:grpSpPr>
          <p:pic>
            <p:nvPicPr>
              <p:cNvPr id="49" name="Picture 3"/>
              <p:cNvPicPr>
                <a:picLocks noChangeAspect="1" noChangeArrowheads="1"/>
              </p:cNvPicPr>
              <p:nvPr/>
            </p:nvPicPr>
            <p:blipFill>
              <a:blip r:embed="rId12" cstate="email"/>
              <a:srcRect/>
              <a:stretch>
                <a:fillRect/>
              </a:stretch>
            </p:blipFill>
            <p:spPr bwMode="auto">
              <a:xfrm>
                <a:off x="5220071" y="908720"/>
                <a:ext cx="2052000" cy="273878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36195" dist="12700" dir="11400000" algn="tl" rotWithShape="0">
                  <a:srgbClr val="000000">
                    <a:alpha val="33000"/>
                  </a:srgbClr>
                </a:outerShdw>
              </a:effectLst>
              <a:scene3d>
                <a:camera prst="perspectiveContrastingLeftFacing">
                  <a:rot lat="540000" lon="2100000" rev="0"/>
                </a:camera>
                <a:lightRig rig="soft" dir="t"/>
              </a:scene3d>
              <a:sp3d contourW="12700" prstMaterial="matte">
                <a:bevelT w="63500" h="50800"/>
                <a:contourClr>
                  <a:srgbClr val="C0C0C0"/>
                </a:contourClr>
              </a:sp3d>
            </p:spPr>
          </p:pic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13" cstate="email"/>
              <a:srcRect/>
              <a:stretch>
                <a:fillRect/>
              </a:stretch>
            </p:blipFill>
            <p:spPr bwMode="auto">
              <a:xfrm>
                <a:off x="3635895" y="764704"/>
                <a:ext cx="2035497" cy="282865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36195" dist="12700" dir="11400000" algn="tl" rotWithShape="0">
                  <a:srgbClr val="000000">
                    <a:alpha val="33000"/>
                  </a:srgbClr>
                </a:outerShdw>
              </a:effectLst>
              <a:scene3d>
                <a:camera prst="perspectiveContrastingLeftFacing">
                  <a:rot lat="540000" lon="2100000" rev="0"/>
                </a:camera>
                <a:lightRig rig="soft" dir="t"/>
              </a:scene3d>
              <a:sp3d contourW="12700" prstMaterial="matte">
                <a:bevelT w="63500" h="50800"/>
                <a:contourClr>
                  <a:srgbClr val="C0C0C0"/>
                </a:contourClr>
              </a:sp3d>
            </p:spPr>
          </p:pic>
          <p:pic>
            <p:nvPicPr>
              <p:cNvPr id="51" name="Picture 4"/>
              <p:cNvPicPr>
                <a:picLocks noChangeAspect="1" noChangeArrowheads="1"/>
              </p:cNvPicPr>
              <p:nvPr/>
            </p:nvPicPr>
            <p:blipFill>
              <a:blip r:embed="rId14" cstate="email"/>
              <a:srcRect/>
              <a:stretch>
                <a:fillRect/>
              </a:stretch>
            </p:blipFill>
            <p:spPr bwMode="auto">
              <a:xfrm>
                <a:off x="2267744" y="764704"/>
                <a:ext cx="2136323" cy="28080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36195" dist="12700" dir="11400000" algn="tl" rotWithShape="0">
                  <a:srgbClr val="000000">
                    <a:alpha val="33000"/>
                  </a:srgbClr>
                </a:outerShdw>
              </a:effectLst>
              <a:scene3d>
                <a:camera prst="perspectiveContrastingLeftFacing">
                  <a:rot lat="540000" lon="2100000" rev="0"/>
                </a:camera>
                <a:lightRig rig="soft" dir="t"/>
              </a:scene3d>
              <a:sp3d contourW="12700" prstMaterial="matte">
                <a:bevelT w="63500" h="50800"/>
                <a:contourClr>
                  <a:srgbClr val="C0C0C0"/>
                </a:contourClr>
              </a:sp3d>
            </p:spPr>
          </p:pic>
          <p:pic>
            <p:nvPicPr>
              <p:cNvPr id="52" name="Picture 5"/>
              <p:cNvPicPr>
                <a:picLocks noChangeAspect="1" noChangeArrowheads="1"/>
              </p:cNvPicPr>
              <p:nvPr/>
            </p:nvPicPr>
            <p:blipFill>
              <a:blip r:embed="rId15" cstate="email"/>
              <a:srcRect/>
              <a:stretch>
                <a:fillRect/>
              </a:stretch>
            </p:blipFill>
            <p:spPr bwMode="auto">
              <a:xfrm>
                <a:off x="755576" y="764704"/>
                <a:ext cx="2134881" cy="27000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36195" dist="12700" dir="11400000" algn="tl" rotWithShape="0">
                  <a:srgbClr val="000000">
                    <a:alpha val="33000"/>
                  </a:srgbClr>
                </a:outerShdw>
              </a:effectLst>
              <a:scene3d>
                <a:camera prst="perspectiveContrastingLeftFacing">
                  <a:rot lat="540000" lon="2100000" rev="0"/>
                </a:camera>
                <a:lightRig rig="soft" dir="t"/>
              </a:scene3d>
              <a:sp3d contourW="12700" prstMaterial="matte">
                <a:bevelT w="63500" h="50800"/>
                <a:contourClr>
                  <a:srgbClr val="C0C0C0"/>
                </a:contourClr>
              </a:sp3d>
            </p:spPr>
          </p:pic>
        </p:grpSp>
      </p:grpSp>
      <p:sp>
        <p:nvSpPr>
          <p:cNvPr id="7218" name="ZoneTexte 43"/>
          <p:cNvSpPr txBox="1">
            <a:spLocks noChangeArrowheads="1"/>
          </p:cNvSpPr>
          <p:nvPr/>
        </p:nvSpPr>
        <p:spPr bwMode="auto">
          <a:xfrm>
            <a:off x="3492500" y="96838"/>
            <a:ext cx="52562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/>
              <a:t>Lancement de séquence: </a:t>
            </a:r>
            <a:r>
              <a:rPr lang="fr-FR" sz="1400" b="1" dirty="0"/>
              <a:t>Apport technologique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3707904" y="587727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CCF E33 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051720" y="1556792"/>
            <a:ext cx="6584603" cy="301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0" y="2420888"/>
            <a:ext cx="3857625" cy="720080"/>
          </a:xfrm>
          <a:prstGeom prst="round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3" name="Connecteur droit 2"/>
          <p:cNvCxnSpPr/>
          <p:nvPr/>
        </p:nvCxnSpPr>
        <p:spPr>
          <a:xfrm rot="5400000">
            <a:off x="-1035844" y="3536157"/>
            <a:ext cx="564356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à coins arrondis 14"/>
          <p:cNvSpPr/>
          <p:nvPr/>
        </p:nvSpPr>
        <p:spPr>
          <a:xfrm>
            <a:off x="3059832" y="476672"/>
            <a:ext cx="5796136" cy="5929332"/>
          </a:xfrm>
          <a:prstGeom prst="roundRect">
            <a:avLst>
              <a:gd name="adj" fmla="val 4351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solidFill>
                <a:schemeClr val="tx2">
                  <a:lumMod val="75000"/>
                </a:schemeClr>
              </a:solidFill>
            </a:endParaRPr>
          </a:p>
          <a:p>
            <a:pPr marL="179388" indent="-1746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16" name="Picture 1" descr="G:\2014\gremv2014\bonome\Captugg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32363" y="3357563"/>
            <a:ext cx="2759075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3" descr="C:\Users\axelle\Desktop\24062014\pascaal gremv\bonome\Caukiptu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96188" y="0"/>
            <a:ext cx="13335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ZoneTexte 26"/>
          <p:cNvSpPr txBox="1">
            <a:spLocks noChangeArrowheads="1"/>
          </p:cNvSpPr>
          <p:nvPr/>
        </p:nvSpPr>
        <p:spPr bwMode="auto">
          <a:xfrm>
            <a:off x="3635375" y="44450"/>
            <a:ext cx="3168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 dirty="0">
                <a:latin typeface="Calibri" pitchFamily="34" charset="0"/>
              </a:rPr>
              <a:t>Bilan </a:t>
            </a:r>
            <a:r>
              <a:rPr lang="fr-FR" sz="2800" b="1" dirty="0" err="1">
                <a:latin typeface="Calibri" pitchFamily="34" charset="0"/>
              </a:rPr>
              <a:t>remédiation</a:t>
            </a:r>
            <a:r>
              <a:rPr lang="fr-FR" sz="2800" b="1" dirty="0">
                <a:latin typeface="Calibri" pitchFamily="34" charset="0"/>
              </a:rPr>
              <a:t> </a:t>
            </a:r>
          </a:p>
        </p:txBody>
      </p:sp>
      <p:sp>
        <p:nvSpPr>
          <p:cNvPr id="34828" name="ZoneTexte 27"/>
          <p:cNvSpPr txBox="1">
            <a:spLocks noChangeArrowheads="1"/>
          </p:cNvSpPr>
          <p:nvPr/>
        </p:nvSpPr>
        <p:spPr bwMode="auto">
          <a:xfrm>
            <a:off x="3779838" y="908050"/>
            <a:ext cx="51847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17375E"/>
                </a:solidFill>
                <a:latin typeface="Calibri" pitchFamily="34" charset="0"/>
              </a:rPr>
              <a:t>Situation d’échec, perte de temps due à l’absence de méthode et de savoir. Découragement….</a:t>
            </a:r>
          </a:p>
          <a:p>
            <a:endParaRPr lang="fr-FR" dirty="0">
              <a:latin typeface="Calibri" pitchFamily="34" charset="0"/>
            </a:endParaRPr>
          </a:p>
        </p:txBody>
      </p:sp>
      <p:pic>
        <p:nvPicPr>
          <p:cNvPr id="22" name="Picture 2" descr="https://encrypted-tbn2.gstatic.com/images?q=tbn:ANd9GcRofJ-IeT-pi9y_Gn8riZvHtm0V99Yas_45qdqT9jdj9GoMIXgtD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19475" y="2636838"/>
            <a:ext cx="1620838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740650" y="3644900"/>
            <a:ext cx="1100138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219700" y="2060575"/>
            <a:ext cx="16113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79838" y="4508500"/>
            <a:ext cx="741362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l_fi" descr="http://www.glodark.com/peugeot307/com2000_4647.jpg"/>
          <p:cNvPicPr>
            <a:picLocks noChangeAspect="1" noChangeArrowheads="1"/>
          </p:cNvPicPr>
          <p:nvPr/>
        </p:nvPicPr>
        <p:blipFill>
          <a:blip r:embed="rId8" r:link="rId9" cstate="email"/>
          <a:srcRect/>
          <a:stretch>
            <a:fillRect/>
          </a:stretch>
        </p:blipFill>
        <p:spPr bwMode="auto">
          <a:xfrm>
            <a:off x="6948488" y="2349500"/>
            <a:ext cx="16430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740650" y="4941888"/>
            <a:ext cx="116681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372225" y="4643438"/>
            <a:ext cx="1223963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Connecteur droit avec flèche 29"/>
          <p:cNvCxnSpPr>
            <a:stCxn id="25" idx="0"/>
          </p:cNvCxnSpPr>
          <p:nvPr/>
        </p:nvCxnSpPr>
        <p:spPr>
          <a:xfrm flipV="1">
            <a:off x="4151313" y="3573463"/>
            <a:ext cx="204787" cy="935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èche vers le bas 30"/>
          <p:cNvSpPr/>
          <p:nvPr/>
        </p:nvSpPr>
        <p:spPr>
          <a:xfrm>
            <a:off x="1403648" y="1484784"/>
            <a:ext cx="288032" cy="5373216"/>
          </a:xfrm>
          <a:prstGeom prst="downArrow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395536" y="5589240"/>
            <a:ext cx="2500313" cy="78581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Synthèse</a:t>
            </a:r>
          </a:p>
        </p:txBody>
      </p:sp>
      <p:sp>
        <p:nvSpPr>
          <p:cNvPr id="33" name="Rectangle à coins arrondis 32"/>
          <p:cNvSpPr/>
          <p:nvPr/>
        </p:nvSpPr>
        <p:spPr>
          <a:xfrm>
            <a:off x="467544" y="620688"/>
            <a:ext cx="2500313" cy="78581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Travaux pratiques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395536" y="2348880"/>
            <a:ext cx="2500313" cy="5400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Bilan</a:t>
            </a:r>
          </a:p>
        </p:txBody>
      </p:sp>
      <p:grpSp>
        <p:nvGrpSpPr>
          <p:cNvPr id="34849" name="Groupe 34"/>
          <p:cNvGrpSpPr>
            <a:grpSpLocks/>
          </p:cNvGrpSpPr>
          <p:nvPr/>
        </p:nvGrpSpPr>
        <p:grpSpPr bwMode="auto">
          <a:xfrm>
            <a:off x="684213" y="3357563"/>
            <a:ext cx="1709737" cy="933450"/>
            <a:chOff x="544513" y="2924175"/>
            <a:chExt cx="2143125" cy="1222375"/>
          </a:xfrm>
        </p:grpSpPr>
        <p:sp>
          <p:nvSpPr>
            <p:cNvPr id="36" name="Flèche en arc 35"/>
            <p:cNvSpPr/>
            <p:nvPr/>
          </p:nvSpPr>
          <p:spPr>
            <a:xfrm rot="5889468">
              <a:off x="1228707" y="2736792"/>
              <a:ext cx="713051" cy="1428750"/>
            </a:xfrm>
            <a:prstGeom prst="circularArrow">
              <a:avLst>
                <a:gd name="adj1" fmla="val 12500"/>
                <a:gd name="adj2" fmla="val 1142320"/>
                <a:gd name="adj3" fmla="val 20457681"/>
                <a:gd name="adj4" fmla="val 2029702"/>
                <a:gd name="adj5" fmla="val 18615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37" name="Ellipse 36"/>
            <p:cNvSpPr/>
            <p:nvPr/>
          </p:nvSpPr>
          <p:spPr>
            <a:xfrm>
              <a:off x="1901627" y="3425182"/>
              <a:ext cx="786011" cy="3554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TD</a:t>
              </a:r>
            </a:p>
          </p:txBody>
        </p:sp>
        <p:sp>
          <p:nvSpPr>
            <p:cNvPr id="38" name="Ellipse 37"/>
            <p:cNvSpPr/>
            <p:nvPr/>
          </p:nvSpPr>
          <p:spPr>
            <a:xfrm>
              <a:off x="1266847" y="2924175"/>
              <a:ext cx="784022" cy="3575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TD</a:t>
              </a:r>
            </a:p>
          </p:txBody>
        </p:sp>
        <p:sp>
          <p:nvSpPr>
            <p:cNvPr id="39" name="Ellipse 38"/>
            <p:cNvSpPr/>
            <p:nvPr/>
          </p:nvSpPr>
          <p:spPr>
            <a:xfrm>
              <a:off x="544513" y="3281740"/>
              <a:ext cx="786011" cy="3575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TD</a:t>
              </a:r>
            </a:p>
          </p:txBody>
        </p:sp>
        <p:sp>
          <p:nvSpPr>
            <p:cNvPr id="40" name="Ellipse 39"/>
            <p:cNvSpPr/>
            <p:nvPr/>
          </p:nvSpPr>
          <p:spPr>
            <a:xfrm>
              <a:off x="1115615" y="3788985"/>
              <a:ext cx="786012" cy="3575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TD</a:t>
              </a:r>
            </a:p>
          </p:txBody>
        </p:sp>
      </p:grpSp>
      <p:grpSp>
        <p:nvGrpSpPr>
          <p:cNvPr id="34850" name="Groupe 40"/>
          <p:cNvGrpSpPr>
            <a:grpSpLocks/>
          </p:cNvGrpSpPr>
          <p:nvPr/>
        </p:nvGrpSpPr>
        <p:grpSpPr bwMode="auto">
          <a:xfrm>
            <a:off x="755650" y="1412875"/>
            <a:ext cx="1711325" cy="860425"/>
            <a:chOff x="544513" y="4437063"/>
            <a:chExt cx="2143125" cy="1220787"/>
          </a:xfrm>
        </p:grpSpPr>
        <p:sp>
          <p:nvSpPr>
            <p:cNvPr id="42" name="Flèche en arc 41"/>
            <p:cNvSpPr/>
            <p:nvPr/>
          </p:nvSpPr>
          <p:spPr>
            <a:xfrm rot="5889468">
              <a:off x="1301817" y="4248287"/>
              <a:ext cx="714002" cy="1429412"/>
            </a:xfrm>
            <a:prstGeom prst="circularArrow">
              <a:avLst>
                <a:gd name="adj1" fmla="val 12500"/>
                <a:gd name="adj2" fmla="val 1142320"/>
                <a:gd name="adj3" fmla="val 20457681"/>
                <a:gd name="adj4" fmla="val 2029702"/>
                <a:gd name="adj5" fmla="val 18615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43" name="Ellipse 42"/>
            <p:cNvSpPr/>
            <p:nvPr/>
          </p:nvSpPr>
          <p:spPr>
            <a:xfrm>
              <a:off x="1902356" y="4937090"/>
              <a:ext cx="785282" cy="358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44" name="Ellipse 43"/>
            <p:cNvSpPr/>
            <p:nvPr/>
          </p:nvSpPr>
          <p:spPr>
            <a:xfrm>
              <a:off x="1258226" y="4437063"/>
              <a:ext cx="787270" cy="358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45" name="Ellipse 44"/>
            <p:cNvSpPr/>
            <p:nvPr/>
          </p:nvSpPr>
          <p:spPr>
            <a:xfrm>
              <a:off x="544513" y="4795191"/>
              <a:ext cx="785283" cy="3558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46" name="Ellipse 45"/>
            <p:cNvSpPr/>
            <p:nvPr/>
          </p:nvSpPr>
          <p:spPr>
            <a:xfrm>
              <a:off x="1115086" y="5299723"/>
              <a:ext cx="787270" cy="3581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</p:grpSp>
      <p:sp>
        <p:nvSpPr>
          <p:cNvPr id="47" name="Rectangle à coins arrondis 46"/>
          <p:cNvSpPr/>
          <p:nvPr/>
        </p:nvSpPr>
        <p:spPr>
          <a:xfrm>
            <a:off x="395536" y="2852936"/>
            <a:ext cx="2500313" cy="43204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 Expérience</a:t>
            </a:r>
          </a:p>
        </p:txBody>
      </p:sp>
      <p:grpSp>
        <p:nvGrpSpPr>
          <p:cNvPr id="34854" name="Groupe 47"/>
          <p:cNvGrpSpPr>
            <a:grpSpLocks/>
          </p:cNvGrpSpPr>
          <p:nvPr/>
        </p:nvGrpSpPr>
        <p:grpSpPr bwMode="auto">
          <a:xfrm>
            <a:off x="684213" y="4508500"/>
            <a:ext cx="1709737" cy="862013"/>
            <a:chOff x="544513" y="4437063"/>
            <a:chExt cx="2143125" cy="1220787"/>
          </a:xfrm>
        </p:grpSpPr>
        <p:sp>
          <p:nvSpPr>
            <p:cNvPr id="49" name="Flèche en arc 48"/>
            <p:cNvSpPr/>
            <p:nvPr/>
          </p:nvSpPr>
          <p:spPr>
            <a:xfrm rot="5889468">
              <a:off x="1302515" y="4249896"/>
              <a:ext cx="712688" cy="1428750"/>
            </a:xfrm>
            <a:prstGeom prst="circularArrow">
              <a:avLst>
                <a:gd name="adj1" fmla="val 12500"/>
                <a:gd name="adj2" fmla="val 1142320"/>
                <a:gd name="adj3" fmla="val 20457681"/>
                <a:gd name="adj4" fmla="val 2029702"/>
                <a:gd name="adj5" fmla="val 18615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50" name="Ellipse 49"/>
            <p:cNvSpPr/>
            <p:nvPr/>
          </p:nvSpPr>
          <p:spPr>
            <a:xfrm>
              <a:off x="1901627" y="4936169"/>
              <a:ext cx="786011" cy="3574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51" name="Ellipse 50"/>
            <p:cNvSpPr/>
            <p:nvPr/>
          </p:nvSpPr>
          <p:spPr>
            <a:xfrm>
              <a:off x="1258888" y="4437063"/>
              <a:ext cx="786012" cy="3574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52" name="Ellipse 51"/>
            <p:cNvSpPr/>
            <p:nvPr/>
          </p:nvSpPr>
          <p:spPr>
            <a:xfrm>
              <a:off x="544513" y="4794532"/>
              <a:ext cx="786011" cy="3574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53" name="Ellipse 52"/>
            <p:cNvSpPr/>
            <p:nvPr/>
          </p:nvSpPr>
          <p:spPr>
            <a:xfrm>
              <a:off x="1115615" y="5300381"/>
              <a:ext cx="786012" cy="3574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123728" y="0"/>
            <a:ext cx="5256559" cy="369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Je tente autre chose</a:t>
            </a:r>
          </a:p>
        </p:txBody>
      </p:sp>
      <p:sp>
        <p:nvSpPr>
          <p:cNvPr id="6" name="Pensées 5"/>
          <p:cNvSpPr/>
          <p:nvPr/>
        </p:nvSpPr>
        <p:spPr>
          <a:xfrm>
            <a:off x="2987675" y="765175"/>
            <a:ext cx="2881313" cy="1944688"/>
          </a:xfrm>
          <a:prstGeom prst="cloudCallout">
            <a:avLst>
              <a:gd name="adj1" fmla="val -89789"/>
              <a:gd name="adj2" fmla="val 1083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/>
              <a:t>Petite</a:t>
            </a:r>
            <a:r>
              <a:rPr lang="fr-FR" sz="2000" b="1" dirty="0"/>
              <a:t>   expérience...</a:t>
            </a:r>
          </a:p>
        </p:txBody>
      </p:sp>
      <p:pic>
        <p:nvPicPr>
          <p:cNvPr id="35844" name="Picture 2" descr="H:\2014\gremv2014\bonome\Captughgfh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87450" y="3644900"/>
            <a:ext cx="9715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oneTexte 3"/>
          <p:cNvSpPr txBox="1">
            <a:spLocks noChangeArrowheads="1"/>
          </p:cNvSpPr>
          <p:nvPr/>
        </p:nvSpPr>
        <p:spPr bwMode="auto">
          <a:xfrm>
            <a:off x="684213" y="981075"/>
            <a:ext cx="70564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 smtClean="0">
                <a:latin typeface="Calibri" pitchFamily="34" charset="0"/>
              </a:rPr>
              <a:t>Vous vivez en couple et votre compagne vous dit:</a:t>
            </a:r>
          </a:p>
          <a:p>
            <a:r>
              <a:rPr lang="fr-FR" sz="2000" dirty="0" smtClean="0">
                <a:latin typeface="Calibri" pitchFamily="34" charset="0"/>
              </a:rPr>
              <a:t>«  Chérie </a:t>
            </a:r>
            <a:r>
              <a:rPr lang="fr-FR" sz="2000" dirty="0">
                <a:latin typeface="Calibri" pitchFamily="34" charset="0"/>
              </a:rPr>
              <a:t>je crois que le </a:t>
            </a:r>
            <a:r>
              <a:rPr lang="fr-FR" sz="2000" dirty="0" smtClean="0">
                <a:latin typeface="Calibri" pitchFamily="34" charset="0"/>
              </a:rPr>
              <a:t>lave-linge </a:t>
            </a:r>
            <a:r>
              <a:rPr lang="fr-FR" sz="2000" b="1" dirty="0">
                <a:latin typeface="Calibri" pitchFamily="34" charset="0"/>
              </a:rPr>
              <a:t>ne fonctionne pas bien</a:t>
            </a:r>
            <a:r>
              <a:rPr lang="fr-FR" sz="2000" dirty="0">
                <a:latin typeface="Calibri" pitchFamily="34" charset="0"/>
              </a:rPr>
              <a:t>!</a:t>
            </a:r>
          </a:p>
          <a:p>
            <a:r>
              <a:rPr lang="fr-FR" sz="2000" dirty="0">
                <a:latin typeface="Calibri" pitchFamily="34" charset="0"/>
              </a:rPr>
              <a:t>Le linge n’est pas propre et en plus il </a:t>
            </a:r>
            <a:r>
              <a:rPr lang="fr-FR" sz="2000" b="1" dirty="0">
                <a:latin typeface="Calibri" pitchFamily="34" charset="0"/>
              </a:rPr>
              <a:t>est froid </a:t>
            </a:r>
            <a:r>
              <a:rPr lang="fr-FR" sz="2000" dirty="0">
                <a:latin typeface="Calibri" pitchFamily="34" charset="0"/>
              </a:rPr>
              <a:t>quand je le sors</a:t>
            </a:r>
            <a:r>
              <a:rPr lang="fr-FR" sz="2000" dirty="0" smtClean="0">
                <a:latin typeface="Calibri" pitchFamily="34" charset="0"/>
              </a:rPr>
              <a:t>! »     </a:t>
            </a:r>
            <a:endParaRPr lang="fr-FR" sz="2000" dirty="0">
              <a:latin typeface="Calibri" pitchFamily="34" charset="0"/>
            </a:endParaRP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79388" y="2060575"/>
            <a:ext cx="590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Calibri" pitchFamily="34" charset="0"/>
              </a:rPr>
              <a:t>Question posée aux élèves : Qu’est ce vous faites?</a:t>
            </a:r>
          </a:p>
        </p:txBody>
      </p:sp>
      <p:grpSp>
        <p:nvGrpSpPr>
          <p:cNvPr id="36868" name="Groupe 10"/>
          <p:cNvGrpSpPr>
            <a:grpSpLocks/>
          </p:cNvGrpSpPr>
          <p:nvPr/>
        </p:nvGrpSpPr>
        <p:grpSpPr bwMode="auto">
          <a:xfrm>
            <a:off x="1692275" y="3068638"/>
            <a:ext cx="3298825" cy="2286000"/>
            <a:chOff x="1763688" y="2420888"/>
            <a:chExt cx="3299531" cy="2285231"/>
          </a:xfrm>
        </p:grpSpPr>
        <p:pic>
          <p:nvPicPr>
            <p:cNvPr id="36871" name="Picture 2" descr="H:\2014\gremv2014\bonome\Je.JP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763688" y="2420888"/>
              <a:ext cx="3299531" cy="2285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2" name="Picture 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491769" y="2636912"/>
              <a:ext cx="682760" cy="646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Pensées 6"/>
          <p:cNvSpPr/>
          <p:nvPr/>
        </p:nvSpPr>
        <p:spPr>
          <a:xfrm>
            <a:off x="6228184" y="2276872"/>
            <a:ext cx="2016125" cy="1368425"/>
          </a:xfrm>
          <a:prstGeom prst="cloudCallout">
            <a:avLst>
              <a:gd name="adj1" fmla="val -120387"/>
              <a:gd name="adj2" fmla="val 791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J’appelle le réparateur</a:t>
            </a:r>
          </a:p>
        </p:txBody>
      </p:sp>
      <p:pic>
        <p:nvPicPr>
          <p:cNvPr id="36870" name="Picture 2" descr="H:\2014\gremv2014\bonome\Captughgfh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16013" y="3716338"/>
            <a:ext cx="9715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123728" y="0"/>
            <a:ext cx="5256559" cy="369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Je tente autre chose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:\2014\gremv2014\bonome\J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713" y="2420938"/>
            <a:ext cx="3298825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ensées 3"/>
          <p:cNvSpPr/>
          <p:nvPr/>
        </p:nvSpPr>
        <p:spPr>
          <a:xfrm>
            <a:off x="3779838" y="549275"/>
            <a:ext cx="2447925" cy="1511300"/>
          </a:xfrm>
          <a:prstGeom prst="cloudCallout">
            <a:avLst>
              <a:gd name="adj1" fmla="val -45372"/>
              <a:gd name="adj2" fmla="val 1388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j’en achète un autre sur internet</a:t>
            </a:r>
          </a:p>
        </p:txBody>
      </p:sp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84438" y="2636838"/>
            <a:ext cx="682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2" descr="H:\2014\gremv2014\bonome\Captughgfh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58888" y="3068638"/>
            <a:ext cx="9715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:\2014\gremv2014\bonome\J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713" y="2420938"/>
            <a:ext cx="3298825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ensées 3"/>
          <p:cNvSpPr/>
          <p:nvPr/>
        </p:nvSpPr>
        <p:spPr>
          <a:xfrm>
            <a:off x="4211638" y="620713"/>
            <a:ext cx="2016125" cy="1512887"/>
          </a:xfrm>
          <a:prstGeom prst="cloudCallout">
            <a:avLst>
              <a:gd name="adj1" fmla="val -19882"/>
              <a:gd name="adj2" fmla="val 1295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Je le branche sur l’eau chaude</a:t>
            </a: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84438" y="2636838"/>
            <a:ext cx="682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2" descr="H:\2014\gremv2014\bonome\Captughgfh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58888" y="3068638"/>
            <a:ext cx="9715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:\2014\gremv2014\bonome\J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713" y="2420938"/>
            <a:ext cx="3298825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35825" y="333375"/>
            <a:ext cx="16573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ensées 3"/>
          <p:cNvSpPr/>
          <p:nvPr/>
        </p:nvSpPr>
        <p:spPr>
          <a:xfrm>
            <a:off x="2843213" y="260350"/>
            <a:ext cx="2881312" cy="1944688"/>
          </a:xfrm>
          <a:prstGeom prst="cloudCallout">
            <a:avLst>
              <a:gd name="adj1" fmla="val -89789"/>
              <a:gd name="adj2" fmla="val 1083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Pourquoi  vous n’essayez pas de le réparer?</a:t>
            </a:r>
          </a:p>
        </p:txBody>
      </p:sp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84438" y="2636838"/>
            <a:ext cx="682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2" descr="H:\2014\gremv2014\bonome\Captughgfh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58888" y="3141663"/>
            <a:ext cx="9715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ZoneTexte 10"/>
          <p:cNvSpPr txBox="1">
            <a:spLocks noChangeArrowheads="1"/>
          </p:cNvSpPr>
          <p:nvPr/>
        </p:nvSpPr>
        <p:spPr bwMode="auto">
          <a:xfrm>
            <a:off x="1692275" y="2492375"/>
            <a:ext cx="7921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5400" b="1">
                <a:solidFill>
                  <a:srgbClr val="FF0000"/>
                </a:solidFill>
                <a:latin typeface="Calibri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:\2014\gremv2014\bonome\J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713" y="2420938"/>
            <a:ext cx="3298825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35825" y="333375"/>
            <a:ext cx="16573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ensées 3"/>
          <p:cNvSpPr/>
          <p:nvPr/>
        </p:nvSpPr>
        <p:spPr>
          <a:xfrm>
            <a:off x="3419475" y="333375"/>
            <a:ext cx="2520950" cy="1943100"/>
          </a:xfrm>
          <a:prstGeom prst="cloudCallout">
            <a:avLst>
              <a:gd name="adj1" fmla="val -21512"/>
              <a:gd name="adj2" fmla="val 968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On a pas les compétences, on n’y connait rien!</a:t>
            </a:r>
          </a:p>
        </p:txBody>
      </p:sp>
      <p:sp>
        <p:nvSpPr>
          <p:cNvPr id="40965" name="ZoneTexte 10"/>
          <p:cNvSpPr txBox="1">
            <a:spLocks noChangeArrowheads="1"/>
          </p:cNvSpPr>
          <p:nvPr/>
        </p:nvSpPr>
        <p:spPr bwMode="auto">
          <a:xfrm>
            <a:off x="2916238" y="2492375"/>
            <a:ext cx="7921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5400" b="1">
                <a:solidFill>
                  <a:srgbClr val="FF0000"/>
                </a:solidFill>
                <a:latin typeface="Calibri" pitchFamily="34" charset="0"/>
              </a:rPr>
              <a:t>?</a:t>
            </a:r>
          </a:p>
        </p:txBody>
      </p:sp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39975" y="2636838"/>
            <a:ext cx="682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2" descr="H:\2014\gremv2014\bonome\Captughgfh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58888" y="3141663"/>
            <a:ext cx="9715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65813" y="692150"/>
            <a:ext cx="28114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2" descr="H:\2014\gremv2014\bonome\J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63713" y="2420938"/>
            <a:ext cx="3298825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2" descr="G:\2015\bonome\Captuxs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11413" y="2636838"/>
            <a:ext cx="46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ensées 4"/>
          <p:cNvSpPr/>
          <p:nvPr/>
        </p:nvSpPr>
        <p:spPr>
          <a:xfrm>
            <a:off x="5003800" y="476250"/>
            <a:ext cx="3889375" cy="2520950"/>
          </a:xfrm>
          <a:prstGeom prst="cloudCallout">
            <a:avLst>
              <a:gd name="adj1" fmla="val -50694"/>
              <a:gd name="adj2" fmla="val 607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1990" name="Picture 2" descr="H:\2014\gremv2014\bonome\Captughgfh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58888" y="3068638"/>
            <a:ext cx="9715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ensées 6"/>
          <p:cNvSpPr/>
          <p:nvPr/>
        </p:nvSpPr>
        <p:spPr>
          <a:xfrm>
            <a:off x="395288" y="260350"/>
            <a:ext cx="4608512" cy="2133600"/>
          </a:xfrm>
          <a:prstGeom prst="cloudCallout">
            <a:avLst>
              <a:gd name="adj1" fmla="val -16473"/>
              <a:gd name="adj2" fmla="val 886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Vous savez vous servir d’un ordinateur et </a:t>
            </a:r>
            <a:r>
              <a:rPr lang="fr-FR" sz="2000" b="1" dirty="0" smtClean="0">
                <a:solidFill>
                  <a:schemeClr val="tx1"/>
                </a:solidFill>
              </a:rPr>
              <a:t>d’internet</a:t>
            </a:r>
            <a:r>
              <a:rPr lang="fr-FR" sz="2000" b="1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sées 1"/>
          <p:cNvSpPr/>
          <p:nvPr/>
        </p:nvSpPr>
        <p:spPr>
          <a:xfrm>
            <a:off x="395288" y="333375"/>
            <a:ext cx="4608512" cy="1943100"/>
          </a:xfrm>
          <a:prstGeom prst="cloudCallout">
            <a:avLst>
              <a:gd name="adj1" fmla="val -4505"/>
              <a:gd name="adj2" fmla="val 386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Alors  exercice sur poste informatique </a:t>
            </a:r>
          </a:p>
        </p:txBody>
      </p:sp>
      <p:pic>
        <p:nvPicPr>
          <p:cNvPr id="43011" name="Picture 2" descr="H:\2014\gremv2014\bonome\Captlu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2636838"/>
            <a:ext cx="2679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35150" y="2781300"/>
            <a:ext cx="6842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ZoneTexte 11"/>
          <p:cNvSpPr txBox="1">
            <a:spLocks noChangeArrowheads="1"/>
          </p:cNvSpPr>
          <p:nvPr/>
        </p:nvSpPr>
        <p:spPr bwMode="auto">
          <a:xfrm>
            <a:off x="4500563" y="2205038"/>
            <a:ext cx="2232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Calibri" pitchFamily="34" charset="0"/>
              </a:rPr>
              <a:t>Questionnaire:</a:t>
            </a:r>
          </a:p>
        </p:txBody>
      </p:sp>
      <p:sp>
        <p:nvSpPr>
          <p:cNvPr id="43014" name="ZoneTexte 10"/>
          <p:cNvSpPr txBox="1">
            <a:spLocks noChangeArrowheads="1"/>
          </p:cNvSpPr>
          <p:nvPr/>
        </p:nvSpPr>
        <p:spPr bwMode="auto">
          <a:xfrm>
            <a:off x="3203575" y="2636838"/>
            <a:ext cx="64087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latin typeface="Calibri" pitchFamily="34" charset="0"/>
              </a:rPr>
              <a:t>1 </a:t>
            </a:r>
            <a:r>
              <a:rPr lang="fr-FR" sz="2000" b="1" dirty="0">
                <a:latin typeface="Calibri" pitchFamily="34" charset="0"/>
              </a:rPr>
              <a:t>Qu'est ce qui chauffe l’eau de mon </a:t>
            </a:r>
            <a:r>
              <a:rPr lang="fr-FR" sz="2000" b="1" dirty="0" smtClean="0">
                <a:latin typeface="Calibri" pitchFamily="34" charset="0"/>
              </a:rPr>
              <a:t>lave-linge</a:t>
            </a:r>
            <a:r>
              <a:rPr lang="fr-FR" sz="2000" b="1" dirty="0">
                <a:latin typeface="Calibri" pitchFamily="34" charset="0"/>
              </a:rPr>
              <a:t>?</a:t>
            </a:r>
          </a:p>
          <a:p>
            <a:r>
              <a:rPr lang="fr-FR" sz="2000" b="1" dirty="0">
                <a:latin typeface="Calibri" pitchFamily="34" charset="0"/>
              </a:rPr>
              <a:t>2 Ou est ce que cela se situe dans le </a:t>
            </a:r>
            <a:r>
              <a:rPr lang="fr-FR" sz="2000" b="1" dirty="0" smtClean="0">
                <a:latin typeface="Calibri" pitchFamily="34" charset="0"/>
              </a:rPr>
              <a:t>lave-linge</a:t>
            </a:r>
            <a:r>
              <a:rPr lang="fr-FR" sz="2000" b="1" dirty="0">
                <a:latin typeface="Calibri" pitchFamily="34" charset="0"/>
              </a:rPr>
              <a:t>?</a:t>
            </a:r>
          </a:p>
          <a:p>
            <a:r>
              <a:rPr lang="fr-FR" sz="2000" b="1" dirty="0">
                <a:latin typeface="Calibri" pitchFamily="34" charset="0"/>
              </a:rPr>
              <a:t>3 Comment contrôler l’élément, </a:t>
            </a:r>
          </a:p>
          <a:p>
            <a:r>
              <a:rPr lang="fr-FR" sz="2000" b="1" dirty="0">
                <a:latin typeface="Calibri" pitchFamily="34" charset="0"/>
              </a:rPr>
              <a:t>4 Quels sont les outils nécessaires?</a:t>
            </a:r>
          </a:p>
          <a:p>
            <a:r>
              <a:rPr lang="fr-FR" sz="2000" b="1" dirty="0">
                <a:latin typeface="Calibri" pitchFamily="34" charset="0"/>
              </a:rPr>
              <a:t>5 Quelles sont les règles de sécurité?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ChangeArrowheads="1"/>
          </p:cNvSpPr>
          <p:nvPr/>
        </p:nvSpPr>
        <p:spPr bwMode="auto">
          <a:xfrm>
            <a:off x="468313" y="2420938"/>
            <a:ext cx="49672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latin typeface="Calibri" pitchFamily="34" charset="0"/>
              </a:rPr>
              <a:t>Le thermoplongeur </a:t>
            </a:r>
            <a:r>
              <a:rPr lang="fr-FR" dirty="0">
                <a:latin typeface="Calibri" pitchFamily="34" charset="0"/>
              </a:rPr>
              <a:t/>
            </a:r>
            <a:br>
              <a:rPr lang="fr-FR" dirty="0">
                <a:latin typeface="Calibri" pitchFamily="34" charset="0"/>
              </a:rPr>
            </a:br>
            <a:r>
              <a:rPr lang="fr-FR" dirty="0">
                <a:latin typeface="Calibri" pitchFamily="34" charset="0"/>
              </a:rPr>
              <a:t>Pièce indispensable qui assure le chauffage de l'eau. C'est ni plus ni moins </a:t>
            </a:r>
            <a:r>
              <a:rPr lang="fr-FR" u="sng" dirty="0">
                <a:latin typeface="Calibri" pitchFamily="34" charset="0"/>
              </a:rPr>
              <a:t>qu'une résistance </a:t>
            </a:r>
            <a:r>
              <a:rPr lang="fr-FR" dirty="0">
                <a:latin typeface="Calibri" pitchFamily="34" charset="0"/>
              </a:rPr>
              <a:t>située entre la cuve et le tambour.</a:t>
            </a:r>
          </a:p>
        </p:txBody>
      </p:sp>
      <p:pic>
        <p:nvPicPr>
          <p:cNvPr id="44035" name="Picture 4" descr="pompe vidang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56325" y="1989138"/>
            <a:ext cx="2587625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750" y="4005263"/>
            <a:ext cx="5834063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92275" y="1052513"/>
            <a:ext cx="645636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260350"/>
            <a:ext cx="17494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195513" y="549275"/>
            <a:ext cx="568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1 Qu'est ce qui chauffe l’eau de mon </a:t>
            </a:r>
            <a:r>
              <a:rPr lang="fr-FR" sz="2000" b="1" dirty="0" smtClean="0">
                <a:latin typeface="Calibri" pitchFamily="34" charset="0"/>
              </a:rPr>
              <a:t>lave-linge</a:t>
            </a:r>
            <a:r>
              <a:rPr lang="fr-FR" sz="2000" b="1" dirty="0">
                <a:latin typeface="Calibri" pitchFamily="34" charset="0"/>
              </a:rPr>
              <a:t>?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843808" y="116632"/>
            <a:ext cx="39604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Réponses des élèves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060848"/>
            <a:ext cx="33575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5" name="Groupe 7"/>
          <p:cNvGrpSpPr>
            <a:grpSpLocks/>
          </p:cNvGrpSpPr>
          <p:nvPr/>
        </p:nvGrpSpPr>
        <p:grpSpPr bwMode="auto">
          <a:xfrm>
            <a:off x="3491880" y="1844824"/>
            <a:ext cx="5832475" cy="2576513"/>
            <a:chOff x="2656880" y="2324472"/>
            <a:chExt cx="6048672" cy="2909688"/>
          </a:xfrm>
        </p:grpSpPr>
        <p:pic>
          <p:nvPicPr>
            <p:cNvPr id="8204" name="Picture 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656880" y="2324472"/>
              <a:ext cx="6048672" cy="2909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5" name="Picture 4" descr="H:\2014\gremv2014\bonome\Capfhture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7517928" y="4097288"/>
              <a:ext cx="888029" cy="1044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ZoneTexte 3"/>
          <p:cNvSpPr txBox="1"/>
          <p:nvPr/>
        </p:nvSpPr>
        <p:spPr>
          <a:xfrm>
            <a:off x="2195736" y="5805264"/>
            <a:ext cx="4968875" cy="7270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Difficultés car les savoirs ne sont pas appris et aucune méthodologie de </a:t>
            </a:r>
            <a:r>
              <a:rPr lang="fr-FR" sz="2000" dirty="0" smtClean="0"/>
              <a:t>diagnostic. 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3491880" y="3501008"/>
            <a:ext cx="4679950" cy="10318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L’élève fait mais manque de motivation car il ne comprend pas pourquoi il réalise cette </a:t>
            </a:r>
            <a:r>
              <a:rPr lang="fr-FR" sz="2000" dirty="0" smtClean="0"/>
              <a:t>tâche et dans quel but?</a:t>
            </a:r>
            <a:endParaRPr lang="fr-FR" sz="2000" dirty="0"/>
          </a:p>
        </p:txBody>
      </p:sp>
      <p:pic>
        <p:nvPicPr>
          <p:cNvPr id="6" name="Picture 9" descr="G:\2014\gremv2014\bonome\KUG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316416" y="4869160"/>
            <a:ext cx="6175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Line 13"/>
          <p:cNvSpPr>
            <a:spLocks noChangeShapeType="1"/>
          </p:cNvSpPr>
          <p:nvPr/>
        </p:nvSpPr>
        <p:spPr bwMode="auto">
          <a:xfrm>
            <a:off x="2555776" y="4293096"/>
            <a:ext cx="503883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02" name="Line 14"/>
          <p:cNvSpPr>
            <a:spLocks noChangeShapeType="1"/>
          </p:cNvSpPr>
          <p:nvPr/>
        </p:nvSpPr>
        <p:spPr bwMode="auto">
          <a:xfrm>
            <a:off x="2555776" y="2996952"/>
            <a:ext cx="865187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03" name="ZoneTexte 12"/>
          <p:cNvSpPr txBox="1">
            <a:spLocks noChangeArrowheads="1"/>
          </p:cNvSpPr>
          <p:nvPr/>
        </p:nvSpPr>
        <p:spPr bwMode="auto">
          <a:xfrm>
            <a:off x="2916238" y="107950"/>
            <a:ext cx="4032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dirty="0"/>
              <a:t>Bilan de la séquence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11560" y="548680"/>
            <a:ext cx="7992888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Cours magistral </a:t>
            </a:r>
          </a:p>
          <a:p>
            <a:r>
              <a:rPr lang="fr-FR" sz="2000" dirty="0" smtClean="0"/>
              <a:t>Cours qui dépend totalement de l’enseignant, tant du point de vue du contenu que de la manière dont il se déroule ;le cours magistral n’induit pas d’implication des élèves.</a:t>
            </a:r>
            <a:endParaRPr lang="fr-FR" sz="2000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1979712" y="1844824"/>
            <a:ext cx="1008112" cy="50405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691680" y="50851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CCF E33 diagnostic système piloté  </a:t>
            </a:r>
            <a:endParaRPr lang="fr-FR" dirty="0"/>
          </a:p>
        </p:txBody>
      </p:sp>
      <p:pic>
        <p:nvPicPr>
          <p:cNvPr id="18440" name="Picture 2" descr="H:\2014\gremv2014\bonome\qss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172400" y="908720"/>
            <a:ext cx="79804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441" grpId="0" animBg="1"/>
      <p:bldP spid="8202" grpId="0" animBg="1"/>
      <p:bldP spid="15" grpId="0" animBg="1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85850" y="908050"/>
            <a:ext cx="805815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33788" y="4071938"/>
            <a:ext cx="5510212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388" y="836613"/>
            <a:ext cx="16510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10"/>
          <p:cNvSpPr>
            <a:spLocks noChangeArrowheads="1"/>
          </p:cNvSpPr>
          <p:nvPr/>
        </p:nvSpPr>
        <p:spPr bwMode="auto">
          <a:xfrm>
            <a:off x="2555875" y="476250"/>
            <a:ext cx="52416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2 </a:t>
            </a:r>
            <a:r>
              <a:rPr lang="fr-FR" sz="2000" b="1" dirty="0" smtClean="0">
                <a:latin typeface="Calibri" pitchFamily="34" charset="0"/>
              </a:rPr>
              <a:t>Où </a:t>
            </a:r>
            <a:r>
              <a:rPr lang="fr-FR" sz="2000" b="1" dirty="0">
                <a:latin typeface="Calibri" pitchFamily="34" charset="0"/>
              </a:rPr>
              <a:t>est ce que cela se situe dans le </a:t>
            </a:r>
            <a:r>
              <a:rPr lang="fr-FR" sz="2000" b="1" dirty="0" smtClean="0">
                <a:latin typeface="Calibri" pitchFamily="34" charset="0"/>
              </a:rPr>
              <a:t>lave-linge</a:t>
            </a:r>
            <a:r>
              <a:rPr lang="fr-FR" sz="2000" b="1" dirty="0">
                <a:latin typeface="Calibri" pitchFamily="34" charset="0"/>
              </a:rPr>
              <a:t>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843808" y="116632"/>
            <a:ext cx="39604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Réponses des élèves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2555875" y="404813"/>
            <a:ext cx="350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latin typeface="Calibri" pitchFamily="34" charset="0"/>
              </a:rPr>
              <a:t>3 Comment contrôler l’élément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284538"/>
            <a:ext cx="92694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412875"/>
            <a:ext cx="18256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79613" y="706438"/>
            <a:ext cx="7164387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843808" y="116632"/>
            <a:ext cx="39604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Réponses des élèves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550" y="2205038"/>
            <a:ext cx="7969250" cy="439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12" descr="C:\Users\axelle\Desktop\pascaal gremv\bonome\Captudd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260350"/>
            <a:ext cx="1074737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2195513" y="404813"/>
            <a:ext cx="3902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latin typeface="Calibri" pitchFamily="34" charset="0"/>
              </a:rPr>
              <a:t>4 Quels sont les outils nécessaires?</a:t>
            </a:r>
          </a:p>
        </p:txBody>
      </p:sp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4631351">
            <a:off x="5868988" y="908050"/>
            <a:ext cx="12334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5" descr="http://www.motoshop.fr/images/multimetre-89092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48038" y="836613"/>
            <a:ext cx="1295400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39750" y="4868863"/>
            <a:ext cx="14319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4005064"/>
            <a:ext cx="2658296" cy="97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843808" y="116632"/>
            <a:ext cx="39604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Réponses des élèves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:\2014\gremv2014\bonome\J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713" y="2420938"/>
            <a:ext cx="3298825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ensées 2"/>
          <p:cNvSpPr/>
          <p:nvPr/>
        </p:nvSpPr>
        <p:spPr>
          <a:xfrm>
            <a:off x="5003800" y="476250"/>
            <a:ext cx="3889375" cy="2520950"/>
          </a:xfrm>
          <a:prstGeom prst="cloudCallout">
            <a:avLst>
              <a:gd name="adj1" fmla="val -50694"/>
              <a:gd name="adj2" fmla="val 607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8132" name="Picture 5" descr="http://www.motoshop.fr/images/multimetre-89092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70525" y="1052513"/>
            <a:ext cx="9255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lexia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12088" y="908050"/>
            <a:ext cx="5905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16688" y="836613"/>
            <a:ext cx="7794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732588" y="1520825"/>
            <a:ext cx="9398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5" descr="http://www.motoshop.fr/images/multimetre-89092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339752" y="2780928"/>
            <a:ext cx="465138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3456447">
            <a:off x="2807215" y="2952088"/>
            <a:ext cx="512762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2" descr="H:\2014\gremv2014\bonome\Captughgfhre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187450" y="2997200"/>
            <a:ext cx="9715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ensées 10"/>
          <p:cNvSpPr/>
          <p:nvPr/>
        </p:nvSpPr>
        <p:spPr>
          <a:xfrm>
            <a:off x="395288" y="260350"/>
            <a:ext cx="4608512" cy="2133600"/>
          </a:xfrm>
          <a:prstGeom prst="cloudCallout">
            <a:avLst>
              <a:gd name="adj1" fmla="val -16473"/>
              <a:gd name="adj2" fmla="val 886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Alors les compétences?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Vous les avez ou pas?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411760" y="2564904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Pré-requis</a:t>
            </a:r>
            <a:endParaRPr lang="fr-FR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:\2014\gremv2014\bonome\J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713" y="2420938"/>
            <a:ext cx="3298825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ensées 2"/>
          <p:cNvSpPr/>
          <p:nvPr/>
        </p:nvSpPr>
        <p:spPr>
          <a:xfrm>
            <a:off x="5003800" y="476250"/>
            <a:ext cx="3889375" cy="2520950"/>
          </a:xfrm>
          <a:prstGeom prst="cloudCallout">
            <a:avLst>
              <a:gd name="adj1" fmla="val -50694"/>
              <a:gd name="adj2" fmla="val 607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9156" name="Picture 5" descr="http://www.motoshop.fr/images/multimetre-89092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70525" y="1052513"/>
            <a:ext cx="9255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7" descr="lexia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12088" y="908050"/>
            <a:ext cx="5905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16688" y="836613"/>
            <a:ext cx="7794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732588" y="1520825"/>
            <a:ext cx="9398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ZoneTexte 8"/>
          <p:cNvSpPr txBox="1">
            <a:spLocks noChangeArrowheads="1"/>
          </p:cNvSpPr>
          <p:nvPr/>
        </p:nvSpPr>
        <p:spPr bwMode="auto">
          <a:xfrm>
            <a:off x="2627313" y="2492375"/>
            <a:ext cx="7921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5400" b="1" dirty="0">
                <a:solidFill>
                  <a:srgbClr val="FF0000"/>
                </a:solidFill>
                <a:latin typeface="Calibri" pitchFamily="34" charset="0"/>
              </a:rPr>
              <a:t>?</a:t>
            </a:r>
          </a:p>
        </p:txBody>
      </p:sp>
      <p:pic>
        <p:nvPicPr>
          <p:cNvPr id="49161" name="Picture 2" descr="H:\2014\gremv2014\bonome\Captughgfhr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258888" y="2924175"/>
            <a:ext cx="9715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ensées 9"/>
          <p:cNvSpPr/>
          <p:nvPr/>
        </p:nvSpPr>
        <p:spPr>
          <a:xfrm>
            <a:off x="395288" y="260350"/>
            <a:ext cx="4608512" cy="2133600"/>
          </a:xfrm>
          <a:prstGeom prst="cloudCallout">
            <a:avLst>
              <a:gd name="adj1" fmla="val -19179"/>
              <a:gd name="adj2" fmla="val 782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Alors  qu’est ce qu' il vous manque?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oneTexte 1"/>
          <p:cNvSpPr txBox="1">
            <a:spLocks noChangeArrowheads="1"/>
          </p:cNvSpPr>
          <p:nvPr/>
        </p:nvSpPr>
        <p:spPr bwMode="auto">
          <a:xfrm>
            <a:off x="827088" y="692150"/>
            <a:ext cx="74168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latin typeface="Calibri" pitchFamily="34" charset="0"/>
              </a:rPr>
              <a:t>Prise de conscience des élèves que les compétences ne </a:t>
            </a:r>
            <a:r>
              <a:rPr lang="fr-FR" sz="2400" b="1">
                <a:latin typeface="Calibri" pitchFamily="34" charset="0"/>
              </a:rPr>
              <a:t>suffisent pas </a:t>
            </a:r>
            <a:r>
              <a:rPr lang="fr-FR" sz="2400">
                <a:latin typeface="Calibri" pitchFamily="34" charset="0"/>
              </a:rPr>
              <a:t>et que les savoirs associés sont </a:t>
            </a:r>
            <a:r>
              <a:rPr lang="fr-FR" sz="2400" b="1">
                <a:latin typeface="Calibri" pitchFamily="34" charset="0"/>
              </a:rPr>
              <a:t>nécessaires</a:t>
            </a:r>
            <a:r>
              <a:rPr lang="fr-FR" sz="2400">
                <a:latin typeface="Calibri" pitchFamily="34" charset="0"/>
              </a:rPr>
              <a:t>.</a:t>
            </a:r>
          </a:p>
        </p:txBody>
      </p:sp>
      <p:pic>
        <p:nvPicPr>
          <p:cNvPr id="50179" name="Picture 2" descr="H:\2014\gremv2014\bonome\J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00338" y="1773238"/>
            <a:ext cx="3298825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2" descr="H:\2014\gremv2014\bonome\Captughgfh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95513" y="2492375"/>
            <a:ext cx="9715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http://www.motoshop.fr/images/multimetre-89092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40425" y="1916113"/>
            <a:ext cx="9255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7" descr="lexia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01013" y="1665288"/>
            <a:ext cx="59055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04025" y="1592263"/>
            <a:ext cx="7810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019925" y="2276475"/>
            <a:ext cx="941388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843808" y="116632"/>
            <a:ext cx="39604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Bilan </a:t>
            </a:r>
            <a:endParaRPr lang="fr-FR" dirty="0"/>
          </a:p>
        </p:txBody>
      </p:sp>
      <p:pic>
        <p:nvPicPr>
          <p:cNvPr id="11" name="Picture 2" descr="H:\2014\gremv2014\bonome\Captlure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75856" y="2132856"/>
            <a:ext cx="509099" cy="50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:\2014\gremv2014\bonome\J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43213" y="2852738"/>
            <a:ext cx="33004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H:\2014\gremv2014\bonome\Captughgfh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11413" y="3573463"/>
            <a:ext cx="9715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ensées 4"/>
          <p:cNvSpPr/>
          <p:nvPr/>
        </p:nvSpPr>
        <p:spPr>
          <a:xfrm>
            <a:off x="395288" y="476250"/>
            <a:ext cx="4608512" cy="1917700"/>
          </a:xfrm>
          <a:prstGeom prst="cloudCallout">
            <a:avLst>
              <a:gd name="adj1" fmla="val -239"/>
              <a:gd name="adj2" fmla="val 1010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Pour la séance suivante, vous devez réaliser le TD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596012"/>
            <a:ext cx="8892480" cy="5929332"/>
          </a:xfrm>
          <a:prstGeom prst="roundRect">
            <a:avLst>
              <a:gd name="adj" fmla="val 4351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solidFill>
                <a:schemeClr val="tx2">
                  <a:lumMod val="75000"/>
                </a:schemeClr>
              </a:solidFill>
            </a:endParaRPr>
          </a:p>
          <a:p>
            <a:pPr marL="179388" indent="-1746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222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52230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5" name="Parchemin horizontal 4"/>
          <p:cNvSpPr/>
          <p:nvPr/>
        </p:nvSpPr>
        <p:spPr>
          <a:xfrm>
            <a:off x="5148263" y="404813"/>
            <a:ext cx="3744912" cy="8636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TD Etude des systèmes en dysfonctionnements</a:t>
            </a:r>
          </a:p>
        </p:txBody>
      </p:sp>
      <p:pic>
        <p:nvPicPr>
          <p:cNvPr id="52232" name="Picture 1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718269"/>
            <a:ext cx="4305300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1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26225" y="1341438"/>
            <a:ext cx="108743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1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19700" y="1341438"/>
            <a:ext cx="108108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32588" y="1700213"/>
            <a:ext cx="792162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292725" y="1773238"/>
            <a:ext cx="935038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7" name="Picture 1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812088" y="2924175"/>
            <a:ext cx="108108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8" name="Picture 1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64163" y="3716338"/>
            <a:ext cx="10795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9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508625" y="4149725"/>
            <a:ext cx="8191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0" name="Picture 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101013" y="3284538"/>
            <a:ext cx="428625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1" name="Picture 17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164388" y="4652963"/>
            <a:ext cx="136842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2" name="Picture 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524750" y="5589588"/>
            <a:ext cx="91598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3" name="Picture 2" descr="G:\2014\gremv2014\bonome\ooo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667625" y="1268413"/>
            <a:ext cx="6651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4" name="Picture 2" descr="G:\2014\gremv2014\bonome\ooo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003800" y="2492375"/>
            <a:ext cx="6651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5" name="Picture 2" descr="G:\2014\gremv2014\bonome\ooo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8101013" y="4868863"/>
            <a:ext cx="6635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6" name="Picture 2" descr="G:\2014\gremv2014\bonome\ooo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8316913" y="2420938"/>
            <a:ext cx="6635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7" name="Picture 2" descr="G:\2014\gremv2014\bonome\ooo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364163" y="5229225"/>
            <a:ext cx="66516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8" name="ZoneTexte 39"/>
          <p:cNvSpPr txBox="1">
            <a:spLocks noChangeArrowheads="1"/>
          </p:cNvSpPr>
          <p:nvPr/>
        </p:nvSpPr>
        <p:spPr bwMode="auto">
          <a:xfrm>
            <a:off x="7740650" y="1052513"/>
            <a:ext cx="431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latin typeface="Calibri" pitchFamily="34" charset="0"/>
              </a:rPr>
              <a:t>A</a:t>
            </a:r>
          </a:p>
        </p:txBody>
      </p:sp>
      <p:sp>
        <p:nvSpPr>
          <p:cNvPr id="52249" name="ZoneTexte 40"/>
          <p:cNvSpPr txBox="1">
            <a:spLocks noChangeArrowheads="1"/>
          </p:cNvSpPr>
          <p:nvPr/>
        </p:nvSpPr>
        <p:spPr bwMode="auto">
          <a:xfrm>
            <a:off x="8459788" y="2349500"/>
            <a:ext cx="4333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latin typeface="Calibri" pitchFamily="34" charset="0"/>
              </a:rPr>
              <a:t>C</a:t>
            </a:r>
          </a:p>
        </p:txBody>
      </p:sp>
      <p:sp>
        <p:nvSpPr>
          <p:cNvPr id="52250" name="ZoneTexte 41"/>
          <p:cNvSpPr txBox="1">
            <a:spLocks noChangeArrowheads="1"/>
          </p:cNvSpPr>
          <p:nvPr/>
        </p:nvSpPr>
        <p:spPr bwMode="auto">
          <a:xfrm>
            <a:off x="8243888" y="4797425"/>
            <a:ext cx="431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latin typeface="Calibri" pitchFamily="34" charset="0"/>
              </a:rPr>
              <a:t>D</a:t>
            </a:r>
          </a:p>
        </p:txBody>
      </p:sp>
      <p:sp>
        <p:nvSpPr>
          <p:cNvPr id="52251" name="ZoneTexte 42"/>
          <p:cNvSpPr txBox="1">
            <a:spLocks noChangeArrowheads="1"/>
          </p:cNvSpPr>
          <p:nvPr/>
        </p:nvSpPr>
        <p:spPr bwMode="auto">
          <a:xfrm>
            <a:off x="5148263" y="2390775"/>
            <a:ext cx="43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latin typeface="Calibri" pitchFamily="34" charset="0"/>
              </a:rPr>
              <a:t>B</a:t>
            </a:r>
          </a:p>
        </p:txBody>
      </p:sp>
      <p:sp>
        <p:nvSpPr>
          <p:cNvPr id="52252" name="ZoneTexte 43"/>
          <p:cNvSpPr txBox="1">
            <a:spLocks noChangeArrowheads="1"/>
          </p:cNvSpPr>
          <p:nvPr/>
        </p:nvSpPr>
        <p:spPr bwMode="auto">
          <a:xfrm>
            <a:off x="5435600" y="5229225"/>
            <a:ext cx="43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latin typeface="Calibri" pitchFamily="34" charset="0"/>
              </a:rPr>
              <a:t>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843808" y="116632"/>
            <a:ext cx="39604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Préparer son intervention.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0" y="548680"/>
            <a:ext cx="9144000" cy="5929332"/>
          </a:xfrm>
          <a:prstGeom prst="roundRect">
            <a:avLst>
              <a:gd name="adj" fmla="val 4351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solidFill>
                <a:schemeClr val="tx2">
                  <a:lumMod val="75000"/>
                </a:schemeClr>
              </a:solidFill>
            </a:endParaRPr>
          </a:p>
          <a:p>
            <a:pPr marL="179388" indent="-1746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3253" name="ZoneTexte 14"/>
          <p:cNvSpPr txBox="1">
            <a:spLocks noChangeArrowheads="1"/>
          </p:cNvSpPr>
          <p:nvPr/>
        </p:nvSpPr>
        <p:spPr bwMode="auto">
          <a:xfrm>
            <a:off x="0" y="549275"/>
            <a:ext cx="9144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u="sng">
                <a:latin typeface="Calibri" pitchFamily="34" charset="0"/>
              </a:rPr>
              <a:t> </a:t>
            </a:r>
            <a:r>
              <a:rPr lang="fr-FR" sz="2000" b="1" u="sng">
                <a:latin typeface="Calibri" pitchFamily="34" charset="0"/>
              </a:rPr>
              <a:t>1 A partir du schéma du dossier ressource créer le synoptique du système .</a:t>
            </a:r>
          </a:p>
          <a:p>
            <a:r>
              <a:rPr lang="fr-FR" sz="2000" b="1" u="sng">
                <a:latin typeface="Calibri" pitchFamily="34" charset="0"/>
              </a:rPr>
              <a:t>Expliquer le fonctionnement du klaxon.</a:t>
            </a:r>
          </a:p>
          <a:p>
            <a:pPr algn="ctr"/>
            <a:r>
              <a:rPr lang="fr-FR" sz="2000" b="1" u="sng">
                <a:latin typeface="Calibri" pitchFamily="34" charset="0"/>
              </a:rPr>
              <a:t> </a:t>
            </a:r>
            <a:endParaRPr lang="fr-FR" sz="2000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</p:txBody>
      </p:sp>
      <p:sp>
        <p:nvSpPr>
          <p:cNvPr id="4" name="Carré corné 3"/>
          <p:cNvSpPr/>
          <p:nvPr/>
        </p:nvSpPr>
        <p:spPr>
          <a:xfrm>
            <a:off x="6443663" y="2033588"/>
            <a:ext cx="2520950" cy="4824412"/>
          </a:xfrm>
          <a:prstGeom prst="foldedCorner">
            <a:avLst>
              <a:gd name="adj" fmla="val 1856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3255" name="Imag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85113" y="3284538"/>
            <a:ext cx="10683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1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43663" y="4508500"/>
            <a:ext cx="14859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88125" y="3141663"/>
            <a:ext cx="12192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8" name="ZoneTexte 18"/>
          <p:cNvSpPr txBox="1">
            <a:spLocks noChangeArrowheads="1"/>
          </p:cNvSpPr>
          <p:nvPr/>
        </p:nvSpPr>
        <p:spPr bwMode="auto">
          <a:xfrm>
            <a:off x="6588125" y="1989138"/>
            <a:ext cx="2374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>
                <a:latin typeface="Calibri" pitchFamily="34" charset="0"/>
              </a:rPr>
              <a:t> Documents constructeur techniques, procédure etc.</a:t>
            </a:r>
          </a:p>
        </p:txBody>
      </p:sp>
      <p:pic>
        <p:nvPicPr>
          <p:cNvPr id="53259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16688" y="5805488"/>
            <a:ext cx="1314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Image 1" descr="_Pic1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667625" y="5373688"/>
            <a:ext cx="1074738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1" name="Picture 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2205038"/>
            <a:ext cx="61626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2" name="Picture 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4437063"/>
            <a:ext cx="61595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3" name="Picture 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2276475"/>
            <a:ext cx="63865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2843808" y="116632"/>
            <a:ext cx="39604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Préparer son intervention.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0" y="548680"/>
            <a:ext cx="9144000" cy="5929332"/>
          </a:xfrm>
          <a:prstGeom prst="roundRect">
            <a:avLst>
              <a:gd name="adj" fmla="val 4351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solidFill>
                <a:schemeClr val="tx2">
                  <a:lumMod val="75000"/>
                </a:schemeClr>
              </a:solidFill>
            </a:endParaRPr>
          </a:p>
          <a:p>
            <a:pPr marL="179388" indent="-1746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Carré corné 2"/>
          <p:cNvSpPr/>
          <p:nvPr/>
        </p:nvSpPr>
        <p:spPr>
          <a:xfrm>
            <a:off x="6588125" y="1412875"/>
            <a:ext cx="2376488" cy="1871663"/>
          </a:xfrm>
          <a:prstGeom prst="foldedCorner">
            <a:avLst>
              <a:gd name="adj" fmla="val 1856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4278" name="ZoneTexte 18"/>
          <p:cNvSpPr txBox="1">
            <a:spLocks noChangeArrowheads="1"/>
          </p:cNvSpPr>
          <p:nvPr/>
        </p:nvSpPr>
        <p:spPr bwMode="auto">
          <a:xfrm>
            <a:off x="6588125" y="1484313"/>
            <a:ext cx="2374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>
                <a:latin typeface="Calibri" pitchFamily="34" charset="0"/>
              </a:rPr>
              <a:t> Documents constructeur techniques, procédure etc.</a:t>
            </a:r>
          </a:p>
        </p:txBody>
      </p:sp>
      <p:sp>
        <p:nvSpPr>
          <p:cNvPr id="54279" name="ZoneTexte 10"/>
          <p:cNvSpPr txBox="1">
            <a:spLocks noChangeArrowheads="1"/>
          </p:cNvSpPr>
          <p:nvPr/>
        </p:nvSpPr>
        <p:spPr bwMode="auto">
          <a:xfrm>
            <a:off x="250825" y="836613"/>
            <a:ext cx="8893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u="sng">
                <a:latin typeface="Calibri" pitchFamily="34" charset="0"/>
              </a:rPr>
              <a:t>2 Vous devez créer un dysfonctionnement, sur le schéma électrique et  localiser la panne </a:t>
            </a:r>
          </a:p>
          <a:p>
            <a:r>
              <a:rPr lang="fr-FR" b="1" u="sng">
                <a:latin typeface="Calibri" pitchFamily="34" charset="0"/>
              </a:rPr>
              <a:t>sur les 3 schémas.</a:t>
            </a:r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</p:txBody>
      </p:sp>
      <p:pic>
        <p:nvPicPr>
          <p:cNvPr id="54280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95513" y="1557338"/>
            <a:ext cx="17621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4075" y="2205038"/>
            <a:ext cx="15224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24300" y="1628775"/>
            <a:ext cx="24479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3" name="Image 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3850" y="1484313"/>
            <a:ext cx="1730375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Picture 1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27088" y="1700213"/>
            <a:ext cx="9842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1187450" y="2420938"/>
            <a:ext cx="504825" cy="5032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2" name="Connecteur droit avec flèche 11"/>
          <p:cNvCxnSpPr>
            <a:stCxn id="11" idx="5"/>
          </p:cNvCxnSpPr>
          <p:nvPr/>
        </p:nvCxnSpPr>
        <p:spPr>
          <a:xfrm>
            <a:off x="1617663" y="2851150"/>
            <a:ext cx="1514475" cy="5064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3635375" y="2708275"/>
            <a:ext cx="1008063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3132138" y="3213100"/>
            <a:ext cx="503237" cy="5032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572000" y="2420938"/>
            <a:ext cx="504825" cy="5032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2843808" y="116632"/>
            <a:ext cx="39604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Préparer son intervention.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35150" y="2276475"/>
            <a:ext cx="5257800" cy="8302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/>
              <a:t>J’ai essayé ça: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0" y="548680"/>
            <a:ext cx="9144000" cy="5929332"/>
          </a:xfrm>
          <a:prstGeom prst="roundRect">
            <a:avLst>
              <a:gd name="adj" fmla="val 4351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solidFill>
                <a:schemeClr val="tx2">
                  <a:lumMod val="75000"/>
                </a:schemeClr>
              </a:solidFill>
            </a:endParaRPr>
          </a:p>
          <a:p>
            <a:pPr marL="179388" indent="-1746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Carré corné 2"/>
          <p:cNvSpPr/>
          <p:nvPr/>
        </p:nvSpPr>
        <p:spPr>
          <a:xfrm>
            <a:off x="6443663" y="1412875"/>
            <a:ext cx="2520950" cy="4824413"/>
          </a:xfrm>
          <a:prstGeom prst="foldedCorner">
            <a:avLst>
              <a:gd name="adj" fmla="val 1856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5302" name="ZoneTexte 18"/>
          <p:cNvSpPr txBox="1">
            <a:spLocks noChangeArrowheads="1"/>
          </p:cNvSpPr>
          <p:nvPr/>
        </p:nvSpPr>
        <p:spPr bwMode="auto">
          <a:xfrm>
            <a:off x="6588125" y="1484313"/>
            <a:ext cx="2374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>
                <a:latin typeface="Calibri" pitchFamily="34" charset="0"/>
              </a:rPr>
              <a:t> Documents constructeur techniques, procédure etc.</a:t>
            </a:r>
          </a:p>
        </p:txBody>
      </p:sp>
      <p:sp>
        <p:nvSpPr>
          <p:cNvPr id="55303" name="ZoneTexte 18"/>
          <p:cNvSpPr txBox="1">
            <a:spLocks noChangeArrowheads="1"/>
          </p:cNvSpPr>
          <p:nvPr/>
        </p:nvSpPr>
        <p:spPr bwMode="auto">
          <a:xfrm>
            <a:off x="395288" y="765175"/>
            <a:ext cx="59055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latin typeface="Calibri" pitchFamily="34" charset="0"/>
              </a:rPr>
              <a:t> </a:t>
            </a:r>
            <a:r>
              <a:rPr lang="fr-FR" b="1" u="sng">
                <a:latin typeface="Calibri" pitchFamily="34" charset="0"/>
              </a:rPr>
              <a:t>3  Décrire pas à pas la démarche de diagnostic qui permettrait de remettre en état le système le plus rapidement. Justifier les différentes étapes.</a:t>
            </a:r>
            <a:endParaRPr lang="fr-FR" u="sng">
              <a:latin typeface="Calibri" pitchFamily="34" charset="0"/>
            </a:endParaRPr>
          </a:p>
        </p:txBody>
      </p:sp>
      <p:pic>
        <p:nvPicPr>
          <p:cNvPr id="55304" name="Picture 7" descr="lexia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64163" y="2133600"/>
            <a:ext cx="8636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2" descr="https://encrypted-tbn2.gstatic.com/images?q=tbn:ANd9GcRofJ-IeT-pi9y_Gn8riZvHtm0V99Yas_45qdqT9jdj9GoMIXgtD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31913" y="1844675"/>
            <a:ext cx="13922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19475" y="4508500"/>
            <a:ext cx="1901825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0825" y="3068638"/>
            <a:ext cx="649288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8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84663" y="3357563"/>
            <a:ext cx="84931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9" name="Text Box 11"/>
          <p:cNvSpPr txBox="1">
            <a:spLocks noChangeArrowheads="1"/>
          </p:cNvSpPr>
          <p:nvPr/>
        </p:nvSpPr>
        <p:spPr bwMode="auto">
          <a:xfrm>
            <a:off x="3786188" y="4149725"/>
            <a:ext cx="369887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fr-FR" sz="1100">
                <a:latin typeface="Calibri" pitchFamily="34" charset="0"/>
              </a:rPr>
              <a:t>F2</a:t>
            </a:r>
            <a:endParaRPr lang="fr-FR">
              <a:latin typeface="Calibri" pitchFamily="34" charset="0"/>
            </a:endParaRPr>
          </a:p>
        </p:txBody>
      </p:sp>
      <p:cxnSp>
        <p:nvCxnSpPr>
          <p:cNvPr id="55310" name="AutoShape 12"/>
          <p:cNvCxnSpPr>
            <a:cxnSpLocks noChangeShapeType="1"/>
          </p:cNvCxnSpPr>
          <p:nvPr/>
        </p:nvCxnSpPr>
        <p:spPr bwMode="auto">
          <a:xfrm>
            <a:off x="4067175" y="4329113"/>
            <a:ext cx="198438" cy="37941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55311" name="Picture 2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3850" y="4221163"/>
            <a:ext cx="26193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cteur droit avec flèche 13"/>
          <p:cNvCxnSpPr/>
          <p:nvPr/>
        </p:nvCxnSpPr>
        <p:spPr>
          <a:xfrm flipV="1">
            <a:off x="971550" y="2636838"/>
            <a:ext cx="1152525" cy="720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6516688" y="2924175"/>
            <a:ext cx="23764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latin typeface="Calibri" pitchFamily="34" charset="0"/>
              </a:rPr>
              <a:t>Correction et apport </a:t>
            </a:r>
          </a:p>
          <a:p>
            <a:pPr algn="ctr"/>
            <a:r>
              <a:rPr lang="fr-FR" sz="2000" b="1">
                <a:latin typeface="Calibri" pitchFamily="34" charset="0"/>
              </a:rPr>
              <a:t>méthodologique transférable à d’autres systèmes </a:t>
            </a:r>
          </a:p>
        </p:txBody>
      </p:sp>
      <p:pic>
        <p:nvPicPr>
          <p:cNvPr id="16" name="Picture 1" descr="H:\2014\gremv2014\bonome\yyr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48488" y="4437063"/>
            <a:ext cx="170497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5" name="Picture 2" descr="H:\2014\gremv2014\bonome\Captuyyre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64388" y="620713"/>
            <a:ext cx="83026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llipse 17"/>
          <p:cNvSpPr/>
          <p:nvPr/>
        </p:nvSpPr>
        <p:spPr>
          <a:xfrm>
            <a:off x="683568" y="1844824"/>
            <a:ext cx="576064" cy="57606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/>
              <a:t>1</a:t>
            </a:r>
          </a:p>
        </p:txBody>
      </p:sp>
      <p:sp>
        <p:nvSpPr>
          <p:cNvPr id="19" name="Ellipse 18"/>
          <p:cNvSpPr/>
          <p:nvPr/>
        </p:nvSpPr>
        <p:spPr>
          <a:xfrm>
            <a:off x="1403648" y="3573016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/>
              <a:t>2</a:t>
            </a:r>
          </a:p>
        </p:txBody>
      </p:sp>
      <p:sp>
        <p:nvSpPr>
          <p:cNvPr id="20" name="Ellipse 19"/>
          <p:cNvSpPr/>
          <p:nvPr/>
        </p:nvSpPr>
        <p:spPr>
          <a:xfrm>
            <a:off x="3563888" y="3429000"/>
            <a:ext cx="576064" cy="57606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/>
              <a:t>3</a:t>
            </a:r>
          </a:p>
        </p:txBody>
      </p:sp>
      <p:sp>
        <p:nvSpPr>
          <p:cNvPr id="21" name="Ellipse 20"/>
          <p:cNvSpPr/>
          <p:nvPr/>
        </p:nvSpPr>
        <p:spPr>
          <a:xfrm>
            <a:off x="5364088" y="1556792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/>
              <a:t>4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843808" y="116632"/>
            <a:ext cx="39604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Préparer son intervention.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3.7037E-7 L 0.2993 0.220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11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59 0.02107 L 0.44097 -0.3150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-16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-0.01041 L -0.34635 -0.24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" y="-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3.33333E-6 L -0.40157 0.31504 " pathEditMode="relative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0" y="548680"/>
            <a:ext cx="9144000" cy="5929332"/>
          </a:xfrm>
          <a:prstGeom prst="roundRect">
            <a:avLst>
              <a:gd name="adj" fmla="val 4351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solidFill>
                <a:schemeClr val="tx2">
                  <a:lumMod val="75000"/>
                </a:schemeClr>
              </a:solidFill>
            </a:endParaRPr>
          </a:p>
          <a:p>
            <a:pPr marL="179388" indent="-1746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Carré corné 2"/>
          <p:cNvSpPr/>
          <p:nvPr/>
        </p:nvSpPr>
        <p:spPr>
          <a:xfrm>
            <a:off x="6227763" y="4365625"/>
            <a:ext cx="2520950" cy="1871663"/>
          </a:xfrm>
          <a:prstGeom prst="foldedCorner">
            <a:avLst>
              <a:gd name="adj" fmla="val 1856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tx1"/>
                </a:solidFill>
              </a:rPr>
              <a:t>Contrôle des Pré </a:t>
            </a:r>
            <a:r>
              <a:rPr lang="fr-FR" b="1" dirty="0" smtClean="0">
                <a:solidFill>
                  <a:schemeClr val="tx1"/>
                </a:solidFill>
              </a:rPr>
              <a:t>–requis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>
                <a:solidFill>
                  <a:schemeClr val="tx1"/>
                </a:solidFill>
              </a:rPr>
              <a:t>(lecture schéma identification des points de mesures) 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56326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95513" y="1557338"/>
            <a:ext cx="17621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1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4075" y="2205038"/>
            <a:ext cx="15224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1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24300" y="1628775"/>
            <a:ext cx="24479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Image 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3850" y="1484313"/>
            <a:ext cx="1730375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1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27088" y="1700213"/>
            <a:ext cx="9842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1187450" y="2420938"/>
            <a:ext cx="504825" cy="5032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0" name="Connecteur droit avec flèche 9"/>
          <p:cNvCxnSpPr>
            <a:stCxn id="9" idx="5"/>
          </p:cNvCxnSpPr>
          <p:nvPr/>
        </p:nvCxnSpPr>
        <p:spPr>
          <a:xfrm>
            <a:off x="1617663" y="2851150"/>
            <a:ext cx="1514475" cy="5064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3635375" y="2708275"/>
            <a:ext cx="1008063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3132138" y="3213100"/>
            <a:ext cx="503237" cy="5032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572000" y="2420938"/>
            <a:ext cx="504825" cy="5032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6336" name="ZoneTexte 18"/>
          <p:cNvSpPr txBox="1">
            <a:spLocks noChangeArrowheads="1"/>
          </p:cNvSpPr>
          <p:nvPr/>
        </p:nvSpPr>
        <p:spPr bwMode="auto">
          <a:xfrm>
            <a:off x="684213" y="549275"/>
            <a:ext cx="6480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u="sng">
                <a:latin typeface="Calibri" pitchFamily="34" charset="0"/>
              </a:rPr>
              <a:t>4 Sur le véhicule effectuez le dysfonctionnement</a:t>
            </a:r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</p:txBody>
      </p:sp>
      <p:pic>
        <p:nvPicPr>
          <p:cNvPr id="56337" name="Picture 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88125" y="1844675"/>
            <a:ext cx="216058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8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59338" y="4941888"/>
            <a:ext cx="1135062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2843808" y="116632"/>
            <a:ext cx="39604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Préparer son intervention.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0" y="4941168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Tous les binômes effectuent  la panne sur les véhicules mais ne la divulguent pas aux autres.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0" y="642918"/>
            <a:ext cx="9061451" cy="5643602"/>
          </a:xfrm>
          <a:prstGeom prst="roundRect">
            <a:avLst>
              <a:gd name="adj" fmla="val 4351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740650" y="3357563"/>
            <a:ext cx="9366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5735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6" name="Parchemin horizontal 5"/>
          <p:cNvSpPr/>
          <p:nvPr/>
        </p:nvSpPr>
        <p:spPr>
          <a:xfrm>
            <a:off x="539552" y="1124744"/>
            <a:ext cx="3384550" cy="8636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TD Etude des systèmes en dysfonctionnements</a:t>
            </a:r>
          </a:p>
        </p:txBody>
      </p:sp>
      <p:pic>
        <p:nvPicPr>
          <p:cNvPr id="57353" name="Picture 1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79613" y="2349500"/>
            <a:ext cx="108743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1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3088" y="2133600"/>
            <a:ext cx="108108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24075" y="2781300"/>
            <a:ext cx="792163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6113" y="2565400"/>
            <a:ext cx="935037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7" name="Picture 1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132138" y="3357563"/>
            <a:ext cx="935037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8" name="Picture 1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5650" y="4221163"/>
            <a:ext cx="10795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9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900113" y="4508500"/>
            <a:ext cx="8191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0" name="Picture 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76600" y="4076700"/>
            <a:ext cx="428625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1" name="Picture 17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216150" y="4581525"/>
            <a:ext cx="11318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2" name="Picture 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268538" y="5229225"/>
            <a:ext cx="9159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363" name="Groupe 27"/>
          <p:cNvGrpSpPr>
            <a:grpSpLocks/>
          </p:cNvGrpSpPr>
          <p:nvPr/>
        </p:nvGrpSpPr>
        <p:grpSpPr bwMode="auto">
          <a:xfrm>
            <a:off x="2916238" y="1989138"/>
            <a:ext cx="663575" cy="777875"/>
            <a:chOff x="3021735" y="1124744"/>
            <a:chExt cx="664468" cy="777499"/>
          </a:xfrm>
        </p:grpSpPr>
        <p:pic>
          <p:nvPicPr>
            <p:cNvPr id="57404" name="Picture 2" descr="G:\2014\gremv2014\bonome\ooo.JPG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3021735" y="1340768"/>
              <a:ext cx="664468" cy="56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405" name="ZoneTexte 39"/>
            <p:cNvSpPr txBox="1">
              <a:spLocks noChangeArrowheads="1"/>
            </p:cNvSpPr>
            <p:nvPr/>
          </p:nvSpPr>
          <p:spPr bwMode="auto">
            <a:xfrm>
              <a:off x="3093743" y="1124744"/>
              <a:ext cx="432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latin typeface="Calibri" pitchFamily="34" charset="0"/>
                </a:rPr>
                <a:t>A</a:t>
              </a:r>
            </a:p>
          </p:txBody>
        </p:sp>
      </p:grpSp>
      <p:grpSp>
        <p:nvGrpSpPr>
          <p:cNvPr id="57364" name="Groupe 26"/>
          <p:cNvGrpSpPr>
            <a:grpSpLocks/>
          </p:cNvGrpSpPr>
          <p:nvPr/>
        </p:nvGrpSpPr>
        <p:grpSpPr bwMode="auto">
          <a:xfrm>
            <a:off x="3635375" y="2852738"/>
            <a:ext cx="665163" cy="561975"/>
            <a:chOff x="3669807" y="2492896"/>
            <a:chExt cx="664468" cy="561475"/>
          </a:xfrm>
        </p:grpSpPr>
        <p:pic>
          <p:nvPicPr>
            <p:cNvPr id="57402" name="Picture 2" descr="G:\2014\gremv2014\bonome\ooo.JPG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3669807" y="2492896"/>
              <a:ext cx="664468" cy="56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403" name="ZoneTexte 40"/>
            <p:cNvSpPr txBox="1">
              <a:spLocks noChangeArrowheads="1"/>
            </p:cNvSpPr>
            <p:nvPr/>
          </p:nvSpPr>
          <p:spPr bwMode="auto">
            <a:xfrm>
              <a:off x="3779912" y="2492896"/>
              <a:ext cx="432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57365" name="Groupe 46"/>
          <p:cNvGrpSpPr>
            <a:grpSpLocks/>
          </p:cNvGrpSpPr>
          <p:nvPr/>
        </p:nvGrpSpPr>
        <p:grpSpPr bwMode="auto">
          <a:xfrm>
            <a:off x="3276600" y="5013325"/>
            <a:ext cx="663575" cy="633413"/>
            <a:chOff x="2915816" y="4869160"/>
            <a:chExt cx="664468" cy="633483"/>
          </a:xfrm>
        </p:grpSpPr>
        <p:pic>
          <p:nvPicPr>
            <p:cNvPr id="57400" name="Picture 2" descr="G:\2014\gremv2014\bonome\ooo.JPG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2915816" y="4941168"/>
              <a:ext cx="664468" cy="56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401" name="ZoneTexte 41"/>
            <p:cNvSpPr txBox="1">
              <a:spLocks noChangeArrowheads="1"/>
            </p:cNvSpPr>
            <p:nvPr/>
          </p:nvSpPr>
          <p:spPr bwMode="auto">
            <a:xfrm>
              <a:off x="2987824" y="4869160"/>
              <a:ext cx="432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latin typeface="Calibri" pitchFamily="34" charset="0"/>
                </a:rPr>
                <a:t>D</a:t>
              </a:r>
            </a:p>
          </p:txBody>
        </p:sp>
      </p:grpSp>
      <p:grpSp>
        <p:nvGrpSpPr>
          <p:cNvPr id="57366" name="Groupe 44"/>
          <p:cNvGrpSpPr>
            <a:grpSpLocks/>
          </p:cNvGrpSpPr>
          <p:nvPr/>
        </p:nvGrpSpPr>
        <p:grpSpPr bwMode="auto">
          <a:xfrm>
            <a:off x="0" y="2060575"/>
            <a:ext cx="665163" cy="663575"/>
            <a:chOff x="357439" y="2463304"/>
            <a:chExt cx="664468" cy="663075"/>
          </a:xfrm>
        </p:grpSpPr>
        <p:pic>
          <p:nvPicPr>
            <p:cNvPr id="57398" name="Picture 2" descr="G:\2014\gremv2014\bonome\ooo.JPG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357439" y="2564904"/>
              <a:ext cx="664468" cy="56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99" name="ZoneTexte 42"/>
            <p:cNvSpPr txBox="1">
              <a:spLocks noChangeArrowheads="1"/>
            </p:cNvSpPr>
            <p:nvPr/>
          </p:nvSpPr>
          <p:spPr bwMode="auto">
            <a:xfrm>
              <a:off x="501455" y="2463304"/>
              <a:ext cx="432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latin typeface="Calibri" pitchFamily="34" charset="0"/>
                </a:rPr>
                <a:t>B</a:t>
              </a:r>
            </a:p>
          </p:txBody>
        </p:sp>
      </p:grpSp>
      <p:grpSp>
        <p:nvGrpSpPr>
          <p:cNvPr id="57367" name="Groupe 45"/>
          <p:cNvGrpSpPr>
            <a:grpSpLocks/>
          </p:cNvGrpSpPr>
          <p:nvPr/>
        </p:nvGrpSpPr>
        <p:grpSpPr bwMode="auto">
          <a:xfrm>
            <a:off x="0" y="4149725"/>
            <a:ext cx="758825" cy="719138"/>
            <a:chOff x="717479" y="5301208"/>
            <a:chExt cx="664468" cy="561475"/>
          </a:xfrm>
        </p:grpSpPr>
        <p:pic>
          <p:nvPicPr>
            <p:cNvPr id="57396" name="Picture 2" descr="G:\2014\gremv2014\bonome\ooo.JPG"/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717479" y="5301208"/>
              <a:ext cx="664468" cy="56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97" name="ZoneTexte 43"/>
            <p:cNvSpPr txBox="1">
              <a:spLocks noChangeArrowheads="1"/>
            </p:cNvSpPr>
            <p:nvPr/>
          </p:nvSpPr>
          <p:spPr bwMode="auto">
            <a:xfrm>
              <a:off x="789487" y="5301208"/>
              <a:ext cx="432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latin typeface="Calibri" pitchFamily="34" charset="0"/>
                </a:rPr>
                <a:t>E</a:t>
              </a:r>
            </a:p>
          </p:txBody>
        </p:sp>
      </p:grpSp>
      <p:cxnSp>
        <p:nvCxnSpPr>
          <p:cNvPr id="33" name="Connecteur droit 32"/>
          <p:cNvCxnSpPr/>
          <p:nvPr/>
        </p:nvCxnSpPr>
        <p:spPr>
          <a:xfrm>
            <a:off x="4356100" y="1125538"/>
            <a:ext cx="0" cy="460692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1259632" y="116632"/>
            <a:ext cx="6120854" cy="369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rgbClr val="FF0000"/>
                </a:solidFill>
              </a:rPr>
              <a:t>Animation </a:t>
            </a:r>
            <a:r>
              <a:rPr lang="fr-FR" b="1" dirty="0" smtClean="0">
                <a:solidFill>
                  <a:srgbClr val="FF0000"/>
                </a:solidFill>
              </a:rPr>
              <a:t>classe </a:t>
            </a:r>
            <a:r>
              <a:rPr lang="fr-FR" b="1" dirty="0" smtClean="0">
                <a:solidFill>
                  <a:schemeClr val="tx1"/>
                </a:solidFill>
              </a:rPr>
              <a:t>pour </a:t>
            </a:r>
            <a:r>
              <a:rPr lang="fr-FR" b="1" dirty="0">
                <a:solidFill>
                  <a:schemeClr val="tx1"/>
                </a:solidFill>
              </a:rPr>
              <a:t>susciter la motivation des </a:t>
            </a:r>
            <a:r>
              <a:rPr lang="fr-FR" b="1" dirty="0" smtClean="0">
                <a:solidFill>
                  <a:schemeClr val="tx1"/>
                </a:solidFill>
              </a:rPr>
              <a:t>élèves. 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22988" y="2276475"/>
            <a:ext cx="10858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463" y="2060575"/>
            <a:ext cx="10795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65863" y="2708275"/>
            <a:ext cx="792162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4787900" y="2492375"/>
            <a:ext cx="9366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97438" y="4149725"/>
            <a:ext cx="108108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5041900" y="4437063"/>
            <a:ext cx="8191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7740650" y="4005263"/>
            <a:ext cx="428625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359525" y="4508500"/>
            <a:ext cx="11303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410325" y="5157788"/>
            <a:ext cx="91598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e 43"/>
          <p:cNvGrpSpPr>
            <a:grpSpLocks/>
          </p:cNvGrpSpPr>
          <p:nvPr/>
        </p:nvGrpSpPr>
        <p:grpSpPr bwMode="auto">
          <a:xfrm>
            <a:off x="0" y="2060575"/>
            <a:ext cx="665163" cy="663575"/>
            <a:chOff x="357439" y="2463304"/>
            <a:chExt cx="664468" cy="663075"/>
          </a:xfrm>
        </p:grpSpPr>
        <p:pic>
          <p:nvPicPr>
            <p:cNvPr id="57394" name="Picture 2" descr="G:\2014\gremv2014\bonome\ooo.JPG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357439" y="2564904"/>
              <a:ext cx="664468" cy="56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95" name="ZoneTexte 67"/>
            <p:cNvSpPr txBox="1">
              <a:spLocks noChangeArrowheads="1"/>
            </p:cNvSpPr>
            <p:nvPr/>
          </p:nvSpPr>
          <p:spPr bwMode="auto">
            <a:xfrm>
              <a:off x="501455" y="2463304"/>
              <a:ext cx="432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latin typeface="Calibri" pitchFamily="34" charset="0"/>
                </a:rPr>
                <a:t>B</a:t>
              </a:r>
            </a:p>
          </p:txBody>
        </p:sp>
      </p:grpSp>
      <p:grpSp>
        <p:nvGrpSpPr>
          <p:cNvPr id="11" name="Groupe 46"/>
          <p:cNvGrpSpPr>
            <a:grpSpLocks/>
          </p:cNvGrpSpPr>
          <p:nvPr/>
        </p:nvGrpSpPr>
        <p:grpSpPr bwMode="auto">
          <a:xfrm>
            <a:off x="0" y="4221163"/>
            <a:ext cx="758825" cy="720725"/>
            <a:chOff x="717479" y="5301208"/>
            <a:chExt cx="664468" cy="561475"/>
          </a:xfrm>
        </p:grpSpPr>
        <p:pic>
          <p:nvPicPr>
            <p:cNvPr id="57392" name="Picture 2" descr="G:\2014\gremv2014\bonome\ooo.JPG"/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717479" y="5301208"/>
              <a:ext cx="664468" cy="56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93" name="ZoneTexte 70"/>
            <p:cNvSpPr txBox="1">
              <a:spLocks noChangeArrowheads="1"/>
            </p:cNvSpPr>
            <p:nvPr/>
          </p:nvSpPr>
          <p:spPr bwMode="auto">
            <a:xfrm>
              <a:off x="789487" y="5301208"/>
              <a:ext cx="432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latin typeface="Calibri" pitchFamily="34" charset="0"/>
                </a:rPr>
                <a:t>E</a:t>
              </a:r>
            </a:p>
          </p:txBody>
        </p:sp>
      </p:grpSp>
      <p:grpSp>
        <p:nvGrpSpPr>
          <p:cNvPr id="12" name="Groupe 49"/>
          <p:cNvGrpSpPr>
            <a:grpSpLocks/>
          </p:cNvGrpSpPr>
          <p:nvPr/>
        </p:nvGrpSpPr>
        <p:grpSpPr bwMode="auto">
          <a:xfrm>
            <a:off x="3276600" y="5013325"/>
            <a:ext cx="663575" cy="633413"/>
            <a:chOff x="2915816" y="4869160"/>
            <a:chExt cx="664468" cy="633483"/>
          </a:xfrm>
        </p:grpSpPr>
        <p:pic>
          <p:nvPicPr>
            <p:cNvPr id="57390" name="Picture 2" descr="G:\2014\gremv2014\bonome\ooo.JPG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2915816" y="4941168"/>
              <a:ext cx="664468" cy="56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91" name="ZoneTexte 73"/>
            <p:cNvSpPr txBox="1">
              <a:spLocks noChangeArrowheads="1"/>
            </p:cNvSpPr>
            <p:nvPr/>
          </p:nvSpPr>
          <p:spPr bwMode="auto">
            <a:xfrm>
              <a:off x="2987824" y="4869160"/>
              <a:ext cx="432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latin typeface="Calibri" pitchFamily="34" charset="0"/>
                </a:rPr>
                <a:t>D</a:t>
              </a:r>
            </a:p>
          </p:txBody>
        </p:sp>
      </p:grpSp>
      <p:grpSp>
        <p:nvGrpSpPr>
          <p:cNvPr id="13" name="Groupe 52"/>
          <p:cNvGrpSpPr>
            <a:grpSpLocks/>
          </p:cNvGrpSpPr>
          <p:nvPr/>
        </p:nvGrpSpPr>
        <p:grpSpPr bwMode="auto">
          <a:xfrm>
            <a:off x="3635375" y="2924175"/>
            <a:ext cx="665163" cy="561975"/>
            <a:chOff x="3669807" y="2492896"/>
            <a:chExt cx="664468" cy="561475"/>
          </a:xfrm>
        </p:grpSpPr>
        <p:pic>
          <p:nvPicPr>
            <p:cNvPr id="57388" name="Picture 2" descr="G:\2014\gremv2014\bonome\ooo.JPG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3669807" y="2492896"/>
              <a:ext cx="664468" cy="56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89" name="ZoneTexte 76"/>
            <p:cNvSpPr txBox="1">
              <a:spLocks noChangeArrowheads="1"/>
            </p:cNvSpPr>
            <p:nvPr/>
          </p:nvSpPr>
          <p:spPr bwMode="auto">
            <a:xfrm>
              <a:off x="3779912" y="2492896"/>
              <a:ext cx="432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14" name="Groupe 55"/>
          <p:cNvGrpSpPr>
            <a:grpSpLocks/>
          </p:cNvGrpSpPr>
          <p:nvPr/>
        </p:nvGrpSpPr>
        <p:grpSpPr bwMode="auto">
          <a:xfrm>
            <a:off x="2916238" y="1989138"/>
            <a:ext cx="663575" cy="777875"/>
            <a:chOff x="3021735" y="1124744"/>
            <a:chExt cx="664468" cy="777499"/>
          </a:xfrm>
        </p:grpSpPr>
        <p:pic>
          <p:nvPicPr>
            <p:cNvPr id="57386" name="Picture 2" descr="G:\2014\gremv2014\bonome\ooo.JPG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3021735" y="1340768"/>
              <a:ext cx="664468" cy="56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87" name="ZoneTexte 79"/>
            <p:cNvSpPr txBox="1">
              <a:spLocks noChangeArrowheads="1"/>
            </p:cNvSpPr>
            <p:nvPr/>
          </p:nvSpPr>
          <p:spPr bwMode="auto">
            <a:xfrm>
              <a:off x="3093743" y="1124744"/>
              <a:ext cx="432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latin typeface="Calibri" pitchFamily="34" charset="0"/>
                </a:rPr>
                <a:t>A</a:t>
              </a:r>
            </a:p>
          </p:txBody>
        </p:sp>
      </p:grpSp>
      <p:pic>
        <p:nvPicPr>
          <p:cNvPr id="59" name="Picture 1" descr="ANd9GcSED-WfWu4Bz4BQvy0d7XfqUFFcOA8fXSEHDny_vgTBbQIvVV02HQ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7596336" y="1988840"/>
            <a:ext cx="1408685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Parchemin horizontal 31"/>
          <p:cNvSpPr/>
          <p:nvPr/>
        </p:nvSpPr>
        <p:spPr>
          <a:xfrm>
            <a:off x="4572000" y="1124744"/>
            <a:ext cx="3384550" cy="865188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TP Panne sur systèmes pilotés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467544" y="620688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Chaque binôme recherche le dysfonctionnement  créé par leurs camarades. 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4 0.09968 C 0.24462 0.03839 0.31702 -0.0229 0.39497 -0.03562 C 0.47292 -0.04833 0.59862 0.01041 0.64046 0.0229 C 0.68212 0.03538 0.66337 0.03723 0.64497 0.03908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" y="-7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69 -0.03145 L 0.53716 -0.335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" y="-15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55 0.0588 L 0.1842 0.26875 " pathEditMode="relative" ptsTypes="AA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1.11111E-6 L 0.26772 0.17847 " pathEditMode="relative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47734E-6 L 0.49913 -0.2349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" y="-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0" y="476672"/>
            <a:ext cx="9144000" cy="5929332"/>
          </a:xfrm>
          <a:prstGeom prst="roundRect">
            <a:avLst>
              <a:gd name="adj" fmla="val 4351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solidFill>
                <a:schemeClr val="tx2">
                  <a:lumMod val="75000"/>
                </a:schemeClr>
              </a:solidFill>
            </a:endParaRPr>
          </a:p>
          <a:p>
            <a:pPr marL="179388" indent="-1746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50825" y="620713"/>
            <a:ext cx="4897438" cy="400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atin typeface="+mn-lt"/>
                <a:cs typeface="+mn-cs"/>
              </a:rPr>
              <a:t>Correction et bilan des Travaux </a:t>
            </a:r>
            <a:r>
              <a:rPr lang="fr-FR" sz="2000" b="1" dirty="0" smtClean="0">
                <a:latin typeface="+mn-lt"/>
                <a:cs typeface="+mn-cs"/>
              </a:rPr>
              <a:t>Pratiques</a:t>
            </a:r>
            <a:endParaRPr lang="fr-FR" sz="2000" b="1" dirty="0">
              <a:latin typeface="+mn-lt"/>
              <a:cs typeface="+mn-cs"/>
            </a:endParaRPr>
          </a:p>
        </p:txBody>
      </p:sp>
      <p:pic>
        <p:nvPicPr>
          <p:cNvPr id="58374" name="Picture 2" descr="H:\2014\gremv2014\bonome\..e (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557338"/>
            <a:ext cx="3941762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63713" y="2205038"/>
            <a:ext cx="6588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0" y="3068638"/>
            <a:ext cx="1719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fr-FR" b="1">
                <a:solidFill>
                  <a:srgbClr val="FF0000"/>
                </a:solidFill>
                <a:latin typeface="Calibri" pitchFamily="34" charset="0"/>
              </a:rPr>
              <a:t>La coproduction</a:t>
            </a:r>
            <a:endParaRPr lang="fr-FR">
              <a:latin typeface="Calibri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 rot="-720456">
            <a:off x="4389438" y="2098675"/>
            <a:ext cx="18002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fr-FR" sz="2000" b="1">
                <a:latin typeface="Calibri" pitchFamily="34" charset="0"/>
              </a:rPr>
              <a:t>Compte rendu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rot="1104634">
            <a:off x="4254500" y="3759200"/>
            <a:ext cx="17986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2000" b="1">
              <a:latin typeface="Calibri" pitchFamily="34" charset="0"/>
            </a:endParaRPr>
          </a:p>
          <a:p>
            <a:r>
              <a:rPr lang="fr-FR" sz="2000" b="1">
                <a:latin typeface="Calibri" pitchFamily="34" charset="0"/>
              </a:rPr>
              <a:t>Correction</a:t>
            </a:r>
          </a:p>
          <a:p>
            <a:r>
              <a:rPr lang="fr-FR" sz="2000" b="1">
                <a:latin typeface="Calibri" pitchFamily="34" charset="0"/>
              </a:rPr>
              <a:t>Argumentation</a:t>
            </a:r>
          </a:p>
        </p:txBody>
      </p:sp>
      <p:grpSp>
        <p:nvGrpSpPr>
          <p:cNvPr id="4" name="Groupe 8"/>
          <p:cNvGrpSpPr>
            <a:grpSpLocks/>
          </p:cNvGrpSpPr>
          <p:nvPr/>
        </p:nvGrpSpPr>
        <p:grpSpPr bwMode="auto">
          <a:xfrm>
            <a:off x="6659563" y="2133600"/>
            <a:ext cx="865187" cy="801688"/>
            <a:chOff x="6660232" y="2132856"/>
            <a:chExt cx="864096" cy="802168"/>
          </a:xfrm>
        </p:grpSpPr>
        <p:pic>
          <p:nvPicPr>
            <p:cNvPr id="58392" name="Picture 2" descr="G:\2014\gremv2014\bonome\ooo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6660232" y="2204864"/>
              <a:ext cx="864096" cy="73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3" name="ZoneTexte 13"/>
            <p:cNvSpPr txBox="1">
              <a:spLocks noChangeArrowheads="1"/>
            </p:cNvSpPr>
            <p:nvPr/>
          </p:nvSpPr>
          <p:spPr bwMode="auto">
            <a:xfrm>
              <a:off x="6876256" y="2132856"/>
              <a:ext cx="432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latin typeface="Calibri" pitchFamily="34" charset="0"/>
                </a:rPr>
                <a:t>B</a:t>
              </a:r>
            </a:p>
          </p:txBody>
        </p:sp>
      </p:grp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6659563" y="1773238"/>
            <a:ext cx="649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latin typeface="Calibri" pitchFamily="34" charset="0"/>
              </a:rPr>
              <a:t>TP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2088" y="2205038"/>
            <a:ext cx="598487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2" name="Picture 1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55875" y="2349500"/>
            <a:ext cx="1439863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avec flèche 14"/>
          <p:cNvCxnSpPr/>
          <p:nvPr/>
        </p:nvCxnSpPr>
        <p:spPr>
          <a:xfrm flipH="1">
            <a:off x="4284663" y="2276475"/>
            <a:ext cx="2087562" cy="431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4140200" y="3573463"/>
            <a:ext cx="2016125" cy="647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385" name="ZoneTexte 23"/>
          <p:cNvSpPr txBox="1">
            <a:spLocks noChangeArrowheads="1"/>
          </p:cNvSpPr>
          <p:nvPr/>
        </p:nvSpPr>
        <p:spPr bwMode="auto">
          <a:xfrm>
            <a:off x="0" y="620713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200" b="1">
              <a:latin typeface="Calibri" pitchFamily="34" charset="0"/>
            </a:endParaRPr>
          </a:p>
          <a:p>
            <a:r>
              <a:rPr lang="fr-FR" sz="2200" b="1">
                <a:latin typeface="Calibri" pitchFamily="34" charset="0"/>
              </a:rPr>
              <a:t>Objectif :    impliquer les élèves dans l’acquisition de nouveaux savoirs. </a:t>
            </a:r>
          </a:p>
        </p:txBody>
      </p:sp>
      <p:sp>
        <p:nvSpPr>
          <p:cNvPr id="58386" name="Rectangle 21"/>
          <p:cNvSpPr>
            <a:spLocks noChangeArrowheads="1"/>
          </p:cNvSpPr>
          <p:nvPr/>
        </p:nvSpPr>
        <p:spPr bwMode="auto">
          <a:xfrm>
            <a:off x="250825" y="5013325"/>
            <a:ext cx="8137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Explications mutuelles, approfondissement et recherche d’explications.</a:t>
            </a:r>
            <a:endParaRPr lang="fr-FR" sz="2000" dirty="0">
              <a:latin typeface="Calibri" pitchFamily="34" charset="0"/>
            </a:endParaRPr>
          </a:p>
        </p:txBody>
      </p:sp>
      <p:pic>
        <p:nvPicPr>
          <p:cNvPr id="58387" name="Picture 3" descr="H:\2014\gremv2014\bonome\Captffbur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635375" y="5373688"/>
            <a:ext cx="93503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 19"/>
          <p:cNvGrpSpPr>
            <a:grpSpLocks/>
          </p:cNvGrpSpPr>
          <p:nvPr/>
        </p:nvGrpSpPr>
        <p:grpSpPr bwMode="auto">
          <a:xfrm>
            <a:off x="8027988" y="2997200"/>
            <a:ext cx="665162" cy="777875"/>
            <a:chOff x="7668344" y="1052736"/>
            <a:chExt cx="664468" cy="777499"/>
          </a:xfrm>
        </p:grpSpPr>
        <p:pic>
          <p:nvPicPr>
            <p:cNvPr id="58390" name="Picture 2" descr="G:\2014\gremv2014\bonome\ooo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7668344" y="1268760"/>
              <a:ext cx="664468" cy="56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1" name="ZoneTexte 24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432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latin typeface="Calibri" pitchFamily="34" charset="0"/>
                </a:rPr>
                <a:t>A</a:t>
              </a:r>
            </a:p>
          </p:txBody>
        </p:sp>
      </p:grp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588125" y="3429000"/>
            <a:ext cx="15049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5838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0" y="5589240"/>
            <a:ext cx="3857625" cy="720080"/>
          </a:xfrm>
          <a:prstGeom prst="round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3" name="Connecteur droit 2"/>
          <p:cNvCxnSpPr/>
          <p:nvPr/>
        </p:nvCxnSpPr>
        <p:spPr>
          <a:xfrm rot="5400000">
            <a:off x="-1035844" y="3536157"/>
            <a:ext cx="564356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à coins arrondis 14"/>
          <p:cNvSpPr/>
          <p:nvPr/>
        </p:nvSpPr>
        <p:spPr>
          <a:xfrm>
            <a:off x="3347864" y="548680"/>
            <a:ext cx="5796136" cy="5929332"/>
          </a:xfrm>
          <a:prstGeom prst="roundRect">
            <a:avLst>
              <a:gd name="adj" fmla="val 4351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79388" indent="-1746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59401" name="Picture 3" descr="C:\Users\axelle\Desktop\24062014\pascaal gremv\bonome\Caukiptu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08625" y="1412875"/>
            <a:ext cx="13335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Flèche vers le bas 30"/>
          <p:cNvSpPr/>
          <p:nvPr/>
        </p:nvSpPr>
        <p:spPr>
          <a:xfrm>
            <a:off x="1403648" y="1484784"/>
            <a:ext cx="288032" cy="5373216"/>
          </a:xfrm>
          <a:prstGeom prst="downArrow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395536" y="5589240"/>
            <a:ext cx="2500313" cy="78581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Synthèse</a:t>
            </a:r>
          </a:p>
        </p:txBody>
      </p:sp>
      <p:sp>
        <p:nvSpPr>
          <p:cNvPr id="33" name="Rectangle à coins arrondis 32"/>
          <p:cNvSpPr/>
          <p:nvPr/>
        </p:nvSpPr>
        <p:spPr>
          <a:xfrm>
            <a:off x="467544" y="620688"/>
            <a:ext cx="2500313" cy="78581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Travaux pratiques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395536" y="2348880"/>
            <a:ext cx="2500313" cy="5400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Bilan</a:t>
            </a:r>
          </a:p>
        </p:txBody>
      </p:sp>
      <p:grpSp>
        <p:nvGrpSpPr>
          <p:cNvPr id="59414" name="Groupe 34"/>
          <p:cNvGrpSpPr>
            <a:grpSpLocks/>
          </p:cNvGrpSpPr>
          <p:nvPr/>
        </p:nvGrpSpPr>
        <p:grpSpPr bwMode="auto">
          <a:xfrm>
            <a:off x="684213" y="3357563"/>
            <a:ext cx="1709737" cy="933450"/>
            <a:chOff x="544513" y="2924175"/>
            <a:chExt cx="2143125" cy="1222375"/>
          </a:xfrm>
        </p:grpSpPr>
        <p:sp>
          <p:nvSpPr>
            <p:cNvPr id="36" name="Flèche en arc 35"/>
            <p:cNvSpPr/>
            <p:nvPr/>
          </p:nvSpPr>
          <p:spPr>
            <a:xfrm rot="5889468">
              <a:off x="1228707" y="2736792"/>
              <a:ext cx="713051" cy="1428750"/>
            </a:xfrm>
            <a:prstGeom prst="circularArrow">
              <a:avLst>
                <a:gd name="adj1" fmla="val 12500"/>
                <a:gd name="adj2" fmla="val 1142320"/>
                <a:gd name="adj3" fmla="val 20457681"/>
                <a:gd name="adj4" fmla="val 2029702"/>
                <a:gd name="adj5" fmla="val 18615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37" name="Ellipse 36"/>
            <p:cNvSpPr/>
            <p:nvPr/>
          </p:nvSpPr>
          <p:spPr>
            <a:xfrm>
              <a:off x="1901627" y="3425182"/>
              <a:ext cx="786011" cy="3554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TD</a:t>
              </a:r>
            </a:p>
          </p:txBody>
        </p:sp>
        <p:sp>
          <p:nvSpPr>
            <p:cNvPr id="38" name="Ellipse 37"/>
            <p:cNvSpPr/>
            <p:nvPr/>
          </p:nvSpPr>
          <p:spPr>
            <a:xfrm>
              <a:off x="1266847" y="2924175"/>
              <a:ext cx="784022" cy="3575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TD</a:t>
              </a:r>
            </a:p>
          </p:txBody>
        </p:sp>
        <p:sp>
          <p:nvSpPr>
            <p:cNvPr id="39" name="Ellipse 38"/>
            <p:cNvSpPr/>
            <p:nvPr/>
          </p:nvSpPr>
          <p:spPr>
            <a:xfrm>
              <a:off x="544513" y="3281740"/>
              <a:ext cx="786011" cy="3575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TD</a:t>
              </a:r>
            </a:p>
          </p:txBody>
        </p:sp>
        <p:sp>
          <p:nvSpPr>
            <p:cNvPr id="40" name="Ellipse 39"/>
            <p:cNvSpPr/>
            <p:nvPr/>
          </p:nvSpPr>
          <p:spPr>
            <a:xfrm>
              <a:off x="1115615" y="3788985"/>
              <a:ext cx="786012" cy="3575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TD</a:t>
              </a:r>
            </a:p>
          </p:txBody>
        </p:sp>
      </p:grpSp>
      <p:grpSp>
        <p:nvGrpSpPr>
          <p:cNvPr id="59415" name="Groupe 40"/>
          <p:cNvGrpSpPr>
            <a:grpSpLocks/>
          </p:cNvGrpSpPr>
          <p:nvPr/>
        </p:nvGrpSpPr>
        <p:grpSpPr bwMode="auto">
          <a:xfrm>
            <a:off x="755650" y="1412875"/>
            <a:ext cx="1711325" cy="860425"/>
            <a:chOff x="544513" y="4437063"/>
            <a:chExt cx="2143125" cy="1220787"/>
          </a:xfrm>
        </p:grpSpPr>
        <p:sp>
          <p:nvSpPr>
            <p:cNvPr id="42" name="Flèche en arc 41"/>
            <p:cNvSpPr/>
            <p:nvPr/>
          </p:nvSpPr>
          <p:spPr>
            <a:xfrm rot="5889468">
              <a:off x="1301817" y="4248287"/>
              <a:ext cx="714002" cy="1429412"/>
            </a:xfrm>
            <a:prstGeom prst="circularArrow">
              <a:avLst>
                <a:gd name="adj1" fmla="val 12500"/>
                <a:gd name="adj2" fmla="val 1142320"/>
                <a:gd name="adj3" fmla="val 20457681"/>
                <a:gd name="adj4" fmla="val 2029702"/>
                <a:gd name="adj5" fmla="val 18615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43" name="Ellipse 42"/>
            <p:cNvSpPr/>
            <p:nvPr/>
          </p:nvSpPr>
          <p:spPr>
            <a:xfrm>
              <a:off x="1902356" y="4937090"/>
              <a:ext cx="785282" cy="358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44" name="Ellipse 43"/>
            <p:cNvSpPr/>
            <p:nvPr/>
          </p:nvSpPr>
          <p:spPr>
            <a:xfrm>
              <a:off x="1258226" y="4437063"/>
              <a:ext cx="787270" cy="358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45" name="Ellipse 44"/>
            <p:cNvSpPr/>
            <p:nvPr/>
          </p:nvSpPr>
          <p:spPr>
            <a:xfrm>
              <a:off x="544513" y="4795191"/>
              <a:ext cx="785283" cy="3558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46" name="Ellipse 45"/>
            <p:cNvSpPr/>
            <p:nvPr/>
          </p:nvSpPr>
          <p:spPr>
            <a:xfrm>
              <a:off x="1115086" y="5299723"/>
              <a:ext cx="787270" cy="3581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</p:grpSp>
      <p:sp>
        <p:nvSpPr>
          <p:cNvPr id="47" name="Rectangle à coins arrondis 46"/>
          <p:cNvSpPr/>
          <p:nvPr/>
        </p:nvSpPr>
        <p:spPr>
          <a:xfrm>
            <a:off x="395536" y="2852936"/>
            <a:ext cx="2500313" cy="43204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 Expérience</a:t>
            </a:r>
          </a:p>
        </p:txBody>
      </p:sp>
      <p:grpSp>
        <p:nvGrpSpPr>
          <p:cNvPr id="59419" name="Groupe 47"/>
          <p:cNvGrpSpPr>
            <a:grpSpLocks/>
          </p:cNvGrpSpPr>
          <p:nvPr/>
        </p:nvGrpSpPr>
        <p:grpSpPr bwMode="auto">
          <a:xfrm>
            <a:off x="684213" y="4508500"/>
            <a:ext cx="1709737" cy="862013"/>
            <a:chOff x="544513" y="4437063"/>
            <a:chExt cx="2143125" cy="1220787"/>
          </a:xfrm>
        </p:grpSpPr>
        <p:sp>
          <p:nvSpPr>
            <p:cNvPr id="49" name="Flèche en arc 48"/>
            <p:cNvSpPr/>
            <p:nvPr/>
          </p:nvSpPr>
          <p:spPr>
            <a:xfrm rot="5889468">
              <a:off x="1302515" y="4249896"/>
              <a:ext cx="712688" cy="1428750"/>
            </a:xfrm>
            <a:prstGeom prst="circularArrow">
              <a:avLst>
                <a:gd name="adj1" fmla="val 12500"/>
                <a:gd name="adj2" fmla="val 1142320"/>
                <a:gd name="adj3" fmla="val 20457681"/>
                <a:gd name="adj4" fmla="val 2029702"/>
                <a:gd name="adj5" fmla="val 18615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50" name="Ellipse 49"/>
            <p:cNvSpPr/>
            <p:nvPr/>
          </p:nvSpPr>
          <p:spPr>
            <a:xfrm>
              <a:off x="1901627" y="4936169"/>
              <a:ext cx="786011" cy="3574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51" name="Ellipse 50"/>
            <p:cNvSpPr/>
            <p:nvPr/>
          </p:nvSpPr>
          <p:spPr>
            <a:xfrm>
              <a:off x="1258888" y="4437063"/>
              <a:ext cx="786012" cy="3574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52" name="Ellipse 51"/>
            <p:cNvSpPr/>
            <p:nvPr/>
          </p:nvSpPr>
          <p:spPr>
            <a:xfrm>
              <a:off x="544513" y="4794532"/>
              <a:ext cx="786011" cy="3574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  <p:sp>
          <p:nvSpPr>
            <p:cNvPr id="53" name="Ellipse 52"/>
            <p:cNvSpPr/>
            <p:nvPr/>
          </p:nvSpPr>
          <p:spPr>
            <a:xfrm>
              <a:off x="1115615" y="5300381"/>
              <a:ext cx="786012" cy="3574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TP</a:t>
              </a:r>
            </a:p>
          </p:txBody>
        </p:sp>
      </p:grpSp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96136" y="2924944"/>
            <a:ext cx="1843827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984" y="2924944"/>
            <a:ext cx="1684141" cy="2532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8" name="ZoneTexte 47"/>
          <p:cNvSpPr txBox="1"/>
          <p:nvPr/>
        </p:nvSpPr>
        <p:spPr>
          <a:xfrm>
            <a:off x="4932040" y="69269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u="sng" dirty="0" smtClean="0">
                <a:solidFill>
                  <a:schemeClr val="tx2">
                    <a:lumMod val="75000"/>
                  </a:schemeClr>
                </a:solidFill>
              </a:rPr>
              <a:t>L’activité de SYNTHESE :</a:t>
            </a:r>
            <a:endParaRPr lang="fr-FR" b="1" i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4" name="Image 53" descr="téléchargeme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5949280"/>
            <a:ext cx="433164" cy="433164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7055768" y="5949280"/>
            <a:ext cx="20882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1_ Synthèse </a:t>
            </a:r>
            <a:r>
              <a:rPr lang="fr-FR" dirty="0" err="1" smtClean="0"/>
              <a:t>diag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95537" y="548680"/>
            <a:ext cx="8748464" cy="6309320"/>
          </a:xfrm>
          <a:prstGeom prst="roundRect">
            <a:avLst>
              <a:gd name="adj" fmla="val 4351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u="sng" dirty="0">
                <a:solidFill>
                  <a:schemeClr val="tx2">
                    <a:lumMod val="75000"/>
                  </a:schemeClr>
                </a:solidFill>
              </a:rPr>
              <a:t>L’activité de SYNTHESE 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60421" name="Rectangle 3"/>
          <p:cNvSpPr>
            <a:spLocks noChangeArrowheads="1"/>
          </p:cNvSpPr>
          <p:nvPr/>
        </p:nvSpPr>
        <p:spPr bwMode="auto">
          <a:xfrm>
            <a:off x="468313" y="981075"/>
            <a:ext cx="8135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>
                <a:latin typeface="Calibri" pitchFamily="34" charset="0"/>
              </a:rPr>
              <a:t>Pour être capable de réparer un dysfonctionnement sur un véhicule, avec une méthode de diagnostic logique et non "à tâtons", il faut être capable de répondre à 4 questions.</a:t>
            </a:r>
          </a:p>
        </p:txBody>
      </p:sp>
      <p:pic>
        <p:nvPicPr>
          <p:cNvPr id="60422" name="Picture 2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1809750"/>
            <a:ext cx="36290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550" y="2093913"/>
            <a:ext cx="3168650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25813" y="260350"/>
            <a:ext cx="5818187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38538" y="2636838"/>
            <a:ext cx="56054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900113" y="0"/>
            <a:ext cx="4419601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79838" y="4283075"/>
            <a:ext cx="4341812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06925" y="-49213"/>
            <a:ext cx="4537075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403350" y="2349500"/>
            <a:ext cx="17287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latin typeface="Calibri" pitchFamily="34" charset="0"/>
              </a:rPr>
              <a:t>4 Questions</a:t>
            </a:r>
          </a:p>
        </p:txBody>
      </p:sp>
      <p:sp>
        <p:nvSpPr>
          <p:cNvPr id="5" name="Accolade ouvrante 4"/>
          <p:cNvSpPr/>
          <p:nvPr/>
        </p:nvSpPr>
        <p:spPr>
          <a:xfrm>
            <a:off x="4859338" y="692150"/>
            <a:ext cx="1008062" cy="5473700"/>
          </a:xfrm>
          <a:prstGeom prst="leftBrace">
            <a:avLst>
              <a:gd name="adj1" fmla="val 8333"/>
              <a:gd name="adj2" fmla="val 4934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468313" y="1125538"/>
            <a:ext cx="42481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latin typeface="Calibri" pitchFamily="34" charset="0"/>
              </a:rPr>
              <a:t>En résumé pour pouvoir effectuer un diagnostic et intervenir sur un système (mécanique ou électrique )</a:t>
            </a: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395288" y="4797425"/>
            <a:ext cx="43211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800">
                <a:solidFill>
                  <a:srgbClr val="FF0000"/>
                </a:solidFill>
                <a:latin typeface="Calibri" pitchFamily="34" charset="0"/>
              </a:rPr>
              <a:t>Q</a:t>
            </a:r>
            <a:r>
              <a:rPr lang="fr-FR" sz="4800">
                <a:latin typeface="Calibri" pitchFamily="34" charset="0"/>
              </a:rPr>
              <a:t>ui </a:t>
            </a:r>
            <a:r>
              <a:rPr lang="fr-FR" sz="4800">
                <a:solidFill>
                  <a:srgbClr val="FF0000"/>
                </a:solidFill>
                <a:latin typeface="Calibri" pitchFamily="34" charset="0"/>
              </a:rPr>
              <a:t>F</a:t>
            </a:r>
            <a:r>
              <a:rPr lang="fr-FR" sz="4800">
                <a:latin typeface="Calibri" pitchFamily="34" charset="0"/>
              </a:rPr>
              <a:t>ait </a:t>
            </a:r>
            <a:r>
              <a:rPr lang="fr-FR" sz="4800">
                <a:solidFill>
                  <a:srgbClr val="FF0000"/>
                </a:solidFill>
                <a:latin typeface="Calibri" pitchFamily="34" charset="0"/>
              </a:rPr>
              <a:t>Q</a:t>
            </a:r>
            <a:r>
              <a:rPr lang="fr-FR" sz="4800">
                <a:latin typeface="Calibri" pitchFamily="34" charset="0"/>
              </a:rPr>
              <a:t>uoi?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2195513" y="2852738"/>
            <a:ext cx="0" cy="14398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1403350" y="4292600"/>
            <a:ext cx="1728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 dirty="0" smtClean="0">
                <a:latin typeface="Calibri" pitchFamily="34" charset="0"/>
              </a:rPr>
              <a:t>1 </a:t>
            </a:r>
            <a:r>
              <a:rPr lang="fr-FR" b="1" dirty="0" smtClean="0">
                <a:latin typeface="Calibri" pitchFamily="34" charset="0"/>
              </a:rPr>
              <a:t>Question</a:t>
            </a:r>
            <a:endParaRPr lang="fr-FR" b="1" dirty="0">
              <a:latin typeface="Calibri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23928" y="2060848"/>
            <a:ext cx="1224136" cy="523220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Analyse structurelle</a:t>
            </a:r>
            <a:endParaRPr lang="fr-FR" sz="1400" dirty="0"/>
          </a:p>
        </p:txBody>
      </p:sp>
      <p:cxnSp>
        <p:nvCxnSpPr>
          <p:cNvPr id="12" name="Connecteur droit avec flèche 11"/>
          <p:cNvCxnSpPr>
            <a:stCxn id="10" idx="3"/>
          </p:cNvCxnSpPr>
          <p:nvPr/>
        </p:nvCxnSpPr>
        <p:spPr>
          <a:xfrm>
            <a:off x="5148064" y="2322458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923928" y="3501008"/>
            <a:ext cx="1224136" cy="523220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Analyse fonctionnelle</a:t>
            </a:r>
            <a:endParaRPr lang="fr-FR" sz="1400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5148064" y="3573016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 animBg="1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1" descr="Captuxxre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5375" y="3644900"/>
            <a:ext cx="12334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ensées 2"/>
          <p:cNvSpPr/>
          <p:nvPr/>
        </p:nvSpPr>
        <p:spPr>
          <a:xfrm>
            <a:off x="4716463" y="620713"/>
            <a:ext cx="2519362" cy="1800225"/>
          </a:xfrm>
          <a:prstGeom prst="cloudCallout">
            <a:avLst>
              <a:gd name="adj1" fmla="val -67876"/>
              <a:gd name="adj2" fmla="val 1720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>
                <a:solidFill>
                  <a:schemeClr val="tx1"/>
                </a:solidFill>
              </a:rPr>
              <a:t>OUI  d’accord  et les séquences  suivantes?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40703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2988" y="1844675"/>
            <a:ext cx="6624637" cy="8318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/>
              <a:t>Ce que je fais maintenant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357563" y="332656"/>
            <a:ext cx="5703887" cy="6336704"/>
          </a:xfrm>
          <a:prstGeom prst="roundRect">
            <a:avLst>
              <a:gd name="adj" fmla="val 4351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323528" y="692696"/>
            <a:ext cx="2500313" cy="78581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TECHNOLOGIE</a:t>
            </a:r>
          </a:p>
        </p:txBody>
      </p:sp>
      <p:pic>
        <p:nvPicPr>
          <p:cNvPr id="10248" name="Picture 3" descr="G:\2014\gremv2014\bonome\JK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92500" y="836613"/>
            <a:ext cx="1439863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563938" y="5229225"/>
            <a:ext cx="2808287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/>
              <a:t>Diagnostic haute technicité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67400" y="3933825"/>
            <a:ext cx="1370013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492500" y="3933825"/>
            <a:ext cx="2159000" cy="9223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TP pannes capteurs avec </a:t>
            </a:r>
            <a:r>
              <a:rPr lang="fr-FR" b="1" u="sng" dirty="0">
                <a:solidFill>
                  <a:srgbClr val="FF0000"/>
                </a:solidFill>
              </a:rPr>
              <a:t>méthode de diagnostic</a:t>
            </a:r>
          </a:p>
        </p:txBody>
      </p:sp>
      <p:sp>
        <p:nvSpPr>
          <p:cNvPr id="10" name="Flèche vers le bas 9"/>
          <p:cNvSpPr/>
          <p:nvPr/>
        </p:nvSpPr>
        <p:spPr>
          <a:xfrm>
            <a:off x="1403648" y="1484784"/>
            <a:ext cx="288032" cy="4032448"/>
          </a:xfrm>
          <a:prstGeom prst="downArrow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395536" y="2204864"/>
            <a:ext cx="2500313" cy="78581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Travaux Dirigés 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323528" y="3933056"/>
            <a:ext cx="2500313" cy="78581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Travaux pratiques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23528" y="5589240"/>
            <a:ext cx="2500313" cy="78581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U33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11188" y="1700213"/>
            <a:ext cx="1873250" cy="409575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Evaluation écrite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492500" y="2708275"/>
            <a:ext cx="2951163" cy="9239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/>
              <a:t>TD objectif être capable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/>
              <a:t>Relever, analyser les différent signaux…..</a:t>
            </a:r>
          </a:p>
        </p:txBody>
      </p:sp>
      <p:pic>
        <p:nvPicPr>
          <p:cNvPr id="10266" name="Picture 3" descr="G:\2014\tbpma\arger\capteur\PMH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88125" y="2924175"/>
            <a:ext cx="792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451725" y="2781300"/>
            <a:ext cx="140493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" name="Picture 6" descr="G:\2014\gremv2014\bonome\Captuddre (3)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11863" y="3068638"/>
            <a:ext cx="395287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lèche en arc 19"/>
          <p:cNvSpPr/>
          <p:nvPr/>
        </p:nvSpPr>
        <p:spPr>
          <a:xfrm rot="5889468">
            <a:off x="1302544" y="2736057"/>
            <a:ext cx="712787" cy="1428750"/>
          </a:xfrm>
          <a:prstGeom prst="circularArrow">
            <a:avLst>
              <a:gd name="adj1" fmla="val 12500"/>
              <a:gd name="adj2" fmla="val 1142320"/>
              <a:gd name="adj3" fmla="val 20457681"/>
              <a:gd name="adj4" fmla="val 2029702"/>
              <a:gd name="adj5" fmla="val 1861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1901825" y="3424238"/>
            <a:ext cx="785813" cy="357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TD</a:t>
            </a:r>
          </a:p>
        </p:txBody>
      </p:sp>
      <p:sp>
        <p:nvSpPr>
          <p:cNvPr id="22" name="Ellipse 21"/>
          <p:cNvSpPr/>
          <p:nvPr/>
        </p:nvSpPr>
        <p:spPr>
          <a:xfrm>
            <a:off x="1258888" y="2924175"/>
            <a:ext cx="785812" cy="357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TD</a:t>
            </a:r>
          </a:p>
        </p:txBody>
      </p:sp>
      <p:sp>
        <p:nvSpPr>
          <p:cNvPr id="23" name="Ellipse 22"/>
          <p:cNvSpPr/>
          <p:nvPr/>
        </p:nvSpPr>
        <p:spPr>
          <a:xfrm>
            <a:off x="544513" y="3281363"/>
            <a:ext cx="785812" cy="357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TD</a:t>
            </a:r>
          </a:p>
        </p:txBody>
      </p:sp>
      <p:sp>
        <p:nvSpPr>
          <p:cNvPr id="24" name="Ellipse 23"/>
          <p:cNvSpPr/>
          <p:nvPr/>
        </p:nvSpPr>
        <p:spPr>
          <a:xfrm>
            <a:off x="1116013" y="3789363"/>
            <a:ext cx="785812" cy="357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TD</a:t>
            </a:r>
          </a:p>
        </p:txBody>
      </p:sp>
      <p:sp>
        <p:nvSpPr>
          <p:cNvPr id="25" name="Flèche en arc 24"/>
          <p:cNvSpPr/>
          <p:nvPr/>
        </p:nvSpPr>
        <p:spPr>
          <a:xfrm rot="5889468">
            <a:off x="1302544" y="4248944"/>
            <a:ext cx="712788" cy="1428750"/>
          </a:xfrm>
          <a:prstGeom prst="circularArrow">
            <a:avLst>
              <a:gd name="adj1" fmla="val 12500"/>
              <a:gd name="adj2" fmla="val 1142320"/>
              <a:gd name="adj3" fmla="val 20457681"/>
              <a:gd name="adj4" fmla="val 2029702"/>
              <a:gd name="adj5" fmla="val 1861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1901825" y="4937125"/>
            <a:ext cx="785813" cy="357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TP</a:t>
            </a:r>
          </a:p>
        </p:txBody>
      </p:sp>
      <p:sp>
        <p:nvSpPr>
          <p:cNvPr id="27" name="Ellipse 26"/>
          <p:cNvSpPr/>
          <p:nvPr/>
        </p:nvSpPr>
        <p:spPr>
          <a:xfrm>
            <a:off x="1258888" y="4437063"/>
            <a:ext cx="785812" cy="357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TP</a:t>
            </a:r>
          </a:p>
        </p:txBody>
      </p:sp>
      <p:sp>
        <p:nvSpPr>
          <p:cNvPr id="28" name="Ellipse 27"/>
          <p:cNvSpPr/>
          <p:nvPr/>
        </p:nvSpPr>
        <p:spPr>
          <a:xfrm>
            <a:off x="544513" y="4794250"/>
            <a:ext cx="785812" cy="357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TP</a:t>
            </a:r>
          </a:p>
        </p:txBody>
      </p:sp>
      <p:sp>
        <p:nvSpPr>
          <p:cNvPr id="29" name="Ellipse 28"/>
          <p:cNvSpPr/>
          <p:nvPr/>
        </p:nvSpPr>
        <p:spPr>
          <a:xfrm>
            <a:off x="1116013" y="5300663"/>
            <a:ext cx="785812" cy="357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TP</a:t>
            </a:r>
          </a:p>
        </p:txBody>
      </p:sp>
      <p:pic>
        <p:nvPicPr>
          <p:cNvPr id="10280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64388" y="908050"/>
            <a:ext cx="16256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1" name="Picture 4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292725" y="908050"/>
            <a:ext cx="133508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2" name="ZoneTexte 29"/>
          <p:cNvSpPr txBox="1">
            <a:spLocks noChangeArrowheads="1"/>
          </p:cNvSpPr>
          <p:nvPr/>
        </p:nvSpPr>
        <p:spPr bwMode="auto">
          <a:xfrm>
            <a:off x="3492500" y="404813"/>
            <a:ext cx="52562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/>
              <a:t>Lancement de séquence: Apport technologique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3779912" y="566124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CCF E33 diagnostic système piloté 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ChangeArrowheads="1"/>
          </p:cNvSpPr>
          <p:nvPr/>
        </p:nvSpPr>
        <p:spPr bwMode="auto">
          <a:xfrm>
            <a:off x="1079500" y="476250"/>
            <a:ext cx="8064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latin typeface="Calibri" pitchFamily="34" charset="0"/>
              </a:rPr>
              <a:t>La démarche d'investigation ou démarche scientifique, consiste à amener l’apprenant à s’interroger face à un problème donné et trouver des solutions adaptées.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35150" y="1628775"/>
            <a:ext cx="10287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363" y="2492375"/>
            <a:ext cx="10287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79838" y="1773238"/>
            <a:ext cx="10382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24525" y="3213100"/>
            <a:ext cx="11096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C:\Users\axelle\Desktop\pascaal gremv\bonome\Captuddre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11863" y="4137025"/>
            <a:ext cx="720725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3" descr="C:\Users\axelle\Desktop\pascaal gremv\bonome\Caplltur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95288" y="2852738"/>
            <a:ext cx="8255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4" descr="G:\2014\gremv2014\bonome\Captffbure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331913" y="5445125"/>
            <a:ext cx="104298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lèche courbée vers la gauche 10"/>
          <p:cNvSpPr/>
          <p:nvPr/>
        </p:nvSpPr>
        <p:spPr>
          <a:xfrm>
            <a:off x="2195513" y="2852738"/>
            <a:ext cx="2663825" cy="2736850"/>
          </a:xfrm>
          <a:prstGeom prst="curvedLeftArrow">
            <a:avLst>
              <a:gd name="adj1" fmla="val 12213"/>
              <a:gd name="adj2" fmla="val 48852"/>
              <a:gd name="adj3" fmla="val 15848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5547" name="Picture 2" descr="H:\2014\gremv2014\bonome\aaaaaa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635375" y="5589588"/>
            <a:ext cx="954088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8" name="Picture 11" descr="C:\Users\axelle\Desktop\pascaal gremv\bonome\qq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79388" y="4508500"/>
            <a:ext cx="12065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6948488" y="3500438"/>
            <a:ext cx="1728787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Emettre des hypothèses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659563" y="4797425"/>
            <a:ext cx="1728787" cy="36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Intervenir</a:t>
            </a:r>
            <a:endParaRPr lang="fr-FR" sz="1600" b="1" dirty="0">
              <a:latin typeface="+mn-lt"/>
              <a:cs typeface="+mn-c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859338" y="5732463"/>
            <a:ext cx="1728787" cy="647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Rendre compte au client.</a:t>
            </a:r>
            <a:endParaRPr lang="fr-FR" sz="1600" b="1" dirty="0">
              <a:latin typeface="+mn-lt"/>
              <a:cs typeface="+mn-c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555875" y="1557338"/>
            <a:ext cx="12954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Identifier,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constater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716463" y="1557338"/>
            <a:ext cx="165573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</a:t>
            </a:r>
            <a:r>
              <a:rPr lang="fr-FR" b="1" dirty="0" smtClean="0">
                <a:latin typeface="+mn-lt"/>
                <a:cs typeface="+mn-cs"/>
              </a:rPr>
              <a:t>Analyser, relever </a:t>
            </a:r>
            <a:endParaRPr lang="fr-F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le défaut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084888" y="2349500"/>
            <a:ext cx="1728787" cy="8937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Etudier le système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  <a:cs typeface="+mn-cs"/>
              </a:rPr>
              <a:t>Qui Fait Quoi?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oneTexte 2"/>
          <p:cNvSpPr txBox="1">
            <a:spLocks noChangeArrowheads="1"/>
          </p:cNvSpPr>
          <p:nvPr/>
        </p:nvSpPr>
        <p:spPr bwMode="auto">
          <a:xfrm>
            <a:off x="1476375" y="836613"/>
            <a:ext cx="7056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>
                <a:latin typeface="Calibri" pitchFamily="34" charset="0"/>
              </a:rPr>
              <a:t>Formalisation d’un document d’investigation</a:t>
            </a:r>
          </a:p>
        </p:txBody>
      </p:sp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35150" y="1628775"/>
            <a:ext cx="10287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538" y="2276475"/>
            <a:ext cx="10287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76600" y="1557338"/>
            <a:ext cx="10382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53100" y="2852738"/>
            <a:ext cx="11096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12" descr="C:\Users\axelle\Desktop\pascaal gremv\bonome\Captuddre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11863" y="4137025"/>
            <a:ext cx="720725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3" descr="C:\Users\axelle\Desktop\pascaal gremv\bonome\Caplltur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95288" y="2852738"/>
            <a:ext cx="8255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4" descr="G:\2014\gremv2014\bonome\Captffbure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16463" y="5300663"/>
            <a:ext cx="104298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lèche courbée vers la gauche 10"/>
          <p:cNvSpPr/>
          <p:nvPr/>
        </p:nvSpPr>
        <p:spPr>
          <a:xfrm>
            <a:off x="2195513" y="2852738"/>
            <a:ext cx="2663825" cy="2736850"/>
          </a:xfrm>
          <a:prstGeom prst="curvedLeftArrow">
            <a:avLst>
              <a:gd name="adj1" fmla="val 12213"/>
              <a:gd name="adj2" fmla="val 48852"/>
              <a:gd name="adj3" fmla="val 15848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6571" name="Picture 2" descr="H:\2014\gremv2014\bonome\aaaaaa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132138" y="5589588"/>
            <a:ext cx="954087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2" name="Picture 11" descr="C:\Users\axelle\Desktop\pascaal gremv\bonome\qq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27088" y="5373688"/>
            <a:ext cx="1206500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7604" y="1629172"/>
            <a:ext cx="10287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9992" y="2276872"/>
            <a:ext cx="10287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49054" y="1557735"/>
            <a:ext cx="10382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ChangeArrowheads="1"/>
          </p:cNvSpPr>
          <p:nvPr/>
        </p:nvSpPr>
        <p:spPr bwMode="auto">
          <a:xfrm>
            <a:off x="179388" y="1700213"/>
            <a:ext cx="89646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fr-FR"/>
          </a:p>
          <a:p>
            <a:pPr eaLnBrk="0" hangingPunct="0"/>
            <a:r>
              <a:rPr lang="fr-FR" b="1"/>
              <a:t>Ce document est la trame d’investigation valant pour un contrat pédagogique, incitant l’apprenant à réaliser le travail demandé hors du temps de classe.</a:t>
            </a:r>
            <a:endParaRPr lang="fr-FR"/>
          </a:p>
          <a:p>
            <a:pPr algn="ctr" eaLnBrk="0" hangingPunct="0"/>
            <a:endParaRPr lang="fr-FR" b="1"/>
          </a:p>
        </p:txBody>
      </p:sp>
      <p:cxnSp>
        <p:nvCxnSpPr>
          <p:cNvPr id="6" name="Connecteur droit 16"/>
          <p:cNvCxnSpPr/>
          <p:nvPr/>
        </p:nvCxnSpPr>
        <p:spPr>
          <a:xfrm rot="10800000">
            <a:off x="1143000" y="500063"/>
            <a:ext cx="800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88" name="Image 9" descr="logo RF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43000" y="142875"/>
            <a:ext cx="428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Image 7" descr="LOGO AC TOULOUSE 04 2014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10001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259632" y="908720"/>
            <a:ext cx="7215238" cy="50006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Raison d’être du document </a:t>
            </a:r>
          </a:p>
        </p:txBody>
      </p:sp>
      <p:sp>
        <p:nvSpPr>
          <p:cNvPr id="67594" name="ZoneTexte 10"/>
          <p:cNvSpPr txBox="1">
            <a:spLocks noChangeArrowheads="1"/>
          </p:cNvSpPr>
          <p:nvPr/>
        </p:nvSpPr>
        <p:spPr bwMode="auto">
          <a:xfrm>
            <a:off x="0" y="34290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/>
              <a:t>Le document </a:t>
            </a:r>
            <a:r>
              <a:rPr lang="fr-FR" b="1" dirty="0" smtClean="0"/>
              <a:t>présenté, </a:t>
            </a:r>
            <a:r>
              <a:rPr lang="fr-FR" b="1" dirty="0"/>
              <a:t>appliqué à la formation au diagnostic d’un système piloté peut-être décliné pour l’apprentissage au diagnostic d’un système mécanique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9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133600"/>
            <a:ext cx="8912225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836613"/>
            <a:ext cx="5762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484438" y="1484313"/>
            <a:ext cx="12954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Identifier,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constater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3563938" y="2060575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555875" y="1484313"/>
            <a:ext cx="1223963" cy="649287"/>
          </a:xfrm>
          <a:prstGeom prst="rect">
            <a:avLst/>
          </a:prstGeom>
          <a:solidFill>
            <a:srgbClr val="FFFF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8615" name="Rectangle 18"/>
          <p:cNvSpPr>
            <a:spLocks noChangeArrowheads="1"/>
          </p:cNvSpPr>
          <p:nvPr/>
        </p:nvSpPr>
        <p:spPr bwMode="auto">
          <a:xfrm>
            <a:off x="1979613" y="188913"/>
            <a:ext cx="612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Calibri" pitchFamily="34" charset="0"/>
              </a:rPr>
              <a:t>Document d’investigation format A3 (recto-verso)</a:t>
            </a:r>
          </a:p>
        </p:txBody>
      </p:sp>
      <p:pic>
        <p:nvPicPr>
          <p:cNvPr id="68616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04813"/>
            <a:ext cx="11382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téléchargemen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620688"/>
            <a:ext cx="577180" cy="57718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300192" y="692696"/>
            <a:ext cx="266429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2_ </a:t>
            </a:r>
            <a:r>
              <a:rPr lang="fr-FR" dirty="0" err="1" smtClean="0"/>
              <a:t>Tp</a:t>
            </a:r>
            <a:r>
              <a:rPr lang="fr-FR" dirty="0" smtClean="0"/>
              <a:t> exemple avertisseur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8888" y="692150"/>
            <a:ext cx="601662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95513" y="1196975"/>
            <a:ext cx="46037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133600"/>
            <a:ext cx="8912225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836613"/>
            <a:ext cx="5762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484438" y="1484313"/>
            <a:ext cx="12954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Identifier,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constater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051720" y="5084763"/>
            <a:ext cx="194401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</a:t>
            </a:r>
            <a:r>
              <a:rPr lang="fr-FR" b="1" dirty="0" smtClean="0">
                <a:latin typeface="+mn-lt"/>
                <a:cs typeface="+mn-cs"/>
              </a:rPr>
              <a:t>Analyser, relever </a:t>
            </a:r>
            <a:endParaRPr lang="fr-F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le défaut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2627313" y="4724400"/>
            <a:ext cx="0" cy="360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708400" y="4076700"/>
            <a:ext cx="0" cy="1081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3563938" y="2060575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5" name="Rectangle 18"/>
          <p:cNvSpPr>
            <a:spLocks noChangeArrowheads="1"/>
          </p:cNvSpPr>
          <p:nvPr/>
        </p:nvSpPr>
        <p:spPr bwMode="auto">
          <a:xfrm>
            <a:off x="1979613" y="188913"/>
            <a:ext cx="612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Calibri" pitchFamily="34" charset="0"/>
              </a:rPr>
              <a:t>Document d’investigation format A3 (recto-verso)</a:t>
            </a:r>
          </a:p>
        </p:txBody>
      </p:sp>
      <p:pic>
        <p:nvPicPr>
          <p:cNvPr id="25" name="Picture 2" descr="H:\2015\bonome\Capturgg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850" y="3213100"/>
            <a:ext cx="1347788" cy="12668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70667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04813"/>
            <a:ext cx="11382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82550"/>
            <a:ext cx="7629525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133600"/>
            <a:ext cx="8912225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836613"/>
            <a:ext cx="5762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765175"/>
            <a:ext cx="7413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16238" y="5732463"/>
            <a:ext cx="863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484438" y="1484313"/>
            <a:ext cx="12954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Identifier,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constater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07704" y="5084763"/>
            <a:ext cx="20880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</a:t>
            </a:r>
            <a:r>
              <a:rPr lang="fr-FR" b="1" dirty="0" smtClean="0">
                <a:latin typeface="+mn-lt"/>
                <a:cs typeface="+mn-cs"/>
              </a:rPr>
              <a:t>Analyser, relever</a:t>
            </a:r>
            <a:endParaRPr lang="fr-F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le défaut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11638" y="1484313"/>
            <a:ext cx="1728787" cy="8937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Etudier le système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  <a:cs typeface="+mn-cs"/>
              </a:rPr>
              <a:t>Qui Fait Quoi?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2627313" y="4724400"/>
            <a:ext cx="0" cy="360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708400" y="4076700"/>
            <a:ext cx="0" cy="1081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724525" y="2349500"/>
            <a:ext cx="0" cy="5746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3563938" y="2060575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555875" y="1484313"/>
            <a:ext cx="1223963" cy="649287"/>
          </a:xfrm>
          <a:prstGeom prst="rect">
            <a:avLst/>
          </a:prstGeom>
          <a:solidFill>
            <a:srgbClr val="FFFF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2719" name="Rectangle 18"/>
          <p:cNvSpPr>
            <a:spLocks noChangeArrowheads="1"/>
          </p:cNvSpPr>
          <p:nvPr/>
        </p:nvSpPr>
        <p:spPr bwMode="auto">
          <a:xfrm>
            <a:off x="1979613" y="188913"/>
            <a:ext cx="612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Calibri" pitchFamily="34" charset="0"/>
              </a:rPr>
              <a:t>Document d’investigation format A3 (recto-verso)</a:t>
            </a:r>
          </a:p>
        </p:txBody>
      </p:sp>
      <p:pic>
        <p:nvPicPr>
          <p:cNvPr id="25" name="Picture 2" descr="H:\2015\bonome\Capturgg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3850" y="3213100"/>
            <a:ext cx="1347788" cy="12668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72721" name="Picture 12" descr="C:\Users\axelle\Desktop\pascaal gremv\bonome\Captuddre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596188" y="549275"/>
            <a:ext cx="431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2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003800" y="5791200"/>
            <a:ext cx="7778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3" name="Picture 3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0" y="404813"/>
            <a:ext cx="11382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2713" y="404813"/>
            <a:ext cx="9515475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rré corné 3"/>
          <p:cNvSpPr/>
          <p:nvPr/>
        </p:nvSpPr>
        <p:spPr>
          <a:xfrm>
            <a:off x="6875463" y="2349500"/>
            <a:ext cx="792162" cy="1008063"/>
          </a:xfrm>
          <a:prstGeom prst="foldedCorner">
            <a:avLst>
              <a:gd name="adj" fmla="val 1856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73732" name="Picture 1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48488" y="2420938"/>
            <a:ext cx="642937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ZoneTexte 18"/>
          <p:cNvSpPr txBox="1">
            <a:spLocks noChangeArrowheads="1"/>
          </p:cNvSpPr>
          <p:nvPr/>
        </p:nvSpPr>
        <p:spPr bwMode="auto">
          <a:xfrm>
            <a:off x="4932363" y="1773238"/>
            <a:ext cx="2879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>
                <a:latin typeface="Calibri" pitchFamily="34" charset="0"/>
              </a:rPr>
              <a:t> Documents constructeur techniques, procédure etc.</a:t>
            </a:r>
          </a:p>
        </p:txBody>
      </p:sp>
      <p:sp>
        <p:nvSpPr>
          <p:cNvPr id="11" name="Carré corné 10"/>
          <p:cNvSpPr/>
          <p:nvPr/>
        </p:nvSpPr>
        <p:spPr>
          <a:xfrm>
            <a:off x="6227763" y="2349500"/>
            <a:ext cx="792162" cy="1008063"/>
          </a:xfrm>
          <a:prstGeom prst="foldedCorner">
            <a:avLst>
              <a:gd name="adj" fmla="val 1856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" name="Carré corné 11"/>
          <p:cNvSpPr/>
          <p:nvPr/>
        </p:nvSpPr>
        <p:spPr>
          <a:xfrm>
            <a:off x="5435600" y="2349500"/>
            <a:ext cx="792163" cy="1008063"/>
          </a:xfrm>
          <a:prstGeom prst="foldedCorner">
            <a:avLst>
              <a:gd name="adj" fmla="val 1856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73736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35600" y="2420938"/>
            <a:ext cx="6492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Image 1" descr="_Pic1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99225" y="2420938"/>
            <a:ext cx="5429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8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435600" y="2852738"/>
            <a:ext cx="6492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9" name="Image 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300788" y="2636838"/>
            <a:ext cx="5032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79388" y="5084763"/>
            <a:ext cx="937418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133600"/>
            <a:ext cx="8912225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836613"/>
            <a:ext cx="5762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765175"/>
            <a:ext cx="7413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16238" y="5732463"/>
            <a:ext cx="863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484438" y="1484313"/>
            <a:ext cx="12954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Identifier,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constater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051720" y="5084763"/>
            <a:ext cx="194401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</a:t>
            </a:r>
            <a:r>
              <a:rPr lang="fr-FR" b="1" dirty="0" smtClean="0">
                <a:latin typeface="+mn-lt"/>
                <a:cs typeface="+mn-cs"/>
              </a:rPr>
              <a:t>Analyser, relever</a:t>
            </a:r>
            <a:endParaRPr lang="fr-F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le défaut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11638" y="1484313"/>
            <a:ext cx="1728787" cy="8937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Etudier le système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  <a:cs typeface="+mn-cs"/>
              </a:rPr>
              <a:t>Qui Fait Quoi?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2627313" y="4724400"/>
            <a:ext cx="0" cy="360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708400" y="4076700"/>
            <a:ext cx="0" cy="1081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724525" y="2349500"/>
            <a:ext cx="0" cy="5746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3563938" y="2060575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65" name="Rectangle 18"/>
          <p:cNvSpPr>
            <a:spLocks noChangeArrowheads="1"/>
          </p:cNvSpPr>
          <p:nvPr/>
        </p:nvSpPr>
        <p:spPr bwMode="auto">
          <a:xfrm>
            <a:off x="1979613" y="188913"/>
            <a:ext cx="612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Calibri" pitchFamily="34" charset="0"/>
              </a:rPr>
              <a:t>Document d’investigation format A3 (recto-verso)</a:t>
            </a:r>
          </a:p>
        </p:txBody>
      </p:sp>
      <p:sp>
        <p:nvSpPr>
          <p:cNvPr id="21" name="ZoneTexte 20">
            <a:hlinkClick r:id="rId6" action="ppaction://hlinksldjump"/>
          </p:cNvPr>
          <p:cNvSpPr txBox="1"/>
          <p:nvPr/>
        </p:nvSpPr>
        <p:spPr>
          <a:xfrm>
            <a:off x="4427538" y="5084763"/>
            <a:ext cx="1728787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Emettre des hypothèses</a:t>
            </a:r>
          </a:p>
        </p:txBody>
      </p:sp>
      <p:pic>
        <p:nvPicPr>
          <p:cNvPr id="25" name="Picture 2" descr="H:\2015\bonome\Capturgg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3850" y="3213100"/>
            <a:ext cx="1347788" cy="12668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27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003800" y="5791200"/>
            <a:ext cx="7778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9" name="Picture 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404813"/>
            <a:ext cx="11382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Connecteur droit avec flèche 29"/>
          <p:cNvCxnSpPr/>
          <p:nvPr/>
        </p:nvCxnSpPr>
        <p:spPr>
          <a:xfrm flipV="1">
            <a:off x="5076825" y="4724400"/>
            <a:ext cx="0" cy="360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211638" y="2420938"/>
            <a:ext cx="4464050" cy="64611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Bonne méthodologie mais des difficultés car les savoirs nécessaires ne sont pas </a:t>
            </a:r>
            <a:r>
              <a:rPr lang="fr-FR" dirty="0" smtClean="0"/>
              <a:t>appris.</a:t>
            </a:r>
            <a:endParaRPr lang="fr-FR" dirty="0"/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00113" y="3573463"/>
            <a:ext cx="25908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G:\2014\gremv2014\bonome\KUG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00788" y="4292600"/>
            <a:ext cx="1484312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850" y="1268413"/>
            <a:ext cx="2903538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ZoneTexte 7"/>
          <p:cNvSpPr txBox="1">
            <a:spLocks noChangeArrowheads="1"/>
          </p:cNvSpPr>
          <p:nvPr/>
        </p:nvSpPr>
        <p:spPr bwMode="auto">
          <a:xfrm>
            <a:off x="3059832" y="764704"/>
            <a:ext cx="4032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/>
              <a:t>Bilan de la séquence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17475" y="2424113"/>
            <a:ext cx="926147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3528" y="188913"/>
            <a:ext cx="9144000" cy="6669087"/>
          </a:xfrm>
          <a:prstGeom prst="rect">
            <a:avLst/>
          </a:prstGeom>
          <a:solidFill>
            <a:srgbClr val="FFFF66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grpSp>
        <p:nvGrpSpPr>
          <p:cNvPr id="75780" name="Group 3"/>
          <p:cNvGrpSpPr>
            <a:grpSpLocks/>
          </p:cNvGrpSpPr>
          <p:nvPr/>
        </p:nvGrpSpPr>
        <p:grpSpPr bwMode="auto">
          <a:xfrm>
            <a:off x="250825" y="260350"/>
            <a:ext cx="5684838" cy="693738"/>
            <a:chOff x="989" y="6654"/>
            <a:chExt cx="10653" cy="1540"/>
          </a:xfrm>
        </p:grpSpPr>
        <p:pic>
          <p:nvPicPr>
            <p:cNvPr id="75783" name="Image 1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503" y="7330"/>
              <a:ext cx="1056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84" name="Image 1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921" y="7330"/>
              <a:ext cx="1056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85" name="il_fi" descr="http://www.glodark.com/peugeot307/com2000_4647.jpg"/>
            <p:cNvPicPr>
              <a:picLocks noChangeAspect="1" noChangeArrowheads="1"/>
            </p:cNvPicPr>
            <p:nvPr/>
          </p:nvPicPr>
          <p:blipFill>
            <a:blip r:embed="rId4" r:link="rId5" cstate="email"/>
            <a:srcRect/>
            <a:stretch>
              <a:fillRect/>
            </a:stretch>
          </p:blipFill>
          <p:spPr bwMode="auto">
            <a:xfrm>
              <a:off x="989" y="7224"/>
              <a:ext cx="1514" cy="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86" name="Picture 7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664" y="7105"/>
              <a:ext cx="1153" cy="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87" name="Picture 8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6045" y="7105"/>
              <a:ext cx="965" cy="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88" name="Picture 9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8881" y="7039"/>
              <a:ext cx="779" cy="1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89" name="Picture 10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6002" y="6654"/>
              <a:ext cx="288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90" name="Text Box 11"/>
            <p:cNvSpPr txBox="1">
              <a:spLocks noChangeArrowheads="1"/>
            </p:cNvSpPr>
            <p:nvPr/>
          </p:nvSpPr>
          <p:spPr bwMode="auto">
            <a:xfrm>
              <a:off x="5534" y="6654"/>
              <a:ext cx="584" cy="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fr-FR" sz="1100">
                  <a:latin typeface="Calibri" pitchFamily="34" charset="0"/>
                </a:rPr>
                <a:t>F2</a:t>
              </a:r>
              <a:endParaRPr lang="fr-FR">
                <a:latin typeface="Calibri" pitchFamily="34" charset="0"/>
              </a:endParaRPr>
            </a:p>
          </p:txBody>
        </p:sp>
        <p:cxnSp>
          <p:nvCxnSpPr>
            <p:cNvPr id="75791" name="AutoShape 12"/>
            <p:cNvCxnSpPr>
              <a:cxnSpLocks noChangeShapeType="1"/>
            </p:cNvCxnSpPr>
            <p:nvPr/>
          </p:nvCxnSpPr>
          <p:spPr bwMode="auto">
            <a:xfrm>
              <a:off x="5977" y="6938"/>
              <a:ext cx="313" cy="59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pic>
          <p:nvPicPr>
            <p:cNvPr id="75792" name="Picture 13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7010" y="7330"/>
              <a:ext cx="910" cy="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5793" name="AutoShape 14"/>
            <p:cNvCxnSpPr>
              <a:cxnSpLocks noChangeShapeType="1"/>
            </p:cNvCxnSpPr>
            <p:nvPr/>
          </p:nvCxnSpPr>
          <p:spPr bwMode="auto">
            <a:xfrm>
              <a:off x="7309" y="7765"/>
              <a:ext cx="1694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</p:cxnSp>
        <p:grpSp>
          <p:nvGrpSpPr>
            <p:cNvPr id="75794" name="Group 15"/>
            <p:cNvGrpSpPr>
              <a:grpSpLocks/>
            </p:cNvGrpSpPr>
            <p:nvPr/>
          </p:nvGrpSpPr>
          <p:grpSpPr bwMode="auto">
            <a:xfrm>
              <a:off x="10207" y="7330"/>
              <a:ext cx="125" cy="474"/>
              <a:chOff x="9197" y="10262"/>
              <a:chExt cx="125" cy="474"/>
            </a:xfrm>
          </p:grpSpPr>
          <p:grpSp>
            <p:nvGrpSpPr>
              <p:cNvPr id="75797" name="Group 16"/>
              <p:cNvGrpSpPr>
                <a:grpSpLocks/>
              </p:cNvGrpSpPr>
              <p:nvPr/>
            </p:nvGrpSpPr>
            <p:grpSpPr bwMode="auto">
              <a:xfrm>
                <a:off x="9197" y="10303"/>
                <a:ext cx="125" cy="433"/>
                <a:chOff x="8769" y="9682"/>
                <a:chExt cx="125" cy="433"/>
              </a:xfrm>
            </p:grpSpPr>
            <p:cxnSp>
              <p:nvCxnSpPr>
                <p:cNvPr id="75799" name="AutoShape 17"/>
                <p:cNvCxnSpPr>
                  <a:cxnSpLocks noChangeShapeType="1"/>
                </p:cNvCxnSpPr>
                <p:nvPr/>
              </p:nvCxnSpPr>
              <p:spPr bwMode="auto">
                <a:xfrm>
                  <a:off x="8769" y="9682"/>
                  <a:ext cx="13" cy="433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75800" name="AutoShape 18"/>
                <p:cNvCxnSpPr>
                  <a:cxnSpLocks noChangeShapeType="1"/>
                </p:cNvCxnSpPr>
                <p:nvPr/>
              </p:nvCxnSpPr>
              <p:spPr bwMode="auto">
                <a:xfrm flipV="1">
                  <a:off x="8769" y="9747"/>
                  <a:ext cx="112" cy="129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75801" name="AutoShape 19"/>
                <p:cNvCxnSpPr>
                  <a:cxnSpLocks noChangeShapeType="1"/>
                </p:cNvCxnSpPr>
                <p:nvPr/>
              </p:nvCxnSpPr>
              <p:spPr bwMode="auto">
                <a:xfrm flipV="1">
                  <a:off x="8780" y="9858"/>
                  <a:ext cx="112" cy="129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75802" name="AutoShape 20"/>
                <p:cNvCxnSpPr>
                  <a:cxnSpLocks noChangeShapeType="1"/>
                </p:cNvCxnSpPr>
                <p:nvPr/>
              </p:nvCxnSpPr>
              <p:spPr bwMode="auto">
                <a:xfrm flipV="1">
                  <a:off x="8782" y="9986"/>
                  <a:ext cx="112" cy="129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75798" name="AutoShape 21"/>
              <p:cNvCxnSpPr>
                <a:cxnSpLocks noChangeShapeType="1"/>
              </p:cNvCxnSpPr>
              <p:nvPr/>
            </p:nvCxnSpPr>
            <p:spPr bwMode="auto">
              <a:xfrm flipV="1">
                <a:off x="9210" y="10262"/>
                <a:ext cx="112" cy="12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75795" name="AutoShape 22"/>
            <p:cNvCxnSpPr>
              <a:cxnSpLocks noChangeShapeType="1"/>
            </p:cNvCxnSpPr>
            <p:nvPr/>
          </p:nvCxnSpPr>
          <p:spPr bwMode="auto">
            <a:xfrm>
              <a:off x="9003" y="7600"/>
              <a:ext cx="1197" cy="1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  <p:pic>
          <p:nvPicPr>
            <p:cNvPr id="75796" name="Picture 23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10762" y="7322"/>
              <a:ext cx="880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781" name="ZoneTexte 25"/>
          <p:cNvSpPr txBox="1">
            <a:spLocks noChangeArrowheads="1"/>
          </p:cNvSpPr>
          <p:nvPr/>
        </p:nvSpPr>
        <p:spPr bwMode="auto">
          <a:xfrm>
            <a:off x="611560" y="1268760"/>
            <a:ext cx="50038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latin typeface="Calibri" pitchFamily="34" charset="0"/>
              </a:rPr>
              <a:t>Maintenant </a:t>
            </a:r>
            <a:r>
              <a:rPr lang="fr-FR" dirty="0">
                <a:latin typeface="Calibri" pitchFamily="34" charset="0"/>
              </a:rPr>
              <a:t>que</a:t>
            </a:r>
            <a:r>
              <a:rPr lang="fr-FR" b="1" dirty="0">
                <a:latin typeface="Calibri" pitchFamily="34" charset="0"/>
              </a:rPr>
              <a:t> </a:t>
            </a:r>
            <a:r>
              <a:rPr lang="fr-FR" dirty="0">
                <a:latin typeface="Calibri" pitchFamily="34" charset="0"/>
              </a:rPr>
              <a:t>je sais </a:t>
            </a:r>
            <a:r>
              <a:rPr lang="fr-FR" sz="2800" b="1" dirty="0">
                <a:solidFill>
                  <a:srgbClr val="FF0000"/>
                </a:solidFill>
                <a:latin typeface="Calibri" pitchFamily="34" charset="0"/>
              </a:rPr>
              <a:t>Qui Fait Quoi</a:t>
            </a:r>
            <a:r>
              <a:rPr lang="fr-FR" sz="2800" b="1" dirty="0" smtClean="0">
                <a:solidFill>
                  <a:srgbClr val="FF0000"/>
                </a:solidFill>
                <a:latin typeface="Calibri" pitchFamily="34" charset="0"/>
              </a:rPr>
              <a:t>!</a:t>
            </a:r>
          </a:p>
          <a:p>
            <a:r>
              <a:rPr lang="fr-FR" b="1" dirty="0" smtClean="0">
                <a:latin typeface="Calibri" pitchFamily="34" charset="0"/>
              </a:rPr>
              <a:t>         Je peux émettre des hypothèses.</a:t>
            </a:r>
            <a:endParaRPr lang="fr-FR" b="1" dirty="0">
              <a:latin typeface="Calibri" pitchFamily="34" charset="0"/>
            </a:endParaRPr>
          </a:p>
        </p:txBody>
      </p:sp>
      <p:pic>
        <p:nvPicPr>
          <p:cNvPr id="75782" name="Picture 25" descr="H:\2014\gremv2014\bonome\qq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227763" y="333375"/>
            <a:ext cx="18192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133600"/>
            <a:ext cx="8912225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836613"/>
            <a:ext cx="5762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765175"/>
            <a:ext cx="7413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16238" y="5732463"/>
            <a:ext cx="863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484438" y="1484313"/>
            <a:ext cx="12954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Identifier,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constater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051720" y="5084763"/>
            <a:ext cx="194401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Analyser </a:t>
            </a:r>
            <a:r>
              <a:rPr lang="fr-FR" b="1" dirty="0" smtClean="0">
                <a:latin typeface="+mn-lt"/>
                <a:cs typeface="+mn-cs"/>
              </a:rPr>
              <a:t>relever </a:t>
            </a:r>
            <a:endParaRPr lang="fr-F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le défaut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11638" y="1484313"/>
            <a:ext cx="1728787" cy="8937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Etudier le système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  <a:cs typeface="+mn-cs"/>
              </a:rPr>
              <a:t>Qui Fait Quoi?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2627313" y="4724400"/>
            <a:ext cx="0" cy="360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708400" y="4076700"/>
            <a:ext cx="0" cy="1081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724525" y="2349500"/>
            <a:ext cx="0" cy="5746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3563938" y="2060575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55875" y="1484313"/>
            <a:ext cx="1223963" cy="649287"/>
          </a:xfrm>
          <a:prstGeom prst="rect">
            <a:avLst/>
          </a:prstGeom>
          <a:solidFill>
            <a:srgbClr val="FFFF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411760" y="5445224"/>
            <a:ext cx="1655763" cy="503237"/>
          </a:xfrm>
          <a:prstGeom prst="rect">
            <a:avLst/>
          </a:prstGeom>
          <a:solidFill>
            <a:srgbClr val="FFFF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6815" name="Rectangle 18"/>
          <p:cNvSpPr>
            <a:spLocks noChangeArrowheads="1"/>
          </p:cNvSpPr>
          <p:nvPr/>
        </p:nvSpPr>
        <p:spPr bwMode="auto">
          <a:xfrm>
            <a:off x="1979613" y="188913"/>
            <a:ext cx="612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Calibri" pitchFamily="34" charset="0"/>
              </a:rPr>
              <a:t>Document d’investigation format A3 (recto-verso)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427538" y="5084763"/>
            <a:ext cx="1728787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Emettre des hypothèses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875463" y="1196975"/>
            <a:ext cx="1728787" cy="922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Effectuer les contrôles, les mesures.</a:t>
            </a:r>
            <a:endParaRPr lang="fr-FR" sz="1600" b="1" dirty="0">
              <a:latin typeface="+mn-lt"/>
              <a:cs typeface="+mn-cs"/>
            </a:endParaRPr>
          </a:p>
        </p:txBody>
      </p:sp>
      <p:pic>
        <p:nvPicPr>
          <p:cNvPr id="25" name="Picture 2" descr="H:\2015\bonome\Capturgge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3850" y="3213100"/>
            <a:ext cx="1347788" cy="12668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26" name="Picture 12" descr="C:\Users\axelle\Desktop\pascaal gremv\bonome\Captuddr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96188" y="549275"/>
            <a:ext cx="431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0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003800" y="5791200"/>
            <a:ext cx="7778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1" name="Picture 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404813"/>
            <a:ext cx="11382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Connecteur droit avec flèche 29"/>
          <p:cNvCxnSpPr/>
          <p:nvPr/>
        </p:nvCxnSpPr>
        <p:spPr>
          <a:xfrm>
            <a:off x="7956550" y="2133600"/>
            <a:ext cx="0" cy="5746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5076825" y="4652963"/>
            <a:ext cx="0" cy="3603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8275" y="1484313"/>
            <a:ext cx="8975725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5" descr="http://www.motoshop.fr/images/multimetre-89092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63713" y="333375"/>
            <a:ext cx="9255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7" descr="lexia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1188" y="333375"/>
            <a:ext cx="59055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19925" y="476250"/>
            <a:ext cx="10810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580063" y="404813"/>
            <a:ext cx="9398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2" descr="H:\2014\gremv2014\bonome\Capfhtur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686175" y="404813"/>
            <a:ext cx="811213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2" name="ZoneTexte 8"/>
          <p:cNvSpPr txBox="1">
            <a:spLocks noChangeArrowheads="1"/>
          </p:cNvSpPr>
          <p:nvPr/>
        </p:nvSpPr>
        <p:spPr bwMode="auto">
          <a:xfrm>
            <a:off x="0" y="3500438"/>
            <a:ext cx="395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solidFill>
                  <a:srgbClr val="FF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77833" name="ZoneTexte 9"/>
          <p:cNvSpPr txBox="1">
            <a:spLocks noChangeArrowheads="1"/>
          </p:cNvSpPr>
          <p:nvPr/>
        </p:nvSpPr>
        <p:spPr bwMode="auto">
          <a:xfrm>
            <a:off x="0" y="3933825"/>
            <a:ext cx="3952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solidFill>
                  <a:srgbClr val="FF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77834" name="ZoneTexte 10"/>
          <p:cNvSpPr txBox="1">
            <a:spLocks noChangeArrowheads="1"/>
          </p:cNvSpPr>
          <p:nvPr/>
        </p:nvSpPr>
        <p:spPr bwMode="auto">
          <a:xfrm>
            <a:off x="0" y="4437063"/>
            <a:ext cx="395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solidFill>
                  <a:srgbClr val="FF000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77835" name="ZoneTexte 11"/>
          <p:cNvSpPr txBox="1">
            <a:spLocks noChangeArrowheads="1"/>
          </p:cNvSpPr>
          <p:nvPr/>
        </p:nvSpPr>
        <p:spPr bwMode="auto">
          <a:xfrm>
            <a:off x="0" y="4797425"/>
            <a:ext cx="395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solidFill>
                  <a:srgbClr val="FF0000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77836" name="ZoneTexte 12"/>
          <p:cNvSpPr txBox="1">
            <a:spLocks noChangeArrowheads="1"/>
          </p:cNvSpPr>
          <p:nvPr/>
        </p:nvSpPr>
        <p:spPr bwMode="auto">
          <a:xfrm>
            <a:off x="0" y="5157788"/>
            <a:ext cx="3952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solidFill>
                  <a:srgbClr val="FF0000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77837" name="ZoneTexte 13"/>
          <p:cNvSpPr txBox="1">
            <a:spLocks noChangeArrowheads="1"/>
          </p:cNvSpPr>
          <p:nvPr/>
        </p:nvSpPr>
        <p:spPr bwMode="auto">
          <a:xfrm>
            <a:off x="0" y="5516563"/>
            <a:ext cx="395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solidFill>
                  <a:srgbClr val="FF0000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77838" name="ZoneTexte 14"/>
          <p:cNvSpPr txBox="1">
            <a:spLocks noChangeArrowheads="1"/>
          </p:cNvSpPr>
          <p:nvPr/>
        </p:nvSpPr>
        <p:spPr bwMode="auto">
          <a:xfrm>
            <a:off x="0" y="5949950"/>
            <a:ext cx="3952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solidFill>
                  <a:srgbClr val="FF0000"/>
                </a:solidFill>
                <a:latin typeface="Calibri" pitchFamily="3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133600"/>
            <a:ext cx="8912225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836613"/>
            <a:ext cx="5762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765175"/>
            <a:ext cx="7413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16238" y="5732463"/>
            <a:ext cx="863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484438" y="1484313"/>
            <a:ext cx="12954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Identifier,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constater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79712" y="5229200"/>
            <a:ext cx="201523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</a:t>
            </a:r>
            <a:r>
              <a:rPr lang="fr-FR" b="1" dirty="0" smtClean="0">
                <a:latin typeface="+mn-lt"/>
                <a:cs typeface="+mn-cs"/>
              </a:rPr>
              <a:t>Analyser, relever </a:t>
            </a:r>
            <a:endParaRPr lang="fr-F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le défaut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11638" y="1484313"/>
            <a:ext cx="1728787" cy="8937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Etudier le système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  <a:cs typeface="+mn-cs"/>
              </a:rPr>
              <a:t>Qui Fait Quoi?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2627313" y="4724400"/>
            <a:ext cx="0" cy="360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708400" y="4076700"/>
            <a:ext cx="0" cy="1081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724525" y="2349500"/>
            <a:ext cx="0" cy="5746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3563938" y="2060575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555875" y="1484313"/>
            <a:ext cx="1223963" cy="649287"/>
          </a:xfrm>
          <a:prstGeom prst="rect">
            <a:avLst/>
          </a:prstGeom>
          <a:solidFill>
            <a:srgbClr val="FFFF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2267744" y="5661248"/>
            <a:ext cx="1655763" cy="503237"/>
          </a:xfrm>
          <a:prstGeom prst="rect">
            <a:avLst/>
          </a:prstGeom>
          <a:solidFill>
            <a:srgbClr val="FFFF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4284663" y="1484313"/>
            <a:ext cx="1655762" cy="8651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8864" name="Rectangle 18"/>
          <p:cNvSpPr>
            <a:spLocks noChangeArrowheads="1"/>
          </p:cNvSpPr>
          <p:nvPr/>
        </p:nvSpPr>
        <p:spPr bwMode="auto">
          <a:xfrm>
            <a:off x="1979613" y="188913"/>
            <a:ext cx="612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Calibri" pitchFamily="34" charset="0"/>
              </a:rPr>
              <a:t>Document d’investigation format A3 (recto-verso)</a:t>
            </a:r>
          </a:p>
        </p:txBody>
      </p:sp>
      <p:sp>
        <p:nvSpPr>
          <p:cNvPr id="21" name="ZoneTexte 20">
            <a:hlinkClick r:id="rId9" action="ppaction://hlinksldjump"/>
          </p:cNvPr>
          <p:cNvSpPr txBox="1"/>
          <p:nvPr/>
        </p:nvSpPr>
        <p:spPr>
          <a:xfrm>
            <a:off x="4355976" y="5229200"/>
            <a:ext cx="1728787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Emettre des hypothèses</a:t>
            </a:r>
          </a:p>
        </p:txBody>
      </p:sp>
      <p:sp>
        <p:nvSpPr>
          <p:cNvPr id="22" name="ZoneTexte 21">
            <a:hlinkClick r:id="rId10" action="ppaction://hlinksldjump"/>
          </p:cNvPr>
          <p:cNvSpPr txBox="1"/>
          <p:nvPr/>
        </p:nvSpPr>
        <p:spPr>
          <a:xfrm>
            <a:off x="6875463" y="1196975"/>
            <a:ext cx="1728787" cy="922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Effectuer les contrôles, les mesures.</a:t>
            </a:r>
            <a:endParaRPr lang="fr-FR" sz="1600" b="1" dirty="0">
              <a:latin typeface="+mn-lt"/>
              <a:cs typeface="+mn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20272" y="5229200"/>
            <a:ext cx="1728788" cy="6461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Rendre compte au client.</a:t>
            </a:r>
            <a:endParaRPr lang="fr-FR" sz="1600" b="1" dirty="0">
              <a:latin typeface="+mn-lt"/>
              <a:cs typeface="+mn-cs"/>
            </a:endParaRPr>
          </a:p>
        </p:txBody>
      </p:sp>
      <p:pic>
        <p:nvPicPr>
          <p:cNvPr id="25" name="Picture 2" descr="H:\2015\bonome\Capturgge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23850" y="3213100"/>
            <a:ext cx="1347788" cy="12668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78869" name="Picture 12" descr="C:\Users\axelle\Desktop\pascaal gremv\bonome\Captuddre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596188" y="549275"/>
            <a:ext cx="431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70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003800" y="5791200"/>
            <a:ext cx="7778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71" name="Picture 3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0" y="404813"/>
            <a:ext cx="11382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Connecteur droit avec flèche 29"/>
          <p:cNvCxnSpPr/>
          <p:nvPr/>
        </p:nvCxnSpPr>
        <p:spPr>
          <a:xfrm flipV="1">
            <a:off x="7740650" y="4581525"/>
            <a:ext cx="0" cy="5032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H:\2014\gremv2014\bonome\Capzzzzzture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452320" y="5884862"/>
            <a:ext cx="1065213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133823"/>
            <a:ext cx="8912225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836836"/>
            <a:ext cx="5762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765398"/>
            <a:ext cx="7413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15816" y="5838825"/>
            <a:ext cx="863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 descr="H:\2015\bonome\Capturgge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23850" y="3213323"/>
            <a:ext cx="1347788" cy="12668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32" name="Picture 12" descr="C:\Users\axelle\Desktop\pascaal gremv\bonome\Captuddre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596188" y="549498"/>
            <a:ext cx="431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004048" y="5877272"/>
            <a:ext cx="7778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0" y="405036"/>
            <a:ext cx="11382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H:\2014\gremv2014\bonome\Capzzzzzture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380312" y="5884862"/>
            <a:ext cx="1065213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2" descr="H:\2014\gremv2014\bonome\Capzzzzztu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67175" y="620713"/>
            <a:ext cx="18573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2636912"/>
            <a:ext cx="761144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133600"/>
            <a:ext cx="8912225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836613"/>
            <a:ext cx="5762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765175"/>
            <a:ext cx="7413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16238" y="5732463"/>
            <a:ext cx="863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484438" y="1484313"/>
            <a:ext cx="12954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Identifier,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constater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268538" y="5084763"/>
            <a:ext cx="187141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Analyser </a:t>
            </a:r>
            <a:r>
              <a:rPr lang="fr-FR" b="1" dirty="0" smtClean="0">
                <a:latin typeface="+mn-lt"/>
                <a:cs typeface="+mn-cs"/>
              </a:rPr>
              <a:t>relever </a:t>
            </a:r>
            <a:endParaRPr lang="fr-F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le défaut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11638" y="1484313"/>
            <a:ext cx="1728787" cy="8937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Etudier le système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  <a:cs typeface="+mn-cs"/>
              </a:rPr>
              <a:t>Qui Fait Quoi?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2627313" y="4724400"/>
            <a:ext cx="0" cy="360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708400" y="4076700"/>
            <a:ext cx="0" cy="1081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724525" y="2349500"/>
            <a:ext cx="0" cy="5746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3563938" y="2060575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555875" y="1484313"/>
            <a:ext cx="1223963" cy="649287"/>
          </a:xfrm>
          <a:prstGeom prst="rect">
            <a:avLst/>
          </a:prstGeom>
          <a:solidFill>
            <a:srgbClr val="FFFF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2339752" y="5589240"/>
            <a:ext cx="1655763" cy="503237"/>
          </a:xfrm>
          <a:prstGeom prst="rect">
            <a:avLst/>
          </a:prstGeom>
          <a:solidFill>
            <a:srgbClr val="FFFF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4284663" y="1484313"/>
            <a:ext cx="1655762" cy="8651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0912" name="Rectangle 18"/>
          <p:cNvSpPr>
            <a:spLocks noChangeArrowheads="1"/>
          </p:cNvSpPr>
          <p:nvPr/>
        </p:nvSpPr>
        <p:spPr bwMode="auto">
          <a:xfrm>
            <a:off x="1979613" y="188913"/>
            <a:ext cx="612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Calibri" pitchFamily="34" charset="0"/>
              </a:rPr>
              <a:t>Document d’investigation format A3 (recto-verso)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23850" y="5373688"/>
            <a:ext cx="17272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Rendre compte à l’enseignant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684213" y="4508500"/>
            <a:ext cx="0" cy="8651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hlinkClick r:id="rId9" action="ppaction://hlinksldjump"/>
          </p:cNvPr>
          <p:cNvSpPr txBox="1"/>
          <p:nvPr/>
        </p:nvSpPr>
        <p:spPr>
          <a:xfrm>
            <a:off x="4427538" y="5084763"/>
            <a:ext cx="1728787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Emettre des hypothèses</a:t>
            </a:r>
          </a:p>
        </p:txBody>
      </p:sp>
      <p:sp>
        <p:nvSpPr>
          <p:cNvPr id="22" name="ZoneTexte 21">
            <a:hlinkClick r:id="rId10" action="ppaction://hlinksldjump"/>
          </p:cNvPr>
          <p:cNvSpPr txBox="1"/>
          <p:nvPr/>
        </p:nvSpPr>
        <p:spPr>
          <a:xfrm>
            <a:off x="6875463" y="1196975"/>
            <a:ext cx="1728787" cy="922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Effectuer les contrôles, les mesures.</a:t>
            </a:r>
            <a:endParaRPr lang="fr-FR" sz="1600" b="1" dirty="0">
              <a:latin typeface="+mn-lt"/>
              <a:cs typeface="+mn-cs"/>
            </a:endParaRPr>
          </a:p>
        </p:txBody>
      </p:sp>
      <p:sp>
        <p:nvSpPr>
          <p:cNvPr id="23" name="ZoneTexte 22">
            <a:hlinkClick r:id="rId11" action="ppaction://hlinksldjump"/>
          </p:cNvPr>
          <p:cNvSpPr txBox="1"/>
          <p:nvPr/>
        </p:nvSpPr>
        <p:spPr>
          <a:xfrm>
            <a:off x="7019925" y="5013325"/>
            <a:ext cx="1728788" cy="6461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Rendre compte au client.</a:t>
            </a:r>
            <a:endParaRPr lang="fr-FR" sz="1600" b="1" dirty="0">
              <a:latin typeface="+mn-lt"/>
              <a:cs typeface="+mn-cs"/>
            </a:endParaRPr>
          </a:p>
        </p:txBody>
      </p:sp>
      <p:pic>
        <p:nvPicPr>
          <p:cNvPr id="25" name="Picture 2" descr="H:\2015\bonome\Capturgge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23850" y="3213100"/>
            <a:ext cx="1347788" cy="12668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80919" name="Picture 12" descr="C:\Users\axelle\Desktop\pascaal gremv\bonome\Captuddre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596188" y="549275"/>
            <a:ext cx="431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0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003800" y="5791200"/>
            <a:ext cx="7778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1" name="Picture 2" descr="H:\2014\gremv2014\bonome\aaaaaa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451725" y="5732463"/>
            <a:ext cx="95408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2" name="Picture 3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0" y="404813"/>
            <a:ext cx="11382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Connecteur droit avec flèche 29"/>
          <p:cNvCxnSpPr/>
          <p:nvPr/>
        </p:nvCxnSpPr>
        <p:spPr>
          <a:xfrm flipV="1">
            <a:off x="7740650" y="4581525"/>
            <a:ext cx="0" cy="5032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268760"/>
            <a:ext cx="8208910" cy="410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133600"/>
            <a:ext cx="8912225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836613"/>
            <a:ext cx="5762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765175"/>
            <a:ext cx="7413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16238" y="5732463"/>
            <a:ext cx="863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484438" y="1484313"/>
            <a:ext cx="12954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Identifier,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constater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268538" y="5084763"/>
            <a:ext cx="194342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</a:t>
            </a:r>
            <a:r>
              <a:rPr lang="fr-FR" b="1" dirty="0" smtClean="0">
                <a:latin typeface="+mn-lt"/>
                <a:cs typeface="+mn-cs"/>
              </a:rPr>
              <a:t>Analyser, relever</a:t>
            </a:r>
            <a:endParaRPr lang="fr-F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le défaut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11638" y="1484313"/>
            <a:ext cx="1728787" cy="8937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Etudier le système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  <a:cs typeface="+mn-cs"/>
              </a:rPr>
              <a:t>Qui Fait Quoi?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2627313" y="4724400"/>
            <a:ext cx="0" cy="360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708400" y="4076700"/>
            <a:ext cx="0" cy="1081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724525" y="2349500"/>
            <a:ext cx="0" cy="5746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3563938" y="2060575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7" name="Rectangle 18"/>
          <p:cNvSpPr>
            <a:spLocks noChangeArrowheads="1"/>
          </p:cNvSpPr>
          <p:nvPr/>
        </p:nvSpPr>
        <p:spPr bwMode="auto">
          <a:xfrm>
            <a:off x="1979613" y="188913"/>
            <a:ext cx="612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Calibri" pitchFamily="34" charset="0"/>
              </a:rPr>
              <a:t>Document d’investigation format A3 (recto-verso)</a:t>
            </a:r>
          </a:p>
        </p:txBody>
      </p:sp>
      <p:sp>
        <p:nvSpPr>
          <p:cNvPr id="17" name="ZoneTexte 16">
            <a:hlinkClick r:id="rId6" action="ppaction://hlinksldjump"/>
          </p:cNvPr>
          <p:cNvSpPr txBox="1"/>
          <p:nvPr/>
        </p:nvSpPr>
        <p:spPr>
          <a:xfrm>
            <a:off x="323850" y="5373688"/>
            <a:ext cx="17272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Rendre compte à l’enseignant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684213" y="4508500"/>
            <a:ext cx="0" cy="8651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50825" y="1412875"/>
            <a:ext cx="1728788" cy="6461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Evaluation de l’enseignant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900113" y="2060575"/>
            <a:ext cx="0" cy="12969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hlinkClick r:id="rId7" action="ppaction://hlinksldjump"/>
          </p:cNvPr>
          <p:cNvSpPr txBox="1"/>
          <p:nvPr/>
        </p:nvSpPr>
        <p:spPr>
          <a:xfrm>
            <a:off x="4427538" y="5084763"/>
            <a:ext cx="1728787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Emettre des hypothèses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875463" y="1196975"/>
            <a:ext cx="1728787" cy="922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Effectuer les contrôles, les mesures.</a:t>
            </a:r>
            <a:endParaRPr lang="fr-FR" sz="1600" b="1" dirty="0">
              <a:latin typeface="+mn-lt"/>
              <a:cs typeface="+mn-cs"/>
            </a:endParaRPr>
          </a:p>
        </p:txBody>
      </p:sp>
      <p:sp>
        <p:nvSpPr>
          <p:cNvPr id="23" name="ZoneTexte 22">
            <a:hlinkClick r:id="rId8" action="ppaction://hlinksldjump"/>
          </p:cNvPr>
          <p:cNvSpPr txBox="1"/>
          <p:nvPr/>
        </p:nvSpPr>
        <p:spPr>
          <a:xfrm>
            <a:off x="7019925" y="5013325"/>
            <a:ext cx="1728788" cy="6461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Rendre compte au client.</a:t>
            </a:r>
            <a:endParaRPr lang="fr-FR" sz="1600" b="1" dirty="0">
              <a:latin typeface="+mn-lt"/>
              <a:cs typeface="+mn-cs"/>
            </a:endParaRPr>
          </a:p>
        </p:txBody>
      </p:sp>
      <p:pic>
        <p:nvPicPr>
          <p:cNvPr id="25" name="Picture 2" descr="H:\2015\bonome\Capturgge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3850" y="3213100"/>
            <a:ext cx="1347788" cy="12668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82966" name="Picture 12" descr="C:\Users\axelle\Desktop\pascaal gremv\bonome\Captuddre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596188" y="549275"/>
            <a:ext cx="431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7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003800" y="5791200"/>
            <a:ext cx="7778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8" name="Picture 3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0" y="404813"/>
            <a:ext cx="11382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9" name="Picture 2" descr="H:\2014\gremv2014\bonome\Capzzzzzture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596188" y="5661025"/>
            <a:ext cx="92868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620713"/>
            <a:ext cx="7112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420888"/>
            <a:ext cx="8208910" cy="410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331913" y="4005263"/>
            <a:ext cx="4176712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Compte rendu de l’intervention</a:t>
            </a:r>
          </a:p>
        </p:txBody>
      </p:sp>
      <p:sp>
        <p:nvSpPr>
          <p:cNvPr id="7" name="Double flèche verticale 6"/>
          <p:cNvSpPr/>
          <p:nvPr/>
        </p:nvSpPr>
        <p:spPr>
          <a:xfrm>
            <a:off x="6227763" y="2492375"/>
            <a:ext cx="431800" cy="18002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1484313"/>
            <a:ext cx="9032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31913" y="765175"/>
            <a:ext cx="1004887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68538" y="1989138"/>
            <a:ext cx="1081087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39975" y="3141663"/>
            <a:ext cx="14097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484438" y="981075"/>
            <a:ext cx="5000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971550" y="2636838"/>
            <a:ext cx="9144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ensées 2"/>
          <p:cNvSpPr/>
          <p:nvPr/>
        </p:nvSpPr>
        <p:spPr>
          <a:xfrm>
            <a:off x="3708400" y="765175"/>
            <a:ext cx="2592388" cy="1728788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solidFill>
                  <a:schemeClr val="tx1"/>
                </a:solidFill>
              </a:rPr>
              <a:t>Les élèves changent!</a:t>
            </a:r>
          </a:p>
        </p:txBody>
      </p:sp>
      <p:pic>
        <p:nvPicPr>
          <p:cNvPr id="85001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59338" y="4005263"/>
            <a:ext cx="9144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338" y="1412379"/>
            <a:ext cx="9032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31963" y="693241"/>
            <a:ext cx="1004887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484488" y="909141"/>
            <a:ext cx="5000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971600" y="2564904"/>
            <a:ext cx="9144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908050"/>
            <a:ext cx="353377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538" y="981075"/>
            <a:ext cx="3757612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ZoneTexte 8"/>
          <p:cNvSpPr txBox="1">
            <a:spLocks noChangeArrowheads="1"/>
          </p:cNvSpPr>
          <p:nvPr/>
        </p:nvSpPr>
        <p:spPr bwMode="auto">
          <a:xfrm>
            <a:off x="1908175" y="5734050"/>
            <a:ext cx="5761038" cy="7381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latin typeface="Calibri" pitchFamily="34" charset="0"/>
              </a:rPr>
              <a:t>les savoirs ne sont pas appris!</a:t>
            </a:r>
          </a:p>
          <a:p>
            <a:pPr algn="ctr"/>
            <a:endParaRPr lang="fr-FR" dirty="0">
              <a:latin typeface="Calibri" pitchFamily="34" charset="0"/>
            </a:endParaRPr>
          </a:p>
        </p:txBody>
      </p:sp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08400" y="3429000"/>
            <a:ext cx="17462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avec flèche 5"/>
          <p:cNvCxnSpPr/>
          <p:nvPr/>
        </p:nvCxnSpPr>
        <p:spPr>
          <a:xfrm>
            <a:off x="3276600" y="3141663"/>
            <a:ext cx="647700" cy="5032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4716463" y="3213100"/>
            <a:ext cx="1079500" cy="431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3851275" y="3644900"/>
            <a:ext cx="1008063" cy="57626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chemeClr val="tx1"/>
                </a:solidFill>
              </a:rPr>
              <a:t>S.1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4211638" y="1341438"/>
            <a:ext cx="73025" cy="20875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468313" y="981075"/>
            <a:ext cx="7848600" cy="935038"/>
          </a:xfrm>
          <a:prstGeom prst="ellipse">
            <a:avLst/>
          </a:prstGeom>
          <a:solidFill>
            <a:srgbClr val="FF9966">
              <a:alpha val="2784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12299" name="Picture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00563" y="476250"/>
            <a:ext cx="63658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484438" y="107950"/>
            <a:ext cx="4824412" cy="368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u="sng" dirty="0">
                <a:latin typeface="+mn-lt"/>
                <a:cs typeface="+mn-cs"/>
              </a:rPr>
              <a:t>Avec les deux méthodes, le constat est le même: </a:t>
            </a:r>
            <a:endParaRPr lang="fr-FR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3800" y="404813"/>
            <a:ext cx="3671888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Pensées 2"/>
          <p:cNvSpPr>
            <a:spLocks noChangeArrowheads="1"/>
          </p:cNvSpPr>
          <p:nvPr/>
        </p:nvSpPr>
        <p:spPr bwMode="auto">
          <a:xfrm>
            <a:off x="611188" y="2565400"/>
            <a:ext cx="2592387" cy="1728788"/>
          </a:xfrm>
          <a:prstGeom prst="cloudCallout">
            <a:avLst>
              <a:gd name="adj1" fmla="val -32574"/>
              <a:gd name="adj2" fmla="val 9990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fr-FR" sz="2000" b="1">
                <a:latin typeface="Calibri" pitchFamily="34" charset="0"/>
              </a:rPr>
              <a:t>Et moi aussi,</a:t>
            </a:r>
          </a:p>
          <a:p>
            <a:pPr algn="ctr"/>
            <a:r>
              <a:rPr lang="fr-FR" sz="2000" b="1">
                <a:latin typeface="Calibri" pitchFamily="34" charset="0"/>
              </a:rPr>
              <a:t> il faut que je change tout?</a:t>
            </a:r>
          </a:p>
        </p:txBody>
      </p:sp>
      <p:pic>
        <p:nvPicPr>
          <p:cNvPr id="86020" name="Picture 2" descr="H:\2014\gremv2014\bonome\Captughgfh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5300663"/>
            <a:ext cx="9715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65525" y="476250"/>
            <a:ext cx="55784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Pensées 2"/>
          <p:cNvSpPr>
            <a:spLocks noChangeArrowheads="1"/>
          </p:cNvSpPr>
          <p:nvPr/>
        </p:nvSpPr>
        <p:spPr bwMode="auto">
          <a:xfrm>
            <a:off x="611188" y="2565400"/>
            <a:ext cx="2592387" cy="1728788"/>
          </a:xfrm>
          <a:prstGeom prst="cloudCallout">
            <a:avLst>
              <a:gd name="adj1" fmla="val -32574"/>
              <a:gd name="adj2" fmla="val 9990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fr-FR" sz="2000" b="1">
                <a:latin typeface="Calibri" pitchFamily="34" charset="0"/>
              </a:rPr>
              <a:t>J’ ai  toutes mes séquences à refaire?</a:t>
            </a:r>
          </a:p>
        </p:txBody>
      </p:sp>
      <p:pic>
        <p:nvPicPr>
          <p:cNvPr id="87044" name="Picture 2" descr="H:\2014\gremv2014\bonome\Captughgfh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5300663"/>
            <a:ext cx="9715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>
            <a:off x="4356100" y="981075"/>
            <a:ext cx="4392613" cy="36004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3635375" y="908050"/>
            <a:ext cx="4968875" cy="309721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704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836613"/>
            <a:ext cx="13668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65525" y="476250"/>
            <a:ext cx="55784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836613"/>
            <a:ext cx="13668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Pensées 2"/>
          <p:cNvSpPr>
            <a:spLocks noChangeArrowheads="1"/>
          </p:cNvSpPr>
          <p:nvPr/>
        </p:nvSpPr>
        <p:spPr bwMode="auto">
          <a:xfrm>
            <a:off x="611188" y="2565400"/>
            <a:ext cx="2592387" cy="1728788"/>
          </a:xfrm>
          <a:prstGeom prst="cloudCallout">
            <a:avLst>
              <a:gd name="adj1" fmla="val -32574"/>
              <a:gd name="adj2" fmla="val 9990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fr-FR" sz="2000" b="1" dirty="0">
                <a:latin typeface="Calibri" pitchFamily="34" charset="0"/>
              </a:rPr>
              <a:t>Refaire </a:t>
            </a:r>
            <a:r>
              <a:rPr lang="fr-FR" sz="2000" b="1" dirty="0" smtClean="0">
                <a:latin typeface="Calibri" pitchFamily="34" charset="0"/>
              </a:rPr>
              <a:t>tous </a:t>
            </a:r>
            <a:r>
              <a:rPr lang="fr-FR" sz="2000" b="1" dirty="0">
                <a:latin typeface="Calibri" pitchFamily="34" charset="0"/>
              </a:rPr>
              <a:t>les documents?</a:t>
            </a:r>
          </a:p>
        </p:txBody>
      </p:sp>
      <p:pic>
        <p:nvPicPr>
          <p:cNvPr id="88069" name="Picture 2" descr="H:\2014\gremv2014\bonome\Captughgfh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288" y="5300663"/>
            <a:ext cx="9715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>
            <a:off x="4356100" y="981075"/>
            <a:ext cx="4392613" cy="36004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3635375" y="908050"/>
            <a:ext cx="4968875" cy="309721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08400" y="2997200"/>
            <a:ext cx="3779838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Pensées 2"/>
          <p:cNvSpPr>
            <a:spLocks noChangeArrowheads="1"/>
          </p:cNvSpPr>
          <p:nvPr/>
        </p:nvSpPr>
        <p:spPr bwMode="auto">
          <a:xfrm>
            <a:off x="611188" y="2565400"/>
            <a:ext cx="2592387" cy="1728788"/>
          </a:xfrm>
          <a:prstGeom prst="cloudCallout">
            <a:avLst>
              <a:gd name="adj1" fmla="val -32574"/>
              <a:gd name="adj2" fmla="val 9990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fr-FR" sz="2000" b="1">
                <a:latin typeface="Calibri" pitchFamily="34" charset="0"/>
              </a:rPr>
              <a:t>Non, hors de question!</a:t>
            </a:r>
          </a:p>
        </p:txBody>
      </p:sp>
      <p:pic>
        <p:nvPicPr>
          <p:cNvPr id="89092" name="Picture 2" descr="H:\2014\gremv2014\bonome\Captughgfh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5300663"/>
            <a:ext cx="9715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>
            <a:off x="4140200" y="3429000"/>
            <a:ext cx="2447925" cy="208756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3995738" y="3644900"/>
            <a:ext cx="2663825" cy="180022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08400" y="3284538"/>
            <a:ext cx="3419475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77163" y="3717032"/>
            <a:ext cx="13668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Pensées 2"/>
          <p:cNvSpPr>
            <a:spLocks noChangeArrowheads="1"/>
          </p:cNvSpPr>
          <p:nvPr/>
        </p:nvSpPr>
        <p:spPr bwMode="auto">
          <a:xfrm>
            <a:off x="611188" y="2565400"/>
            <a:ext cx="2592387" cy="1728788"/>
          </a:xfrm>
          <a:prstGeom prst="cloudCallout">
            <a:avLst>
              <a:gd name="adj1" fmla="val -32574"/>
              <a:gd name="adj2" fmla="val 9990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fr-FR" sz="2000" b="1">
                <a:latin typeface="Calibri" pitchFamily="34" charset="0"/>
              </a:rPr>
              <a:t>Par contre! </a:t>
            </a:r>
          </a:p>
        </p:txBody>
      </p:sp>
      <p:pic>
        <p:nvPicPr>
          <p:cNvPr id="90117" name="Picture 2" descr="H:\2014\gremv2014\bonome\Captughgfh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288" y="5300663"/>
            <a:ext cx="9715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>
            <a:off x="4140200" y="3429000"/>
            <a:ext cx="2447925" cy="208756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3995738" y="3644900"/>
            <a:ext cx="2663825" cy="180022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3528" y="980728"/>
            <a:ext cx="867568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Je ne vais plus délivrer </a:t>
            </a:r>
            <a:r>
              <a:rPr lang="fr-FR" sz="2000" b="1" dirty="0">
                <a:solidFill>
                  <a:srgbClr val="FF0000"/>
                </a:solidFill>
                <a:latin typeface="Calibri" pitchFamily="34" charset="0"/>
              </a:rPr>
              <a:t>tous</a:t>
            </a:r>
            <a:r>
              <a:rPr lang="fr-FR" sz="2000" b="1" dirty="0">
                <a:latin typeface="Calibri" pitchFamily="34" charset="0"/>
              </a:rPr>
              <a:t> </a:t>
            </a:r>
            <a:r>
              <a:rPr lang="fr-FR" sz="2000" b="1" u="sng" dirty="0">
                <a:latin typeface="Calibri" pitchFamily="34" charset="0"/>
              </a:rPr>
              <a:t>les savoirs</a:t>
            </a:r>
            <a:r>
              <a:rPr lang="fr-FR" sz="2000" b="1" dirty="0">
                <a:latin typeface="Calibri" pitchFamily="34" charset="0"/>
              </a:rPr>
              <a:t>, mais plutôt créer des scenarios d’apprentissage, avec des animations pédagogiques, afin d’impliquer les élèves dans une démarche d’investigation qui leur permettrait d’acquérir les nouveaux savoirs nécessaires à la réalisation des </a:t>
            </a:r>
            <a:r>
              <a:rPr lang="fr-FR" sz="2000" b="1" dirty="0" smtClean="0">
                <a:latin typeface="Calibri" pitchFamily="34" charset="0"/>
              </a:rPr>
              <a:t>tâches </a:t>
            </a:r>
            <a:r>
              <a:rPr lang="fr-FR" sz="2000" b="1" dirty="0">
                <a:latin typeface="Calibri" pitchFamily="34" charset="0"/>
              </a:rPr>
              <a:t>professionnelles et développer des COMPETENCES.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dvAuto="100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Image 1" descr="Captuxxre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088" y="4797425"/>
            <a:ext cx="88741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71775" y="3284538"/>
            <a:ext cx="6157913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ensées 6"/>
          <p:cNvSpPr/>
          <p:nvPr/>
        </p:nvSpPr>
        <p:spPr>
          <a:xfrm>
            <a:off x="0" y="2565400"/>
            <a:ext cx="2411413" cy="1368425"/>
          </a:xfrm>
          <a:prstGeom prst="cloudCallout">
            <a:avLst>
              <a:gd name="adj1" fmla="val 3252"/>
              <a:gd name="adj2" fmla="val 1201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tx1"/>
                </a:solidFill>
              </a:rPr>
              <a:t>Rappel de ce que je faisais avant!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91141" name="Picture 2" descr="C:\Users\axelle\Desktop\pascaal gremv\bonome\Captff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50150" y="692150"/>
            <a:ext cx="15938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4" descr="C:\Users\axelle\Desktop\pascaal gremv\bonome\Capwwtu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95963" y="692150"/>
            <a:ext cx="1655762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2123728" y="116632"/>
            <a:ext cx="57606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>
                <a:latin typeface="+mn-lt"/>
                <a:cs typeface="+mn-cs"/>
              </a:rPr>
              <a:t>Revenons à la séquence du début: </a:t>
            </a:r>
            <a:r>
              <a:rPr lang="fr-FR" b="1" dirty="0">
                <a:latin typeface="+mn-lt"/>
                <a:cs typeface="+mn-cs"/>
              </a:rPr>
              <a:t>gestion moteur</a:t>
            </a:r>
          </a:p>
        </p:txBody>
      </p:sp>
      <p:pic>
        <p:nvPicPr>
          <p:cNvPr id="91144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55875" y="692150"/>
            <a:ext cx="29051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avec flèche 14"/>
          <p:cNvCxnSpPr/>
          <p:nvPr/>
        </p:nvCxnSpPr>
        <p:spPr>
          <a:xfrm flipV="1">
            <a:off x="1908175" y="1196975"/>
            <a:ext cx="2303463" cy="13684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4572000" y="1125538"/>
            <a:ext cx="3671888" cy="7143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H:\2014\gremv2014\bonome\qss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172400" y="2132856"/>
            <a:ext cx="79804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7" descr="Image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87900" y="3644900"/>
            <a:ext cx="9048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8" descr="06L1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56325" y="3716338"/>
            <a:ext cx="10668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9" descr="Image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87675" y="3573463"/>
            <a:ext cx="10906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10" descr="stock-e3096e30acc4e58f0c2748d4c1be064c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2088" y="3789363"/>
            <a:ext cx="9413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8" descr="06L1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00113" y="3573463"/>
            <a:ext cx="1055687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1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1196975"/>
            <a:ext cx="25273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8" name="Picture 1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3850" y="3573463"/>
            <a:ext cx="5746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9" name="Picture 14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411413" y="3716338"/>
            <a:ext cx="5635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0" name="ZoneTexte 15"/>
          <p:cNvSpPr txBox="1">
            <a:spLocks noChangeArrowheads="1"/>
          </p:cNvSpPr>
          <p:nvPr/>
        </p:nvSpPr>
        <p:spPr bwMode="auto">
          <a:xfrm>
            <a:off x="1042988" y="3213100"/>
            <a:ext cx="576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Calibri" pitchFamily="34" charset="0"/>
              </a:rPr>
              <a:t>TP</a:t>
            </a:r>
          </a:p>
        </p:txBody>
      </p:sp>
      <p:sp>
        <p:nvSpPr>
          <p:cNvPr id="92171" name="ZoneTexte 21"/>
          <p:cNvSpPr txBox="1">
            <a:spLocks noChangeArrowheads="1"/>
          </p:cNvSpPr>
          <p:nvPr/>
        </p:nvSpPr>
        <p:spPr bwMode="auto">
          <a:xfrm>
            <a:off x="3132138" y="3213100"/>
            <a:ext cx="576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Calibri" pitchFamily="34" charset="0"/>
              </a:rPr>
              <a:t>TP</a:t>
            </a:r>
          </a:p>
        </p:txBody>
      </p:sp>
      <p:sp>
        <p:nvSpPr>
          <p:cNvPr id="92172" name="ZoneTexte 22"/>
          <p:cNvSpPr txBox="1">
            <a:spLocks noChangeArrowheads="1"/>
          </p:cNvSpPr>
          <p:nvPr/>
        </p:nvSpPr>
        <p:spPr bwMode="auto">
          <a:xfrm>
            <a:off x="4859338" y="3284538"/>
            <a:ext cx="576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Calibri" pitchFamily="34" charset="0"/>
              </a:rPr>
              <a:t>TP</a:t>
            </a:r>
          </a:p>
        </p:txBody>
      </p:sp>
      <p:sp>
        <p:nvSpPr>
          <p:cNvPr id="92173" name="ZoneTexte 23"/>
          <p:cNvSpPr txBox="1">
            <a:spLocks noChangeArrowheads="1"/>
          </p:cNvSpPr>
          <p:nvPr/>
        </p:nvSpPr>
        <p:spPr bwMode="auto">
          <a:xfrm>
            <a:off x="6300788" y="3429000"/>
            <a:ext cx="574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Calibri" pitchFamily="34" charset="0"/>
              </a:rPr>
              <a:t>TP</a:t>
            </a:r>
          </a:p>
        </p:txBody>
      </p:sp>
      <p:sp>
        <p:nvSpPr>
          <p:cNvPr id="92174" name="ZoneTexte 24"/>
          <p:cNvSpPr txBox="1">
            <a:spLocks noChangeArrowheads="1"/>
          </p:cNvSpPr>
          <p:nvPr/>
        </p:nvSpPr>
        <p:spPr bwMode="auto">
          <a:xfrm>
            <a:off x="7885113" y="3500438"/>
            <a:ext cx="574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Calibri" pitchFamily="34" charset="0"/>
              </a:rPr>
              <a:t>TP</a:t>
            </a:r>
          </a:p>
        </p:txBody>
      </p:sp>
      <p:pic>
        <p:nvPicPr>
          <p:cNvPr id="92175" name="Picture 3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651500" y="1268413"/>
            <a:ext cx="2555875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6" name="Picture 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692275" y="4437063"/>
            <a:ext cx="608330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323850" y="765175"/>
            <a:ext cx="172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latin typeface="Calibri" pitchFamily="34" charset="0"/>
              </a:rPr>
              <a:t>Problème  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3132138" y="1052513"/>
            <a:ext cx="20161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5435600" y="765175"/>
            <a:ext cx="3529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latin typeface="Calibri" pitchFamily="34" charset="0"/>
              </a:rPr>
              <a:t>Démarche d’investigation  </a:t>
            </a:r>
          </a:p>
        </p:txBody>
      </p:sp>
      <p:pic>
        <p:nvPicPr>
          <p:cNvPr id="92180" name="Picture 757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284663" y="3716338"/>
            <a:ext cx="3841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1" name="Picture 149" descr="injec mm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lum bright="12000"/>
          </a:blip>
          <a:srcRect/>
          <a:stretch>
            <a:fillRect/>
          </a:stretch>
        </p:blipFill>
        <p:spPr bwMode="auto">
          <a:xfrm>
            <a:off x="5940425" y="3716338"/>
            <a:ext cx="228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2" name="Picture 265" descr="Regulateur de débit"/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7235825" y="3860800"/>
            <a:ext cx="5111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oneTexte 22"/>
          <p:cNvSpPr txBox="1"/>
          <p:nvPr/>
        </p:nvSpPr>
        <p:spPr>
          <a:xfrm>
            <a:off x="2483768" y="0"/>
            <a:ext cx="388843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>
                <a:latin typeface="+mn-lt"/>
                <a:cs typeface="+mn-cs"/>
              </a:rPr>
              <a:t>Séquence gestion </a:t>
            </a:r>
            <a:r>
              <a:rPr lang="fr-FR" b="1" dirty="0">
                <a:latin typeface="+mn-lt"/>
                <a:cs typeface="+mn-cs"/>
              </a:rPr>
              <a:t>moteur</a:t>
            </a:r>
          </a:p>
        </p:txBody>
      </p:sp>
      <p:sp>
        <p:nvSpPr>
          <p:cNvPr id="26" name="Ellipse 25"/>
          <p:cNvSpPr/>
          <p:nvPr/>
        </p:nvSpPr>
        <p:spPr>
          <a:xfrm>
            <a:off x="755576" y="2276872"/>
            <a:ext cx="648072" cy="50405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563" y="1916113"/>
            <a:ext cx="88138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836613"/>
            <a:ext cx="5762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765175"/>
            <a:ext cx="7413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16238" y="5732463"/>
            <a:ext cx="863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932363" y="5661025"/>
            <a:ext cx="11112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>
            <a:hlinkClick r:id="rId7" action="ppaction://hlinksldjump"/>
          </p:cNvPr>
          <p:cNvSpPr txBox="1"/>
          <p:nvPr/>
        </p:nvSpPr>
        <p:spPr>
          <a:xfrm>
            <a:off x="2484438" y="1484313"/>
            <a:ext cx="12954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Identifier,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constater</a:t>
            </a:r>
          </a:p>
        </p:txBody>
      </p:sp>
      <p:pic>
        <p:nvPicPr>
          <p:cNvPr id="93192" name="Picture 12" descr="C:\Users\axelle\Desktop\pascaal gremv\bonome\Captuddre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451725" y="422275"/>
            <a:ext cx="55086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Connecteur droit avec flèche 19"/>
          <p:cNvCxnSpPr/>
          <p:nvPr/>
        </p:nvCxnSpPr>
        <p:spPr>
          <a:xfrm>
            <a:off x="3563938" y="2060575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H:\2015\bonome\Capturgge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3850" y="3213100"/>
            <a:ext cx="1347788" cy="12668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93195" name="Picture 2" descr="H:\2014\gremv2014\bonome\Capzzzzzture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524750" y="5589588"/>
            <a:ext cx="992188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11560" y="476672"/>
            <a:ext cx="2796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3_ </a:t>
            </a:r>
            <a:r>
              <a:rPr lang="fr-FR" dirty="0" err="1" smtClean="0"/>
              <a:t>Tp</a:t>
            </a:r>
            <a:r>
              <a:rPr lang="fr-FR" dirty="0" smtClean="0"/>
              <a:t> capteur </a:t>
            </a:r>
            <a:r>
              <a:rPr lang="fr-FR" dirty="0" err="1" smtClean="0"/>
              <a:t>ref</a:t>
            </a:r>
            <a:r>
              <a:rPr lang="fr-FR" dirty="0" smtClean="0"/>
              <a:t> cylindre</a:t>
            </a:r>
            <a:endParaRPr lang="fr-FR" dirty="0"/>
          </a:p>
        </p:txBody>
      </p:sp>
      <p:pic>
        <p:nvPicPr>
          <p:cNvPr id="13" name="Image 12" descr="téléchargement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132" y="476672"/>
            <a:ext cx="432048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794561"/>
            <a:ext cx="5223470" cy="477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563" y="1916113"/>
            <a:ext cx="88138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836613"/>
            <a:ext cx="5762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765175"/>
            <a:ext cx="7413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16238" y="5732463"/>
            <a:ext cx="863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932363" y="5661025"/>
            <a:ext cx="11112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>
            <a:hlinkClick r:id="rId7" action="ppaction://hlinksldjump"/>
          </p:cNvPr>
          <p:cNvSpPr txBox="1"/>
          <p:nvPr/>
        </p:nvSpPr>
        <p:spPr>
          <a:xfrm>
            <a:off x="2484438" y="1484313"/>
            <a:ext cx="12954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Identifier,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constater</a:t>
            </a:r>
          </a:p>
        </p:txBody>
      </p:sp>
      <p:sp>
        <p:nvSpPr>
          <p:cNvPr id="10" name="ZoneTexte 9">
            <a:hlinkClick r:id="rId8" action="ppaction://hlinksldjump"/>
          </p:cNvPr>
          <p:cNvSpPr txBox="1"/>
          <p:nvPr/>
        </p:nvSpPr>
        <p:spPr>
          <a:xfrm>
            <a:off x="1835696" y="5084763"/>
            <a:ext cx="216004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</a:t>
            </a:r>
            <a:r>
              <a:rPr lang="fr-FR" b="1" dirty="0" smtClean="0">
                <a:latin typeface="+mn-lt"/>
                <a:cs typeface="+mn-cs"/>
              </a:rPr>
              <a:t>Analyser, relever</a:t>
            </a:r>
            <a:endParaRPr lang="fr-F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le défaut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627313" y="4724400"/>
            <a:ext cx="0" cy="360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3708400" y="4076700"/>
            <a:ext cx="0" cy="1081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243" name="Picture 12" descr="C:\Users\axelle\Desktop\pascaal gremv\bonome\Captuddre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451725" y="422275"/>
            <a:ext cx="55086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Connecteur droit avec flèche 19"/>
          <p:cNvCxnSpPr/>
          <p:nvPr/>
        </p:nvCxnSpPr>
        <p:spPr>
          <a:xfrm>
            <a:off x="3563938" y="2060575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H:\2015\bonome\Capturgge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23850" y="3213100"/>
            <a:ext cx="1347788" cy="12668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95246" name="Picture 2" descr="H:\2014\gremv2014\bonome\Capzzzzzture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451725" y="5445125"/>
            <a:ext cx="1065213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Image 2" descr="Captuxxre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5375" y="3644900"/>
            <a:ext cx="12334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ensées 3"/>
          <p:cNvSpPr/>
          <p:nvPr/>
        </p:nvSpPr>
        <p:spPr>
          <a:xfrm>
            <a:off x="2987675" y="1268413"/>
            <a:ext cx="2160588" cy="1439862"/>
          </a:xfrm>
          <a:prstGeom prst="cloudCallout">
            <a:avLst>
              <a:gd name="adj1" fmla="val 8260"/>
              <a:gd name="adj2" fmla="val 150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tx1"/>
                </a:solidFill>
              </a:rPr>
              <a:t>Les savoirs sont-ils nécessaires?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63713" y="188913"/>
            <a:ext cx="7200900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n-lt"/>
                <a:cs typeface="+mn-cs"/>
              </a:rPr>
              <a:t>Question – Interrogation – Remise en question de mes pratiques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87450" y="582885"/>
            <a:ext cx="692785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563" y="1916113"/>
            <a:ext cx="88138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836613"/>
            <a:ext cx="5762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765175"/>
            <a:ext cx="7413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16238" y="5732463"/>
            <a:ext cx="863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932363" y="5661025"/>
            <a:ext cx="11112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>
            <a:hlinkClick r:id="rId7" action="ppaction://hlinksldjump"/>
          </p:cNvPr>
          <p:cNvSpPr txBox="1"/>
          <p:nvPr/>
        </p:nvSpPr>
        <p:spPr>
          <a:xfrm>
            <a:off x="2484438" y="1484313"/>
            <a:ext cx="12954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Identifier,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constater</a:t>
            </a:r>
          </a:p>
        </p:txBody>
      </p:sp>
      <p:sp>
        <p:nvSpPr>
          <p:cNvPr id="10" name="ZoneTexte 9">
            <a:hlinkClick r:id="rId8" action="ppaction://hlinksldjump"/>
          </p:cNvPr>
          <p:cNvSpPr txBox="1"/>
          <p:nvPr/>
        </p:nvSpPr>
        <p:spPr>
          <a:xfrm>
            <a:off x="1907704" y="5084763"/>
            <a:ext cx="20880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</a:t>
            </a:r>
            <a:r>
              <a:rPr lang="fr-FR" b="1" dirty="0" smtClean="0">
                <a:latin typeface="+mn-lt"/>
                <a:cs typeface="+mn-cs"/>
              </a:rPr>
              <a:t>Analyser, relever </a:t>
            </a:r>
            <a:endParaRPr lang="fr-F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le </a:t>
            </a:r>
            <a:r>
              <a:rPr lang="fr-FR" b="1" dirty="0" smtClean="0">
                <a:latin typeface="+mn-lt"/>
                <a:cs typeface="+mn-cs"/>
              </a:rPr>
              <a:t>défaut.</a:t>
            </a:r>
            <a:endParaRPr lang="fr-FR" b="1" dirty="0">
              <a:latin typeface="+mn-lt"/>
              <a:cs typeface="+mn-cs"/>
            </a:endParaRPr>
          </a:p>
        </p:txBody>
      </p:sp>
      <p:sp>
        <p:nvSpPr>
          <p:cNvPr id="11" name="ZoneTexte 10">
            <a:hlinkClick r:id="rId9" action="ppaction://hlinksldjump"/>
          </p:cNvPr>
          <p:cNvSpPr txBox="1"/>
          <p:nvPr/>
        </p:nvSpPr>
        <p:spPr>
          <a:xfrm>
            <a:off x="4211638" y="1484313"/>
            <a:ext cx="1728787" cy="8937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Etudier le système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  <a:cs typeface="+mn-cs"/>
              </a:rPr>
              <a:t>Qui Fait Quoi?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627313" y="4724400"/>
            <a:ext cx="0" cy="360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3708400" y="4076700"/>
            <a:ext cx="0" cy="1081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5724525" y="2349500"/>
            <a:ext cx="0" cy="5746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293" name="Picture 12" descr="C:\Users\axelle\Desktop\pascaal gremv\bonome\Captuddre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451725" y="422275"/>
            <a:ext cx="55086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Connecteur droit avec flèche 19"/>
          <p:cNvCxnSpPr/>
          <p:nvPr/>
        </p:nvCxnSpPr>
        <p:spPr>
          <a:xfrm>
            <a:off x="3563938" y="2060575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H:\2015\bonome\Capturgge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23850" y="3213100"/>
            <a:ext cx="1347788" cy="12668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97296" name="Picture 2" descr="H:\2014\gremv2014\bonome\Capzzzzzture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308850" y="5464175"/>
            <a:ext cx="11366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email">
            <a:lum bright="-10000"/>
          </a:blip>
          <a:srcRect/>
          <a:stretch>
            <a:fillRect/>
          </a:stretch>
        </p:blipFill>
        <p:spPr bwMode="auto">
          <a:xfrm>
            <a:off x="323850" y="692150"/>
            <a:ext cx="80772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4" descr="H:\2014\gremv2014\bonome\Capfhtu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35825" y="3357563"/>
            <a:ext cx="512763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3" descr="G:\2015\Nouveau dossier (2)\OK\8\klaxons00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4213" y="3429000"/>
            <a:ext cx="56769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email"/>
          <a:srcRect t="6631"/>
          <a:stretch>
            <a:fillRect/>
          </a:stretch>
        </p:blipFill>
        <p:spPr bwMode="auto">
          <a:xfrm>
            <a:off x="0" y="476672"/>
            <a:ext cx="5113338" cy="671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email"/>
          <a:srcRect t="14381"/>
          <a:stretch>
            <a:fillRect/>
          </a:stretch>
        </p:blipFill>
        <p:spPr bwMode="auto">
          <a:xfrm>
            <a:off x="0" y="2564904"/>
            <a:ext cx="7872413" cy="342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627784" y="35010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L’élève  comprend  pourquoi il réalise cette tâche et dans quel but?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475656" y="544522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(Donner du sens à l’activité).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563" y="1916113"/>
            <a:ext cx="88138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836613"/>
            <a:ext cx="5762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765175"/>
            <a:ext cx="7413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16238" y="5732463"/>
            <a:ext cx="863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932363" y="5661025"/>
            <a:ext cx="11112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484438" y="1484313"/>
            <a:ext cx="12954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Identifier,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constater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63688" y="5084763"/>
            <a:ext cx="223205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</a:t>
            </a:r>
            <a:r>
              <a:rPr lang="fr-FR" b="1" dirty="0" smtClean="0">
                <a:latin typeface="+mn-lt"/>
                <a:cs typeface="+mn-cs"/>
              </a:rPr>
              <a:t>Analyser, relever</a:t>
            </a:r>
            <a:endParaRPr lang="fr-F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le défaut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211638" y="1484313"/>
            <a:ext cx="1728787" cy="8937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Etudier le système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  <a:cs typeface="+mn-cs"/>
              </a:rPr>
              <a:t>Qui Fait Quoi?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627313" y="4724400"/>
            <a:ext cx="0" cy="360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3708400" y="4076700"/>
            <a:ext cx="0" cy="1081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5724525" y="2349500"/>
            <a:ext cx="0" cy="5746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341" name="Picture 12" descr="C:\Users\axelle\Desktop\pascaal gremv\bonome\Captuddr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451725" y="422275"/>
            <a:ext cx="55086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Connecteur droit avec flèche 19"/>
          <p:cNvCxnSpPr/>
          <p:nvPr/>
        </p:nvCxnSpPr>
        <p:spPr>
          <a:xfrm>
            <a:off x="3563938" y="2060575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H:\2015\bonome\Capturgge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3850" y="3213100"/>
            <a:ext cx="1347788" cy="12668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8" name="ZoneTexte 17"/>
          <p:cNvSpPr txBox="1"/>
          <p:nvPr/>
        </p:nvSpPr>
        <p:spPr>
          <a:xfrm>
            <a:off x="4427538" y="5084763"/>
            <a:ext cx="1728787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Emettre des hypothèses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4572000" y="4868863"/>
            <a:ext cx="0" cy="3603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346" name="Picture 2" descr="H:\2014\gremv2014\bonome\Capzzzzzture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092950" y="5084763"/>
            <a:ext cx="1497013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124744"/>
            <a:ext cx="91725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835696" y="1268760"/>
            <a:ext cx="4967288" cy="4824412"/>
          </a:xfrm>
          <a:prstGeom prst="rect">
            <a:avLst/>
          </a:prstGeom>
          <a:solidFill>
            <a:schemeClr val="bg1">
              <a:lumMod val="8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:\2014\gremv2014\bonome\Capzzzzztu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80288" y="5589588"/>
            <a:ext cx="11366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563" y="1916113"/>
            <a:ext cx="88138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27313" y="836613"/>
            <a:ext cx="5762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6" descr="C:\Users\axelle\Desktop\pascaal gremv\bonome\Captlur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27538" y="765175"/>
            <a:ext cx="7413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7" descr="C:\Users\axelle\Desktop\pascaal gremv\bonome\Captééure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16238" y="5732463"/>
            <a:ext cx="863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3" name="Picture 9" descr="C:\Users\axelle\Desktop\pascaal gremv\bonome\Captunnr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932363" y="5661025"/>
            <a:ext cx="11112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>
            <a:hlinkClick r:id="rId8" action="ppaction://hlinksldjump"/>
          </p:cNvPr>
          <p:cNvSpPr txBox="1"/>
          <p:nvPr/>
        </p:nvSpPr>
        <p:spPr>
          <a:xfrm>
            <a:off x="2484438" y="1484313"/>
            <a:ext cx="12954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Identifier,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constater</a:t>
            </a:r>
          </a:p>
        </p:txBody>
      </p:sp>
      <p:sp>
        <p:nvSpPr>
          <p:cNvPr id="10" name="ZoneTexte 9">
            <a:hlinkClick r:id="rId9" action="ppaction://hlinksldjump"/>
          </p:cNvPr>
          <p:cNvSpPr txBox="1"/>
          <p:nvPr/>
        </p:nvSpPr>
        <p:spPr>
          <a:xfrm>
            <a:off x="2123728" y="5085184"/>
            <a:ext cx="201543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 </a:t>
            </a:r>
            <a:r>
              <a:rPr lang="fr-FR" b="1" dirty="0" smtClean="0">
                <a:latin typeface="+mn-lt"/>
                <a:cs typeface="+mn-cs"/>
              </a:rPr>
              <a:t>Analyser, relever</a:t>
            </a:r>
            <a:endParaRPr lang="fr-FR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le défaut</a:t>
            </a:r>
          </a:p>
        </p:txBody>
      </p:sp>
      <p:sp>
        <p:nvSpPr>
          <p:cNvPr id="11" name="ZoneTexte 10">
            <a:hlinkClick r:id="rId10" action="ppaction://hlinksldjump"/>
          </p:cNvPr>
          <p:cNvSpPr txBox="1"/>
          <p:nvPr/>
        </p:nvSpPr>
        <p:spPr>
          <a:xfrm>
            <a:off x="4211638" y="1484313"/>
            <a:ext cx="1728787" cy="8937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Etudier le système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  <a:cs typeface="+mn-cs"/>
              </a:rPr>
              <a:t>Qui Fait Quoi?</a:t>
            </a:r>
          </a:p>
        </p:txBody>
      </p:sp>
      <p:sp>
        <p:nvSpPr>
          <p:cNvPr id="12" name="ZoneTexte 11">
            <a:hlinkClick r:id="rId11" action="ppaction://hlinksldjump"/>
          </p:cNvPr>
          <p:cNvSpPr txBox="1"/>
          <p:nvPr/>
        </p:nvSpPr>
        <p:spPr>
          <a:xfrm>
            <a:off x="4427538" y="5084763"/>
            <a:ext cx="1728787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Emettre des hypothèses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627313" y="4724400"/>
            <a:ext cx="0" cy="360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3708400" y="4076700"/>
            <a:ext cx="0" cy="1081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4572000" y="4868863"/>
            <a:ext cx="0" cy="3603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5724525" y="2349500"/>
            <a:ext cx="0" cy="5746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875463" y="1196975"/>
            <a:ext cx="1728787" cy="922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Effectuer les contrôles, les mesures.</a:t>
            </a:r>
            <a:endParaRPr lang="fr-FR" sz="1600" b="1" dirty="0">
              <a:latin typeface="+mn-lt"/>
              <a:cs typeface="+mn-cs"/>
            </a:endParaRPr>
          </a:p>
        </p:txBody>
      </p:sp>
      <p:pic>
        <p:nvPicPr>
          <p:cNvPr id="101393" name="Picture 12" descr="C:\Users\axelle\Desktop\pascaal gremv\bonome\Captuddre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451725" y="422275"/>
            <a:ext cx="55086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7019925" y="5013325"/>
            <a:ext cx="1728788" cy="6461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Rendre compte au client.</a:t>
            </a:r>
            <a:endParaRPr lang="fr-FR" sz="1600" b="1" dirty="0">
              <a:latin typeface="+mn-lt"/>
              <a:cs typeface="+mn-cs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3563938" y="2060575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8388350" y="1916113"/>
            <a:ext cx="0" cy="5762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8316913" y="4652963"/>
            <a:ext cx="0" cy="431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H:\2015\bonome\Capturgge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23850" y="3213100"/>
            <a:ext cx="1347788" cy="12668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30" name="ZoneTexte 29">
            <a:hlinkClick r:id="rId14" action="ppaction://hlinksldjump"/>
          </p:cNvPr>
          <p:cNvSpPr txBox="1"/>
          <p:nvPr/>
        </p:nvSpPr>
        <p:spPr>
          <a:xfrm>
            <a:off x="323850" y="5373688"/>
            <a:ext cx="1727200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Rendre compte à l’enseignant</a:t>
            </a:r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684213" y="4508500"/>
            <a:ext cx="0" cy="8651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250825" y="1412875"/>
            <a:ext cx="1728788" cy="6461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Evaluation de l’enseignant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900113" y="2060575"/>
            <a:ext cx="0" cy="12969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30" grpId="0" animBg="1"/>
      <p:bldP spid="3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620688"/>
            <a:ext cx="850016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59" y="692696"/>
            <a:ext cx="824050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:\2014\gremv2014\bonome\..e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3600"/>
            <a:ext cx="134937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H:\2014\gremv2014\bonome\..e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2133600"/>
            <a:ext cx="1420812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7" descr="Imag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860800"/>
            <a:ext cx="64928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8" descr="06L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3860800"/>
            <a:ext cx="72072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9" descr="Imag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3775075"/>
            <a:ext cx="792163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10" descr="stock-e3096e30acc4e58f0c2748d4c1be064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12088" y="3900488"/>
            <a:ext cx="7207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8" descr="06L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7088" y="3933825"/>
            <a:ext cx="720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7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825" y="4508500"/>
            <a:ext cx="2586038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8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08175" y="4508500"/>
            <a:ext cx="258445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9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08400" y="4508500"/>
            <a:ext cx="258445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08104" y="4653136"/>
            <a:ext cx="258445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9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9388" y="3789363"/>
            <a:ext cx="57626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0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11413" y="3933825"/>
            <a:ext cx="5651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95513" y="908050"/>
            <a:ext cx="40132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4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47813" y="4508500"/>
            <a:ext cx="58769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H:\2014\gremv2014\bonome\..e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2133600"/>
            <a:ext cx="14224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H:\2014\gremv2014\bonome\..e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33600"/>
            <a:ext cx="14224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H:\2014\gremv2014\bonome\..e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2133600"/>
            <a:ext cx="14224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5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211638" y="3933825"/>
            <a:ext cx="3841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49" descr="injec mm8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lum bright="12000"/>
          </a:blip>
          <a:srcRect/>
          <a:stretch>
            <a:fillRect/>
          </a:stretch>
        </p:blipFill>
        <p:spPr bwMode="auto">
          <a:xfrm>
            <a:off x="5940425" y="3933825"/>
            <a:ext cx="228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65" descr="Regulateur de débit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2000"/>
          </a:blip>
          <a:srcRect/>
          <a:stretch>
            <a:fillRect/>
          </a:stretch>
        </p:blipFill>
        <p:spPr bwMode="auto">
          <a:xfrm>
            <a:off x="7308850" y="4076700"/>
            <a:ext cx="5111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ZoneTexte 29"/>
          <p:cNvSpPr txBox="1"/>
          <p:nvPr/>
        </p:nvSpPr>
        <p:spPr>
          <a:xfrm>
            <a:off x="2627313" y="5732463"/>
            <a:ext cx="3097212" cy="369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Préparation de la synthèse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0" y="1700213"/>
            <a:ext cx="1835150" cy="369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Mise en relation 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843213" y="549275"/>
            <a:ext cx="2700337" cy="368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  <a:cs typeface="+mn-cs"/>
              </a:rPr>
              <a:t>Document de synthèse</a:t>
            </a:r>
          </a:p>
        </p:txBody>
      </p:sp>
      <p:pic>
        <p:nvPicPr>
          <p:cNvPr id="11266" name="Picture 2" descr="H:\2014\gremv2014\bonome\Captughgfhre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220075" y="1341438"/>
            <a:ext cx="9239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Connecteur droit avec flèche 36"/>
          <p:cNvCxnSpPr/>
          <p:nvPr/>
        </p:nvCxnSpPr>
        <p:spPr>
          <a:xfrm flipV="1">
            <a:off x="2339975" y="1916113"/>
            <a:ext cx="0" cy="5048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2700338" y="1860550"/>
            <a:ext cx="136683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ensées 40"/>
          <p:cNvSpPr/>
          <p:nvPr/>
        </p:nvSpPr>
        <p:spPr>
          <a:xfrm>
            <a:off x="6516688" y="476250"/>
            <a:ext cx="2376487" cy="865188"/>
          </a:xfrm>
          <a:prstGeom prst="cloudCallout">
            <a:avLst>
              <a:gd name="adj1" fmla="val 43362"/>
              <a:gd name="adj2" fmla="val 654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tx1"/>
                </a:solidFill>
              </a:rPr>
              <a:t>Apport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tx1"/>
                </a:solidFill>
              </a:rPr>
              <a:t>technologique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547664" y="0"/>
            <a:ext cx="554461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Impliquer les élèves dans l’acquisition des savoirs.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74561E-6 L 0.0474 -0.21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-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35893E-6 L -0.02361 -0.20999 " pathEditMode="relative" ptsTypes="AA">
                                      <p:cBhvr>
                                        <p:cTn id="36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5.45791E-7 L -0.06042 -0.2463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8.51064E-7 L -0.06302 -0.2308 " pathEditMode="relative" ptsTypes="AA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26735E-6 L -0.04722 -0.24121 " pathEditMode="relative" ptsTypes="AA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41" grpId="0" animBg="1"/>
      <p:bldP spid="3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5436096" y="836712"/>
            <a:ext cx="3707904" cy="5544616"/>
          </a:xfrm>
          <a:prstGeom prst="roundRect">
            <a:avLst>
              <a:gd name="adj" fmla="val 4351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10547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836613"/>
            <a:ext cx="37179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8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51275" y="1125538"/>
            <a:ext cx="156845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9" name="ZoneTexte 14"/>
          <p:cNvSpPr txBox="1">
            <a:spLocks noChangeArrowheads="1"/>
          </p:cNvSpPr>
          <p:nvPr/>
        </p:nvSpPr>
        <p:spPr bwMode="auto">
          <a:xfrm>
            <a:off x="1763713" y="549275"/>
            <a:ext cx="12239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/>
              <a:t>Avant </a:t>
            </a:r>
          </a:p>
        </p:txBody>
      </p:sp>
      <p:sp>
        <p:nvSpPr>
          <p:cNvPr id="105490" name="ZoneTexte 15"/>
          <p:cNvSpPr txBox="1">
            <a:spLocks noChangeArrowheads="1"/>
          </p:cNvSpPr>
          <p:nvPr/>
        </p:nvSpPr>
        <p:spPr bwMode="auto">
          <a:xfrm>
            <a:off x="6443663" y="404813"/>
            <a:ext cx="1873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/>
              <a:t>Maintenant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36096" y="836712"/>
            <a:ext cx="3707904" cy="503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2095</Words>
  <Application>Microsoft Office PowerPoint</Application>
  <PresentationFormat>Affichage à l'écran (4:3)</PresentationFormat>
  <Paragraphs>703</Paragraphs>
  <Slides>106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106</vt:i4>
      </vt:variant>
    </vt:vector>
  </HeadingPairs>
  <TitlesOfParts>
    <vt:vector size="107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SAIF</dc:creator>
  <cp:lastModifiedBy>USER</cp:lastModifiedBy>
  <cp:revision>194</cp:revision>
  <dcterms:created xsi:type="dcterms:W3CDTF">2014-10-07T22:29:06Z</dcterms:created>
  <dcterms:modified xsi:type="dcterms:W3CDTF">2017-07-06T19:10:02Z</dcterms:modified>
</cp:coreProperties>
</file>