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4" r:id="rId2"/>
    <p:sldId id="256" r:id="rId3"/>
    <p:sldId id="260" r:id="rId4"/>
    <p:sldId id="274" r:id="rId5"/>
    <p:sldId id="275" r:id="rId6"/>
    <p:sldId id="276" r:id="rId7"/>
    <p:sldId id="277" r:id="rId8"/>
    <p:sldId id="261" r:id="rId9"/>
    <p:sldId id="258" r:id="rId10"/>
    <p:sldId id="259" r:id="rId11"/>
    <p:sldId id="262" r:id="rId12"/>
    <p:sldId id="265" r:id="rId13"/>
    <p:sldId id="267" r:id="rId14"/>
    <p:sldId id="266" r:id="rId15"/>
    <p:sldId id="268" r:id="rId16"/>
    <p:sldId id="270" r:id="rId17"/>
    <p:sldId id="269" r:id="rId18"/>
    <p:sldId id="271" r:id="rId19"/>
    <p:sldId id="272" r:id="rId20"/>
    <p:sldId id="273" r:id="rId21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846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7" name="Sous-titr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 smtClean="0"/>
              <a:t>Cliquez pour modifier le style des sous-titres du masque</a:t>
            </a:r>
            <a:endParaRPr kumimoji="0" lang="en-US"/>
          </a:p>
        </p:txBody>
      </p:sp>
      <p:sp>
        <p:nvSpPr>
          <p:cNvPr id="30" name="Espace réservé de la date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96B56-314E-4656-8E40-F7E5F7CEA5AE}" type="datetimeFigureOut">
              <a:rPr lang="fr-FR" smtClean="0"/>
              <a:pPr/>
              <a:t>25/01/2017</a:t>
            </a:fld>
            <a:endParaRPr lang="fr-FR"/>
          </a:p>
        </p:txBody>
      </p:sp>
      <p:sp>
        <p:nvSpPr>
          <p:cNvPr id="19" name="Espace réservé du pied de page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27" name="Espace réservé du numéro de diapositive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43AD2-382C-4FC0-BD10-88E49A5B93B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96B56-314E-4656-8E40-F7E5F7CEA5AE}" type="datetimeFigureOut">
              <a:rPr lang="fr-FR" smtClean="0"/>
              <a:pPr/>
              <a:t>25/01/2017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43AD2-382C-4FC0-BD10-88E49A5B93B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96B56-314E-4656-8E40-F7E5F7CEA5AE}" type="datetimeFigureOut">
              <a:rPr lang="fr-FR" smtClean="0"/>
              <a:pPr/>
              <a:t>25/01/2017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43AD2-382C-4FC0-BD10-88E49A5B93B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96B56-314E-4656-8E40-F7E5F7CEA5AE}" type="datetimeFigureOut">
              <a:rPr lang="fr-FR" smtClean="0"/>
              <a:pPr/>
              <a:t>25/01/2017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43AD2-382C-4FC0-BD10-88E49A5B93B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96B56-314E-4656-8E40-F7E5F7CEA5AE}" type="datetimeFigureOut">
              <a:rPr lang="fr-FR" smtClean="0"/>
              <a:pPr/>
              <a:t>25/01/2017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43AD2-382C-4FC0-BD10-88E49A5B93B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96B56-314E-4656-8E40-F7E5F7CEA5AE}" type="datetimeFigureOut">
              <a:rPr lang="fr-FR" smtClean="0"/>
              <a:pPr/>
              <a:t>25/01/2017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43AD2-382C-4FC0-BD10-88E49A5B93B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96B56-314E-4656-8E40-F7E5F7CEA5AE}" type="datetimeFigureOut">
              <a:rPr lang="fr-FR" smtClean="0"/>
              <a:pPr/>
              <a:t>25/01/2017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43AD2-382C-4FC0-BD10-88E49A5B93B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96B56-314E-4656-8E40-F7E5F7CEA5AE}" type="datetimeFigureOut">
              <a:rPr lang="fr-FR" smtClean="0"/>
              <a:pPr/>
              <a:t>25/01/2017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43AD2-382C-4FC0-BD10-88E49A5B93B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96B56-314E-4656-8E40-F7E5F7CEA5AE}" type="datetimeFigureOut">
              <a:rPr lang="fr-FR" smtClean="0"/>
              <a:pPr/>
              <a:t>25/01/2017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43AD2-382C-4FC0-BD10-88E49A5B93B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96B56-314E-4656-8E40-F7E5F7CEA5AE}" type="datetimeFigureOut">
              <a:rPr lang="fr-FR" smtClean="0"/>
              <a:pPr/>
              <a:t>25/01/2017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43AD2-382C-4FC0-BD10-88E49A5B93B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gner et arrondir un rectangle à un seul coin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Triangle rect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96B56-314E-4656-8E40-F7E5F7CEA5AE}" type="datetimeFigureOut">
              <a:rPr lang="fr-FR" smtClean="0"/>
              <a:pPr/>
              <a:t>25/01/2017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3843AD2-382C-4FC0-BD10-88E49A5B93B2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FR" smtClean="0"/>
              <a:t>Cliquez sur l'icône pour ajouter une image</a:t>
            </a:r>
            <a:endParaRPr kumimoji="0" lang="en-US" dirty="0"/>
          </a:p>
        </p:txBody>
      </p:sp>
      <p:sp>
        <p:nvSpPr>
          <p:cNvPr id="10" name="Forme libre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orme libre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rme libre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orme libre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smtClean="0"/>
              <a:t>Deuxième niveau</a:t>
            </a:r>
          </a:p>
          <a:p>
            <a:pPr lvl="2" eaLnBrk="1" latinLnBrk="0" hangingPunct="1"/>
            <a:r>
              <a:rPr kumimoji="0" lang="fr-FR" smtClean="0"/>
              <a:t>Troisième niveau</a:t>
            </a:r>
          </a:p>
          <a:p>
            <a:pPr lvl="3" eaLnBrk="1" latinLnBrk="0" hangingPunct="1"/>
            <a:r>
              <a:rPr kumimoji="0" lang="fr-FR" smtClean="0"/>
              <a:t>Quatrième niveau</a:t>
            </a:r>
          </a:p>
          <a:p>
            <a:pPr lvl="4" eaLnBrk="1" latinLnBrk="0" hangingPunct="1"/>
            <a:r>
              <a:rPr kumimoji="0" lang="fr-FR" smtClean="0"/>
              <a:t>Cinquième niveau</a:t>
            </a:r>
            <a:endParaRPr kumimoji="0" lang="en-US"/>
          </a:p>
        </p:txBody>
      </p:sp>
      <p:sp>
        <p:nvSpPr>
          <p:cNvPr id="10" name="Espace réservé de la date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3B96B56-314E-4656-8E40-F7E5F7CEA5AE}" type="datetimeFigureOut">
              <a:rPr lang="fr-FR" smtClean="0"/>
              <a:pPr/>
              <a:t>25/01/2017</a:t>
            </a:fld>
            <a:endParaRPr lang="fr-FR"/>
          </a:p>
        </p:txBody>
      </p:sp>
      <p:sp>
        <p:nvSpPr>
          <p:cNvPr id="22" name="Espace réservé du pied de page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18" name="Espace réservé du numéro de diapositive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3843AD2-382C-4FC0-BD10-88E49A5B93B2}" type="slidenum">
              <a:rPr lang="fr-FR" smtClean="0"/>
              <a:pPr/>
              <a:t>‹N°›</a:t>
            </a:fld>
            <a:endParaRPr lang="fr-FR"/>
          </a:p>
        </p:txBody>
      </p:sp>
      <p:grpSp>
        <p:nvGrpSpPr>
          <p:cNvPr id="2" name="Groupe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orme libre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orme libre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 smtClean="0"/>
              <a:t>L’AEP en TD</a:t>
            </a:r>
            <a:endParaRPr lang="fr-FR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76425" y="2743994"/>
            <a:ext cx="5391150" cy="277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512" y="704088"/>
            <a:ext cx="8507288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fr-FR" i="1" dirty="0" smtClean="0"/>
              <a:t/>
            </a:r>
            <a:br>
              <a:rPr lang="fr-FR" i="1" dirty="0" smtClean="0"/>
            </a:br>
            <a:r>
              <a:rPr lang="fr-FR" i="1" dirty="0" smtClean="0"/>
              <a:t> K2 : coefficient de débit de pointe horaire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fr-FR" dirty="0" smtClean="0"/>
          </a:p>
          <a:p>
            <a:endParaRPr lang="fr-FR" dirty="0"/>
          </a:p>
          <a:p>
            <a:endParaRPr lang="fr-FR" dirty="0" smtClean="0"/>
          </a:p>
          <a:p>
            <a:r>
              <a:rPr lang="fr-FR" dirty="0" err="1" smtClean="0"/>
              <a:t>qmax</a:t>
            </a:r>
            <a:r>
              <a:rPr lang="fr-FR" dirty="0" smtClean="0"/>
              <a:t> : </a:t>
            </a:r>
            <a:r>
              <a:rPr lang="fr-FR" dirty="0"/>
              <a:t>au volume d’eau consommé  pendant l’heure de plus forte consommation dans la journée de plus forte consommation</a:t>
            </a:r>
          </a:p>
          <a:p>
            <a:endParaRPr lang="fr-FR" dirty="0" smtClean="0"/>
          </a:p>
          <a:p>
            <a:r>
              <a:rPr lang="fr-FR" dirty="0" err="1" smtClean="0"/>
              <a:t>qm</a:t>
            </a:r>
            <a:r>
              <a:rPr lang="fr-FR" smtClean="0"/>
              <a:t>: débit </a:t>
            </a:r>
            <a:r>
              <a:rPr lang="fr-FR" dirty="0" smtClean="0"/>
              <a:t>moyen journalier</a:t>
            </a:r>
            <a:endParaRPr lang="fr-FR" dirty="0"/>
          </a:p>
        </p:txBody>
      </p:sp>
      <p:pic>
        <p:nvPicPr>
          <p:cNvPr id="4" name="Image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35896" y="1916832"/>
            <a:ext cx="1962130" cy="11574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 smtClean="0"/>
              <a:t>Conclusion 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Le choix du critère s’établit sur la base du débit de pointe du réseau étudié. </a:t>
            </a:r>
            <a:endParaRPr lang="fr-FR" dirty="0" smtClean="0"/>
          </a:p>
          <a:p>
            <a:r>
              <a:rPr lang="fr-FR" b="1" dirty="0" smtClean="0">
                <a:solidFill>
                  <a:srgbClr val="FF0000"/>
                </a:solidFill>
              </a:rPr>
              <a:t>Si </a:t>
            </a:r>
            <a:r>
              <a:rPr lang="fr-FR" b="1" dirty="0">
                <a:solidFill>
                  <a:srgbClr val="FF0000"/>
                </a:solidFill>
              </a:rPr>
              <a:t>le débit de pointe est supérieur à 60 m</a:t>
            </a:r>
            <a:r>
              <a:rPr lang="fr-FR" b="1" baseline="30000" dirty="0">
                <a:solidFill>
                  <a:srgbClr val="FF0000"/>
                </a:solidFill>
              </a:rPr>
              <a:t>3</a:t>
            </a:r>
            <a:r>
              <a:rPr lang="fr-FR" b="1" dirty="0">
                <a:solidFill>
                  <a:srgbClr val="FF0000"/>
                </a:solidFill>
              </a:rPr>
              <a:t>/h, le réseau est dimensionné en tenant compte de la </a:t>
            </a:r>
            <a:r>
              <a:rPr lang="fr-FR" b="1" dirty="0" smtClean="0">
                <a:solidFill>
                  <a:srgbClr val="FF0000"/>
                </a:solidFill>
              </a:rPr>
              <a:t>consommation</a:t>
            </a:r>
          </a:p>
          <a:p>
            <a:r>
              <a:rPr lang="fr-FR" b="1" dirty="0" smtClean="0">
                <a:solidFill>
                  <a:srgbClr val="0070C0"/>
                </a:solidFill>
              </a:rPr>
              <a:t>Si le débit de pointe est inférieur à 60 m</a:t>
            </a:r>
            <a:r>
              <a:rPr lang="fr-FR" b="1" baseline="30000" dirty="0" smtClean="0">
                <a:solidFill>
                  <a:srgbClr val="0070C0"/>
                </a:solidFill>
              </a:rPr>
              <a:t>3</a:t>
            </a:r>
            <a:r>
              <a:rPr lang="fr-FR" b="1" dirty="0" smtClean="0">
                <a:solidFill>
                  <a:srgbClr val="0070C0"/>
                </a:solidFill>
              </a:rPr>
              <a:t>/h, le réseau est dimensionné en tenant compte de la </a:t>
            </a:r>
            <a:r>
              <a:rPr lang="fr-FR" b="1" dirty="0">
                <a:solidFill>
                  <a:srgbClr val="0070C0"/>
                </a:solidFill>
              </a:rPr>
              <a:t>défense incendie.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3641576"/>
          </a:xfrm>
        </p:spPr>
        <p:txBody>
          <a:bodyPr>
            <a:normAutofit/>
          </a:bodyPr>
          <a:lstStyle/>
          <a:p>
            <a:pPr algn="ctr"/>
            <a:r>
              <a:rPr lang="fr-FR" dirty="0" smtClean="0"/>
              <a:t>Dimensionnement d’un réseau ramifié</a:t>
            </a:r>
            <a:br>
              <a:rPr lang="fr-FR" dirty="0" smtClean="0"/>
            </a:br>
            <a:r>
              <a:rPr lang="fr-FR" dirty="0" smtClean="0"/>
              <a:t>TD  n°3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 smtClean="0"/>
              <a:t> </a:t>
            </a:r>
            <a:r>
              <a:rPr lang="fr-FR" dirty="0" smtClean="0"/>
              <a:t>But </a:t>
            </a:r>
            <a:r>
              <a:rPr lang="fr-FR" dirty="0" smtClean="0"/>
              <a:t>de l’exercice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 dirty="0" smtClean="0"/>
          </a:p>
          <a:p>
            <a:r>
              <a:rPr lang="fr-FR" dirty="0" smtClean="0"/>
              <a:t>Alimenter tous les riverains quelque soit leur implantation le long de la conduite d’eau potable</a:t>
            </a:r>
          </a:p>
          <a:p>
            <a:endParaRPr lang="fr-FR" dirty="0" smtClean="0"/>
          </a:p>
          <a:p>
            <a:r>
              <a:rPr lang="fr-FR" dirty="0" smtClean="0"/>
              <a:t>Quel diamètre installer sur le chantier et quel débit auront-ils ?</a:t>
            </a:r>
          </a:p>
          <a:p>
            <a:r>
              <a:rPr lang="fr-FR" dirty="0" smtClean="0"/>
              <a:t> Sachant que le diamètre va varier en fonction de la distance de la conduite principale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 smtClean="0"/>
              <a:t>exemple</a:t>
            </a:r>
            <a:endParaRPr lang="fr-FR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2353470"/>
            <a:ext cx="7232476" cy="3338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 smtClean="0"/>
              <a:t>Calcul des débits fictifs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 dirty="0" smtClean="0"/>
          </a:p>
          <a:p>
            <a:endParaRPr lang="fr-FR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3284984"/>
            <a:ext cx="8964488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42962" y="2196306"/>
            <a:ext cx="7458075" cy="3867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 smtClean="0"/>
              <a:t>Recherche du diamètre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On rajoute 55% du débit fictif en + ( sécurité)</a:t>
            </a:r>
          </a:p>
          <a:p>
            <a:endParaRPr lang="fr-FR" dirty="0" smtClean="0"/>
          </a:p>
          <a:p>
            <a:endParaRPr lang="fr-FR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708920"/>
            <a:ext cx="8352928" cy="3302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 smtClean="0"/>
              <a:t>Tracé sur l’abaque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 dirty="0" smtClean="0"/>
          </a:p>
          <a:p>
            <a:endParaRPr lang="fr-FR" dirty="0" smtClean="0"/>
          </a:p>
          <a:p>
            <a:r>
              <a:rPr lang="fr-FR" dirty="0" smtClean="0"/>
              <a:t>On obtient les débits servant a déterminer les diamètres en utilisant l’abaque de </a:t>
            </a:r>
            <a:r>
              <a:rPr lang="fr-FR" dirty="0" err="1" smtClean="0"/>
              <a:t>coolebrook</a:t>
            </a:r>
            <a:r>
              <a:rPr lang="fr-FR" dirty="0" smtClean="0"/>
              <a:t> </a:t>
            </a:r>
          </a:p>
          <a:p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672514"/>
            <a:ext cx="5328592" cy="61854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3641576"/>
          </a:xfrm>
        </p:spPr>
        <p:txBody>
          <a:bodyPr>
            <a:normAutofit/>
          </a:bodyPr>
          <a:lstStyle/>
          <a:p>
            <a:pPr algn="ctr"/>
            <a:r>
              <a:rPr lang="fr-FR" dirty="0"/>
              <a:t>Méthode de détermination du débit de</a:t>
            </a:r>
            <a:br>
              <a:rPr lang="fr-FR" dirty="0"/>
            </a:br>
            <a:r>
              <a:rPr lang="fr-FR" dirty="0"/>
              <a:t>pointe de </a:t>
            </a:r>
            <a:r>
              <a:rPr lang="fr-FR" dirty="0" smtClean="0"/>
              <a:t>COLLIOT</a:t>
            </a:r>
            <a:br>
              <a:rPr lang="fr-FR" dirty="0" smtClean="0"/>
            </a:br>
            <a:r>
              <a:rPr lang="fr-FR" dirty="0" smtClean="0"/>
              <a:t>TD  n°1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38375" y="1314450"/>
            <a:ext cx="4667250" cy="422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4" name="Connecteur droit 3"/>
          <p:cNvCxnSpPr/>
          <p:nvPr/>
        </p:nvCxnSpPr>
        <p:spPr>
          <a:xfrm flipV="1">
            <a:off x="6228184" y="1484784"/>
            <a:ext cx="0" cy="381642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Connecteur droit 5"/>
          <p:cNvCxnSpPr/>
          <p:nvPr/>
        </p:nvCxnSpPr>
        <p:spPr>
          <a:xfrm flipV="1">
            <a:off x="2555776" y="3212976"/>
            <a:ext cx="4032448" cy="72008"/>
          </a:xfrm>
          <a:prstGeom prst="line">
            <a:avLst/>
          </a:prstGeom>
          <a:ln w="5715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Ellipse 7"/>
          <p:cNvSpPr/>
          <p:nvPr/>
        </p:nvSpPr>
        <p:spPr>
          <a:xfrm>
            <a:off x="6012160" y="3068960"/>
            <a:ext cx="432048" cy="36004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 smtClean="0"/>
              <a:t>Hypothèses de calcul 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La variation des volumes d’eau consommés dépend de trois facteurs :</a:t>
            </a:r>
          </a:p>
          <a:p>
            <a:r>
              <a:rPr lang="fr-FR" dirty="0"/>
              <a:t>– le rythme de la vie humaine,</a:t>
            </a:r>
          </a:p>
          <a:p>
            <a:r>
              <a:rPr lang="fr-FR" dirty="0"/>
              <a:t>– la variation des besoins au cours des saisons,</a:t>
            </a:r>
          </a:p>
          <a:p>
            <a:r>
              <a:rPr lang="fr-FR" dirty="0"/>
              <a:t>– le hasard de la simultanéité de consommations</a:t>
            </a:r>
            <a:r>
              <a:rPr lang="fr-FR" dirty="0" smtClean="0"/>
              <a:t>.</a:t>
            </a:r>
          </a:p>
          <a:p>
            <a:endParaRPr lang="fr-FR" dirty="0" smtClean="0"/>
          </a:p>
          <a:p>
            <a:r>
              <a:rPr lang="fr-FR" i="1" dirty="0" smtClean="0"/>
              <a:t>Exemple de dimensionnement pour un réseau  maillé</a:t>
            </a:r>
            <a:endParaRPr lang="fr-FR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 smtClean="0"/>
              <a:t>Ex n°1 : topographie de la rue </a:t>
            </a:r>
            <a:endParaRPr lang="fr-FR" dirty="0"/>
          </a:p>
        </p:txBody>
      </p:sp>
      <p:pic>
        <p:nvPicPr>
          <p:cNvPr id="1026" name="Picture 2" descr="C:\Users\baleret\Desktop\lyçée\Travaux Publics\IUT\cours AEP\TD AEP\TELEPHONE FRANCK 05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0278" y="1935163"/>
            <a:ext cx="7803444" cy="438943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 smtClean="0"/>
              <a:t>Le lotissement attenant</a:t>
            </a:r>
            <a:endParaRPr lang="fr-FR" dirty="0"/>
          </a:p>
        </p:txBody>
      </p:sp>
      <p:pic>
        <p:nvPicPr>
          <p:cNvPr id="2050" name="Picture 2" descr="C:\Users\baleret\Desktop\lyçée\Travaux Publics\IUT\cours AEP\TD AEP\TELEPHONE FRANCK 067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57200" y="3001761"/>
            <a:ext cx="4038600" cy="2272116"/>
          </a:xfrm>
          <a:prstGeom prst="rect">
            <a:avLst/>
          </a:prstGeom>
          <a:noFill/>
        </p:spPr>
      </p:pic>
      <p:pic>
        <p:nvPicPr>
          <p:cNvPr id="2051" name="Picture 3" descr="C:\Users\baleret\Desktop\lyçée\Travaux Publics\IUT\cours AEP\TD AEP\TELEPHONE FRANCK 055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3001962"/>
            <a:ext cx="4038600" cy="227171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5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fr-FR" dirty="0" smtClean="0"/>
              <a:t>Le dimensionnement d’un réseau peut se réaliser selon deux critères, soit le critère de la défense incendie, soit le critère de la consommation. </a:t>
            </a:r>
          </a:p>
          <a:p>
            <a:endParaRPr lang="fr-FR" dirty="0" smtClean="0"/>
          </a:p>
          <a:p>
            <a:r>
              <a:rPr lang="fr-FR" dirty="0" smtClean="0"/>
              <a:t>Lorsqu’il faut prendre en compte la consommation du réseau, il est attribué à certains </a:t>
            </a:r>
            <a:r>
              <a:rPr lang="fr-FR" dirty="0" err="1" smtClean="0"/>
              <a:t>noeuds</a:t>
            </a:r>
            <a:r>
              <a:rPr lang="fr-FR" dirty="0" smtClean="0"/>
              <a:t> un débit imposé (en fonction du nombre de branchements). La pression est alors contrôlée en tout point du réseau, </a:t>
            </a:r>
            <a:r>
              <a:rPr lang="fr-FR" dirty="0" smtClean="0">
                <a:solidFill>
                  <a:srgbClr val="FF0000"/>
                </a:solidFill>
              </a:rPr>
              <a:t>en faible consommation et en forte consommation.</a:t>
            </a:r>
            <a:r>
              <a:rPr lang="fr-FR" dirty="0" smtClean="0"/>
              <a:t> Cette pression doit être comprise entre 0,8 bar et 16 bars. </a:t>
            </a:r>
          </a:p>
          <a:p>
            <a:r>
              <a:rPr lang="fr-FR" dirty="0" smtClean="0"/>
              <a:t>Une fois le réseau dimensionné par rapport à la consommation, il faut s’assurer que la défense incendie répond aux normes (débit de 60 m³/h sous 1 bar de pression pour chaque poteau). </a:t>
            </a:r>
          </a:p>
          <a:p>
            <a:endParaRPr lang="fr-FR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 smtClean="0"/>
              <a:t>La défense incendie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Au niveau de la défense incendie, la circulaire interministérielle n°461 du 10 décembre 1951 impose que : </a:t>
            </a:r>
          </a:p>
          <a:p>
            <a:r>
              <a:rPr lang="fr-FR" dirty="0" smtClean="0"/>
              <a:t>Chaque poteau soit alimenté par une conduite d’un diamètre intérieur de 100 mm. </a:t>
            </a:r>
          </a:p>
          <a:p>
            <a:r>
              <a:rPr lang="fr-FR" dirty="0" smtClean="0"/>
              <a:t>Chaque poteau doit délivré un débit de 60 m³/h sous un bar de pression. </a:t>
            </a:r>
          </a:p>
          <a:p>
            <a:r>
              <a:rPr lang="fr-FR" dirty="0" smtClean="0"/>
              <a:t>Les poteaux incendie doivent répondre à la norme NFS 61-213 : Leur équipement doit comprendre une prise frontale de 100 mm et deux prises latérales de 65 mm. </a:t>
            </a:r>
          </a:p>
          <a:p>
            <a:endParaRPr lang="fr-FR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 smtClean="0"/>
              <a:t>Débit  de pointe </a:t>
            </a:r>
            <a:endParaRPr lang="fr-FR" dirty="0"/>
          </a:p>
        </p:txBody>
      </p:sp>
      <p:pic>
        <p:nvPicPr>
          <p:cNvPr id="4" name="Espace réservé du contenu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2060848"/>
            <a:ext cx="3328764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1259632" y="378904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fr-FR" b="1" dirty="0" err="1" smtClean="0"/>
              <a:t>Qm</a:t>
            </a:r>
            <a:r>
              <a:rPr lang="fr-FR" b="1" dirty="0" smtClean="0"/>
              <a:t> : (débit) </a:t>
            </a:r>
            <a:r>
              <a:rPr lang="fr-FR" dirty="0" smtClean="0"/>
              <a:t>volume d’eau consommé en moyenne chaque jour</a:t>
            </a:r>
          </a:p>
        </p:txBody>
      </p:sp>
      <p:pic>
        <p:nvPicPr>
          <p:cNvPr id="6" name="Image 5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35896" y="4509120"/>
            <a:ext cx="1632252" cy="1382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Espace réservé du contenu 3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92080" y="1916832"/>
            <a:ext cx="2943944" cy="10717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ZoneTexte 7"/>
          <p:cNvSpPr txBox="1"/>
          <p:nvPr/>
        </p:nvSpPr>
        <p:spPr>
          <a:xfrm>
            <a:off x="6372200" y="2492896"/>
            <a:ext cx="648072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X</a:t>
            </a:r>
            <a:endParaRPr lang="fr-FR" dirty="0"/>
          </a:p>
        </p:txBody>
      </p:sp>
      <p:sp>
        <p:nvSpPr>
          <p:cNvPr id="9" name="ZoneTexte 8"/>
          <p:cNvSpPr txBox="1"/>
          <p:nvPr/>
        </p:nvSpPr>
        <p:spPr>
          <a:xfrm>
            <a:off x="4788024" y="3068960"/>
            <a:ext cx="38164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X étant un nombre d’heures de consommation moyenne observée  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435280" cy="636680"/>
          </a:xfrm>
        </p:spPr>
        <p:txBody>
          <a:bodyPr>
            <a:normAutofit fontScale="90000"/>
          </a:bodyPr>
          <a:lstStyle/>
          <a:p>
            <a:pPr algn="ctr"/>
            <a:r>
              <a:rPr lang="fr-FR" i="1" dirty="0" smtClean="0"/>
              <a:t/>
            </a:r>
            <a:br>
              <a:rPr lang="fr-FR" i="1" dirty="0" smtClean="0"/>
            </a:br>
            <a:r>
              <a:rPr lang="fr-FR" i="1" dirty="0" smtClean="0"/>
              <a:t> coefficient de pointe K1( journalier)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>
            <a:normAutofit/>
          </a:bodyPr>
          <a:lstStyle/>
          <a:p>
            <a:pPr>
              <a:buNone/>
            </a:pPr>
            <a:endParaRPr lang="fr-FR" dirty="0"/>
          </a:p>
          <a:p>
            <a:endParaRPr lang="fr-FR" sz="2400" dirty="0" smtClean="0"/>
          </a:p>
          <a:p>
            <a:endParaRPr lang="fr-FR" sz="2400" dirty="0" smtClean="0"/>
          </a:p>
          <a:p>
            <a:r>
              <a:rPr lang="fr-FR" sz="2400" dirty="0" err="1"/>
              <a:t>Qmax</a:t>
            </a:r>
            <a:r>
              <a:rPr lang="fr-FR" sz="2400" dirty="0"/>
              <a:t>:   volume </a:t>
            </a:r>
            <a:r>
              <a:rPr lang="fr-FR" sz="2400" dirty="0"/>
              <a:t>consommé  durant la journée de plus forte consommation sur une année</a:t>
            </a:r>
          </a:p>
          <a:p>
            <a:endParaRPr lang="fr-FR" sz="2400" dirty="0" smtClean="0"/>
          </a:p>
          <a:p>
            <a:r>
              <a:rPr lang="fr-FR" sz="2400" dirty="0" smtClean="0"/>
              <a:t>Qm:</a:t>
            </a:r>
            <a:r>
              <a:rPr lang="fr-FR" sz="2400" b="1" dirty="0" smtClean="0"/>
              <a:t> </a:t>
            </a:r>
            <a:r>
              <a:rPr lang="fr-FR" sz="2400" dirty="0" smtClean="0"/>
              <a:t>volume </a:t>
            </a:r>
            <a:r>
              <a:rPr lang="fr-FR" sz="2400" dirty="0"/>
              <a:t>d’eau consommé en moyenne chaque </a:t>
            </a:r>
            <a:r>
              <a:rPr lang="fr-FR" sz="2400" dirty="0" smtClean="0"/>
              <a:t>jour</a:t>
            </a:r>
          </a:p>
          <a:p>
            <a:endParaRPr lang="fr-FR" dirty="0"/>
          </a:p>
          <a:p>
            <a:endParaRPr lang="fr-FR" dirty="0"/>
          </a:p>
        </p:txBody>
      </p:sp>
      <p:pic>
        <p:nvPicPr>
          <p:cNvPr id="4" name="Image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3848" y="1556792"/>
            <a:ext cx="191171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Image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71800" y="4437112"/>
            <a:ext cx="2016224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ébit">
  <a:themeElements>
    <a:clrScheme name="Débit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Débit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Débit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169</TotalTime>
  <Words>485</Words>
  <Application>Microsoft Office PowerPoint</Application>
  <PresentationFormat>Affichage à l'écran (4:3)</PresentationFormat>
  <Paragraphs>57</Paragraphs>
  <Slides>20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20</vt:i4>
      </vt:variant>
    </vt:vector>
  </HeadingPairs>
  <TitlesOfParts>
    <vt:vector size="24" baseType="lpstr">
      <vt:lpstr>Calibri</vt:lpstr>
      <vt:lpstr>Constantia</vt:lpstr>
      <vt:lpstr>Wingdings 2</vt:lpstr>
      <vt:lpstr>Débit</vt:lpstr>
      <vt:lpstr>L’AEP en TD</vt:lpstr>
      <vt:lpstr>Méthode de détermination du débit de pointe de COLLIOT TD  n°1</vt:lpstr>
      <vt:lpstr>Hypothèses de calcul </vt:lpstr>
      <vt:lpstr>Ex n°1 : topographie de la rue </vt:lpstr>
      <vt:lpstr>Le lotissement attenant</vt:lpstr>
      <vt:lpstr>Présentation PowerPoint</vt:lpstr>
      <vt:lpstr>La défense incendie</vt:lpstr>
      <vt:lpstr>Débit  de pointe </vt:lpstr>
      <vt:lpstr>  coefficient de pointe K1( journalier)</vt:lpstr>
      <vt:lpstr>  K2 : coefficient de débit de pointe horaire</vt:lpstr>
      <vt:lpstr>Conclusion </vt:lpstr>
      <vt:lpstr>Dimensionnement d’un réseau ramifié TD  n°3</vt:lpstr>
      <vt:lpstr> But de l’exercice</vt:lpstr>
      <vt:lpstr>exemple</vt:lpstr>
      <vt:lpstr>Calcul des débits fictifs</vt:lpstr>
      <vt:lpstr>Présentation PowerPoint</vt:lpstr>
      <vt:lpstr>Recherche du diamètre</vt:lpstr>
      <vt:lpstr>Tracé sur l’abaque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baleret</dc:creator>
  <cp:lastModifiedBy>Emmanuel</cp:lastModifiedBy>
  <cp:revision>28</cp:revision>
  <dcterms:created xsi:type="dcterms:W3CDTF">2014-04-07T07:22:50Z</dcterms:created>
  <dcterms:modified xsi:type="dcterms:W3CDTF">2017-01-25T19:19:06Z</dcterms:modified>
</cp:coreProperties>
</file>