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70" r:id="rId4"/>
    <p:sldId id="271" r:id="rId5"/>
    <p:sldId id="272" r:id="rId6"/>
    <p:sldId id="274" r:id="rId7"/>
    <p:sldId id="275" r:id="rId8"/>
    <p:sldId id="273" r:id="rId9"/>
    <p:sldId id="276" r:id="rId10"/>
    <p:sldId id="277" r:id="rId11"/>
    <p:sldId id="278" r:id="rId12"/>
    <p:sldId id="279" r:id="rId13"/>
    <p:sldId id="280" r:id="rId14"/>
    <p:sldId id="281"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67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51C91828-59BB-4C39-B5EA-90AB8A778C54}" srcId="{B98008A2-C05E-488C-B8D9-2CFD15BA4464}" destId="{43439894-9BB4-4300-ADDB-6A8C154F71DB}" srcOrd="0" destOrd="0" parTransId="{9B08656A-97B9-467A-BFE5-133793F0757F}" sibTransId="{63F81D25-3239-4F68-96EB-99944FC171AD}"/>
    <dgm:cxn modelId="{F7A3B222-A466-4F96-95AA-CF28DB58C9E9}" type="presOf" srcId="{70416A92-4AF4-46FE-8C55-DDB0ED7C006B}" destId="{67E1D2E9-2F2A-4C9C-B0DD-79CCE748A0DD}" srcOrd="0" destOrd="0" presId="urn:microsoft.com/office/officeart/2005/8/layout/chevron2"/>
    <dgm:cxn modelId="{F5FAB956-6E57-40C9-AFB8-9A41D3097F6F}" type="presOf" srcId="{B98008A2-C05E-488C-B8D9-2CFD15BA4464}" destId="{C67011EC-A175-4B9B-A281-E75167F57A5A}" srcOrd="0" destOrd="0" presId="urn:microsoft.com/office/officeart/2005/8/layout/chevron2"/>
    <dgm:cxn modelId="{F8F5C471-5736-4D43-A73A-4916DB0F8A9A}" srcId="{43439894-9BB4-4300-ADDB-6A8C154F71DB}" destId="{70416A92-4AF4-46FE-8C55-DDB0ED7C006B}" srcOrd="0" destOrd="0" parTransId="{160291C0-FD86-43BB-91DC-D503BC0FFBAA}" sibTransId="{087B6A4D-F68C-4F5C-8784-8CD22FB32039}"/>
    <dgm:cxn modelId="{3B65BE69-6BE8-4B03-AA0C-28FB1AECEEA7}" type="presOf" srcId="{43439894-9BB4-4300-ADDB-6A8C154F71DB}" destId="{4747E9AD-47E4-41C3-824D-1BFBB1456F04}" srcOrd="0" destOrd="0" presId="urn:microsoft.com/office/officeart/2005/8/layout/chevron2"/>
    <dgm:cxn modelId="{C1D840AF-A6C1-46DA-99AA-88E389F929A6}" type="presParOf" srcId="{C67011EC-A175-4B9B-A281-E75167F57A5A}" destId="{452AEE3D-AB52-4422-BF1C-4E067A4F51DF}" srcOrd="0" destOrd="0" presId="urn:microsoft.com/office/officeart/2005/8/layout/chevron2"/>
    <dgm:cxn modelId="{5C516E92-1AE6-4D4C-BA35-EBE36A84087B}" type="presParOf" srcId="{452AEE3D-AB52-4422-BF1C-4E067A4F51DF}" destId="{4747E9AD-47E4-41C3-824D-1BFBB1456F04}" srcOrd="0" destOrd="0" presId="urn:microsoft.com/office/officeart/2005/8/layout/chevron2"/>
    <dgm:cxn modelId="{13954F2A-010E-4000-89DB-EB4D37E9B941}"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042B966C-884E-417F-8801-210BB6ECC0C2}" type="presOf" srcId="{43439894-9BB4-4300-ADDB-6A8C154F71DB}" destId="{4747E9AD-47E4-41C3-824D-1BFBB1456F04}"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48DB90C0-303C-410C-AD9D-E632DD20457D}" type="presOf" srcId="{B98008A2-C05E-488C-B8D9-2CFD15BA4464}" destId="{C67011EC-A175-4B9B-A281-E75167F57A5A}" srcOrd="0" destOrd="0" presId="urn:microsoft.com/office/officeart/2005/8/layout/chevron2"/>
    <dgm:cxn modelId="{A675EAEE-6DA7-4B9B-A1E8-94C7E36BDEF4}" type="presOf" srcId="{70416A92-4AF4-46FE-8C55-DDB0ED7C006B}" destId="{67E1D2E9-2F2A-4C9C-B0DD-79CCE748A0DD}" srcOrd="0" destOrd="0" presId="urn:microsoft.com/office/officeart/2005/8/layout/chevron2"/>
    <dgm:cxn modelId="{2C933610-653B-4E5C-9DB8-FE4784095F8C}" type="presParOf" srcId="{C67011EC-A175-4B9B-A281-E75167F57A5A}" destId="{452AEE3D-AB52-4422-BF1C-4E067A4F51DF}" srcOrd="0" destOrd="0" presId="urn:microsoft.com/office/officeart/2005/8/layout/chevron2"/>
    <dgm:cxn modelId="{B32AFF28-F780-41C0-A48C-D855D6673971}" type="presParOf" srcId="{452AEE3D-AB52-4422-BF1C-4E067A4F51DF}" destId="{4747E9AD-47E4-41C3-824D-1BFBB1456F04}" srcOrd="0" destOrd="0" presId="urn:microsoft.com/office/officeart/2005/8/layout/chevron2"/>
    <dgm:cxn modelId="{DFCB11C9-01AD-440D-AE54-E077F8C6FA18}"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AB2613A0-1063-459D-8514-CFF020178A71}" type="presOf" srcId="{B98008A2-C05E-488C-B8D9-2CFD15BA4464}" destId="{C67011EC-A175-4B9B-A281-E75167F57A5A}" srcOrd="0" destOrd="0" presId="urn:microsoft.com/office/officeart/2005/8/layout/chevron2"/>
    <dgm:cxn modelId="{EB5CD512-6F56-4038-88A5-BC44915BF7C6}" type="presOf" srcId="{43439894-9BB4-4300-ADDB-6A8C154F71DB}" destId="{4747E9AD-47E4-41C3-824D-1BFBB1456F04}" srcOrd="0" destOrd="0" presId="urn:microsoft.com/office/officeart/2005/8/layout/chevron2"/>
    <dgm:cxn modelId="{39F4368F-02DC-41F3-A0DB-D790A8D21A5D}" type="presOf" srcId="{70416A92-4AF4-46FE-8C55-DDB0ED7C006B}" destId="{67E1D2E9-2F2A-4C9C-B0DD-79CCE748A0DD}"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2B2D05B7-97A0-4D62-9B5C-79C629A31885}" type="presParOf" srcId="{C67011EC-A175-4B9B-A281-E75167F57A5A}" destId="{452AEE3D-AB52-4422-BF1C-4E067A4F51DF}" srcOrd="0" destOrd="0" presId="urn:microsoft.com/office/officeart/2005/8/layout/chevron2"/>
    <dgm:cxn modelId="{DD19BB18-D5BD-4FD4-83AA-B1782FAB58BF}" type="presParOf" srcId="{452AEE3D-AB52-4422-BF1C-4E067A4F51DF}" destId="{4747E9AD-47E4-41C3-824D-1BFBB1456F04}" srcOrd="0" destOrd="0" presId="urn:microsoft.com/office/officeart/2005/8/layout/chevron2"/>
    <dgm:cxn modelId="{FDDF3CB5-D19B-46FB-AB2C-135EC92E465E}"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51C91828-59BB-4C39-B5EA-90AB8A778C54}" srcId="{B98008A2-C05E-488C-B8D9-2CFD15BA4464}" destId="{43439894-9BB4-4300-ADDB-6A8C154F71DB}" srcOrd="0" destOrd="0" parTransId="{9B08656A-97B9-467A-BFE5-133793F0757F}" sibTransId="{63F81D25-3239-4F68-96EB-99944FC171AD}"/>
    <dgm:cxn modelId="{42D2170D-61CD-4E2E-BA7D-B8D8A4B38DBD}" type="presOf" srcId="{70416A92-4AF4-46FE-8C55-DDB0ED7C006B}" destId="{67E1D2E9-2F2A-4C9C-B0DD-79CCE748A0DD}" srcOrd="0" destOrd="0" presId="urn:microsoft.com/office/officeart/2005/8/layout/chevron2"/>
    <dgm:cxn modelId="{F8F5C471-5736-4D43-A73A-4916DB0F8A9A}" srcId="{43439894-9BB4-4300-ADDB-6A8C154F71DB}" destId="{70416A92-4AF4-46FE-8C55-DDB0ED7C006B}" srcOrd="0" destOrd="0" parTransId="{160291C0-FD86-43BB-91DC-D503BC0FFBAA}" sibTransId="{087B6A4D-F68C-4F5C-8784-8CD22FB32039}"/>
    <dgm:cxn modelId="{BCE1C649-6347-4906-B3EC-6A6B6572ACA9}" type="presOf" srcId="{B98008A2-C05E-488C-B8D9-2CFD15BA4464}" destId="{C67011EC-A175-4B9B-A281-E75167F57A5A}" srcOrd="0" destOrd="0" presId="urn:microsoft.com/office/officeart/2005/8/layout/chevron2"/>
    <dgm:cxn modelId="{165109B2-6C3C-4B63-B3DB-32C035270CDF}" type="presOf" srcId="{43439894-9BB4-4300-ADDB-6A8C154F71DB}" destId="{4747E9AD-47E4-41C3-824D-1BFBB1456F04}" srcOrd="0" destOrd="0" presId="urn:microsoft.com/office/officeart/2005/8/layout/chevron2"/>
    <dgm:cxn modelId="{867E8967-C482-4128-A518-75C3B8038B7F}" type="presParOf" srcId="{C67011EC-A175-4B9B-A281-E75167F57A5A}" destId="{452AEE3D-AB52-4422-BF1C-4E067A4F51DF}" srcOrd="0" destOrd="0" presId="urn:microsoft.com/office/officeart/2005/8/layout/chevron2"/>
    <dgm:cxn modelId="{98E79605-F2A3-4944-934A-3CD9FC0BCBF3}" type="presParOf" srcId="{452AEE3D-AB52-4422-BF1C-4E067A4F51DF}" destId="{4747E9AD-47E4-41C3-824D-1BFBB1456F04}" srcOrd="0" destOrd="0" presId="urn:microsoft.com/office/officeart/2005/8/layout/chevron2"/>
    <dgm:cxn modelId="{B2498C46-FE7C-47E4-A16E-DA3CA1E86294}"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04CCF71C-BB9E-45EB-AE7F-908600E3CEEA}" type="presOf" srcId="{B98008A2-C05E-488C-B8D9-2CFD15BA4464}" destId="{C67011EC-A175-4B9B-A281-E75167F57A5A}" srcOrd="0" destOrd="0" presId="urn:microsoft.com/office/officeart/2005/8/layout/chevron2"/>
    <dgm:cxn modelId="{DB3567B6-6FA4-4B0D-9124-ACCF07ECE7E2}" type="presOf" srcId="{70416A92-4AF4-46FE-8C55-DDB0ED7C006B}" destId="{67E1D2E9-2F2A-4C9C-B0DD-79CCE748A0DD}"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AD15E5D2-417C-47B2-AB8D-99CB0F121253}" type="presOf" srcId="{43439894-9BB4-4300-ADDB-6A8C154F71DB}" destId="{4747E9AD-47E4-41C3-824D-1BFBB1456F04}" srcOrd="0" destOrd="0" presId="urn:microsoft.com/office/officeart/2005/8/layout/chevron2"/>
    <dgm:cxn modelId="{C57AF029-57C1-4EA3-B153-B18AFA3F878C}" type="presParOf" srcId="{C67011EC-A175-4B9B-A281-E75167F57A5A}" destId="{452AEE3D-AB52-4422-BF1C-4E067A4F51DF}" srcOrd="0" destOrd="0" presId="urn:microsoft.com/office/officeart/2005/8/layout/chevron2"/>
    <dgm:cxn modelId="{53810D5F-93B8-49C2-87CF-1C6F5C41A8E9}" type="presParOf" srcId="{452AEE3D-AB52-4422-BF1C-4E067A4F51DF}" destId="{4747E9AD-47E4-41C3-824D-1BFBB1456F04}" srcOrd="0" destOrd="0" presId="urn:microsoft.com/office/officeart/2005/8/layout/chevron2"/>
    <dgm:cxn modelId="{26B4AF19-CC13-44B9-8189-D8AE3371759F}"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61F96734-6F72-47F3-BB7F-78B5BCE5EF7A}" type="presOf" srcId="{43439894-9BB4-4300-ADDB-6A8C154F71DB}" destId="{4747E9AD-47E4-41C3-824D-1BFBB1456F04}"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1F7DAE46-13E6-4204-B5BE-09EFFBC51F76}" type="presOf" srcId="{B98008A2-C05E-488C-B8D9-2CFD15BA4464}" destId="{C67011EC-A175-4B9B-A281-E75167F57A5A}" srcOrd="0" destOrd="0" presId="urn:microsoft.com/office/officeart/2005/8/layout/chevron2"/>
    <dgm:cxn modelId="{A689D0D8-F446-45E1-90EA-7F73C7AFBF7D}" type="presOf" srcId="{70416A92-4AF4-46FE-8C55-DDB0ED7C006B}" destId="{67E1D2E9-2F2A-4C9C-B0DD-79CCE748A0DD}" srcOrd="0" destOrd="0" presId="urn:microsoft.com/office/officeart/2005/8/layout/chevron2"/>
    <dgm:cxn modelId="{FA6FD535-CA9D-4EB9-A7D4-91B3449B916E}" type="presParOf" srcId="{C67011EC-A175-4B9B-A281-E75167F57A5A}" destId="{452AEE3D-AB52-4422-BF1C-4E067A4F51DF}" srcOrd="0" destOrd="0" presId="urn:microsoft.com/office/officeart/2005/8/layout/chevron2"/>
    <dgm:cxn modelId="{EAA62964-8415-4C6F-A260-AC018F616A88}" type="presParOf" srcId="{452AEE3D-AB52-4422-BF1C-4E067A4F51DF}" destId="{4747E9AD-47E4-41C3-824D-1BFBB1456F04}" srcOrd="0" destOrd="0" presId="urn:microsoft.com/office/officeart/2005/8/layout/chevron2"/>
    <dgm:cxn modelId="{7DA41C84-4BB2-4C04-940E-DEB03DB75F04}"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7D330F7E-C803-4DBB-AE2E-50300C74D521}" type="presOf" srcId="{43439894-9BB4-4300-ADDB-6A8C154F71DB}" destId="{4747E9AD-47E4-41C3-824D-1BFBB1456F04}" srcOrd="0" destOrd="0" presId="urn:microsoft.com/office/officeart/2005/8/layout/chevron2"/>
    <dgm:cxn modelId="{34D09730-3926-43FA-87C2-C2CA30113DE2}" type="presOf" srcId="{B98008A2-C05E-488C-B8D9-2CFD15BA4464}" destId="{C67011EC-A175-4B9B-A281-E75167F57A5A}" srcOrd="0" destOrd="0" presId="urn:microsoft.com/office/officeart/2005/8/layout/chevron2"/>
    <dgm:cxn modelId="{97B041C5-495D-4FF3-AC29-141ADF193156}" type="presOf" srcId="{70416A92-4AF4-46FE-8C55-DDB0ED7C006B}" destId="{67E1D2E9-2F2A-4C9C-B0DD-79CCE748A0DD}"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85DA71C7-906D-4F55-B059-7A27172F241B}" type="presParOf" srcId="{C67011EC-A175-4B9B-A281-E75167F57A5A}" destId="{452AEE3D-AB52-4422-BF1C-4E067A4F51DF}" srcOrd="0" destOrd="0" presId="urn:microsoft.com/office/officeart/2005/8/layout/chevron2"/>
    <dgm:cxn modelId="{E6EA9FA9-356B-46E4-8FEC-51C6AA54407E}" type="presParOf" srcId="{452AEE3D-AB52-4422-BF1C-4E067A4F51DF}" destId="{4747E9AD-47E4-41C3-824D-1BFBB1456F04}" srcOrd="0" destOrd="0" presId="urn:microsoft.com/office/officeart/2005/8/layout/chevron2"/>
    <dgm:cxn modelId="{6F63117B-4E01-43FA-BC07-28F7C0AF0B98}"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E4C7C460-445C-4B30-9401-E30E98E6FB4F}" type="presOf" srcId="{43439894-9BB4-4300-ADDB-6A8C154F71DB}" destId="{4747E9AD-47E4-41C3-824D-1BFBB1456F04}" srcOrd="0" destOrd="0" presId="urn:microsoft.com/office/officeart/2005/8/layout/chevron2"/>
    <dgm:cxn modelId="{536B6802-2193-4636-991D-CF94C17171AF}" type="presOf" srcId="{B98008A2-C05E-488C-B8D9-2CFD15BA4464}" destId="{C67011EC-A175-4B9B-A281-E75167F57A5A}" srcOrd="0" destOrd="0" presId="urn:microsoft.com/office/officeart/2005/8/layout/chevron2"/>
    <dgm:cxn modelId="{795D6049-BD10-4E86-BEB6-99A095B16879}" type="presOf" srcId="{70416A92-4AF4-46FE-8C55-DDB0ED7C006B}" destId="{67E1D2E9-2F2A-4C9C-B0DD-79CCE748A0DD}"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8116FD17-FAC2-4526-A26A-B0CEB3AB3ED0}" type="presParOf" srcId="{C67011EC-A175-4B9B-A281-E75167F57A5A}" destId="{452AEE3D-AB52-4422-BF1C-4E067A4F51DF}" srcOrd="0" destOrd="0" presId="urn:microsoft.com/office/officeart/2005/8/layout/chevron2"/>
    <dgm:cxn modelId="{C62B6B79-B993-40FB-8FE9-3CE8498D8819}" type="presParOf" srcId="{452AEE3D-AB52-4422-BF1C-4E067A4F51DF}" destId="{4747E9AD-47E4-41C3-824D-1BFBB1456F04}" srcOrd="0" destOrd="0" presId="urn:microsoft.com/office/officeart/2005/8/layout/chevron2"/>
    <dgm:cxn modelId="{CDAC8481-EAFE-435A-AA0C-D2AB3616B6E0}"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97095732-839B-4746-8B12-97FB39D49D21}" type="presOf" srcId="{43439894-9BB4-4300-ADDB-6A8C154F71DB}" destId="{4747E9AD-47E4-41C3-824D-1BFBB1456F04}" srcOrd="0" destOrd="0" presId="urn:microsoft.com/office/officeart/2005/8/layout/chevron2"/>
    <dgm:cxn modelId="{731E699A-43AB-4C44-AE19-28B0FD3BFE1A}" type="presOf" srcId="{70416A92-4AF4-46FE-8C55-DDB0ED7C006B}" destId="{67E1D2E9-2F2A-4C9C-B0DD-79CCE748A0DD}"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FD0ECEC3-6FA5-4535-AB6E-E4D6CEE290A7}" type="presOf" srcId="{B98008A2-C05E-488C-B8D9-2CFD15BA4464}" destId="{C67011EC-A175-4B9B-A281-E75167F57A5A}" srcOrd="0" destOrd="0" presId="urn:microsoft.com/office/officeart/2005/8/layout/chevron2"/>
    <dgm:cxn modelId="{E676F0BE-6BF2-49E2-822E-B2B08393A17B}" type="presParOf" srcId="{C67011EC-A175-4B9B-A281-E75167F57A5A}" destId="{452AEE3D-AB52-4422-BF1C-4E067A4F51DF}" srcOrd="0" destOrd="0" presId="urn:microsoft.com/office/officeart/2005/8/layout/chevron2"/>
    <dgm:cxn modelId="{D7C4B104-B065-4E4C-81F1-E144FD29E303}" type="presParOf" srcId="{452AEE3D-AB52-4422-BF1C-4E067A4F51DF}" destId="{4747E9AD-47E4-41C3-824D-1BFBB1456F04}" srcOrd="0" destOrd="0" presId="urn:microsoft.com/office/officeart/2005/8/layout/chevron2"/>
    <dgm:cxn modelId="{9C8A076A-40F7-4F1C-8FAE-45B8CBE93176}"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6F589610-9CBA-4F85-9888-2764133E4E6D}" type="presOf" srcId="{B98008A2-C05E-488C-B8D9-2CFD15BA4464}" destId="{C67011EC-A175-4B9B-A281-E75167F57A5A}"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0C5D2C11-E416-4061-B80F-29BC9EE4BFAA}" type="presOf" srcId="{43439894-9BB4-4300-ADDB-6A8C154F71DB}" destId="{4747E9AD-47E4-41C3-824D-1BFBB1456F04}" srcOrd="0" destOrd="0" presId="urn:microsoft.com/office/officeart/2005/8/layout/chevron2"/>
    <dgm:cxn modelId="{3B19D734-983F-47FD-BD05-DC72F8224E19}" type="presOf" srcId="{70416A92-4AF4-46FE-8C55-DDB0ED7C006B}" destId="{67E1D2E9-2F2A-4C9C-B0DD-79CCE748A0DD}" srcOrd="0" destOrd="0" presId="urn:microsoft.com/office/officeart/2005/8/layout/chevron2"/>
    <dgm:cxn modelId="{0604C3F2-27D2-48A2-A24E-40BB5D5362A6}" type="presParOf" srcId="{C67011EC-A175-4B9B-A281-E75167F57A5A}" destId="{452AEE3D-AB52-4422-BF1C-4E067A4F51DF}" srcOrd="0" destOrd="0" presId="urn:microsoft.com/office/officeart/2005/8/layout/chevron2"/>
    <dgm:cxn modelId="{038D2814-1AB2-4F40-9586-47668702A287}" type="presParOf" srcId="{452AEE3D-AB52-4422-BF1C-4E067A4F51DF}" destId="{4747E9AD-47E4-41C3-824D-1BFBB1456F04}" srcOrd="0" destOrd="0" presId="urn:microsoft.com/office/officeart/2005/8/layout/chevron2"/>
    <dgm:cxn modelId="{ACEA11EC-B863-4C7F-83EB-172EF0B0E2D6}"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9D3AAEAD-1460-45AE-920C-BE2B2A853A93}" type="presOf" srcId="{70416A92-4AF4-46FE-8C55-DDB0ED7C006B}" destId="{67E1D2E9-2F2A-4C9C-B0DD-79CCE748A0DD}" srcOrd="0" destOrd="0" presId="urn:microsoft.com/office/officeart/2005/8/layout/chevron2"/>
    <dgm:cxn modelId="{7581D863-0354-41DF-B424-6E71D782D84C}" type="presOf" srcId="{43439894-9BB4-4300-ADDB-6A8C154F71DB}" destId="{4747E9AD-47E4-41C3-824D-1BFBB1456F04}" srcOrd="0" destOrd="0" presId="urn:microsoft.com/office/officeart/2005/8/layout/chevron2"/>
    <dgm:cxn modelId="{DD4C31A1-913A-462F-9318-D4485002A1A4}" type="presOf" srcId="{B98008A2-C05E-488C-B8D9-2CFD15BA4464}" destId="{C67011EC-A175-4B9B-A281-E75167F57A5A}"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A4886D9E-7B34-4143-9D20-CCB49090B637}" type="presParOf" srcId="{C67011EC-A175-4B9B-A281-E75167F57A5A}" destId="{452AEE3D-AB52-4422-BF1C-4E067A4F51DF}" srcOrd="0" destOrd="0" presId="urn:microsoft.com/office/officeart/2005/8/layout/chevron2"/>
    <dgm:cxn modelId="{7029A5B3-5796-42D3-BEA3-0C4BB25263DE}" type="presParOf" srcId="{452AEE3D-AB52-4422-BF1C-4E067A4F51DF}" destId="{4747E9AD-47E4-41C3-824D-1BFBB1456F04}" srcOrd="0" destOrd="0" presId="urn:microsoft.com/office/officeart/2005/8/layout/chevron2"/>
    <dgm:cxn modelId="{5E334514-4942-4935-989E-23E82E6AD4FE}"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2F08D31F-B949-4251-98D3-4733FCA39E05}" type="presOf" srcId="{B98008A2-C05E-488C-B8D9-2CFD15BA4464}" destId="{C67011EC-A175-4B9B-A281-E75167F57A5A}" srcOrd="0" destOrd="0" presId="urn:microsoft.com/office/officeart/2005/8/layout/chevron2"/>
    <dgm:cxn modelId="{0D51F60B-530B-476D-B7D9-65CB02650C40}" type="presOf" srcId="{70416A92-4AF4-46FE-8C55-DDB0ED7C006B}" destId="{67E1D2E9-2F2A-4C9C-B0DD-79CCE748A0DD}" srcOrd="0" destOrd="0" presId="urn:microsoft.com/office/officeart/2005/8/layout/chevron2"/>
    <dgm:cxn modelId="{13B9BF3B-AB15-4658-85C4-7BE7C46541ED}" type="presOf" srcId="{43439894-9BB4-4300-ADDB-6A8C154F71DB}" destId="{4747E9AD-47E4-41C3-824D-1BFBB1456F04}" srcOrd="0" destOrd="0" presId="urn:microsoft.com/office/officeart/2005/8/layout/chevron2"/>
    <dgm:cxn modelId="{51C91828-59BB-4C39-B5EA-90AB8A778C54}" srcId="{B98008A2-C05E-488C-B8D9-2CFD15BA4464}" destId="{43439894-9BB4-4300-ADDB-6A8C154F71DB}" srcOrd="0" destOrd="0" parTransId="{9B08656A-97B9-467A-BFE5-133793F0757F}" sibTransId="{63F81D25-3239-4F68-96EB-99944FC171AD}"/>
    <dgm:cxn modelId="{F8F5C471-5736-4D43-A73A-4916DB0F8A9A}" srcId="{43439894-9BB4-4300-ADDB-6A8C154F71DB}" destId="{70416A92-4AF4-46FE-8C55-DDB0ED7C006B}" srcOrd="0" destOrd="0" parTransId="{160291C0-FD86-43BB-91DC-D503BC0FFBAA}" sibTransId="{087B6A4D-F68C-4F5C-8784-8CD22FB32039}"/>
    <dgm:cxn modelId="{69CF77D2-0ECC-4B73-891A-A796F2420664}" type="presParOf" srcId="{C67011EC-A175-4B9B-A281-E75167F57A5A}" destId="{452AEE3D-AB52-4422-BF1C-4E067A4F51DF}" srcOrd="0" destOrd="0" presId="urn:microsoft.com/office/officeart/2005/8/layout/chevron2"/>
    <dgm:cxn modelId="{4CCB2365-CA81-456B-AF3C-07329AE0E5E6}" type="presParOf" srcId="{452AEE3D-AB52-4422-BF1C-4E067A4F51DF}" destId="{4747E9AD-47E4-41C3-824D-1BFBB1456F04}" srcOrd="0" destOrd="0" presId="urn:microsoft.com/office/officeart/2005/8/layout/chevron2"/>
    <dgm:cxn modelId="{08C29BA2-D72E-40F1-8C5E-F8C3718DF4B4}"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98008A2-C05E-488C-B8D9-2CFD15BA44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43439894-9BB4-4300-ADDB-6A8C154F71DB}">
      <dgm:prSet phldrT="[Texte]"/>
      <dgm:spPr/>
      <dgm:t>
        <a:bodyPr/>
        <a:lstStyle/>
        <a:p>
          <a:r>
            <a:rPr lang="fr-FR" dirty="0" smtClean="0"/>
            <a:t>1</a:t>
          </a:r>
          <a:endParaRPr lang="fr-FR" dirty="0"/>
        </a:p>
      </dgm:t>
    </dgm:pt>
    <dgm:pt modelId="{9B08656A-97B9-467A-BFE5-133793F0757F}" type="parTrans" cxnId="{51C91828-59BB-4C39-B5EA-90AB8A778C54}">
      <dgm:prSet/>
      <dgm:spPr/>
      <dgm:t>
        <a:bodyPr/>
        <a:lstStyle/>
        <a:p>
          <a:endParaRPr lang="fr-FR"/>
        </a:p>
      </dgm:t>
    </dgm:pt>
    <dgm:pt modelId="{63F81D25-3239-4F68-96EB-99944FC171AD}" type="sibTrans" cxnId="{51C91828-59BB-4C39-B5EA-90AB8A778C54}">
      <dgm:prSet/>
      <dgm:spPr/>
      <dgm:t>
        <a:bodyPr/>
        <a:lstStyle/>
        <a:p>
          <a:endParaRPr lang="fr-FR"/>
        </a:p>
      </dgm:t>
    </dgm:pt>
    <dgm:pt modelId="{70416A92-4AF4-46FE-8C55-DDB0ED7C006B}">
      <dgm:prSet custT="1"/>
      <dgm:spPr/>
      <dgm:t>
        <a:bodyPr/>
        <a:lstStyle/>
        <a:p>
          <a:r>
            <a:rPr lang="fr-FR" sz="3200" b="1" dirty="0" smtClean="0">
              <a:latin typeface="Times New Roman" pitchFamily="18" charset="0"/>
              <a:cs typeface="Times New Roman" pitchFamily="18" charset="0"/>
            </a:rPr>
            <a:t>La batterie d’accumulateurs</a:t>
          </a:r>
          <a:endParaRPr lang="fr-FR" sz="3200" dirty="0"/>
        </a:p>
      </dgm:t>
    </dgm:pt>
    <dgm:pt modelId="{160291C0-FD86-43BB-91DC-D503BC0FFBAA}" type="parTrans" cxnId="{F8F5C471-5736-4D43-A73A-4916DB0F8A9A}">
      <dgm:prSet/>
      <dgm:spPr/>
      <dgm:t>
        <a:bodyPr/>
        <a:lstStyle/>
        <a:p>
          <a:endParaRPr lang="fr-FR"/>
        </a:p>
      </dgm:t>
    </dgm:pt>
    <dgm:pt modelId="{087B6A4D-F68C-4F5C-8784-8CD22FB32039}" type="sibTrans" cxnId="{F8F5C471-5736-4D43-A73A-4916DB0F8A9A}">
      <dgm:prSet/>
      <dgm:spPr/>
      <dgm:t>
        <a:bodyPr/>
        <a:lstStyle/>
        <a:p>
          <a:endParaRPr lang="fr-FR"/>
        </a:p>
      </dgm:t>
    </dgm:pt>
    <dgm:pt modelId="{C67011EC-A175-4B9B-A281-E75167F57A5A}" type="pres">
      <dgm:prSet presAssocID="{B98008A2-C05E-488C-B8D9-2CFD15BA4464}" presName="linearFlow" presStyleCnt="0">
        <dgm:presLayoutVars>
          <dgm:dir/>
          <dgm:animLvl val="lvl"/>
          <dgm:resizeHandles val="exact"/>
        </dgm:presLayoutVars>
      </dgm:prSet>
      <dgm:spPr/>
      <dgm:t>
        <a:bodyPr/>
        <a:lstStyle/>
        <a:p>
          <a:endParaRPr lang="fr-FR"/>
        </a:p>
      </dgm:t>
    </dgm:pt>
    <dgm:pt modelId="{452AEE3D-AB52-4422-BF1C-4E067A4F51DF}" type="pres">
      <dgm:prSet presAssocID="{43439894-9BB4-4300-ADDB-6A8C154F71DB}" presName="composite" presStyleCnt="0"/>
      <dgm:spPr/>
    </dgm:pt>
    <dgm:pt modelId="{4747E9AD-47E4-41C3-824D-1BFBB1456F04}" type="pres">
      <dgm:prSet presAssocID="{43439894-9BB4-4300-ADDB-6A8C154F71DB}" presName="parentText" presStyleLbl="alignNode1" presStyleIdx="0" presStyleCnt="1">
        <dgm:presLayoutVars>
          <dgm:chMax val="1"/>
          <dgm:bulletEnabled val="1"/>
        </dgm:presLayoutVars>
      </dgm:prSet>
      <dgm:spPr/>
      <dgm:t>
        <a:bodyPr/>
        <a:lstStyle/>
        <a:p>
          <a:endParaRPr lang="fr-FR"/>
        </a:p>
      </dgm:t>
    </dgm:pt>
    <dgm:pt modelId="{67E1D2E9-2F2A-4C9C-B0DD-79CCE748A0DD}" type="pres">
      <dgm:prSet presAssocID="{43439894-9BB4-4300-ADDB-6A8C154F71DB}" presName="descendantText" presStyleLbl="alignAcc1" presStyleIdx="0" presStyleCnt="1">
        <dgm:presLayoutVars>
          <dgm:bulletEnabled val="1"/>
        </dgm:presLayoutVars>
      </dgm:prSet>
      <dgm:spPr/>
      <dgm:t>
        <a:bodyPr/>
        <a:lstStyle/>
        <a:p>
          <a:endParaRPr lang="fr-FR"/>
        </a:p>
      </dgm:t>
    </dgm:pt>
  </dgm:ptLst>
  <dgm:cxnLst>
    <dgm:cxn modelId="{51C91828-59BB-4C39-B5EA-90AB8A778C54}" srcId="{B98008A2-C05E-488C-B8D9-2CFD15BA4464}" destId="{43439894-9BB4-4300-ADDB-6A8C154F71DB}" srcOrd="0" destOrd="0" parTransId="{9B08656A-97B9-467A-BFE5-133793F0757F}" sibTransId="{63F81D25-3239-4F68-96EB-99944FC171AD}"/>
    <dgm:cxn modelId="{D9A544C0-0FFE-4899-A36E-DDA0381C3ECF}" type="presOf" srcId="{B98008A2-C05E-488C-B8D9-2CFD15BA4464}" destId="{C67011EC-A175-4B9B-A281-E75167F57A5A}" srcOrd="0" destOrd="0" presId="urn:microsoft.com/office/officeart/2005/8/layout/chevron2"/>
    <dgm:cxn modelId="{F8F5C471-5736-4D43-A73A-4916DB0F8A9A}" srcId="{43439894-9BB4-4300-ADDB-6A8C154F71DB}" destId="{70416A92-4AF4-46FE-8C55-DDB0ED7C006B}" srcOrd="0" destOrd="0" parTransId="{160291C0-FD86-43BB-91DC-D503BC0FFBAA}" sibTransId="{087B6A4D-F68C-4F5C-8784-8CD22FB32039}"/>
    <dgm:cxn modelId="{4FEEAD42-F29A-457D-AB97-9EDAA17D8550}" type="presOf" srcId="{70416A92-4AF4-46FE-8C55-DDB0ED7C006B}" destId="{67E1D2E9-2F2A-4C9C-B0DD-79CCE748A0DD}" srcOrd="0" destOrd="0" presId="urn:microsoft.com/office/officeart/2005/8/layout/chevron2"/>
    <dgm:cxn modelId="{9F708CA8-2325-4BB0-93FC-4F8CB59E044F}" type="presOf" srcId="{43439894-9BB4-4300-ADDB-6A8C154F71DB}" destId="{4747E9AD-47E4-41C3-824D-1BFBB1456F04}" srcOrd="0" destOrd="0" presId="urn:microsoft.com/office/officeart/2005/8/layout/chevron2"/>
    <dgm:cxn modelId="{76D2B6AC-7B69-478A-98A3-43E90D169D52}" type="presParOf" srcId="{C67011EC-A175-4B9B-A281-E75167F57A5A}" destId="{452AEE3D-AB52-4422-BF1C-4E067A4F51DF}" srcOrd="0" destOrd="0" presId="urn:microsoft.com/office/officeart/2005/8/layout/chevron2"/>
    <dgm:cxn modelId="{A1808C38-7B71-4AA4-B72C-06542D86BDA1}" type="presParOf" srcId="{452AEE3D-AB52-4422-BF1C-4E067A4F51DF}" destId="{4747E9AD-47E4-41C3-824D-1BFBB1456F04}" srcOrd="0" destOrd="0" presId="urn:microsoft.com/office/officeart/2005/8/layout/chevron2"/>
    <dgm:cxn modelId="{ED5CF6AC-331A-490D-B4CF-5D951D25BA6C}" type="presParOf" srcId="{452AEE3D-AB52-4422-BF1C-4E067A4F51DF}" destId="{67E1D2E9-2F2A-4C9C-B0DD-79CCE748A0D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E9AD-47E4-41C3-824D-1BFBB1456F04}">
      <dsp:nvSpPr>
        <dsp:cNvPr id="0" name=""/>
        <dsp:cNvSpPr/>
      </dsp:nvSpPr>
      <dsp:spPr>
        <a:xfrm rot="5400000">
          <a:off x="-209955" y="209955"/>
          <a:ext cx="1399704" cy="9797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fr-FR" sz="2700" kern="1200" dirty="0" smtClean="0"/>
            <a:t>1</a:t>
          </a:r>
          <a:endParaRPr lang="fr-FR" sz="2700" kern="1200" dirty="0"/>
        </a:p>
      </dsp:txBody>
      <dsp:txXfrm rot="-5400000">
        <a:off x="1" y="489895"/>
        <a:ext cx="979792" cy="419912"/>
      </dsp:txXfrm>
    </dsp:sp>
    <dsp:sp modelId="{67E1D2E9-2F2A-4C9C-B0DD-79CCE748A0DD}">
      <dsp:nvSpPr>
        <dsp:cNvPr id="0" name=""/>
        <dsp:cNvSpPr/>
      </dsp:nvSpPr>
      <dsp:spPr>
        <a:xfrm rot="5400000">
          <a:off x="3923424" y="-2943631"/>
          <a:ext cx="909807" cy="679707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fr-FR" sz="3200" b="1" kern="1200" dirty="0" smtClean="0">
              <a:latin typeface="Times New Roman" pitchFamily="18" charset="0"/>
              <a:cs typeface="Times New Roman" pitchFamily="18" charset="0"/>
            </a:rPr>
            <a:t>La batterie d’accumulateurs</a:t>
          </a:r>
          <a:endParaRPr lang="fr-FR" sz="3200" kern="1200" dirty="0"/>
        </a:p>
      </dsp:txBody>
      <dsp:txXfrm rot="-5400000">
        <a:off x="979793" y="44413"/>
        <a:ext cx="6752658" cy="8209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fr-FR" smtClean="0"/>
              <a:t>Modifiez le style du titre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2796D02A-2AAC-4EA5-9A65-499F17473618}" type="datetimeFigureOut">
              <a:rPr lang="fr-FR" smtClean="0"/>
              <a:t>07/10/2017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2796D02A-2AAC-4EA5-9A65-499F17473618}" type="datetimeFigureOut">
              <a:rPr lang="fr-FR" smtClean="0"/>
              <a:t>07/10/2017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2796D02A-2AAC-4EA5-9A65-499F17473618}" type="datetimeFigureOut">
              <a:rPr lang="fr-FR" smtClean="0"/>
              <a:t>07/10/2017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2796D02A-2AAC-4EA5-9A65-499F17473618}" type="datetimeFigureOut">
              <a:rPr lang="fr-FR" smtClean="0"/>
              <a:t>07/10/2017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fr-FR" smtClean="0"/>
              <a:t>Modifiez le style du titre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2796D02A-2AAC-4EA5-9A65-499F17473618}" type="datetimeFigureOut">
              <a:rPr lang="fr-FR" smtClean="0"/>
              <a:t>07/10/2017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796D02A-2AAC-4EA5-9A65-499F17473618}" type="datetimeFigureOut">
              <a:rPr lang="fr-FR" smtClean="0"/>
              <a:t>07/10/2017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fld id="{2796D02A-2AAC-4EA5-9A65-499F17473618}" type="datetimeFigureOut">
              <a:rPr lang="fr-FR" smtClean="0"/>
              <a:t>07/10/2017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2796D02A-2AAC-4EA5-9A65-499F17473618}" type="datetimeFigureOut">
              <a:rPr lang="fr-FR" smtClean="0"/>
              <a:t>07/10/2017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6D02A-2AAC-4EA5-9A65-499F17473618}" type="datetimeFigureOut">
              <a:rPr lang="fr-FR" smtClean="0"/>
              <a:t>07/10/2017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69CD448-9856-45D5-8DE5-6D0EF6E749AD}"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fr-FR" smtClean="0"/>
              <a:t>Modifiez le style du titre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796D02A-2AAC-4EA5-9A65-499F17473618}" type="datetimeFigureOut">
              <a:rPr lang="fr-FR" smtClean="0"/>
              <a:t>07/10/2017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69CD448-9856-45D5-8DE5-6D0EF6E749AD}" type="slidenum">
              <a:rPr lang="fr-FR" smtClean="0"/>
              <a:t>‹N°›</a:t>
            </a:fld>
            <a:endParaRPr lang="fr-FR"/>
          </a:p>
        </p:txBody>
      </p:sp>
      <p:sp>
        <p:nvSpPr>
          <p:cNvPr id="9" name="Content Placeholder 8"/>
          <p:cNvSpPr>
            <a:spLocks noGrp="1"/>
          </p:cNvSpPr>
          <p:nvPr>
            <p:ph sz="quarter" idx="13"/>
          </p:nvPr>
        </p:nvSpPr>
        <p:spPr>
          <a:xfrm>
            <a:off x="304800" y="381000"/>
            <a:ext cx="7772400" cy="494284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fr-FR" smtClean="0"/>
              <a:t>Modifiez le style du titre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8" name="Date Placeholder 7"/>
          <p:cNvSpPr>
            <a:spLocks noGrp="1"/>
          </p:cNvSpPr>
          <p:nvPr>
            <p:ph type="dt" sz="half" idx="10"/>
          </p:nvPr>
        </p:nvSpPr>
        <p:spPr/>
        <p:txBody>
          <a:bodyPr/>
          <a:lstStyle/>
          <a:p>
            <a:fld id="{2796D02A-2AAC-4EA5-9A65-499F17473618}" type="datetimeFigureOut">
              <a:rPr lang="fr-FR" smtClean="0"/>
              <a:t>07/10/2017</a:t>
            </a:fld>
            <a:endParaRPr lang="fr-FR"/>
          </a:p>
        </p:txBody>
      </p:sp>
      <p:sp>
        <p:nvSpPr>
          <p:cNvPr id="9" name="Slide Number Placeholder 8"/>
          <p:cNvSpPr>
            <a:spLocks noGrp="1"/>
          </p:cNvSpPr>
          <p:nvPr>
            <p:ph type="sldNum" sz="quarter" idx="11"/>
          </p:nvPr>
        </p:nvSpPr>
        <p:spPr/>
        <p:txBody>
          <a:bodyPr/>
          <a:lstStyle/>
          <a:p>
            <a:fld id="{969CD448-9856-45D5-8DE5-6D0EF6E749AD}" type="slidenum">
              <a:rPr lang="fr-FR" smtClean="0"/>
              <a:t>‹N°›</a:t>
            </a:fld>
            <a:endParaRPr lang="fr-FR"/>
          </a:p>
        </p:txBody>
      </p:sp>
      <p:sp>
        <p:nvSpPr>
          <p:cNvPr id="10" name="Footer Placeholder 9"/>
          <p:cNvSpPr>
            <a:spLocks noGrp="1"/>
          </p:cNvSpPr>
          <p:nvPr>
            <p:ph type="ftr" sz="quarter" idx="12"/>
          </p:nvPr>
        </p:nvSpPr>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69CD448-9856-45D5-8DE5-6D0EF6E749AD}" type="slidenum">
              <a:rPr lang="fr-FR" smtClean="0"/>
              <a:t>‹N°›</a:t>
            </a:fld>
            <a:endParaRPr lang="fr-F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fr-F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796D02A-2AAC-4EA5-9A65-499F17473618}" type="datetimeFigureOut">
              <a:rPr lang="fr-FR" smtClean="0"/>
              <a:t>07/10/2017</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1.xml"/><Relationship Id="rId7" Type="http://schemas.openxmlformats.org/officeDocument/2006/relationships/image" Target="../media/image1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2.xml"/><Relationship Id="rId7" Type="http://schemas.openxmlformats.org/officeDocument/2006/relationships/image" Target="../media/image13.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5.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3.xml"/><Relationship Id="rId7" Type="http://schemas.openxmlformats.org/officeDocument/2006/relationships/hyperlink" Target="file:///F:\BAC\ELECTRICITE\Cours%20elec%20nd\classeur%202nd\cours%20batterie\batterie-vi000062.mpg"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9.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0.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0.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0.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641824" y="129843"/>
            <a:ext cx="386035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LYCEE DES METIERS MAINTENANCE DES MATERIELS </a:t>
            </a:r>
            <a:r>
              <a:rPr lang="fr-FR" altLang="fr-FR" sz="1100" dirty="0" smtClean="0">
                <a:latin typeface="Calibri" pitchFamily="34" charset="0"/>
                <a:ea typeface="Calibri" pitchFamily="34" charset="0"/>
                <a:cs typeface="Times New Roman" pitchFamily="18" charset="0"/>
              </a:rPr>
              <a:t>VAL MORE</a:t>
            </a:r>
            <a:r>
              <a:rPr kumimoji="0" lang="fr-FR" altLang="fr-F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7" name="Connecteur droit 6"/>
          <p:cNvCxnSpPr/>
          <p:nvPr/>
        </p:nvCxnSpPr>
        <p:spPr>
          <a:xfrm>
            <a:off x="2051720" y="548680"/>
            <a:ext cx="4968552" cy="0"/>
          </a:xfrm>
          <a:prstGeom prst="line">
            <a:avLst/>
          </a:prstGeom>
        </p:spPr>
        <p:style>
          <a:lnRef idx="1">
            <a:schemeClr val="dk1"/>
          </a:lnRef>
          <a:fillRef idx="0">
            <a:schemeClr val="dk1"/>
          </a:fillRef>
          <a:effectRef idx="0">
            <a:schemeClr val="dk1"/>
          </a:effectRef>
          <a:fontRef idx="minor">
            <a:schemeClr val="tx1"/>
          </a:fontRef>
        </p:style>
      </p:cxnSp>
      <p:sp>
        <p:nvSpPr>
          <p:cNvPr id="10" name="ZoneTexte 9"/>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2016/2017	</a:t>
            </a:r>
            <a:endParaRPr lang="fr-FR" dirty="0"/>
          </a:p>
        </p:txBody>
      </p:sp>
      <p:sp>
        <p:nvSpPr>
          <p:cNvPr id="13" name="ZoneTexte 12"/>
          <p:cNvSpPr txBox="1"/>
          <p:nvPr/>
        </p:nvSpPr>
        <p:spPr>
          <a:xfrm>
            <a:off x="899592" y="692696"/>
            <a:ext cx="6734126" cy="707886"/>
          </a:xfrm>
          <a:prstGeom prst="rect">
            <a:avLst/>
          </a:prstGeom>
          <a:noFill/>
        </p:spPr>
        <p:txBody>
          <a:bodyPr wrap="square" rtlCol="0">
            <a:spAutoFit/>
          </a:bodyPr>
          <a:lstStyle/>
          <a:p>
            <a:pPr algn="ctr"/>
            <a:r>
              <a:rPr lang="fr-FR" sz="4000" b="1" dirty="0">
                <a:latin typeface="Times New Roman" pitchFamily="18" charset="0"/>
                <a:cs typeface="Times New Roman" pitchFamily="18" charset="0"/>
              </a:rPr>
              <a:t>La batterie d’accumulateurs</a:t>
            </a:r>
            <a:endParaRPr lang="fr-FR" sz="4000" b="1" i="1" dirty="0">
              <a:effectLst>
                <a:outerShdw blurRad="12700" dist="38100" dir="2700000" algn="tl">
                  <a:schemeClr val="accent5">
                    <a:lumMod val="60000"/>
                    <a:lumOff val="40000"/>
                  </a:schemeClr>
                </a:outerShdw>
              </a:effectLst>
            </a:endParaRPr>
          </a:p>
        </p:txBody>
      </p:sp>
      <p:pic>
        <p:nvPicPr>
          <p:cNvPr id="11" name="Image 10" descr="See original imag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3052" y="1812260"/>
            <a:ext cx="2221865" cy="1482725"/>
          </a:xfrm>
          <a:prstGeom prst="rect">
            <a:avLst/>
          </a:prstGeom>
          <a:noFill/>
          <a:ln>
            <a:noFill/>
          </a:ln>
        </p:spPr>
      </p:pic>
      <p:pic>
        <p:nvPicPr>
          <p:cNvPr id="16" name="Image 15" descr="See original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0227" y="3836640"/>
            <a:ext cx="5760720" cy="1752600"/>
          </a:xfrm>
          <a:prstGeom prst="rect">
            <a:avLst/>
          </a:prstGeom>
          <a:noFill/>
          <a:ln>
            <a:noFill/>
          </a:ln>
        </p:spPr>
      </p:pic>
      <p:pic>
        <p:nvPicPr>
          <p:cNvPr id="17" name="Image 16" descr="See original imag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5457" y="1810990"/>
            <a:ext cx="3125470" cy="2081530"/>
          </a:xfrm>
          <a:prstGeom prst="rect">
            <a:avLst/>
          </a:prstGeom>
          <a:noFill/>
          <a:ln>
            <a:noFill/>
          </a:ln>
        </p:spPr>
      </p:pic>
    </p:spTree>
    <p:extLst>
      <p:ext uri="{BB962C8B-B14F-4D97-AF65-F5344CB8AC3E}">
        <p14:creationId xmlns:p14="http://schemas.microsoft.com/office/powerpoint/2010/main" val="3071110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10</a:t>
            </a:r>
            <a:endParaRPr lang="fr-FR" dirty="0"/>
          </a:p>
        </p:txBody>
      </p:sp>
      <p:graphicFrame>
        <p:nvGraphicFramePr>
          <p:cNvPr id="5" name="Diagramme 4"/>
          <p:cNvGraphicFramePr/>
          <p:nvPr>
            <p:extLst>
              <p:ext uri="{D42A27DB-BD31-4B8C-83A1-F6EECF244321}">
                <p14:modId xmlns:p14="http://schemas.microsoft.com/office/powerpoint/2010/main" val="2253608856"/>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15" name="Text Box 1"/>
          <p:cNvSpPr txBox="1">
            <a:spLocks noChangeArrowheads="1"/>
          </p:cNvSpPr>
          <p:nvPr/>
        </p:nvSpPr>
        <p:spPr bwMode="auto">
          <a:xfrm>
            <a:off x="2123728" y="1412776"/>
            <a:ext cx="4968552" cy="432048"/>
          </a:xfrm>
          <a:prstGeom prst="rect">
            <a:avLst/>
          </a:prstGeom>
          <a:solidFill>
            <a:srgbClr val="FFFFFF"/>
          </a:solidFill>
          <a:ln w="12700" algn="in">
            <a:solidFill>
              <a:srgbClr val="000000"/>
            </a:solidFill>
            <a:miter lim="800000"/>
            <a:headEnd/>
            <a:tailEnd/>
          </a:ln>
          <a:effectLst/>
        </p:spPr>
        <p:txBody>
          <a:bodyPr vert="horz" wrap="square" lIns="35560" tIns="35560" rIns="35560" bIns="35560" numCol="1" anchor="t" anchorCtr="0" compatLnSpc="1">
            <a:prstTxWarp prst="textNoShape">
              <a:avLst/>
            </a:prstTxWarp>
          </a:bodyPr>
          <a:lstStyle/>
          <a:p>
            <a:pPr fontAlgn="base">
              <a:spcBef>
                <a:spcPct val="0"/>
              </a:spcBef>
              <a:spcAft>
                <a:spcPct val="0"/>
              </a:spcAft>
            </a:pPr>
            <a:r>
              <a:rPr kumimoji="0" lang="fr-FR" sz="2000" b="1" i="0" u="none" strike="noStrike" cap="none" normalizeH="0" baseline="0" dirty="0" smtClean="0">
                <a:ln>
                  <a:noFill/>
                </a:ln>
                <a:solidFill>
                  <a:srgbClr val="000000"/>
                </a:solidFill>
                <a:effectLst/>
                <a:latin typeface="Times New Roman" pitchFamily="18" charset="0"/>
              </a:rPr>
              <a:t>Montage en parallèle : </a:t>
            </a:r>
            <a:r>
              <a:rPr lang="fr-FR" sz="2000" dirty="0">
                <a:solidFill>
                  <a:srgbClr val="FF0000"/>
                </a:solidFill>
                <a:latin typeface="Times New Roman" pitchFamily="18" charset="0"/>
              </a:rPr>
              <a:t>12 V, 200 Ah. 1700A</a:t>
            </a:r>
            <a:endParaRPr lang="fr-FR" sz="2000" dirty="0"/>
          </a:p>
          <a:p>
            <a:pPr marL="0" marR="0" lvl="0" indent="0"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endParaRPr>
          </a:p>
        </p:txBody>
      </p:sp>
      <p:grpSp>
        <p:nvGrpSpPr>
          <p:cNvPr id="16" name="Group 3"/>
          <p:cNvGrpSpPr>
            <a:grpSpLocks/>
          </p:cNvGrpSpPr>
          <p:nvPr/>
        </p:nvGrpSpPr>
        <p:grpSpPr bwMode="auto">
          <a:xfrm>
            <a:off x="1907704" y="2410159"/>
            <a:ext cx="4305040" cy="2122792"/>
            <a:chOff x="110615775" y="106848150"/>
            <a:chExt cx="2628000" cy="1296000"/>
          </a:xfrm>
        </p:grpSpPr>
        <p:grpSp>
          <p:nvGrpSpPr>
            <p:cNvPr id="17" name="Group 4"/>
            <p:cNvGrpSpPr>
              <a:grpSpLocks/>
            </p:cNvGrpSpPr>
            <p:nvPr/>
          </p:nvGrpSpPr>
          <p:grpSpPr bwMode="auto">
            <a:xfrm>
              <a:off x="110615775" y="106848150"/>
              <a:ext cx="864000" cy="1296000"/>
              <a:chOff x="110615775" y="106848150"/>
              <a:chExt cx="864000" cy="1296000"/>
            </a:xfrm>
          </p:grpSpPr>
          <p:sp>
            <p:nvSpPr>
              <p:cNvPr id="27" name="Text Box 5"/>
              <p:cNvSpPr txBox="1">
                <a:spLocks noChangeArrowheads="1"/>
              </p:cNvSpPr>
              <p:nvPr/>
            </p:nvSpPr>
            <p:spPr bwMode="auto">
              <a:xfrm>
                <a:off x="110885775" y="107064150"/>
                <a:ext cx="504000" cy="540000"/>
              </a:xfrm>
              <a:prstGeom prst="rect">
                <a:avLst/>
              </a:prstGeom>
              <a:solidFill>
                <a:srgbClr val="FFFFFF"/>
              </a:solidFill>
              <a:ln w="0" algn="in">
                <a:solidFill>
                  <a:schemeClr val="bg1"/>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12 V</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100A.h.</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850A</a:t>
                </a:r>
                <a:endParaRPr kumimoji="0" lang="fr-FR" sz="1600" b="0" i="0" u="none" strike="noStrike" cap="none" normalizeH="0" baseline="0" dirty="0" smtClean="0">
                  <a:ln>
                    <a:noFill/>
                  </a:ln>
                  <a:solidFill>
                    <a:schemeClr val="tx1"/>
                  </a:solidFill>
                  <a:effectLst/>
                  <a:latin typeface="Arial" pitchFamily="34" charset="0"/>
                </a:endParaRPr>
              </a:p>
            </p:txBody>
          </p:sp>
          <p:sp>
            <p:nvSpPr>
              <p:cNvPr id="28" name="Rectangle 6"/>
              <p:cNvSpPr>
                <a:spLocks noChangeArrowheads="1"/>
              </p:cNvSpPr>
              <p:nvPr/>
            </p:nvSpPr>
            <p:spPr bwMode="auto">
              <a:xfrm>
                <a:off x="110615775" y="106848150"/>
                <a:ext cx="864000" cy="1296000"/>
              </a:xfrm>
              <a:prstGeom prst="rect">
                <a:avLst/>
              </a:prstGeom>
              <a:noFill/>
              <a:ln w="2540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9" name="Line 7"/>
              <p:cNvSpPr>
                <a:spLocks noChangeShapeType="1"/>
              </p:cNvSpPr>
              <p:nvPr/>
            </p:nvSpPr>
            <p:spPr bwMode="auto">
              <a:xfrm>
                <a:off x="110723775" y="107100150"/>
                <a:ext cx="108000" cy="1"/>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0" name="Line 8"/>
              <p:cNvSpPr>
                <a:spLocks noChangeShapeType="1"/>
              </p:cNvSpPr>
              <p:nvPr/>
            </p:nvSpPr>
            <p:spPr bwMode="auto">
              <a:xfrm>
                <a:off x="110795775" y="107784150"/>
                <a:ext cx="1" cy="14400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1" name="Line 9"/>
              <p:cNvSpPr>
                <a:spLocks noChangeShapeType="1"/>
              </p:cNvSpPr>
              <p:nvPr/>
            </p:nvSpPr>
            <p:spPr bwMode="auto">
              <a:xfrm>
                <a:off x="110723775" y="107856150"/>
                <a:ext cx="144000" cy="1"/>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2" name="Oval 10"/>
              <p:cNvSpPr>
                <a:spLocks noChangeArrowheads="1"/>
              </p:cNvSpPr>
              <p:nvPr/>
            </p:nvSpPr>
            <p:spPr bwMode="auto">
              <a:xfrm>
                <a:off x="110723775" y="106956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3" name="Oval 11"/>
              <p:cNvSpPr>
                <a:spLocks noChangeArrowheads="1"/>
              </p:cNvSpPr>
              <p:nvPr/>
            </p:nvSpPr>
            <p:spPr bwMode="auto">
              <a:xfrm>
                <a:off x="110741775" y="107964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nvGrpSpPr>
            <p:cNvPr id="18" name="Group 12"/>
            <p:cNvGrpSpPr>
              <a:grpSpLocks/>
            </p:cNvGrpSpPr>
            <p:nvPr/>
          </p:nvGrpSpPr>
          <p:grpSpPr bwMode="auto">
            <a:xfrm>
              <a:off x="112343775" y="106848150"/>
              <a:ext cx="900000" cy="1296000"/>
              <a:chOff x="112343775" y="106848150"/>
              <a:chExt cx="900000" cy="1296000"/>
            </a:xfrm>
          </p:grpSpPr>
          <p:sp>
            <p:nvSpPr>
              <p:cNvPr id="19" name="Rectangle 13"/>
              <p:cNvSpPr>
                <a:spLocks noChangeArrowheads="1"/>
              </p:cNvSpPr>
              <p:nvPr/>
            </p:nvSpPr>
            <p:spPr bwMode="auto">
              <a:xfrm>
                <a:off x="112343775" y="106848150"/>
                <a:ext cx="900000" cy="1296000"/>
              </a:xfrm>
              <a:prstGeom prst="rect">
                <a:avLst/>
              </a:prstGeom>
              <a:noFill/>
              <a:ln w="2540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grpSp>
            <p:nvGrpSpPr>
              <p:cNvPr id="20" name="Group 14"/>
              <p:cNvGrpSpPr>
                <a:grpSpLocks/>
              </p:cNvGrpSpPr>
              <p:nvPr/>
            </p:nvGrpSpPr>
            <p:grpSpPr bwMode="auto">
              <a:xfrm>
                <a:off x="112451775" y="106956150"/>
                <a:ext cx="684000" cy="900001"/>
                <a:chOff x="112451775" y="106956150"/>
                <a:chExt cx="684000" cy="900001"/>
              </a:xfrm>
            </p:grpSpPr>
            <p:sp>
              <p:nvSpPr>
                <p:cNvPr id="22" name="Text Box 15"/>
                <p:cNvSpPr txBox="1">
                  <a:spLocks noChangeArrowheads="1"/>
                </p:cNvSpPr>
                <p:nvPr/>
              </p:nvSpPr>
              <p:spPr bwMode="auto">
                <a:xfrm>
                  <a:off x="112631775" y="107064150"/>
                  <a:ext cx="504000" cy="540000"/>
                </a:xfrm>
                <a:prstGeom prst="rect">
                  <a:avLst/>
                </a:prstGeom>
                <a:solidFill>
                  <a:srgbClr val="FFFFFF"/>
                </a:solidFill>
                <a:ln w="25400" algn="in">
                  <a:solidFill>
                    <a:schemeClr val="bg1"/>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12 V</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100A.h.</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850A</a:t>
                  </a:r>
                  <a:endParaRPr kumimoji="0" lang="fr-FR" sz="1600" b="0" i="0" u="none" strike="noStrike" cap="none" normalizeH="0" baseline="0" dirty="0" smtClean="0">
                    <a:ln>
                      <a:noFill/>
                    </a:ln>
                    <a:solidFill>
                      <a:schemeClr val="tx1"/>
                    </a:solidFill>
                    <a:effectLst/>
                    <a:latin typeface="Arial" pitchFamily="34" charset="0"/>
                  </a:endParaRPr>
                </a:p>
              </p:txBody>
            </p:sp>
            <p:sp>
              <p:nvSpPr>
                <p:cNvPr id="23" name="Oval 16"/>
                <p:cNvSpPr>
                  <a:spLocks noChangeArrowheads="1"/>
                </p:cNvSpPr>
                <p:nvPr/>
              </p:nvSpPr>
              <p:spPr bwMode="auto">
                <a:xfrm>
                  <a:off x="112451775" y="106956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4" name="Line 17"/>
                <p:cNvSpPr>
                  <a:spLocks noChangeShapeType="1"/>
                </p:cNvSpPr>
                <p:nvPr/>
              </p:nvSpPr>
              <p:spPr bwMode="auto">
                <a:xfrm>
                  <a:off x="112451775" y="107154150"/>
                  <a:ext cx="108000" cy="1"/>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5" name="Line 18"/>
                <p:cNvSpPr>
                  <a:spLocks noChangeShapeType="1"/>
                </p:cNvSpPr>
                <p:nvPr/>
              </p:nvSpPr>
              <p:spPr bwMode="auto">
                <a:xfrm>
                  <a:off x="112505775" y="107100150"/>
                  <a:ext cx="1" cy="10800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6" name="Line 19"/>
                <p:cNvSpPr>
                  <a:spLocks noChangeShapeType="1"/>
                </p:cNvSpPr>
                <p:nvPr/>
              </p:nvSpPr>
              <p:spPr bwMode="auto">
                <a:xfrm>
                  <a:off x="112451775" y="107856150"/>
                  <a:ext cx="144000" cy="1"/>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sp>
            <p:nvSpPr>
              <p:cNvPr id="21" name="Oval 20"/>
              <p:cNvSpPr>
                <a:spLocks noChangeArrowheads="1"/>
              </p:cNvSpPr>
              <p:nvPr/>
            </p:nvSpPr>
            <p:spPr bwMode="auto">
              <a:xfrm>
                <a:off x="112469775" y="107964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grpSp>
        <p:nvGrpSpPr>
          <p:cNvPr id="34" name="Group 21"/>
          <p:cNvGrpSpPr>
            <a:grpSpLocks/>
          </p:cNvGrpSpPr>
          <p:nvPr/>
        </p:nvGrpSpPr>
        <p:grpSpPr bwMode="auto">
          <a:xfrm>
            <a:off x="2202570" y="2704991"/>
            <a:ext cx="2830711" cy="1651060"/>
            <a:chOff x="110795775" y="107028150"/>
            <a:chExt cx="1728000" cy="1008000"/>
          </a:xfrm>
        </p:grpSpPr>
        <p:sp>
          <p:nvSpPr>
            <p:cNvPr id="35" name="Line 22"/>
            <p:cNvSpPr>
              <a:spLocks noChangeShapeType="1"/>
            </p:cNvSpPr>
            <p:nvPr/>
          </p:nvSpPr>
          <p:spPr bwMode="auto">
            <a:xfrm>
              <a:off x="110795775" y="108036150"/>
              <a:ext cx="1044000" cy="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6" name="Line 23"/>
            <p:cNvSpPr>
              <a:spLocks noChangeShapeType="1"/>
            </p:cNvSpPr>
            <p:nvPr/>
          </p:nvSpPr>
          <p:spPr bwMode="auto">
            <a:xfrm flipH="1">
              <a:off x="111839775" y="107028150"/>
              <a:ext cx="684000" cy="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7" name="Line 24"/>
            <p:cNvSpPr>
              <a:spLocks noChangeShapeType="1"/>
            </p:cNvSpPr>
            <p:nvPr/>
          </p:nvSpPr>
          <p:spPr bwMode="auto">
            <a:xfrm>
              <a:off x="111839775" y="107028150"/>
              <a:ext cx="0" cy="100800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nvGrpSpPr>
          <p:cNvPr id="38" name="Group 25"/>
          <p:cNvGrpSpPr>
            <a:grpSpLocks/>
          </p:cNvGrpSpPr>
          <p:nvPr/>
        </p:nvGrpSpPr>
        <p:grpSpPr bwMode="auto">
          <a:xfrm>
            <a:off x="2178630" y="2139215"/>
            <a:ext cx="4267099" cy="2777018"/>
            <a:chOff x="110781161" y="106682734"/>
            <a:chExt cx="2604839" cy="1695416"/>
          </a:xfrm>
        </p:grpSpPr>
        <p:grpSp>
          <p:nvGrpSpPr>
            <p:cNvPr id="39" name="Group 26"/>
            <p:cNvGrpSpPr>
              <a:grpSpLocks/>
            </p:cNvGrpSpPr>
            <p:nvPr/>
          </p:nvGrpSpPr>
          <p:grpSpPr bwMode="auto">
            <a:xfrm>
              <a:off x="112235775" y="108036150"/>
              <a:ext cx="468000" cy="342000"/>
              <a:chOff x="112469775" y="109332150"/>
              <a:chExt cx="468000" cy="342000"/>
            </a:xfrm>
          </p:grpSpPr>
          <p:sp>
            <p:nvSpPr>
              <p:cNvPr id="44" name="Line 27"/>
              <p:cNvSpPr>
                <a:spLocks noChangeShapeType="1"/>
              </p:cNvSpPr>
              <p:nvPr/>
            </p:nvSpPr>
            <p:spPr bwMode="auto">
              <a:xfrm>
                <a:off x="112757775" y="109332150"/>
                <a:ext cx="1" cy="234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5" name="Line 28"/>
              <p:cNvSpPr>
                <a:spLocks noChangeShapeType="1"/>
              </p:cNvSpPr>
              <p:nvPr/>
            </p:nvSpPr>
            <p:spPr bwMode="auto">
              <a:xfrm>
                <a:off x="112577775" y="109566150"/>
                <a:ext cx="360000" cy="1"/>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6" name="Line 29"/>
              <p:cNvSpPr>
                <a:spLocks noChangeShapeType="1"/>
              </p:cNvSpPr>
              <p:nvPr/>
            </p:nvSpPr>
            <p:spPr bwMode="auto">
              <a:xfrm flipH="1">
                <a:off x="112469775" y="109566150"/>
                <a:ext cx="108000" cy="10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7" name="Line 30"/>
              <p:cNvSpPr>
                <a:spLocks noChangeShapeType="1"/>
              </p:cNvSpPr>
              <p:nvPr/>
            </p:nvSpPr>
            <p:spPr bwMode="auto">
              <a:xfrm flipH="1">
                <a:off x="112649775" y="109566150"/>
                <a:ext cx="108000" cy="10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8" name="Line 31"/>
              <p:cNvSpPr>
                <a:spLocks noChangeShapeType="1"/>
              </p:cNvSpPr>
              <p:nvPr/>
            </p:nvSpPr>
            <p:spPr bwMode="auto">
              <a:xfrm flipH="1">
                <a:off x="112829775" y="109566150"/>
                <a:ext cx="108000" cy="10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9" name="Line 32"/>
              <p:cNvSpPr>
                <a:spLocks noChangeShapeType="1"/>
              </p:cNvSpPr>
              <p:nvPr/>
            </p:nvSpPr>
            <p:spPr bwMode="auto">
              <a:xfrm flipH="1">
                <a:off x="112739775" y="109566150"/>
                <a:ext cx="108000" cy="10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50" name="Line 33"/>
              <p:cNvSpPr>
                <a:spLocks noChangeShapeType="1"/>
              </p:cNvSpPr>
              <p:nvPr/>
            </p:nvSpPr>
            <p:spPr bwMode="auto">
              <a:xfrm flipH="1">
                <a:off x="112559775" y="109566150"/>
                <a:ext cx="108000" cy="10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sp>
          <p:nvSpPr>
            <p:cNvPr id="40" name="Line 34"/>
            <p:cNvSpPr>
              <a:spLocks noChangeShapeType="1"/>
            </p:cNvSpPr>
            <p:nvPr/>
          </p:nvSpPr>
          <p:spPr bwMode="auto">
            <a:xfrm>
              <a:off x="110781162" y="106682760"/>
              <a:ext cx="0" cy="32254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1" name="Line 35"/>
            <p:cNvSpPr>
              <a:spLocks noChangeShapeType="1"/>
            </p:cNvSpPr>
            <p:nvPr/>
          </p:nvSpPr>
          <p:spPr bwMode="auto">
            <a:xfrm>
              <a:off x="110781161" y="106682739"/>
              <a:ext cx="2604839" cy="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2" name="Line 36"/>
            <p:cNvSpPr>
              <a:spLocks noChangeShapeType="1"/>
            </p:cNvSpPr>
            <p:nvPr/>
          </p:nvSpPr>
          <p:spPr bwMode="auto">
            <a:xfrm flipH="1">
              <a:off x="112517710" y="108047329"/>
              <a:ext cx="868279" cy="0"/>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3" name="Line 37"/>
            <p:cNvSpPr>
              <a:spLocks noChangeShapeType="1"/>
            </p:cNvSpPr>
            <p:nvPr/>
          </p:nvSpPr>
          <p:spPr bwMode="auto">
            <a:xfrm>
              <a:off x="113385989" y="106682734"/>
              <a:ext cx="0" cy="1364594"/>
            </a:xfrm>
            <a:prstGeom prst="line">
              <a:avLst/>
            </a:prstGeom>
            <a:noFill/>
            <a:ln w="25400">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nvGrpSpPr>
          <p:cNvPr id="51" name="Group 38"/>
          <p:cNvGrpSpPr>
            <a:grpSpLocks/>
          </p:cNvGrpSpPr>
          <p:nvPr/>
        </p:nvGrpSpPr>
        <p:grpSpPr bwMode="auto">
          <a:xfrm>
            <a:off x="2178630" y="4374345"/>
            <a:ext cx="4625618" cy="1286903"/>
            <a:chOff x="111029775" y="109332150"/>
            <a:chExt cx="1422000" cy="396000"/>
          </a:xfrm>
        </p:grpSpPr>
        <p:sp>
          <p:nvSpPr>
            <p:cNvPr id="52" name="Line 39"/>
            <p:cNvSpPr>
              <a:spLocks noChangeShapeType="1"/>
            </p:cNvSpPr>
            <p:nvPr/>
          </p:nvSpPr>
          <p:spPr bwMode="auto">
            <a:xfrm>
              <a:off x="111029775" y="109332150"/>
              <a:ext cx="1" cy="28800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53" name="Line 40"/>
            <p:cNvSpPr>
              <a:spLocks noChangeShapeType="1"/>
            </p:cNvSpPr>
            <p:nvPr/>
          </p:nvSpPr>
          <p:spPr bwMode="auto">
            <a:xfrm>
              <a:off x="111029775" y="109626500"/>
              <a:ext cx="432000" cy="1"/>
            </a:xfrm>
            <a:prstGeom prst="line">
              <a:avLst/>
            </a:prstGeom>
            <a:noFill/>
            <a:ln w="25400" algn="ctr">
              <a:solidFill>
                <a:srgbClr val="FF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54" name="Text Box 41"/>
            <p:cNvSpPr txBox="1">
              <a:spLocks noChangeArrowheads="1"/>
            </p:cNvSpPr>
            <p:nvPr/>
          </p:nvSpPr>
          <p:spPr bwMode="auto">
            <a:xfrm>
              <a:off x="111461775" y="109512150"/>
              <a:ext cx="990000" cy="216000"/>
            </a:xfrm>
            <a:prstGeom prst="rect">
              <a:avLst/>
            </a:prstGeom>
            <a:solidFill>
              <a:srgbClr val="FFFFFF"/>
            </a:solidFill>
            <a:ln w="25400" algn="in">
              <a:solidFill>
                <a:srgbClr val="FF0000"/>
              </a:solidFill>
              <a:miter lim="800000"/>
              <a:headEnd/>
              <a:tailEnd/>
            </a:ln>
            <a:effectLst/>
          </p:spPr>
          <p:txBody>
            <a:bodyPr vert="horz" wrap="square" lIns="35560" tIns="35560" rIns="35560" bIns="3556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FF0000"/>
                  </a:solidFill>
                  <a:effectLst/>
                  <a:latin typeface="Times New Roman" pitchFamily="18" charset="0"/>
                </a:rPr>
                <a:t>Vers les consommateurs</a:t>
              </a:r>
              <a:endParaRPr kumimoji="0" lang="fr-FR" sz="2000" b="0" i="0" u="none" strike="noStrike" cap="none" normalizeH="0" baseline="0" dirty="0" smtClean="0">
                <a:ln>
                  <a:noFill/>
                </a:ln>
                <a:solidFill>
                  <a:schemeClr val="tx1"/>
                </a:solidFill>
                <a:effectLst/>
                <a:latin typeface="Arial" pitchFamily="34" charset="0"/>
              </a:endParaRPr>
            </a:p>
          </p:txBody>
        </p:sp>
      </p:grpSp>
    </p:spTree>
    <p:extLst>
      <p:ext uri="{BB962C8B-B14F-4D97-AF65-F5344CB8AC3E}">
        <p14:creationId xmlns:p14="http://schemas.microsoft.com/office/powerpoint/2010/main" val="77950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blinds(horizontal)">
                                      <p:cBhvr>
                                        <p:cTn id="23" dur="500"/>
                                        <p:tgtEl>
                                          <p:spTgt spid="38"/>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linds(horizontal)">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blinds(horizontal)">
                                      <p:cBhvr>
                                        <p:cTn id="3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11</a:t>
            </a:r>
            <a:endParaRPr lang="fr-FR" dirty="0"/>
          </a:p>
        </p:txBody>
      </p:sp>
      <p:graphicFrame>
        <p:nvGraphicFramePr>
          <p:cNvPr id="5" name="Diagramme 4"/>
          <p:cNvGraphicFramePr/>
          <p:nvPr>
            <p:extLst>
              <p:ext uri="{D42A27DB-BD31-4B8C-83A1-F6EECF244321}">
                <p14:modId xmlns:p14="http://schemas.microsoft.com/office/powerpoint/2010/main" val="3564755704"/>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8" name="Rectangle 42"/>
          <p:cNvSpPr>
            <a:spLocks noChangeArrowheads="1"/>
          </p:cNvSpPr>
          <p:nvPr/>
        </p:nvSpPr>
        <p:spPr bwMode="auto">
          <a:xfrm>
            <a:off x="197767" y="1869234"/>
            <a:ext cx="8064896" cy="3077766"/>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solidFill>
                  <a:srgbClr val="000000"/>
                </a:solidFill>
                <a:effectLst/>
                <a:latin typeface="Times New Roman" pitchFamily="18" charset="0"/>
              </a:rPr>
              <a:t>Conclusion</a:t>
            </a:r>
            <a:r>
              <a:rPr kumimoji="0" lang="fr-FR" sz="2000" b="0" i="1" u="none" strike="noStrike" cap="none" normalizeH="0" baseline="0" dirty="0" smtClean="0">
                <a:ln>
                  <a:noFill/>
                </a:ln>
                <a:solidFill>
                  <a:srgbClr val="000000"/>
                </a:solidFill>
                <a:effectLst/>
                <a:latin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lang="fr-FR" sz="2000" i="1" dirty="0">
              <a:solidFill>
                <a:srgbClr val="000000"/>
              </a:solidFill>
              <a:latin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2000" b="1" i="1" u="none" strike="noStrike" cap="none" normalizeH="0" baseline="0" dirty="0" smtClean="0">
              <a:ln>
                <a:noFill/>
              </a:ln>
              <a:solidFill>
                <a:srgbClr val="000000"/>
              </a:solidFill>
              <a:effectLst/>
              <a:latin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solidFill>
                  <a:srgbClr val="000000"/>
                </a:solidFill>
                <a:effectLst/>
                <a:latin typeface="Times New Roman" pitchFamily="18" charset="0"/>
              </a:rPr>
              <a:t> </a:t>
            </a:r>
            <a:r>
              <a:rPr kumimoji="0" lang="fr-FR" sz="2000" b="1" i="0" u="none" strike="noStrike" cap="none" normalizeH="0" baseline="0" dirty="0" smtClean="0">
                <a:ln>
                  <a:noFill/>
                </a:ln>
                <a:solidFill>
                  <a:srgbClr val="000000"/>
                </a:solidFill>
                <a:effectLst/>
                <a:latin typeface="Times New Roman" pitchFamily="18" charset="0"/>
              </a:rPr>
              <a:t>lorsque 2 batteries sont branchées en série, seules </a:t>
            </a:r>
            <a:r>
              <a:rPr kumimoji="0" lang="fr-FR" sz="2000" b="1" i="0" u="none" strike="noStrike" cap="none" normalizeH="0" baseline="0" dirty="0" smtClean="0">
                <a:ln>
                  <a:noFill/>
                </a:ln>
                <a:solidFill>
                  <a:srgbClr val="FF0000"/>
                </a:solidFill>
                <a:effectLst/>
                <a:latin typeface="Times New Roman" pitchFamily="18" charset="0"/>
              </a:rPr>
              <a:t>leurs tensions s’additionnent </a:t>
            </a:r>
          </a:p>
          <a:p>
            <a:pPr marL="0" marR="0" lvl="0" indent="0" algn="just" defTabSz="914400" rtl="0" eaLnBrk="1" fontAlgn="base" latinLnBrk="0" hangingPunct="1">
              <a:lnSpc>
                <a:spcPct val="100000"/>
              </a:lnSpc>
              <a:spcBef>
                <a:spcPct val="0"/>
              </a:spcBef>
              <a:spcAft>
                <a:spcPct val="0"/>
              </a:spcAft>
              <a:buClrTx/>
              <a:buSzTx/>
              <a:buFontTx/>
              <a:buNone/>
              <a:tabLst/>
            </a:pPr>
            <a:endParaRPr lang="fr-FR" sz="2000" b="1" dirty="0">
              <a:solidFill>
                <a:srgbClr val="000000"/>
              </a:solidFill>
              <a:latin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2000" b="1" i="0" u="none" strike="noStrike" cap="none" normalizeH="0" baseline="0" dirty="0" smtClean="0">
              <a:ln>
                <a:noFill/>
              </a:ln>
              <a:solidFill>
                <a:srgbClr val="000000"/>
              </a:solidFill>
              <a:effectLst/>
              <a:latin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rPr>
              <a:t>alors que lorsqu’elles sont branchées en dérivation, la tension aux bornes de l’ensemble ne change pas, </a:t>
            </a:r>
            <a:r>
              <a:rPr kumimoji="0" lang="fr-FR" sz="2000" b="1" i="0" u="none" strike="noStrike" cap="none" normalizeH="0" baseline="0" dirty="0" smtClean="0">
                <a:ln>
                  <a:noFill/>
                </a:ln>
                <a:solidFill>
                  <a:srgbClr val="FF0000"/>
                </a:solidFill>
                <a:effectLst/>
                <a:latin typeface="Times New Roman" pitchFamily="18" charset="0"/>
              </a:rPr>
              <a:t>mais leur capacité s’additionne et il en est de même pour la capacité de démarrage.</a:t>
            </a:r>
            <a:r>
              <a:rPr kumimoji="0" lang="fr-FR" sz="2000" b="0" i="0" u="none" strike="noStrike" cap="none" normalizeH="0" baseline="0" dirty="0" smtClean="0">
                <a:ln>
                  <a:noFill/>
                </a:ln>
                <a:solidFill>
                  <a:srgbClr val="000000"/>
                </a:solidFill>
                <a:effectLst/>
                <a:latin typeface="Times New Roman" pitchFamily="18" charset="0"/>
              </a:rPr>
              <a:t> </a:t>
            </a:r>
            <a:endParaRPr kumimoji="0" lang="fr-FR"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39100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checkerboard(across)">
                                      <p:cBhvr>
                                        <p:cTn id="23" dur="500"/>
                                        <p:tgtEl>
                                          <p:spTgt spid="8">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checkerboard(across)">
                                      <p:cBhvr>
                                        <p:cTn id="28" dur="500"/>
                                        <p:tgtEl>
                                          <p:spTgt spid="8">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nodeType="click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checkerboard(across)">
                                      <p:cBhvr>
                                        <p:cTn id="33"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12</a:t>
            </a:r>
            <a:endParaRPr lang="fr-FR" dirty="0"/>
          </a:p>
        </p:txBody>
      </p:sp>
      <p:graphicFrame>
        <p:nvGraphicFramePr>
          <p:cNvPr id="5" name="Diagramme 4"/>
          <p:cNvGraphicFramePr/>
          <p:nvPr>
            <p:extLst>
              <p:ext uri="{D42A27DB-BD31-4B8C-83A1-F6EECF244321}">
                <p14:modId xmlns:p14="http://schemas.microsoft.com/office/powerpoint/2010/main" val="3564755704"/>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1043608" y="1412776"/>
            <a:ext cx="3784049" cy="369332"/>
          </a:xfrm>
          <a:prstGeom prst="rect">
            <a:avLst/>
          </a:prstGeom>
        </p:spPr>
        <p:txBody>
          <a:bodyPr wrap="none">
            <a:spAutoFit/>
          </a:bodyPr>
          <a:lstStyle/>
          <a:p>
            <a:r>
              <a:rPr lang="fr-FR" b="1" u="sng" dirty="0">
                <a:solidFill>
                  <a:srgbClr val="000000"/>
                </a:solidFill>
                <a:latin typeface="Times New Roman" pitchFamily="18" charset="0"/>
              </a:rPr>
              <a:t>Entretien, maintenance des batteries</a:t>
            </a:r>
            <a:endParaRPr lang="fr-FR" dirty="0"/>
          </a:p>
        </p:txBody>
      </p:sp>
      <p:pic>
        <p:nvPicPr>
          <p:cNvPr id="10" name="Picture 3"/>
          <p:cNvPicPr>
            <a:picLocks noChangeAspect="1" noChangeArrowheads="1"/>
          </p:cNvPicPr>
          <p:nvPr/>
        </p:nvPicPr>
        <p:blipFill>
          <a:blip r:embed="rId7" cstate="print"/>
          <a:srcRect l="2759" b="10892"/>
          <a:stretch>
            <a:fillRect/>
          </a:stretch>
        </p:blipFill>
        <p:spPr bwMode="auto">
          <a:xfrm>
            <a:off x="539552" y="1843804"/>
            <a:ext cx="7344816" cy="4517116"/>
          </a:xfrm>
          <a:prstGeom prst="rect">
            <a:avLst/>
          </a:prstGeom>
          <a:noFill/>
          <a:ln w="9525" algn="in">
            <a:noFill/>
            <a:miter lim="800000"/>
            <a:headEnd/>
            <a:tailEnd/>
          </a:ln>
          <a:effectLst/>
        </p:spPr>
      </p:pic>
      <p:sp>
        <p:nvSpPr>
          <p:cNvPr id="3" name="Rectangle 2"/>
          <p:cNvSpPr/>
          <p:nvPr/>
        </p:nvSpPr>
        <p:spPr>
          <a:xfrm>
            <a:off x="5148065" y="1843804"/>
            <a:ext cx="3456383" cy="923330"/>
          </a:xfrm>
          <a:prstGeom prst="rect">
            <a:avLst/>
          </a:prstGeom>
        </p:spPr>
        <p:txBody>
          <a:bodyPr wrap="square">
            <a:spAutoFit/>
          </a:bodyPr>
          <a:lstStyle/>
          <a:p>
            <a:pPr lvl="0" fontAlgn="base">
              <a:spcBef>
                <a:spcPct val="0"/>
              </a:spcBef>
              <a:spcAft>
                <a:spcPct val="0"/>
              </a:spcAft>
            </a:pPr>
            <a:r>
              <a:rPr lang="fr-FR" b="1" i="1" dirty="0">
                <a:solidFill>
                  <a:srgbClr val="000000"/>
                </a:solidFill>
                <a:latin typeface="Times New Roman" pitchFamily="18" charset="0"/>
              </a:rPr>
              <a:t>En cas de dépose de la batterie il faut toujours commencer par débrancher la cosse de masse.</a:t>
            </a:r>
            <a:endParaRPr lang="fr-FR" dirty="0">
              <a:latin typeface="Arial" pitchFamily="34" charset="0"/>
            </a:endParaRPr>
          </a:p>
        </p:txBody>
      </p:sp>
      <p:pic>
        <p:nvPicPr>
          <p:cNvPr id="11" name="Picture 2"/>
          <p:cNvPicPr>
            <a:picLocks noChangeAspect="1" noChangeArrowheads="1"/>
          </p:cNvPicPr>
          <p:nvPr/>
        </p:nvPicPr>
        <p:blipFill>
          <a:blip r:embed="rId8" cstate="print"/>
          <a:srcRect/>
          <a:stretch>
            <a:fillRect/>
          </a:stretch>
        </p:blipFill>
        <p:spPr bwMode="auto">
          <a:xfrm>
            <a:off x="6400471" y="1026567"/>
            <a:ext cx="951570" cy="890265"/>
          </a:xfrm>
          <a:prstGeom prst="rect">
            <a:avLst/>
          </a:prstGeom>
          <a:noFill/>
          <a:ln w="9525" algn="in">
            <a:noFill/>
            <a:miter lim="800000"/>
            <a:headEnd/>
            <a:tailEnd/>
          </a:ln>
          <a:effectLst/>
        </p:spPr>
      </p:pic>
    </p:spTree>
    <p:extLst>
      <p:ext uri="{BB962C8B-B14F-4D97-AF65-F5344CB8AC3E}">
        <p14:creationId xmlns:p14="http://schemas.microsoft.com/office/powerpoint/2010/main" val="239100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5" presetClass="entr" presetSubtype="1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checkerboard(across)">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13</a:t>
            </a:r>
            <a:endParaRPr lang="fr-FR" dirty="0"/>
          </a:p>
        </p:txBody>
      </p:sp>
      <p:graphicFrame>
        <p:nvGraphicFramePr>
          <p:cNvPr id="5" name="Diagramme 4"/>
          <p:cNvGraphicFramePr/>
          <p:nvPr>
            <p:extLst>
              <p:ext uri="{D42A27DB-BD31-4B8C-83A1-F6EECF244321}">
                <p14:modId xmlns:p14="http://schemas.microsoft.com/office/powerpoint/2010/main" val="3564755704"/>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1043608" y="1340768"/>
            <a:ext cx="3833101" cy="369332"/>
          </a:xfrm>
          <a:prstGeom prst="rect">
            <a:avLst/>
          </a:prstGeom>
        </p:spPr>
        <p:txBody>
          <a:bodyPr wrap="none">
            <a:spAutoFit/>
          </a:bodyPr>
          <a:lstStyle/>
          <a:p>
            <a:pPr lvl="0" eaLnBrk="0" fontAlgn="base" hangingPunct="0">
              <a:spcBef>
                <a:spcPct val="0"/>
              </a:spcBef>
              <a:spcAft>
                <a:spcPct val="0"/>
              </a:spcAft>
            </a:pPr>
            <a:r>
              <a:rPr lang="fr-FR" b="1" dirty="0">
                <a:solidFill>
                  <a:srgbClr val="000000"/>
                </a:solidFill>
                <a:latin typeface="Times New Roman" pitchFamily="18" charset="0"/>
              </a:rPr>
              <a:t>Contrôle de la charge d’une batterie:</a:t>
            </a:r>
            <a:endParaRPr lang="fr-FR" dirty="0">
              <a:latin typeface="Arial" pitchFamily="34" charset="0"/>
            </a:endParaRPr>
          </a:p>
        </p:txBody>
      </p:sp>
      <p:sp>
        <p:nvSpPr>
          <p:cNvPr id="3" name="Rectangle 2"/>
          <p:cNvSpPr/>
          <p:nvPr/>
        </p:nvSpPr>
        <p:spPr>
          <a:xfrm>
            <a:off x="179512" y="1951672"/>
            <a:ext cx="8136904" cy="923330"/>
          </a:xfrm>
          <a:prstGeom prst="rect">
            <a:avLst/>
          </a:prstGeom>
        </p:spPr>
        <p:txBody>
          <a:bodyPr wrap="square">
            <a:spAutoFit/>
          </a:bodyPr>
          <a:lstStyle/>
          <a:p>
            <a:pPr algn="just"/>
            <a:r>
              <a:rPr lang="fr-FR" dirty="0">
                <a:solidFill>
                  <a:srgbClr val="000000"/>
                </a:solidFill>
                <a:latin typeface="Times New Roman" pitchFamily="18" charset="0"/>
              </a:rPr>
              <a:t>-Avec un multimètre pour mesurer sa tension à vide, bien que cette méthode soit très dépendante de l’âge et de l’état de la batterie, elle donne une idée relativement précise de l’état de charge de celle-ci.</a:t>
            </a:r>
            <a:endParaRPr lang="fr-FR" dirty="0"/>
          </a:p>
        </p:txBody>
      </p:sp>
      <p:pic>
        <p:nvPicPr>
          <p:cNvPr id="10" name="Image 9" descr="160411 041.jpg"/>
          <p:cNvPicPr>
            <a:picLocks noChangeAspect="1"/>
          </p:cNvPicPr>
          <p:nvPr/>
        </p:nvPicPr>
        <p:blipFill>
          <a:blip r:embed="rId7" cstate="print"/>
          <a:srcRect t="32150" r="13776"/>
          <a:stretch>
            <a:fillRect/>
          </a:stretch>
        </p:blipFill>
        <p:spPr>
          <a:xfrm>
            <a:off x="15280" y="2955493"/>
            <a:ext cx="4644008" cy="2740765"/>
          </a:xfrm>
          <a:prstGeom prst="rect">
            <a:avLst/>
          </a:prstGeom>
        </p:spPr>
      </p:pic>
      <p:pic>
        <p:nvPicPr>
          <p:cNvPr id="11" name="Image 10" descr="160411 036.jpg"/>
          <p:cNvPicPr>
            <a:picLocks noChangeAspect="1"/>
          </p:cNvPicPr>
          <p:nvPr/>
        </p:nvPicPr>
        <p:blipFill>
          <a:blip r:embed="rId8" cstate="print"/>
          <a:srcRect l="23225" t="19551" r="10626" b="8000"/>
          <a:stretch>
            <a:fillRect/>
          </a:stretch>
        </p:blipFill>
        <p:spPr>
          <a:xfrm>
            <a:off x="4644008" y="2729493"/>
            <a:ext cx="3744416" cy="3075771"/>
          </a:xfrm>
          <a:prstGeom prst="rect">
            <a:avLst/>
          </a:prstGeom>
        </p:spPr>
      </p:pic>
      <p:sp>
        <p:nvSpPr>
          <p:cNvPr id="15" name="Text Box 2"/>
          <p:cNvSpPr txBox="1">
            <a:spLocks noChangeArrowheads="1"/>
          </p:cNvSpPr>
          <p:nvPr/>
        </p:nvSpPr>
        <p:spPr bwMode="auto">
          <a:xfrm>
            <a:off x="467544" y="6000715"/>
            <a:ext cx="7848872" cy="323850"/>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rPr>
              <a:t>Chargée: </a:t>
            </a:r>
            <a:r>
              <a:rPr kumimoji="0" lang="fr-FR" sz="2000" b="0" i="0" u="none" strike="noStrike" cap="none" normalizeH="0" baseline="0" dirty="0" smtClean="0">
                <a:ln>
                  <a:noFill/>
                </a:ln>
                <a:solidFill>
                  <a:srgbClr val="FF6600"/>
                </a:solidFill>
                <a:effectLst/>
                <a:latin typeface="Times New Roman" pitchFamily="18" charset="0"/>
              </a:rPr>
              <a:t>12,5V</a:t>
            </a:r>
            <a:r>
              <a:rPr kumimoji="0" lang="fr-FR" sz="2000" b="0" i="0" u="none" strike="noStrike" cap="none" normalizeH="0" baseline="0" dirty="0" smtClean="0">
                <a:ln>
                  <a:noFill/>
                </a:ln>
                <a:solidFill>
                  <a:srgbClr val="000000"/>
                </a:solidFill>
                <a:effectLst/>
                <a:latin typeface="Times New Roman" pitchFamily="18" charset="0"/>
              </a:rPr>
              <a:t>		Moyen: </a:t>
            </a:r>
            <a:r>
              <a:rPr kumimoji="0" lang="fr-FR" sz="2000" b="0" i="0" u="none" strike="noStrike" cap="none" normalizeH="0" baseline="0" dirty="0" smtClean="0">
                <a:ln>
                  <a:noFill/>
                </a:ln>
                <a:solidFill>
                  <a:srgbClr val="FF6600"/>
                </a:solidFill>
                <a:effectLst/>
                <a:latin typeface="Times New Roman" pitchFamily="18" charset="0"/>
              </a:rPr>
              <a:t>12V</a:t>
            </a:r>
            <a:r>
              <a:rPr kumimoji="0" lang="fr-FR" sz="2000" b="0" i="0" u="none" strike="noStrike" cap="none" normalizeH="0" baseline="0" dirty="0" smtClean="0">
                <a:ln>
                  <a:noFill/>
                </a:ln>
                <a:solidFill>
                  <a:srgbClr val="000000"/>
                </a:solidFill>
                <a:effectLst/>
                <a:latin typeface="Times New Roman" pitchFamily="18" charset="0"/>
              </a:rPr>
              <a:t>		Déchargée: </a:t>
            </a:r>
            <a:r>
              <a:rPr kumimoji="0" lang="fr-FR" sz="2000" b="0" i="0" u="none" strike="noStrike" cap="none" normalizeH="0" baseline="0" dirty="0" smtClean="0">
                <a:ln>
                  <a:noFill/>
                </a:ln>
                <a:solidFill>
                  <a:srgbClr val="FF6600"/>
                </a:solidFill>
                <a:effectLst/>
                <a:latin typeface="Times New Roman" pitchFamily="18" charset="0"/>
              </a:rPr>
              <a:t>11,5V</a:t>
            </a:r>
            <a:endParaRPr kumimoji="0" lang="fr-FR"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391006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linds(horizontal)">
                                      <p:cBhvr>
                                        <p:cTn id="23" dur="500"/>
                                        <p:tgtEl>
                                          <p:spTgt spid="10"/>
                                        </p:tgtEl>
                                      </p:cBhvr>
                                    </p:animEffect>
                                  </p:childTnLst>
                                </p:cTn>
                              </p:par>
                              <p:par>
                                <p:cTn id="24" presetID="3" presetClass="entr" presetSubtype="1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checkerboard(across)">
                                      <p:cBhvr>
                                        <p:cTn id="3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a:t>
            </a:r>
            <a:r>
              <a:rPr lang="fr-FR" smtClean="0"/>
              <a:t>: 14</a:t>
            </a:r>
            <a:endParaRPr lang="fr-FR" dirty="0"/>
          </a:p>
        </p:txBody>
      </p:sp>
      <p:graphicFrame>
        <p:nvGraphicFramePr>
          <p:cNvPr id="5" name="Diagramme 4"/>
          <p:cNvGraphicFramePr/>
          <p:nvPr>
            <p:extLst>
              <p:ext uri="{D42A27DB-BD31-4B8C-83A1-F6EECF244321}">
                <p14:modId xmlns:p14="http://schemas.microsoft.com/office/powerpoint/2010/main" val="2500273458"/>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251520" y="1772816"/>
            <a:ext cx="7992888" cy="1815882"/>
          </a:xfrm>
          <a:prstGeom prst="rect">
            <a:avLst/>
          </a:prstGeom>
        </p:spPr>
        <p:txBody>
          <a:bodyPr wrap="square">
            <a:spAutoFit/>
          </a:bodyPr>
          <a:lstStyle/>
          <a:p>
            <a:pPr marL="714375" lvl="0" fontAlgn="base">
              <a:spcBef>
                <a:spcPct val="0"/>
              </a:spcBef>
              <a:spcAft>
                <a:spcPct val="0"/>
              </a:spcAft>
            </a:pPr>
            <a:r>
              <a:rPr lang="fr-FR" b="1" dirty="0" smtClean="0">
                <a:solidFill>
                  <a:srgbClr val="000000"/>
                </a:solidFill>
                <a:latin typeface="Times New Roman" pitchFamily="18" charset="0"/>
              </a:rPr>
              <a:t>Mise </a:t>
            </a:r>
            <a:r>
              <a:rPr lang="fr-FR" b="1" dirty="0">
                <a:solidFill>
                  <a:srgbClr val="000000"/>
                </a:solidFill>
                <a:latin typeface="Times New Roman" pitchFamily="18" charset="0"/>
              </a:rPr>
              <a:t>en charge d’une batterie:</a:t>
            </a:r>
            <a:endParaRPr lang="fr-FR" dirty="0">
              <a:latin typeface="Arial" pitchFamily="34" charset="0"/>
            </a:endParaRPr>
          </a:p>
          <a:p>
            <a:pPr lvl="0" eaLnBrk="0" fontAlgn="base" hangingPunct="0">
              <a:spcBef>
                <a:spcPct val="0"/>
              </a:spcBef>
              <a:spcAft>
                <a:spcPct val="0"/>
              </a:spcAft>
            </a:pPr>
            <a:r>
              <a:rPr lang="fr-FR" sz="1100" dirty="0">
                <a:solidFill>
                  <a:srgbClr val="000000"/>
                </a:solidFill>
                <a:latin typeface="Times New Roman" pitchFamily="18" charset="0"/>
              </a:rPr>
              <a:t> </a:t>
            </a:r>
            <a:endParaRPr lang="fr-FR" sz="800" dirty="0">
              <a:latin typeface="Arial" pitchFamily="34" charset="0"/>
            </a:endParaRPr>
          </a:p>
          <a:p>
            <a:pPr lvl="0" eaLnBrk="0" fontAlgn="base" hangingPunct="0">
              <a:spcBef>
                <a:spcPct val="0"/>
              </a:spcBef>
              <a:spcAft>
                <a:spcPct val="0"/>
              </a:spcAft>
            </a:pPr>
            <a:r>
              <a:rPr lang="fr-FR" sz="1100" dirty="0">
                <a:solidFill>
                  <a:srgbClr val="000000"/>
                </a:solidFill>
                <a:latin typeface="Times New Roman" pitchFamily="18" charset="0"/>
              </a:rPr>
              <a:t> </a:t>
            </a:r>
            <a:endParaRPr lang="fr-FR" sz="800" dirty="0">
              <a:latin typeface="Arial" pitchFamily="34" charset="0"/>
            </a:endParaRPr>
          </a:p>
          <a:p>
            <a:pPr lvl="0" algn="just" eaLnBrk="0" fontAlgn="base" hangingPunct="0">
              <a:spcBef>
                <a:spcPct val="0"/>
              </a:spcBef>
              <a:spcAft>
                <a:spcPct val="0"/>
              </a:spcAft>
            </a:pPr>
            <a:r>
              <a:rPr lang="fr-FR" dirty="0" smtClean="0">
                <a:solidFill>
                  <a:srgbClr val="000000"/>
                </a:solidFill>
                <a:latin typeface="Times New Roman" pitchFamily="18" charset="0"/>
              </a:rPr>
              <a:t>Elle </a:t>
            </a:r>
            <a:r>
              <a:rPr lang="fr-FR" dirty="0">
                <a:solidFill>
                  <a:srgbClr val="000000"/>
                </a:solidFill>
                <a:latin typeface="Times New Roman" pitchFamily="18" charset="0"/>
              </a:rPr>
              <a:t>se réalise a l'aide d'un chargeur, ce dernier fournit une tension maximum de 14,4 Volts (pour une batterie seule ou 28,8V pour deux batteries en série). l'intensité de charge dépend de la vitesse à laquelle on souhaite charger la batterie et de sa capacité.</a:t>
            </a:r>
            <a:endParaRPr lang="fr-FR" dirty="0">
              <a:latin typeface="Arial" pitchFamily="34" charset="0"/>
            </a:endParaRPr>
          </a:p>
        </p:txBody>
      </p:sp>
      <p:pic>
        <p:nvPicPr>
          <p:cNvPr id="10" name="Picture 2"/>
          <p:cNvPicPr>
            <a:picLocks noChangeAspect="1" noChangeArrowheads="1"/>
          </p:cNvPicPr>
          <p:nvPr/>
        </p:nvPicPr>
        <p:blipFill>
          <a:blip r:embed="rId7" cstate="print"/>
          <a:srcRect/>
          <a:stretch>
            <a:fillRect/>
          </a:stretch>
        </p:blipFill>
        <p:spPr bwMode="auto">
          <a:xfrm>
            <a:off x="2267744" y="3394096"/>
            <a:ext cx="4163392" cy="2821164"/>
          </a:xfrm>
          <a:prstGeom prst="rect">
            <a:avLst/>
          </a:prstGeom>
          <a:noFill/>
          <a:ln w="9525" algn="in">
            <a:noFill/>
            <a:miter lim="800000"/>
            <a:headEnd/>
            <a:tailEnd/>
          </a:ln>
          <a:effectLst/>
        </p:spPr>
      </p:pic>
    </p:spTree>
    <p:extLst>
      <p:ext uri="{BB962C8B-B14F-4D97-AF65-F5344CB8AC3E}">
        <p14:creationId xmlns:p14="http://schemas.microsoft.com/office/powerpoint/2010/main" val="135127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:2</a:t>
            </a:r>
            <a:endParaRPr lang="fr-FR" dirty="0"/>
          </a:p>
        </p:txBody>
      </p:sp>
      <p:graphicFrame>
        <p:nvGraphicFramePr>
          <p:cNvPr id="5" name="Diagramme 4"/>
          <p:cNvGraphicFramePr/>
          <p:nvPr>
            <p:extLst>
              <p:ext uri="{D42A27DB-BD31-4B8C-83A1-F6EECF244321}">
                <p14:modId xmlns:p14="http://schemas.microsoft.com/office/powerpoint/2010/main" val="3234637876"/>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683568" y="1607889"/>
            <a:ext cx="7626688" cy="3046988"/>
          </a:xfrm>
          <a:prstGeom prst="rect">
            <a:avLst/>
          </a:prstGeom>
        </p:spPr>
        <p:txBody>
          <a:bodyPr wrap="square">
            <a:spAutoFit/>
          </a:bodyPr>
          <a:lstStyle/>
          <a:p>
            <a:pPr marL="457200" indent="-457200">
              <a:buAutoNum type="arabicParenR"/>
            </a:pPr>
            <a:r>
              <a:rPr lang="fr-FR" sz="2400" b="1" u="sng" dirty="0" smtClean="0">
                <a:latin typeface="Times New Roman" pitchFamily="18" charset="0"/>
                <a:cs typeface="Times New Roman" pitchFamily="18" charset="0"/>
              </a:rPr>
              <a:t>Mise </a:t>
            </a:r>
            <a:r>
              <a:rPr lang="fr-FR" sz="2400" b="1" u="sng" dirty="0">
                <a:latin typeface="Times New Roman" pitchFamily="18" charset="0"/>
                <a:cs typeface="Times New Roman" pitchFamily="18" charset="0"/>
              </a:rPr>
              <a:t>en </a:t>
            </a:r>
            <a:r>
              <a:rPr lang="fr-FR" sz="2400" b="1" u="sng" dirty="0" smtClean="0">
                <a:latin typeface="Times New Roman" pitchFamily="18" charset="0"/>
                <a:cs typeface="Times New Roman" pitchFamily="18" charset="0"/>
              </a:rPr>
              <a:t>situation:</a:t>
            </a:r>
            <a:endParaRPr lang="fr-FR" sz="2400" dirty="0" smtClean="0"/>
          </a:p>
          <a:p>
            <a:pPr marL="457200" indent="-457200" algn="just">
              <a:buAutoNum type="arabicParenR"/>
            </a:pPr>
            <a:endParaRPr lang="fr-FR" sz="2400" dirty="0">
              <a:latin typeface="Times New Roman" pitchFamily="18" charset="0"/>
              <a:cs typeface="Times New Roman" pitchFamily="18" charset="0"/>
            </a:endParaRPr>
          </a:p>
          <a:p>
            <a:pPr algn="just"/>
            <a:r>
              <a:rPr lang="fr-FR" dirty="0" smtClean="0">
                <a:latin typeface="Times New Roman" pitchFamily="18" charset="0"/>
                <a:cs typeface="Times New Roman" pitchFamily="18" charset="0"/>
              </a:rPr>
              <a:t>Le </a:t>
            </a:r>
            <a:r>
              <a:rPr lang="fr-FR" dirty="0">
                <a:latin typeface="Times New Roman" pitchFamily="18" charset="0"/>
                <a:cs typeface="Times New Roman" pitchFamily="18" charset="0"/>
              </a:rPr>
              <a:t>rôle de la batterie est de fournir l’énergie électrique nécessaire à l’entraînement du démarreur</a:t>
            </a:r>
            <a:r>
              <a:rPr lang="fr-FR" dirty="0" smtClean="0">
                <a:latin typeface="Times New Roman" pitchFamily="18" charset="0"/>
                <a:cs typeface="Times New Roman" pitchFamily="18" charset="0"/>
              </a:rPr>
              <a:t>.</a:t>
            </a:r>
          </a:p>
          <a:p>
            <a:pPr algn="just"/>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C’est aussi grâce à elle que l’on peut, la nuit, laisser ses feux allumés, que l’horloge du tableau de bord ne s’arrête pas et que l’autoradio garde en mémoire vos stations préférées </a:t>
            </a:r>
            <a:r>
              <a:rPr lang="fr-FR" dirty="0" smtClean="0">
                <a:latin typeface="Times New Roman" pitchFamily="18" charset="0"/>
                <a:cs typeface="Times New Roman" pitchFamily="18" charset="0"/>
              </a:rPr>
              <a:t>…</a:t>
            </a:r>
          </a:p>
          <a:p>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endParaRPr lang="fr-FR" dirty="0"/>
          </a:p>
        </p:txBody>
      </p:sp>
      <p:pic>
        <p:nvPicPr>
          <p:cNvPr id="15" name="Image 14" descr="160411 039.jpg"/>
          <p:cNvPicPr>
            <a:picLocks noChangeAspect="1"/>
          </p:cNvPicPr>
          <p:nvPr/>
        </p:nvPicPr>
        <p:blipFill>
          <a:blip r:embed="rId7" cstate="print"/>
          <a:srcRect l="4326" t="17450" r="11413" b="18501"/>
          <a:stretch>
            <a:fillRect/>
          </a:stretch>
        </p:blipFill>
        <p:spPr>
          <a:xfrm rot="16200000">
            <a:off x="6071201" y="4337421"/>
            <a:ext cx="2740280" cy="1562217"/>
          </a:xfrm>
          <a:prstGeom prst="rect">
            <a:avLst/>
          </a:prstGeom>
        </p:spPr>
      </p:pic>
      <p:sp>
        <p:nvSpPr>
          <p:cNvPr id="3" name="Rectangle 2"/>
          <p:cNvSpPr/>
          <p:nvPr/>
        </p:nvSpPr>
        <p:spPr>
          <a:xfrm>
            <a:off x="179512" y="4149080"/>
            <a:ext cx="6984776" cy="646331"/>
          </a:xfrm>
          <a:prstGeom prst="rect">
            <a:avLst/>
          </a:prstGeom>
        </p:spPr>
        <p:txBody>
          <a:bodyPr wrap="square">
            <a:spAutoFit/>
          </a:bodyPr>
          <a:lstStyle/>
          <a:p>
            <a:r>
              <a:rPr lang="fr-FR" dirty="0">
                <a:latin typeface="Times New Roman" pitchFamily="18" charset="0"/>
                <a:cs typeface="Times New Roman" pitchFamily="18" charset="0"/>
              </a:rPr>
              <a:t>Elle fournit donc toute l’énergie électrique dont on a besoin dans le véhicule lorsque le moteur est arrêté.</a:t>
            </a:r>
            <a:endParaRPr lang="fr-FR" dirty="0"/>
          </a:p>
        </p:txBody>
      </p:sp>
      <p:pic>
        <p:nvPicPr>
          <p:cNvPr id="16" name="Image 15" descr="160411 038.jpg"/>
          <p:cNvPicPr>
            <a:picLocks noChangeAspect="1"/>
          </p:cNvPicPr>
          <p:nvPr/>
        </p:nvPicPr>
        <p:blipFill>
          <a:blip r:embed="rId8" cstate="print"/>
          <a:srcRect l="20863" t="22700" r="11413"/>
          <a:stretch>
            <a:fillRect/>
          </a:stretch>
        </p:blipFill>
        <p:spPr>
          <a:xfrm>
            <a:off x="4017017" y="4472245"/>
            <a:ext cx="2396762" cy="2016425"/>
          </a:xfrm>
          <a:prstGeom prst="rect">
            <a:avLst/>
          </a:prstGeom>
        </p:spPr>
      </p:pic>
    </p:spTree>
    <p:extLst>
      <p:ext uri="{BB962C8B-B14F-4D97-AF65-F5344CB8AC3E}">
        <p14:creationId xmlns:p14="http://schemas.microsoft.com/office/powerpoint/2010/main" val="172563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3</a:t>
            </a:r>
            <a:endParaRPr lang="fr-FR" dirty="0"/>
          </a:p>
        </p:txBody>
      </p:sp>
      <p:graphicFrame>
        <p:nvGraphicFramePr>
          <p:cNvPr id="5" name="Diagramme 4"/>
          <p:cNvGraphicFramePr/>
          <p:nvPr>
            <p:extLst>
              <p:ext uri="{D42A27DB-BD31-4B8C-83A1-F6EECF244321}">
                <p14:modId xmlns:p14="http://schemas.microsoft.com/office/powerpoint/2010/main" val="120685751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8" name="Text Box 3"/>
          <p:cNvSpPr txBox="1">
            <a:spLocks noChangeArrowheads="1"/>
          </p:cNvSpPr>
          <p:nvPr/>
        </p:nvSpPr>
        <p:spPr bwMode="auto">
          <a:xfrm>
            <a:off x="3064877" y="4638045"/>
            <a:ext cx="1737323" cy="539453"/>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rgbClr val="000000"/>
                </a:solidFill>
                <a:effectLst/>
                <a:latin typeface="Times New Roman" pitchFamily="18" charset="0"/>
              </a:rPr>
              <a:t>La batterie</a:t>
            </a:r>
            <a:endParaRPr kumimoji="0" lang="fr-FR" sz="1800" b="0" i="0" u="none" strike="noStrike" cap="none" normalizeH="0" baseline="0" dirty="0" smtClean="0">
              <a:ln>
                <a:noFill/>
              </a:ln>
              <a:solidFill>
                <a:schemeClr val="tx1"/>
              </a:solidFill>
              <a:effectLst/>
              <a:latin typeface="Arial" pitchFamily="34" charset="0"/>
            </a:endParaRPr>
          </a:p>
        </p:txBody>
      </p:sp>
      <p:sp>
        <p:nvSpPr>
          <p:cNvPr id="10" name="Text Box 4"/>
          <p:cNvSpPr txBox="1">
            <a:spLocks noChangeArrowheads="1"/>
          </p:cNvSpPr>
          <p:nvPr/>
        </p:nvSpPr>
        <p:spPr bwMode="auto">
          <a:xfrm>
            <a:off x="2671566" y="2851480"/>
            <a:ext cx="2527015" cy="1240743"/>
          </a:xfrm>
          <a:prstGeom prst="rect">
            <a:avLst/>
          </a:prstGeom>
          <a:solidFill>
            <a:srgbClr val="FFFFFF"/>
          </a:solidFill>
          <a:ln w="25400" algn="in">
            <a:solidFill>
              <a:srgbClr val="000000"/>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FF6600"/>
              </a:solidFill>
              <a:effectLst/>
              <a:latin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FF6600"/>
                </a:solidFill>
                <a:effectLst/>
                <a:latin typeface="Times New Roman" pitchFamily="18" charset="0"/>
              </a:rPr>
              <a:t>Stocker une énergie électrique et la restituer selon les besoins</a:t>
            </a:r>
            <a:endParaRPr kumimoji="0" lang="fr-FR" b="0" i="0" u="none" strike="noStrike" cap="none" normalizeH="0" baseline="0" dirty="0" smtClean="0">
              <a:ln>
                <a:noFill/>
              </a:ln>
              <a:solidFill>
                <a:schemeClr val="tx1"/>
              </a:solidFill>
              <a:effectLst/>
              <a:latin typeface="Arial" pitchFamily="34" charset="0"/>
            </a:endParaRPr>
          </a:p>
        </p:txBody>
      </p:sp>
      <p:sp>
        <p:nvSpPr>
          <p:cNvPr id="11" name="Line 6"/>
          <p:cNvSpPr>
            <a:spLocks noChangeShapeType="1"/>
          </p:cNvSpPr>
          <p:nvPr/>
        </p:nvSpPr>
        <p:spPr bwMode="auto">
          <a:xfrm>
            <a:off x="5198582" y="3904987"/>
            <a:ext cx="421169" cy="0"/>
          </a:xfrm>
          <a:prstGeom prst="line">
            <a:avLst/>
          </a:prstGeom>
          <a:noFill/>
          <a:ln w="25400" algn="ctr">
            <a:solidFill>
              <a:srgbClr val="00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15" name="Text Box 7"/>
          <p:cNvSpPr txBox="1">
            <a:spLocks noChangeArrowheads="1"/>
          </p:cNvSpPr>
          <p:nvPr/>
        </p:nvSpPr>
        <p:spPr bwMode="auto">
          <a:xfrm>
            <a:off x="5619751" y="3724046"/>
            <a:ext cx="1112489" cy="647344"/>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rgbClr val="FF6600"/>
                </a:solidFill>
                <a:effectLst/>
                <a:latin typeface="Times New Roman" pitchFamily="18" charset="0"/>
              </a:rPr>
              <a:t>Hydrogène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rgbClr val="FF6600"/>
                </a:solidFill>
                <a:effectLst/>
                <a:latin typeface="Times New Roman" pitchFamily="18" charset="0"/>
              </a:rPr>
              <a:t>Chaleur</a:t>
            </a:r>
            <a:endParaRPr kumimoji="0" lang="fr-FR" sz="1400" b="0" i="0" u="none" strike="noStrike" cap="none" normalizeH="0" baseline="0" dirty="0" smtClean="0">
              <a:ln>
                <a:noFill/>
              </a:ln>
              <a:solidFill>
                <a:schemeClr val="tx1"/>
              </a:solidFill>
              <a:effectLst/>
              <a:latin typeface="Arial" pitchFamily="34" charset="0"/>
            </a:endParaRPr>
          </a:p>
        </p:txBody>
      </p:sp>
      <p:sp>
        <p:nvSpPr>
          <p:cNvPr id="16" name="Line 8"/>
          <p:cNvSpPr>
            <a:spLocks noChangeShapeType="1"/>
          </p:cNvSpPr>
          <p:nvPr/>
        </p:nvSpPr>
        <p:spPr bwMode="auto">
          <a:xfrm>
            <a:off x="3198028" y="2258081"/>
            <a:ext cx="1" cy="593399"/>
          </a:xfrm>
          <a:prstGeom prst="line">
            <a:avLst/>
          </a:prstGeom>
          <a:noFill/>
          <a:ln w="25400" algn="ctr">
            <a:solidFill>
              <a:srgbClr val="00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17" name="Line 9"/>
          <p:cNvSpPr>
            <a:spLocks noChangeShapeType="1"/>
          </p:cNvSpPr>
          <p:nvPr/>
        </p:nvSpPr>
        <p:spPr bwMode="auto">
          <a:xfrm>
            <a:off x="3882428" y="1880464"/>
            <a:ext cx="1" cy="971016"/>
          </a:xfrm>
          <a:prstGeom prst="line">
            <a:avLst/>
          </a:prstGeom>
          <a:noFill/>
          <a:ln w="25400" algn="ctr">
            <a:solidFill>
              <a:srgbClr val="00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18" name="Text Box 10"/>
          <p:cNvSpPr txBox="1">
            <a:spLocks noChangeArrowheads="1"/>
          </p:cNvSpPr>
          <p:nvPr/>
        </p:nvSpPr>
        <p:spPr bwMode="auto">
          <a:xfrm>
            <a:off x="1776581" y="1883611"/>
            <a:ext cx="1263508" cy="431563"/>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accent6">
                    <a:lumMod val="75000"/>
                  </a:schemeClr>
                </a:solidFill>
                <a:effectLst/>
                <a:latin typeface="Times New Roman" pitchFamily="18" charset="0"/>
              </a:rPr>
              <a:t>Température</a:t>
            </a:r>
            <a:endParaRPr kumimoji="0" lang="fr-FR" sz="1400" b="0" i="0" u="none" strike="noStrike" cap="none" normalizeH="0" baseline="0" dirty="0" smtClean="0">
              <a:ln>
                <a:noFill/>
              </a:ln>
              <a:solidFill>
                <a:schemeClr val="accent6">
                  <a:lumMod val="75000"/>
                </a:schemeClr>
              </a:solidFill>
              <a:effectLst/>
              <a:latin typeface="Arial" pitchFamily="34" charset="0"/>
            </a:endParaRPr>
          </a:p>
        </p:txBody>
      </p:sp>
      <p:sp>
        <p:nvSpPr>
          <p:cNvPr id="19" name="Text Box 11"/>
          <p:cNvSpPr txBox="1">
            <a:spLocks noChangeArrowheads="1"/>
          </p:cNvSpPr>
          <p:nvPr/>
        </p:nvSpPr>
        <p:spPr bwMode="auto">
          <a:xfrm>
            <a:off x="3671843" y="1556792"/>
            <a:ext cx="2105846" cy="323672"/>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rgbClr val="FF6600"/>
                </a:solidFill>
                <a:effectLst/>
                <a:latin typeface="Times New Roman" pitchFamily="18" charset="0"/>
              </a:rPr>
              <a:t>Niveau d’électrolyte</a:t>
            </a:r>
            <a:endParaRPr kumimoji="0" lang="fr-FR" sz="1400" b="0" i="0" u="none" strike="noStrike" cap="none" normalizeH="0" baseline="0" dirty="0" smtClean="0">
              <a:ln>
                <a:noFill/>
              </a:ln>
              <a:solidFill>
                <a:schemeClr val="tx1"/>
              </a:solidFill>
              <a:effectLst/>
              <a:latin typeface="Arial" pitchFamily="34" charset="0"/>
            </a:endParaRPr>
          </a:p>
        </p:txBody>
      </p:sp>
      <p:sp>
        <p:nvSpPr>
          <p:cNvPr id="20" name="Line 12"/>
          <p:cNvSpPr>
            <a:spLocks noChangeShapeType="1"/>
          </p:cNvSpPr>
          <p:nvPr/>
        </p:nvSpPr>
        <p:spPr bwMode="auto">
          <a:xfrm>
            <a:off x="3935074" y="4092223"/>
            <a:ext cx="1" cy="323672"/>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1" name="Oval 13"/>
          <p:cNvSpPr>
            <a:spLocks noChangeArrowheads="1"/>
          </p:cNvSpPr>
          <p:nvPr/>
        </p:nvSpPr>
        <p:spPr bwMode="auto">
          <a:xfrm>
            <a:off x="2671566" y="4415893"/>
            <a:ext cx="2474369" cy="741297"/>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2" name="Line 14"/>
          <p:cNvSpPr>
            <a:spLocks noChangeShapeType="1"/>
          </p:cNvSpPr>
          <p:nvPr/>
        </p:nvSpPr>
        <p:spPr bwMode="auto">
          <a:xfrm>
            <a:off x="4499973" y="2420888"/>
            <a:ext cx="1" cy="430592"/>
          </a:xfrm>
          <a:prstGeom prst="line">
            <a:avLst/>
          </a:prstGeom>
          <a:noFill/>
          <a:ln w="25400" algn="ctr">
            <a:solidFill>
              <a:srgbClr val="00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23" name="Text Box 15"/>
          <p:cNvSpPr txBox="1">
            <a:spLocks noChangeArrowheads="1"/>
          </p:cNvSpPr>
          <p:nvPr/>
        </p:nvSpPr>
        <p:spPr bwMode="auto">
          <a:xfrm>
            <a:off x="4429835" y="2063724"/>
            <a:ext cx="2014353" cy="323672"/>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rgbClr val="FF6600"/>
                </a:solidFill>
                <a:effectLst/>
                <a:latin typeface="Times New Roman" pitchFamily="18" charset="0"/>
              </a:rPr>
              <a:t>Etat des bornes et du bac</a:t>
            </a:r>
            <a:endParaRPr kumimoji="0" lang="fr-FR" sz="1400" b="0" i="0" u="none" strike="noStrike" cap="none" normalizeH="0" baseline="0" dirty="0" smtClean="0">
              <a:ln>
                <a:noFill/>
              </a:ln>
              <a:solidFill>
                <a:schemeClr val="tx1"/>
              </a:solidFill>
              <a:effectLst/>
              <a:latin typeface="Arial" pitchFamily="34" charset="0"/>
            </a:endParaRPr>
          </a:p>
        </p:txBody>
      </p:sp>
      <p:sp>
        <p:nvSpPr>
          <p:cNvPr id="24" name="Line 16"/>
          <p:cNvSpPr>
            <a:spLocks noChangeShapeType="1"/>
          </p:cNvSpPr>
          <p:nvPr/>
        </p:nvSpPr>
        <p:spPr bwMode="auto">
          <a:xfrm>
            <a:off x="4499973" y="2420888"/>
            <a:ext cx="1579385" cy="0"/>
          </a:xfrm>
          <a:prstGeom prst="line">
            <a:avLst/>
          </a:prstGeom>
          <a:noFill/>
          <a:ln w="19050">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5" name="Line 17"/>
          <p:cNvSpPr>
            <a:spLocks noChangeShapeType="1"/>
          </p:cNvSpPr>
          <p:nvPr/>
        </p:nvSpPr>
        <p:spPr bwMode="auto">
          <a:xfrm>
            <a:off x="3882428" y="1880464"/>
            <a:ext cx="1579385" cy="0"/>
          </a:xfrm>
          <a:prstGeom prst="line">
            <a:avLst/>
          </a:prstGeom>
          <a:noFill/>
          <a:ln w="1905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6" name="Line 18"/>
          <p:cNvSpPr>
            <a:spLocks noChangeShapeType="1"/>
          </p:cNvSpPr>
          <p:nvPr/>
        </p:nvSpPr>
        <p:spPr bwMode="auto">
          <a:xfrm>
            <a:off x="1634144" y="2258081"/>
            <a:ext cx="1579385" cy="0"/>
          </a:xfrm>
          <a:prstGeom prst="line">
            <a:avLst/>
          </a:prstGeom>
          <a:noFill/>
          <a:ln w="1905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7" name="AutoShape 19"/>
          <p:cNvSpPr>
            <a:spLocks noChangeArrowheads="1"/>
          </p:cNvSpPr>
          <p:nvPr/>
        </p:nvSpPr>
        <p:spPr bwMode="auto">
          <a:xfrm>
            <a:off x="1900446" y="3175152"/>
            <a:ext cx="737046" cy="377617"/>
          </a:xfrm>
          <a:prstGeom prst="rightArrow">
            <a:avLst>
              <a:gd name="adj1" fmla="val 50000"/>
              <a:gd name="adj2" fmla="val 50000"/>
            </a:avLst>
          </a:prstGeom>
          <a:noFill/>
          <a:ln w="1905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8" name="AutoShape 20"/>
          <p:cNvSpPr>
            <a:spLocks noChangeArrowheads="1"/>
          </p:cNvSpPr>
          <p:nvPr/>
        </p:nvSpPr>
        <p:spPr bwMode="auto">
          <a:xfrm>
            <a:off x="5223369" y="3175152"/>
            <a:ext cx="737046" cy="377617"/>
          </a:xfrm>
          <a:prstGeom prst="rightArrow">
            <a:avLst>
              <a:gd name="adj1" fmla="val 50000"/>
              <a:gd name="adj2" fmla="val 50000"/>
            </a:avLst>
          </a:prstGeom>
          <a:noFill/>
          <a:ln w="1905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9" name="Line 21"/>
          <p:cNvSpPr>
            <a:spLocks noChangeShapeType="1"/>
          </p:cNvSpPr>
          <p:nvPr/>
        </p:nvSpPr>
        <p:spPr bwMode="auto">
          <a:xfrm>
            <a:off x="2234895" y="3930387"/>
            <a:ext cx="421169" cy="0"/>
          </a:xfrm>
          <a:prstGeom prst="line">
            <a:avLst/>
          </a:prstGeom>
          <a:noFill/>
          <a:ln w="25400" algn="ctr">
            <a:solidFill>
              <a:srgbClr val="00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sp>
        <p:nvSpPr>
          <p:cNvPr id="30" name="Text Box 5"/>
          <p:cNvSpPr txBox="1">
            <a:spLocks noChangeArrowheads="1"/>
          </p:cNvSpPr>
          <p:nvPr/>
        </p:nvSpPr>
        <p:spPr bwMode="auto">
          <a:xfrm>
            <a:off x="-108520" y="2852937"/>
            <a:ext cx="2158492" cy="936103"/>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FF6600"/>
                </a:solidFill>
                <a:effectLst/>
                <a:latin typeface="Times New Roman" pitchFamily="18" charset="0"/>
              </a:rPr>
              <a:t>Véhicule sans réserve d’énergie électrique</a:t>
            </a:r>
            <a:endParaRPr kumimoji="0" lang="fr-FR" b="0" i="0" u="none" strike="noStrike" cap="none" normalizeH="0" baseline="0" dirty="0" smtClean="0">
              <a:ln>
                <a:noFill/>
              </a:ln>
              <a:solidFill>
                <a:schemeClr val="tx1"/>
              </a:solidFill>
              <a:effectLst/>
              <a:latin typeface="Arial" pitchFamily="34" charset="0"/>
            </a:endParaRPr>
          </a:p>
        </p:txBody>
      </p:sp>
      <p:sp>
        <p:nvSpPr>
          <p:cNvPr id="31" name="Text Box 23"/>
          <p:cNvSpPr txBox="1">
            <a:spLocks noChangeArrowheads="1"/>
          </p:cNvSpPr>
          <p:nvPr/>
        </p:nvSpPr>
        <p:spPr bwMode="auto">
          <a:xfrm>
            <a:off x="6084171" y="2924945"/>
            <a:ext cx="2448273" cy="778947"/>
          </a:xfrm>
          <a:prstGeom prst="rect">
            <a:avLst/>
          </a:prstGeom>
          <a:no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FF6600"/>
                </a:solidFill>
                <a:effectLst/>
                <a:latin typeface="Times New Roman" pitchFamily="18" charset="0"/>
              </a:rPr>
              <a:t>Véhicule pourvu d’une réserve d’énergie électrique</a:t>
            </a:r>
            <a:endParaRPr kumimoji="0" lang="fr-FR" b="0" i="0" u="none" strike="noStrike" cap="none" normalizeH="0" baseline="0" dirty="0" smtClean="0">
              <a:ln>
                <a:noFill/>
              </a:ln>
              <a:solidFill>
                <a:schemeClr val="tx1"/>
              </a:solidFill>
              <a:effectLst/>
              <a:latin typeface="Arial" pitchFamily="34" charset="0"/>
            </a:endParaRPr>
          </a:p>
        </p:txBody>
      </p:sp>
      <p:sp>
        <p:nvSpPr>
          <p:cNvPr id="32" name="Text Box 22"/>
          <p:cNvSpPr txBox="1">
            <a:spLocks noChangeArrowheads="1"/>
          </p:cNvSpPr>
          <p:nvPr/>
        </p:nvSpPr>
        <p:spPr bwMode="auto">
          <a:xfrm>
            <a:off x="467544" y="4041432"/>
            <a:ext cx="2070902" cy="323672"/>
          </a:xfrm>
          <a:prstGeom prst="rect">
            <a:avLst/>
          </a:prstGeom>
          <a:solidFill>
            <a:srgbClr val="FFFFFF"/>
          </a:solidFill>
          <a:ln w="0" algn="in">
            <a:noFill/>
            <a:miter lim="800000"/>
            <a:headEnd/>
            <a:tailEnd/>
          </a:ln>
          <a:effectLst/>
        </p:spPr>
        <p:txBody>
          <a:bodyPr vert="horz" wrap="square" lIns="35560" tIns="35560" rIns="35560" bIns="3556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rgbClr val="FF6600"/>
                </a:solidFill>
                <a:effectLst/>
                <a:latin typeface="Times New Roman" pitchFamily="18" charset="0"/>
              </a:rPr>
              <a:t>Recharge via l’alternateur</a:t>
            </a:r>
            <a:endParaRPr kumimoji="0" lang="fr-FR" sz="1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35903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box(in)">
                                      <p:cBhvr>
                                        <p:cTn id="25" dur="500"/>
                                        <p:tgtEl>
                                          <p:spTgt spid="1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19">
                                            <p:txEl>
                                              <p:pRg st="0" end="0"/>
                                            </p:txEl>
                                          </p:spTgt>
                                        </p:tgtEl>
                                        <p:attrNameLst>
                                          <p:attrName>style.visibility</p:attrName>
                                        </p:attrNameLst>
                                      </p:cBhvr>
                                      <p:to>
                                        <p:strVal val="visible"/>
                                      </p:to>
                                    </p:set>
                                    <p:animEffect transition="in" filter="checkerboard(across)">
                                      <p:cBhvr>
                                        <p:cTn id="30" dur="500"/>
                                        <p:tgtEl>
                                          <p:spTgt spid="19">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Effect transition="in" filter="checkerboard(across)">
                                      <p:cBhvr>
                                        <p:cTn id="35" dur="500"/>
                                        <p:tgtEl>
                                          <p:spTgt spid="2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5">
                                            <p:txEl>
                                              <p:pRg st="0" end="0"/>
                                            </p:txEl>
                                          </p:spTgt>
                                        </p:tgtEl>
                                        <p:attrNameLst>
                                          <p:attrName>style.visibility</p:attrName>
                                        </p:attrNameLst>
                                      </p:cBhvr>
                                      <p:to>
                                        <p:strVal val="visible"/>
                                      </p:to>
                                    </p:set>
                                    <p:anim calcmode="lin" valueType="num">
                                      <p:cBhvr additive="base">
                                        <p:cTn id="40"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15">
                                            <p:txEl>
                                              <p:pRg st="0" end="0"/>
                                            </p:txEl>
                                          </p:spTgt>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15">
                                            <p:txEl>
                                              <p:pRg st="1" end="1"/>
                                            </p:txEl>
                                          </p:spTgt>
                                        </p:tgtEl>
                                        <p:attrNameLst>
                                          <p:attrName>style.visibility</p:attrName>
                                        </p:attrNameLst>
                                      </p:cBhvr>
                                      <p:to>
                                        <p:strVal val="visible"/>
                                      </p:to>
                                    </p:set>
                                    <p:anim calcmode="lin" valueType="num">
                                      <p:cBhvr additive="base">
                                        <p:cTn id="44" dur="500" fill="hold"/>
                                        <p:tgtEl>
                                          <p:spTgt spid="15">
                                            <p:txEl>
                                              <p:pRg st="1" end="1"/>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ppt_x"/>
                                          </p:val>
                                        </p:tav>
                                        <p:tav tm="100000">
                                          <p:val>
                                            <p:strVal val="#ppt_x"/>
                                          </p:val>
                                        </p:tav>
                                      </p:tavLst>
                                    </p:anim>
                                    <p:anim calcmode="lin" valueType="num">
                                      <p:cBhvr additive="base">
                                        <p:cTn id="5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8" fill="hold" nodeType="clickEffect">
                                  <p:stCondLst>
                                    <p:cond delay="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additive="base">
                                        <p:cTn id="62"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30" grpId="0" animBg="1"/>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4</a:t>
            </a:r>
            <a:endParaRPr lang="fr-FR" dirty="0"/>
          </a:p>
        </p:txBody>
      </p:sp>
      <p:graphicFrame>
        <p:nvGraphicFramePr>
          <p:cNvPr id="5" name="Diagramme 4"/>
          <p:cNvGraphicFramePr/>
          <p:nvPr>
            <p:extLst>
              <p:ext uri="{D42A27DB-BD31-4B8C-83A1-F6EECF244321}">
                <p14:modId xmlns:p14="http://schemas.microsoft.com/office/powerpoint/2010/main" val="120685751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827584" y="1484784"/>
            <a:ext cx="7488832" cy="2123658"/>
          </a:xfrm>
          <a:prstGeom prst="rect">
            <a:avLst/>
          </a:prstGeom>
        </p:spPr>
        <p:txBody>
          <a:bodyPr wrap="square">
            <a:spAutoFit/>
          </a:bodyPr>
          <a:lstStyle/>
          <a:p>
            <a:pPr>
              <a:buNone/>
            </a:pPr>
            <a:r>
              <a:rPr lang="fr-FR" sz="2400" b="1" dirty="0"/>
              <a:t>3</a:t>
            </a:r>
            <a:r>
              <a:rPr lang="fr-FR" sz="2400" b="1" dirty="0">
                <a:latin typeface="Times New Roman" pitchFamily="18" charset="0"/>
                <a:cs typeface="Times New Roman" pitchFamily="18" charset="0"/>
              </a:rPr>
              <a:t>) </a:t>
            </a:r>
            <a:r>
              <a:rPr lang="fr-FR" sz="2400" b="1" u="sng" dirty="0">
                <a:latin typeface="Times New Roman" pitchFamily="18" charset="0"/>
                <a:cs typeface="Times New Roman" pitchFamily="18" charset="0"/>
              </a:rPr>
              <a:t>Principe de fonctionnement:</a:t>
            </a:r>
            <a:endParaRPr lang="fr-FR" sz="2400" dirty="0">
              <a:latin typeface="Times New Roman" pitchFamily="18" charset="0"/>
              <a:cs typeface="Times New Roman" pitchFamily="18" charset="0"/>
            </a:endParaRPr>
          </a:p>
          <a:p>
            <a:r>
              <a:rPr lang="fr-FR" dirty="0">
                <a:latin typeface="Times New Roman" pitchFamily="18" charset="0"/>
                <a:cs typeface="Times New Roman" pitchFamily="18" charset="0"/>
              </a:rPr>
              <a:t> </a:t>
            </a:r>
            <a:endParaRPr lang="fr-FR" dirty="0" smtClean="0">
              <a:latin typeface="Times New Roman" pitchFamily="18" charset="0"/>
              <a:cs typeface="Times New Roman" pitchFamily="18" charset="0"/>
            </a:endParaRPr>
          </a:p>
          <a:p>
            <a:pPr algn="just"/>
            <a:r>
              <a:rPr lang="fr-FR" dirty="0" smtClean="0">
                <a:latin typeface="Times New Roman" pitchFamily="18" charset="0"/>
                <a:cs typeface="Times New Roman" pitchFamily="18" charset="0"/>
              </a:rPr>
              <a:t>Lorsque </a:t>
            </a:r>
            <a:r>
              <a:rPr lang="fr-FR" dirty="0">
                <a:latin typeface="Times New Roman" pitchFamily="18" charset="0"/>
                <a:cs typeface="Times New Roman" pitchFamily="18" charset="0"/>
              </a:rPr>
              <a:t>l’on plonge des plaques de plomb possédant un nombre d’électrons différents dans une solution d’électrolyte (mélange d’eau et d’acide) il se crée une réaction chimique qui produit une circulation d'électrons aux bornes de la batterie lorsqu'un consommateur est relié aux bornes positive et négative. </a:t>
            </a:r>
            <a:r>
              <a:rPr lang="fr-FR" dirty="0">
                <a:latin typeface="Times New Roman" pitchFamily="18" charset="0"/>
                <a:cs typeface="Times New Roman" pitchFamily="18" charset="0"/>
                <a:hlinkClick r:id="rId7" action="ppaction://hlinkfile"/>
              </a:rPr>
              <a:t>(</a:t>
            </a:r>
            <a:r>
              <a:rPr lang="fr-FR" b="1" dirty="0">
                <a:latin typeface="Times New Roman" pitchFamily="18" charset="0"/>
                <a:cs typeface="Times New Roman" pitchFamily="18" charset="0"/>
                <a:hlinkClick r:id="rId7" action="ppaction://hlinkfile"/>
              </a:rPr>
              <a:t>vidéo)</a:t>
            </a:r>
            <a:endParaRPr lang="fr-FR" b="1" dirty="0">
              <a:latin typeface="Times New Roman" pitchFamily="18" charset="0"/>
              <a:cs typeface="Times New Roman" pitchFamily="18" charset="0"/>
            </a:endParaRPr>
          </a:p>
        </p:txBody>
      </p:sp>
      <p:sp>
        <p:nvSpPr>
          <p:cNvPr id="3" name="Rectangle 2"/>
          <p:cNvSpPr/>
          <p:nvPr/>
        </p:nvSpPr>
        <p:spPr>
          <a:xfrm>
            <a:off x="417595" y="3838083"/>
            <a:ext cx="8064896" cy="369332"/>
          </a:xfrm>
          <a:prstGeom prst="rect">
            <a:avLst/>
          </a:prstGeom>
        </p:spPr>
        <p:txBody>
          <a:bodyPr wrap="square">
            <a:spAutoFit/>
          </a:bodyPr>
          <a:lstStyle/>
          <a:p>
            <a:r>
              <a:rPr lang="fr-FR" b="1" dirty="0">
                <a:latin typeface="Times New Roman" pitchFamily="18" charset="0"/>
                <a:cs typeface="Times New Roman" pitchFamily="18" charset="0"/>
              </a:rPr>
              <a:t>L’avantage de ce système réside dans le principe que </a:t>
            </a:r>
            <a:r>
              <a:rPr lang="fr-FR" b="1" dirty="0">
                <a:solidFill>
                  <a:schemeClr val="accent6">
                    <a:lumMod val="75000"/>
                  </a:schemeClr>
                </a:solidFill>
                <a:latin typeface="Times New Roman" pitchFamily="18" charset="0"/>
                <a:cs typeface="Times New Roman" pitchFamily="18" charset="0"/>
              </a:rPr>
              <a:t>la réaction est réversible</a:t>
            </a:r>
            <a:r>
              <a:rPr lang="fr-FR" b="1" dirty="0">
                <a:latin typeface="Times New Roman" pitchFamily="18" charset="0"/>
                <a:cs typeface="Times New Roman" pitchFamily="18" charset="0"/>
              </a:rPr>
              <a:t>.</a:t>
            </a:r>
            <a:endParaRPr lang="fr-FR" dirty="0"/>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4239397"/>
            <a:ext cx="2459360" cy="2168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8064" y="4335225"/>
            <a:ext cx="2301234" cy="204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903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5</a:t>
            </a:r>
            <a:endParaRPr lang="fr-FR" dirty="0"/>
          </a:p>
        </p:txBody>
      </p:sp>
      <p:graphicFrame>
        <p:nvGraphicFramePr>
          <p:cNvPr id="5" name="Diagramme 4"/>
          <p:cNvGraphicFramePr/>
          <p:nvPr>
            <p:extLst>
              <p:ext uri="{D42A27DB-BD31-4B8C-83A1-F6EECF244321}">
                <p14:modId xmlns:p14="http://schemas.microsoft.com/office/powerpoint/2010/main" val="120685751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grpSp>
        <p:nvGrpSpPr>
          <p:cNvPr id="10" name="Group 1"/>
          <p:cNvGrpSpPr>
            <a:grpSpLocks/>
          </p:cNvGrpSpPr>
          <p:nvPr/>
        </p:nvGrpSpPr>
        <p:grpSpPr bwMode="auto">
          <a:xfrm>
            <a:off x="1173920" y="1381418"/>
            <a:ext cx="6984776" cy="4824536"/>
            <a:chOff x="106943775" y="109476150"/>
            <a:chExt cx="4824000" cy="3417966"/>
          </a:xfrm>
        </p:grpSpPr>
        <p:pic>
          <p:nvPicPr>
            <p:cNvPr id="11" name="Picture 2"/>
            <p:cNvPicPr>
              <a:picLocks noChangeAspect="1" noChangeArrowheads="1"/>
            </p:cNvPicPr>
            <p:nvPr/>
          </p:nvPicPr>
          <p:blipFill>
            <a:blip r:embed="rId7" cstate="print">
              <a:lum contrast="24000"/>
            </a:blip>
            <a:srcRect l="3438"/>
            <a:stretch>
              <a:fillRect/>
            </a:stretch>
          </p:blipFill>
          <p:spPr bwMode="auto">
            <a:xfrm>
              <a:off x="106943775" y="109800150"/>
              <a:ext cx="4824000" cy="3093966"/>
            </a:xfrm>
            <a:prstGeom prst="rect">
              <a:avLst/>
            </a:prstGeom>
            <a:noFill/>
            <a:ln w="9525" algn="in">
              <a:noFill/>
              <a:miter lim="800000"/>
              <a:headEnd/>
              <a:tailEnd/>
            </a:ln>
            <a:effectLst/>
          </p:spPr>
        </p:pic>
        <p:sp>
          <p:nvSpPr>
            <p:cNvPr id="15" name="Text Box 3"/>
            <p:cNvSpPr txBox="1">
              <a:spLocks noChangeArrowheads="1"/>
            </p:cNvSpPr>
            <p:nvPr/>
          </p:nvSpPr>
          <p:spPr bwMode="auto">
            <a:xfrm>
              <a:off x="108671775" y="109476150"/>
              <a:ext cx="1548000" cy="324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200" b="1" i="1" u="none" strike="noStrike" cap="none" normalizeH="0" baseline="0" smtClean="0">
                  <a:ln>
                    <a:noFill/>
                  </a:ln>
                  <a:solidFill>
                    <a:srgbClr val="000000"/>
                  </a:solidFill>
                  <a:effectLst/>
                  <a:latin typeface="Times New Roman" pitchFamily="18" charset="0"/>
                </a:rPr>
                <a:t>Batterie au plomb</a:t>
              </a:r>
              <a:endParaRPr kumimoji="0" lang="fr-FR" sz="1800" b="0" i="0" u="none" strike="noStrike" cap="none" normalizeH="0" baseline="0" smtClean="0">
                <a:ln>
                  <a:noFill/>
                </a:ln>
                <a:solidFill>
                  <a:schemeClr val="tx1"/>
                </a:solidFill>
                <a:effectLst/>
                <a:latin typeface="Arial" pitchFamily="34" charset="0"/>
              </a:endParaRPr>
            </a:p>
          </p:txBody>
        </p:sp>
      </p:grpSp>
      <p:sp>
        <p:nvSpPr>
          <p:cNvPr id="2" name="Rectangle 1"/>
          <p:cNvSpPr/>
          <p:nvPr/>
        </p:nvSpPr>
        <p:spPr>
          <a:xfrm>
            <a:off x="1403648" y="1527208"/>
            <a:ext cx="1326004" cy="369332"/>
          </a:xfrm>
          <a:prstGeom prst="rect">
            <a:avLst/>
          </a:prstGeom>
        </p:spPr>
        <p:txBody>
          <a:bodyPr wrap="none">
            <a:spAutoFit/>
          </a:bodyPr>
          <a:lstStyle/>
          <a:p>
            <a:r>
              <a:rPr lang="fr-FR" b="1" u="sng" dirty="0">
                <a:latin typeface="Times New Roman" pitchFamily="18" charset="0"/>
                <a:cs typeface="Times New Roman" pitchFamily="18" charset="0"/>
              </a:rPr>
              <a:t>Description</a:t>
            </a:r>
            <a:endParaRPr lang="fr-FR" dirty="0"/>
          </a:p>
        </p:txBody>
      </p:sp>
    </p:spTree>
    <p:extLst>
      <p:ext uri="{BB962C8B-B14F-4D97-AF65-F5344CB8AC3E}">
        <p14:creationId xmlns:p14="http://schemas.microsoft.com/office/powerpoint/2010/main" val="335903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6</a:t>
            </a:r>
            <a:endParaRPr lang="fr-FR" dirty="0"/>
          </a:p>
        </p:txBody>
      </p:sp>
      <p:graphicFrame>
        <p:nvGraphicFramePr>
          <p:cNvPr id="5" name="Diagramme 4"/>
          <p:cNvGraphicFramePr/>
          <p:nvPr>
            <p:extLst>
              <p:ext uri="{D42A27DB-BD31-4B8C-83A1-F6EECF244321}">
                <p14:modId xmlns:p14="http://schemas.microsoft.com/office/powerpoint/2010/main" val="238555790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1043608" y="1412776"/>
            <a:ext cx="1813317" cy="369332"/>
          </a:xfrm>
          <a:prstGeom prst="rect">
            <a:avLst/>
          </a:prstGeom>
        </p:spPr>
        <p:txBody>
          <a:bodyPr wrap="none">
            <a:spAutoFit/>
          </a:bodyPr>
          <a:lstStyle/>
          <a:p>
            <a:r>
              <a:rPr lang="fr-FR" b="1" u="sng" dirty="0">
                <a:solidFill>
                  <a:srgbClr val="000000"/>
                </a:solidFill>
                <a:latin typeface="Times New Roman" pitchFamily="18" charset="0"/>
                <a:cs typeface="Times New Roman" pitchFamily="18" charset="0"/>
              </a:rPr>
              <a:t>Caractéristiques</a:t>
            </a:r>
            <a:endParaRPr lang="fr-FR" dirty="0"/>
          </a:p>
        </p:txBody>
      </p:sp>
      <p:sp>
        <p:nvSpPr>
          <p:cNvPr id="3" name="Rectangle 2"/>
          <p:cNvSpPr/>
          <p:nvPr/>
        </p:nvSpPr>
        <p:spPr>
          <a:xfrm>
            <a:off x="251520" y="2132856"/>
            <a:ext cx="2185214" cy="369332"/>
          </a:xfrm>
          <a:prstGeom prst="rect">
            <a:avLst/>
          </a:prstGeom>
        </p:spPr>
        <p:txBody>
          <a:bodyPr wrap="none">
            <a:spAutoFit/>
          </a:bodyPr>
          <a:lstStyle/>
          <a:p>
            <a:r>
              <a:rPr lang="fr-FR" b="1" dirty="0">
                <a:solidFill>
                  <a:srgbClr val="000000"/>
                </a:solidFill>
                <a:latin typeface="Times New Roman" pitchFamily="18" charset="0"/>
              </a:rPr>
              <a:t>La tension nominale</a:t>
            </a:r>
            <a:endParaRPr lang="fr-FR" dirty="0"/>
          </a:p>
        </p:txBody>
      </p:sp>
      <p:pic>
        <p:nvPicPr>
          <p:cNvPr id="10" name="Picture 6" descr="batterie2"/>
          <p:cNvPicPr>
            <a:picLocks noChangeAspect="1" noChangeArrowheads="1"/>
          </p:cNvPicPr>
          <p:nvPr/>
        </p:nvPicPr>
        <p:blipFill>
          <a:blip r:embed="rId7" cstate="print"/>
          <a:srcRect/>
          <a:stretch>
            <a:fillRect/>
          </a:stretch>
        </p:blipFill>
        <p:spPr bwMode="auto">
          <a:xfrm>
            <a:off x="3419872" y="1510123"/>
            <a:ext cx="4370718" cy="2592288"/>
          </a:xfrm>
          <a:prstGeom prst="rect">
            <a:avLst/>
          </a:prstGeom>
          <a:noFill/>
          <a:ln w="9525" algn="in">
            <a:noFill/>
            <a:miter lim="800000"/>
            <a:headEnd/>
            <a:tailEnd/>
          </a:ln>
          <a:effectLst/>
        </p:spPr>
      </p:pic>
      <p:sp>
        <p:nvSpPr>
          <p:cNvPr id="11" name="Ellipse 10"/>
          <p:cNvSpPr/>
          <p:nvPr/>
        </p:nvSpPr>
        <p:spPr>
          <a:xfrm>
            <a:off x="4427984" y="2708920"/>
            <a:ext cx="936104" cy="576064"/>
          </a:xfrm>
          <a:prstGeom prst="ellipse">
            <a:avLst/>
          </a:prstGeom>
          <a:noFill/>
          <a:ln w="889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349900" y="4516377"/>
            <a:ext cx="7678483" cy="646331"/>
          </a:xfrm>
          <a:prstGeom prst="rect">
            <a:avLst/>
          </a:prstGeom>
        </p:spPr>
        <p:txBody>
          <a:bodyPr wrap="square">
            <a:spAutoFit/>
          </a:bodyPr>
          <a:lstStyle/>
          <a:p>
            <a:pPr lvl="0" algn="just" eaLnBrk="0" fontAlgn="base" hangingPunct="0">
              <a:spcBef>
                <a:spcPct val="0"/>
              </a:spcBef>
              <a:spcAft>
                <a:spcPct val="0"/>
              </a:spcAft>
            </a:pPr>
            <a:r>
              <a:rPr lang="fr-FR" dirty="0">
                <a:solidFill>
                  <a:srgbClr val="000000"/>
                </a:solidFill>
                <a:latin typeface="Times New Roman" pitchFamily="18" charset="0"/>
              </a:rPr>
              <a:t>Lors d'une charge lente la tension monte à un peu plus de 2 Volts par élément on considère donc une tension de 12 Volts pour une batterie de 6 éléments.</a:t>
            </a:r>
            <a:endParaRPr lang="fr-FR" sz="1600" dirty="0">
              <a:latin typeface="Arial" pitchFamily="34" charset="0"/>
            </a:endParaRPr>
          </a:p>
        </p:txBody>
      </p:sp>
    </p:spTree>
    <p:extLst>
      <p:ext uri="{BB962C8B-B14F-4D97-AF65-F5344CB8AC3E}">
        <p14:creationId xmlns:p14="http://schemas.microsoft.com/office/powerpoint/2010/main" val="390442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amond(in)">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7</a:t>
            </a:r>
            <a:endParaRPr lang="fr-FR" dirty="0"/>
          </a:p>
        </p:txBody>
      </p:sp>
      <p:graphicFrame>
        <p:nvGraphicFramePr>
          <p:cNvPr id="5" name="Diagramme 4"/>
          <p:cNvGraphicFramePr/>
          <p:nvPr>
            <p:extLst>
              <p:ext uri="{D42A27DB-BD31-4B8C-83A1-F6EECF244321}">
                <p14:modId xmlns:p14="http://schemas.microsoft.com/office/powerpoint/2010/main" val="238555790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8" name="Rectangle 7"/>
          <p:cNvSpPr/>
          <p:nvPr/>
        </p:nvSpPr>
        <p:spPr>
          <a:xfrm>
            <a:off x="1043608" y="1412776"/>
            <a:ext cx="1813317" cy="369332"/>
          </a:xfrm>
          <a:prstGeom prst="rect">
            <a:avLst/>
          </a:prstGeom>
        </p:spPr>
        <p:txBody>
          <a:bodyPr wrap="none">
            <a:spAutoFit/>
          </a:bodyPr>
          <a:lstStyle/>
          <a:p>
            <a:r>
              <a:rPr lang="fr-FR" b="1" u="sng" dirty="0">
                <a:solidFill>
                  <a:srgbClr val="000000"/>
                </a:solidFill>
                <a:latin typeface="Times New Roman" pitchFamily="18" charset="0"/>
                <a:cs typeface="Times New Roman" pitchFamily="18" charset="0"/>
              </a:rPr>
              <a:t>Caractéristiques</a:t>
            </a:r>
            <a:endParaRPr lang="fr-FR" dirty="0"/>
          </a:p>
        </p:txBody>
      </p:sp>
      <p:pic>
        <p:nvPicPr>
          <p:cNvPr id="10" name="Picture 6" descr="batterie2"/>
          <p:cNvPicPr>
            <a:picLocks noChangeAspect="1" noChangeArrowheads="1"/>
          </p:cNvPicPr>
          <p:nvPr/>
        </p:nvPicPr>
        <p:blipFill>
          <a:blip r:embed="rId7" cstate="print"/>
          <a:srcRect/>
          <a:stretch>
            <a:fillRect/>
          </a:stretch>
        </p:blipFill>
        <p:spPr bwMode="auto">
          <a:xfrm>
            <a:off x="3419872" y="1510123"/>
            <a:ext cx="4370718" cy="2592288"/>
          </a:xfrm>
          <a:prstGeom prst="rect">
            <a:avLst/>
          </a:prstGeom>
          <a:noFill/>
          <a:ln w="9525" algn="in">
            <a:noFill/>
            <a:miter lim="800000"/>
            <a:headEnd/>
            <a:tailEnd/>
          </a:ln>
          <a:effectLst/>
        </p:spPr>
      </p:pic>
      <p:sp>
        <p:nvSpPr>
          <p:cNvPr id="11" name="Ellipse 10"/>
          <p:cNvSpPr/>
          <p:nvPr/>
        </p:nvSpPr>
        <p:spPr>
          <a:xfrm>
            <a:off x="5137179" y="2708920"/>
            <a:ext cx="936104" cy="576064"/>
          </a:xfrm>
          <a:prstGeom prst="ellipse">
            <a:avLst/>
          </a:prstGeom>
          <a:noFill/>
          <a:ln w="889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467544" y="2323363"/>
            <a:ext cx="2287806" cy="369332"/>
          </a:xfrm>
          <a:prstGeom prst="rect">
            <a:avLst/>
          </a:prstGeom>
        </p:spPr>
        <p:txBody>
          <a:bodyPr wrap="none">
            <a:spAutoFit/>
          </a:bodyPr>
          <a:lstStyle/>
          <a:p>
            <a:pPr lvl="0" fontAlgn="base">
              <a:spcBef>
                <a:spcPct val="0"/>
              </a:spcBef>
              <a:spcAft>
                <a:spcPct val="0"/>
              </a:spcAft>
            </a:pPr>
            <a:r>
              <a:rPr lang="fr-FR" b="1" dirty="0">
                <a:solidFill>
                  <a:srgbClr val="000000"/>
                </a:solidFill>
                <a:latin typeface="Times New Roman" pitchFamily="18" charset="0"/>
              </a:rPr>
              <a:t>La capacité nominale</a:t>
            </a:r>
          </a:p>
        </p:txBody>
      </p:sp>
      <p:sp>
        <p:nvSpPr>
          <p:cNvPr id="16" name="Rectangle 15"/>
          <p:cNvSpPr/>
          <p:nvPr/>
        </p:nvSpPr>
        <p:spPr>
          <a:xfrm>
            <a:off x="93573" y="4183920"/>
            <a:ext cx="8420572" cy="2031325"/>
          </a:xfrm>
          <a:prstGeom prst="rect">
            <a:avLst/>
          </a:prstGeom>
        </p:spPr>
        <p:txBody>
          <a:bodyPr wrap="square">
            <a:spAutoFit/>
          </a:bodyPr>
          <a:lstStyle/>
          <a:p>
            <a:pPr lvl="0" algn="just" eaLnBrk="0" fontAlgn="base" hangingPunct="0">
              <a:spcBef>
                <a:spcPct val="0"/>
              </a:spcBef>
              <a:spcAft>
                <a:spcPct val="0"/>
              </a:spcAft>
            </a:pPr>
            <a:r>
              <a:rPr lang="fr-FR" dirty="0">
                <a:solidFill>
                  <a:srgbClr val="000000"/>
                </a:solidFill>
                <a:latin typeface="Times New Roman" pitchFamily="18" charset="0"/>
              </a:rPr>
              <a:t>C’est la quantité d’électricité que peut restituer la batterie correctement chargée, dans des conditions normales ( 20°C), pendant un temps déterminé</a:t>
            </a:r>
            <a:r>
              <a:rPr lang="fr-FR" dirty="0" smtClean="0">
                <a:solidFill>
                  <a:srgbClr val="000000"/>
                </a:solidFill>
                <a:latin typeface="Times New Roman" pitchFamily="18" charset="0"/>
              </a:rPr>
              <a:t>.</a:t>
            </a:r>
          </a:p>
          <a:p>
            <a:pPr lvl="0" algn="just" eaLnBrk="0" fontAlgn="base" hangingPunct="0">
              <a:spcBef>
                <a:spcPct val="0"/>
              </a:spcBef>
              <a:spcAft>
                <a:spcPct val="0"/>
              </a:spcAft>
            </a:pPr>
            <a:endParaRPr lang="fr-FR" dirty="0">
              <a:latin typeface="Arial" pitchFamily="34" charset="0"/>
            </a:endParaRPr>
          </a:p>
          <a:p>
            <a:pPr lvl="0" algn="just" eaLnBrk="0" fontAlgn="base" hangingPunct="0">
              <a:spcBef>
                <a:spcPct val="0"/>
              </a:spcBef>
              <a:spcAft>
                <a:spcPct val="0"/>
              </a:spcAft>
            </a:pPr>
            <a:r>
              <a:rPr lang="fr-FR" dirty="0">
                <a:solidFill>
                  <a:srgbClr val="000000"/>
                </a:solidFill>
                <a:latin typeface="Times New Roman" pitchFamily="18" charset="0"/>
              </a:rPr>
              <a:t>Cette capacité s’exprime en Ampère par Heure ( A/h</a:t>
            </a:r>
            <a:r>
              <a:rPr lang="fr-FR" dirty="0" smtClean="0">
                <a:solidFill>
                  <a:srgbClr val="000000"/>
                </a:solidFill>
                <a:latin typeface="Times New Roman" pitchFamily="18" charset="0"/>
              </a:rPr>
              <a:t>).</a:t>
            </a:r>
          </a:p>
          <a:p>
            <a:pPr lvl="0" algn="just" eaLnBrk="0" fontAlgn="base" hangingPunct="0">
              <a:spcBef>
                <a:spcPct val="0"/>
              </a:spcBef>
              <a:spcAft>
                <a:spcPct val="0"/>
              </a:spcAft>
            </a:pPr>
            <a:endParaRPr lang="fr-FR" dirty="0">
              <a:latin typeface="Arial" pitchFamily="34" charset="0"/>
            </a:endParaRPr>
          </a:p>
          <a:p>
            <a:pPr lvl="0" algn="just" eaLnBrk="0" fontAlgn="base" hangingPunct="0">
              <a:spcBef>
                <a:spcPct val="0"/>
              </a:spcBef>
              <a:spcAft>
                <a:spcPct val="0"/>
              </a:spcAft>
            </a:pPr>
            <a:r>
              <a:rPr lang="fr-FR" dirty="0">
                <a:solidFill>
                  <a:srgbClr val="000000"/>
                </a:solidFill>
                <a:latin typeface="Times New Roman" pitchFamily="18" charset="0"/>
              </a:rPr>
              <a:t>Exemple : Une batterie de 50 A/h peut fournir un courant de 5 A pendant 10 heures, la même batterie peut fournir un courant de 10 A pendant 5 heures.</a:t>
            </a:r>
            <a:endParaRPr lang="fr-FR" dirty="0">
              <a:latin typeface="Arial" pitchFamily="34" charset="0"/>
            </a:endParaRPr>
          </a:p>
        </p:txBody>
      </p:sp>
    </p:spTree>
    <p:extLst>
      <p:ext uri="{BB962C8B-B14F-4D97-AF65-F5344CB8AC3E}">
        <p14:creationId xmlns:p14="http://schemas.microsoft.com/office/powerpoint/2010/main" val="390442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amond(in)">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8</a:t>
            </a:r>
            <a:endParaRPr lang="fr-FR" dirty="0"/>
          </a:p>
        </p:txBody>
      </p:sp>
      <p:graphicFrame>
        <p:nvGraphicFramePr>
          <p:cNvPr id="5" name="Diagramme 4"/>
          <p:cNvGraphicFramePr/>
          <p:nvPr>
            <p:extLst>
              <p:ext uri="{D42A27DB-BD31-4B8C-83A1-F6EECF244321}">
                <p14:modId xmlns:p14="http://schemas.microsoft.com/office/powerpoint/2010/main" val="1206857512"/>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8" name="Rectangle 7"/>
          <p:cNvSpPr/>
          <p:nvPr/>
        </p:nvSpPr>
        <p:spPr>
          <a:xfrm>
            <a:off x="1043608" y="1412776"/>
            <a:ext cx="1813317" cy="369332"/>
          </a:xfrm>
          <a:prstGeom prst="rect">
            <a:avLst/>
          </a:prstGeom>
        </p:spPr>
        <p:txBody>
          <a:bodyPr wrap="none">
            <a:spAutoFit/>
          </a:bodyPr>
          <a:lstStyle/>
          <a:p>
            <a:r>
              <a:rPr lang="fr-FR" b="1" u="sng" dirty="0">
                <a:solidFill>
                  <a:srgbClr val="000000"/>
                </a:solidFill>
                <a:latin typeface="Times New Roman" pitchFamily="18" charset="0"/>
                <a:cs typeface="Times New Roman" pitchFamily="18" charset="0"/>
              </a:rPr>
              <a:t>Caractéristiques</a:t>
            </a:r>
            <a:endParaRPr lang="fr-FR" dirty="0"/>
          </a:p>
        </p:txBody>
      </p:sp>
      <p:pic>
        <p:nvPicPr>
          <p:cNvPr id="10" name="Picture 6" descr="batterie2"/>
          <p:cNvPicPr>
            <a:picLocks noChangeAspect="1" noChangeArrowheads="1"/>
          </p:cNvPicPr>
          <p:nvPr/>
        </p:nvPicPr>
        <p:blipFill>
          <a:blip r:embed="rId7" cstate="print"/>
          <a:srcRect/>
          <a:stretch>
            <a:fillRect/>
          </a:stretch>
        </p:blipFill>
        <p:spPr bwMode="auto">
          <a:xfrm>
            <a:off x="3419872" y="1510123"/>
            <a:ext cx="4370718" cy="2592288"/>
          </a:xfrm>
          <a:prstGeom prst="rect">
            <a:avLst/>
          </a:prstGeom>
          <a:noFill/>
          <a:ln w="9525" algn="in">
            <a:noFill/>
            <a:miter lim="800000"/>
            <a:headEnd/>
            <a:tailEnd/>
          </a:ln>
          <a:effectLst/>
        </p:spPr>
      </p:pic>
      <p:sp>
        <p:nvSpPr>
          <p:cNvPr id="11" name="Ellipse 10"/>
          <p:cNvSpPr/>
          <p:nvPr/>
        </p:nvSpPr>
        <p:spPr>
          <a:xfrm>
            <a:off x="6108663" y="2692695"/>
            <a:ext cx="936104" cy="576064"/>
          </a:xfrm>
          <a:prstGeom prst="ellipse">
            <a:avLst/>
          </a:prstGeom>
          <a:noFill/>
          <a:ln w="889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0038" y="2369529"/>
            <a:ext cx="3399834" cy="646331"/>
          </a:xfrm>
          <a:prstGeom prst="rect">
            <a:avLst/>
          </a:prstGeom>
        </p:spPr>
        <p:txBody>
          <a:bodyPr wrap="square">
            <a:spAutoFit/>
          </a:bodyPr>
          <a:lstStyle/>
          <a:p>
            <a:pPr lvl="0" eaLnBrk="0" fontAlgn="base" hangingPunct="0">
              <a:spcBef>
                <a:spcPct val="0"/>
              </a:spcBef>
              <a:spcAft>
                <a:spcPct val="0"/>
              </a:spcAft>
            </a:pPr>
            <a:r>
              <a:rPr lang="fr-FR" b="1" dirty="0">
                <a:solidFill>
                  <a:srgbClr val="000000"/>
                </a:solidFill>
                <a:latin typeface="Times New Roman" pitchFamily="18" charset="0"/>
              </a:rPr>
              <a:t>L’intensité de démarrage ou capacité de démarrage </a:t>
            </a:r>
          </a:p>
        </p:txBody>
      </p:sp>
      <p:sp>
        <p:nvSpPr>
          <p:cNvPr id="7" name="Rectangle 6"/>
          <p:cNvSpPr/>
          <p:nvPr/>
        </p:nvSpPr>
        <p:spPr>
          <a:xfrm>
            <a:off x="20037" y="4285545"/>
            <a:ext cx="8440393" cy="1477328"/>
          </a:xfrm>
          <a:prstGeom prst="rect">
            <a:avLst/>
          </a:prstGeom>
        </p:spPr>
        <p:txBody>
          <a:bodyPr wrap="square">
            <a:spAutoFit/>
          </a:bodyPr>
          <a:lstStyle/>
          <a:p>
            <a:pPr lvl="0" eaLnBrk="0" fontAlgn="base" hangingPunct="0">
              <a:spcBef>
                <a:spcPct val="0"/>
              </a:spcBef>
              <a:spcAft>
                <a:spcPct val="0"/>
              </a:spcAft>
            </a:pPr>
            <a:r>
              <a:rPr lang="fr-FR" dirty="0">
                <a:solidFill>
                  <a:srgbClr val="000000"/>
                </a:solidFill>
                <a:latin typeface="Times New Roman" pitchFamily="18" charset="0"/>
              </a:rPr>
              <a:t>Elle est généralement appelée puissance de démarrage à tort, l’unité étant l’ampère. </a:t>
            </a:r>
            <a:endParaRPr lang="fr-FR" dirty="0" smtClean="0">
              <a:solidFill>
                <a:srgbClr val="000000"/>
              </a:solidFill>
              <a:latin typeface="Times New Roman" pitchFamily="18" charset="0"/>
            </a:endParaRPr>
          </a:p>
          <a:p>
            <a:pPr lvl="0" eaLnBrk="0" fontAlgn="base" hangingPunct="0">
              <a:spcBef>
                <a:spcPct val="0"/>
              </a:spcBef>
              <a:spcAft>
                <a:spcPct val="0"/>
              </a:spcAft>
            </a:pPr>
            <a:endParaRPr lang="fr-FR" dirty="0">
              <a:solidFill>
                <a:srgbClr val="000000"/>
              </a:solidFill>
              <a:latin typeface="Times New Roman" pitchFamily="18" charset="0"/>
            </a:endParaRPr>
          </a:p>
          <a:p>
            <a:pPr lvl="0" eaLnBrk="0" fontAlgn="base" hangingPunct="0">
              <a:spcBef>
                <a:spcPct val="0"/>
              </a:spcBef>
              <a:spcAft>
                <a:spcPct val="0"/>
              </a:spcAft>
            </a:pPr>
            <a:r>
              <a:rPr lang="fr-FR" dirty="0" smtClean="0">
                <a:solidFill>
                  <a:srgbClr val="000000"/>
                </a:solidFill>
                <a:latin typeface="Times New Roman" pitchFamily="18" charset="0"/>
              </a:rPr>
              <a:t>C’est </a:t>
            </a:r>
            <a:r>
              <a:rPr lang="fr-FR" dirty="0">
                <a:solidFill>
                  <a:srgbClr val="000000"/>
                </a:solidFill>
                <a:latin typeface="Times New Roman" pitchFamily="18" charset="0"/>
              </a:rPr>
              <a:t>l’intensité que peut fournir une batterie de 12 V correctement chargée pendant 30 secondes à une température de –18°C sans que la tension chute en-dessous de 1,4 V par élément soit 8,4 V pour une batterie de 12 V.</a:t>
            </a:r>
            <a:endParaRPr lang="fr-FR" dirty="0">
              <a:latin typeface="Arial" pitchFamily="34" charset="0"/>
            </a:endParaRPr>
          </a:p>
        </p:txBody>
      </p:sp>
    </p:spTree>
    <p:extLst>
      <p:ext uri="{BB962C8B-B14F-4D97-AF65-F5344CB8AC3E}">
        <p14:creationId xmlns:p14="http://schemas.microsoft.com/office/powerpoint/2010/main" val="335903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amond(in)">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0" y="6488668"/>
            <a:ext cx="8460431" cy="369332"/>
          </a:xfrm>
          <a:prstGeom prst="rect">
            <a:avLst/>
          </a:prstGeom>
          <a:solidFill>
            <a:schemeClr val="accent5">
              <a:lumMod val="75000"/>
            </a:schemeClr>
          </a:solidFill>
          <a:ln>
            <a:noFill/>
          </a:ln>
        </p:spPr>
        <p:txBody>
          <a:bodyPr wrap="square" rtlCol="0">
            <a:spAutoFit/>
          </a:bodyPr>
          <a:lstStyle/>
          <a:p>
            <a:r>
              <a:rPr lang="fr-FR" dirty="0" smtClean="0"/>
              <a:t>			                                                       Page : 9</a:t>
            </a:r>
            <a:endParaRPr lang="fr-FR" dirty="0"/>
          </a:p>
        </p:txBody>
      </p:sp>
      <p:graphicFrame>
        <p:nvGraphicFramePr>
          <p:cNvPr id="5" name="Diagramme 4"/>
          <p:cNvGraphicFramePr/>
          <p:nvPr>
            <p:extLst>
              <p:ext uri="{D42A27DB-BD31-4B8C-83A1-F6EECF244321}">
                <p14:modId xmlns:p14="http://schemas.microsoft.com/office/powerpoint/2010/main" val="2253608856"/>
              </p:ext>
            </p:extLst>
          </p:nvPr>
        </p:nvGraphicFramePr>
        <p:xfrm>
          <a:off x="179512" y="116632"/>
          <a:ext cx="7776864" cy="1399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4067944" y="4931876"/>
            <a:ext cx="3456384" cy="369332"/>
          </a:xfrm>
          <a:prstGeom prst="rect">
            <a:avLst/>
          </a:prstGeom>
          <a:solidFill>
            <a:schemeClr val="bg1"/>
          </a:solidFill>
        </p:spPr>
        <p:txBody>
          <a:bodyPr wrap="square" rtlCol="0">
            <a:spAutoFit/>
          </a:bodyPr>
          <a:lstStyle/>
          <a:p>
            <a:endParaRPr lang="fr-FR" dirty="0"/>
          </a:p>
        </p:txBody>
      </p:sp>
      <p:sp>
        <p:nvSpPr>
          <p:cNvPr id="12" name="ZoneTexte 11"/>
          <p:cNvSpPr txBox="1"/>
          <p:nvPr/>
        </p:nvSpPr>
        <p:spPr>
          <a:xfrm>
            <a:off x="4139952" y="5301208"/>
            <a:ext cx="3456384" cy="369332"/>
          </a:xfrm>
          <a:prstGeom prst="rect">
            <a:avLst/>
          </a:prstGeom>
          <a:solidFill>
            <a:schemeClr val="bg1"/>
          </a:solidFill>
        </p:spPr>
        <p:txBody>
          <a:bodyPr wrap="square" rtlCol="0">
            <a:spAutoFit/>
          </a:bodyPr>
          <a:lstStyle/>
          <a:p>
            <a:endParaRPr lang="fr-FR" dirty="0"/>
          </a:p>
        </p:txBody>
      </p:sp>
      <p:sp>
        <p:nvSpPr>
          <p:cNvPr id="13" name="ZoneTexte 12"/>
          <p:cNvSpPr txBox="1"/>
          <p:nvPr/>
        </p:nvSpPr>
        <p:spPr>
          <a:xfrm>
            <a:off x="4139952" y="5661248"/>
            <a:ext cx="3456384" cy="369332"/>
          </a:xfrm>
          <a:prstGeom prst="rect">
            <a:avLst/>
          </a:prstGeom>
          <a:solidFill>
            <a:schemeClr val="bg1"/>
          </a:solidFill>
        </p:spPr>
        <p:txBody>
          <a:bodyPr wrap="square" rtlCol="0">
            <a:spAutoFit/>
          </a:bodyPr>
          <a:lstStyle/>
          <a:p>
            <a:endParaRPr lang="fr-FR" dirty="0"/>
          </a:p>
        </p:txBody>
      </p:sp>
      <p:sp>
        <p:nvSpPr>
          <p:cNvPr id="14" name="ZoneTexte 13"/>
          <p:cNvSpPr txBox="1"/>
          <p:nvPr/>
        </p:nvSpPr>
        <p:spPr>
          <a:xfrm>
            <a:off x="4211960" y="6021288"/>
            <a:ext cx="3456384" cy="369332"/>
          </a:xfrm>
          <a:prstGeom prst="rect">
            <a:avLst/>
          </a:prstGeom>
          <a:solidFill>
            <a:schemeClr val="bg1"/>
          </a:solidFill>
        </p:spPr>
        <p:txBody>
          <a:bodyPr wrap="square" rtlCol="0">
            <a:spAutoFit/>
          </a:bodyPr>
          <a:lstStyle/>
          <a:p>
            <a:endParaRPr lang="fr-FR" dirty="0"/>
          </a:p>
        </p:txBody>
      </p:sp>
      <p:sp>
        <p:nvSpPr>
          <p:cNvPr id="2" name="Rectangle 1"/>
          <p:cNvSpPr/>
          <p:nvPr/>
        </p:nvSpPr>
        <p:spPr>
          <a:xfrm>
            <a:off x="899592" y="1484784"/>
            <a:ext cx="3474028" cy="369332"/>
          </a:xfrm>
          <a:prstGeom prst="rect">
            <a:avLst/>
          </a:prstGeom>
        </p:spPr>
        <p:txBody>
          <a:bodyPr wrap="none">
            <a:spAutoFit/>
          </a:bodyPr>
          <a:lstStyle/>
          <a:p>
            <a:r>
              <a:rPr lang="fr-FR" b="1" u="sng" dirty="0">
                <a:solidFill>
                  <a:srgbClr val="000000"/>
                </a:solidFill>
                <a:latin typeface="Times New Roman" pitchFamily="18" charset="0"/>
              </a:rPr>
              <a:t>Association de plusieurs batteries</a:t>
            </a:r>
            <a:endParaRPr lang="fr-FR" dirty="0"/>
          </a:p>
        </p:txBody>
      </p:sp>
      <p:sp>
        <p:nvSpPr>
          <p:cNvPr id="15" name="Text Box 2"/>
          <p:cNvSpPr txBox="1">
            <a:spLocks noChangeArrowheads="1"/>
          </p:cNvSpPr>
          <p:nvPr/>
        </p:nvSpPr>
        <p:spPr bwMode="auto">
          <a:xfrm>
            <a:off x="1871700" y="2037865"/>
            <a:ext cx="4392488" cy="432048"/>
          </a:xfrm>
          <a:prstGeom prst="rect">
            <a:avLst/>
          </a:prstGeom>
          <a:solidFill>
            <a:srgbClr val="FFFFFF"/>
          </a:solidFill>
          <a:ln w="12700" algn="in">
            <a:solidFill>
              <a:srgbClr val="000000"/>
            </a:solidFill>
            <a:miter lim="800000"/>
            <a:headEnd/>
            <a:tailEnd/>
          </a:ln>
          <a:effectLst/>
        </p:spPr>
        <p:txBody>
          <a:bodyPr vert="horz" wrap="square" lIns="35560" tIns="35560" rIns="35560" bIns="35560" numCol="1" anchor="t" anchorCtr="0" compatLnSpc="1">
            <a:prstTxWarp prst="textNoShape">
              <a:avLst/>
            </a:prstTxWarp>
          </a:bodyPr>
          <a:lstStyle/>
          <a:p>
            <a:pPr fontAlgn="base">
              <a:spcBef>
                <a:spcPct val="0"/>
              </a:spcBef>
              <a:spcAft>
                <a:spcPct val="0"/>
              </a:spcAft>
            </a:pPr>
            <a:r>
              <a:rPr kumimoji="0" lang="fr-FR" sz="2000" b="1" i="0" u="none" strike="noStrike" cap="none" normalizeH="0" baseline="0" dirty="0" smtClean="0">
                <a:ln>
                  <a:noFill/>
                </a:ln>
                <a:solidFill>
                  <a:srgbClr val="000000"/>
                </a:solidFill>
                <a:effectLst/>
                <a:latin typeface="Times New Roman" pitchFamily="18" charset="0"/>
              </a:rPr>
              <a:t>Montage en série : </a:t>
            </a:r>
            <a:r>
              <a:rPr lang="fr-FR" sz="2000" dirty="0">
                <a:solidFill>
                  <a:srgbClr val="FF0000"/>
                </a:solidFill>
                <a:latin typeface="Times New Roman" pitchFamily="18" charset="0"/>
              </a:rPr>
              <a:t>24 V, 100 Ah, 850A</a:t>
            </a:r>
            <a:endParaRPr lang="fr-FR" sz="2000" dirty="0"/>
          </a:p>
          <a:p>
            <a:pPr marL="0" marR="0" lvl="0" indent="0"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endParaRPr>
          </a:p>
        </p:txBody>
      </p:sp>
      <p:grpSp>
        <p:nvGrpSpPr>
          <p:cNvPr id="16" name="Group 4"/>
          <p:cNvGrpSpPr>
            <a:grpSpLocks/>
          </p:cNvGrpSpPr>
          <p:nvPr/>
        </p:nvGrpSpPr>
        <p:grpSpPr bwMode="auto">
          <a:xfrm>
            <a:off x="2123728" y="2924945"/>
            <a:ext cx="1515127" cy="2272383"/>
            <a:chOff x="110615775" y="113220150"/>
            <a:chExt cx="864000" cy="1296000"/>
          </a:xfrm>
        </p:grpSpPr>
        <p:sp>
          <p:nvSpPr>
            <p:cNvPr id="17" name="Text Box 5"/>
            <p:cNvSpPr txBox="1">
              <a:spLocks noChangeArrowheads="1"/>
            </p:cNvSpPr>
            <p:nvPr/>
          </p:nvSpPr>
          <p:spPr bwMode="auto">
            <a:xfrm>
              <a:off x="110885775" y="113436150"/>
              <a:ext cx="504000" cy="576000"/>
            </a:xfrm>
            <a:prstGeom prst="rect">
              <a:avLst/>
            </a:prstGeom>
            <a:solidFill>
              <a:srgbClr val="FFFFFF"/>
            </a:solidFill>
            <a:ln w="25400" algn="in">
              <a:solidFill>
                <a:schemeClr val="bg1"/>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12 V</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100A.h.</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850A</a:t>
              </a:r>
              <a:endParaRPr kumimoji="0" lang="fr-FR" sz="1600" b="0" i="0" u="none" strike="noStrike" cap="none" normalizeH="0" baseline="0" dirty="0" smtClean="0">
                <a:ln>
                  <a:noFill/>
                </a:ln>
                <a:solidFill>
                  <a:schemeClr val="tx1"/>
                </a:solidFill>
                <a:effectLst/>
                <a:latin typeface="Arial" pitchFamily="34" charset="0"/>
              </a:endParaRPr>
            </a:p>
          </p:txBody>
        </p:sp>
        <p:sp>
          <p:nvSpPr>
            <p:cNvPr id="18" name="Rectangle 6"/>
            <p:cNvSpPr>
              <a:spLocks noChangeArrowheads="1"/>
            </p:cNvSpPr>
            <p:nvPr/>
          </p:nvSpPr>
          <p:spPr bwMode="auto">
            <a:xfrm>
              <a:off x="110615775" y="113220150"/>
              <a:ext cx="864000" cy="1296000"/>
            </a:xfrm>
            <a:prstGeom prst="rect">
              <a:avLst/>
            </a:prstGeom>
            <a:noFill/>
            <a:ln w="2540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19" name="Line 7"/>
            <p:cNvSpPr>
              <a:spLocks noChangeShapeType="1"/>
            </p:cNvSpPr>
            <p:nvPr/>
          </p:nvSpPr>
          <p:spPr bwMode="auto">
            <a:xfrm>
              <a:off x="110723775" y="113472150"/>
              <a:ext cx="108000" cy="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0" name="Line 8"/>
            <p:cNvSpPr>
              <a:spLocks noChangeShapeType="1"/>
            </p:cNvSpPr>
            <p:nvPr/>
          </p:nvSpPr>
          <p:spPr bwMode="auto">
            <a:xfrm>
              <a:off x="110795775" y="114156150"/>
              <a:ext cx="0" cy="14400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1" name="Line 9"/>
            <p:cNvSpPr>
              <a:spLocks noChangeShapeType="1"/>
            </p:cNvSpPr>
            <p:nvPr/>
          </p:nvSpPr>
          <p:spPr bwMode="auto">
            <a:xfrm>
              <a:off x="110723775" y="114228150"/>
              <a:ext cx="144000" cy="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2" name="Oval 10"/>
            <p:cNvSpPr>
              <a:spLocks noChangeArrowheads="1"/>
            </p:cNvSpPr>
            <p:nvPr/>
          </p:nvSpPr>
          <p:spPr bwMode="auto">
            <a:xfrm>
              <a:off x="110723775" y="113328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3" name="Oval 11"/>
            <p:cNvSpPr>
              <a:spLocks noChangeArrowheads="1"/>
            </p:cNvSpPr>
            <p:nvPr/>
          </p:nvSpPr>
          <p:spPr bwMode="auto">
            <a:xfrm>
              <a:off x="110741775" y="114336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nvGrpSpPr>
          <p:cNvPr id="24" name="Group 12"/>
          <p:cNvGrpSpPr>
            <a:grpSpLocks/>
          </p:cNvGrpSpPr>
          <p:nvPr/>
        </p:nvGrpSpPr>
        <p:grpSpPr bwMode="auto">
          <a:xfrm>
            <a:off x="5153982" y="2924945"/>
            <a:ext cx="1578258" cy="2272383"/>
            <a:chOff x="112343775" y="113220150"/>
            <a:chExt cx="900000" cy="1296000"/>
          </a:xfrm>
        </p:grpSpPr>
        <p:sp>
          <p:nvSpPr>
            <p:cNvPr id="25" name="Rectangle 13"/>
            <p:cNvSpPr>
              <a:spLocks noChangeArrowheads="1"/>
            </p:cNvSpPr>
            <p:nvPr/>
          </p:nvSpPr>
          <p:spPr bwMode="auto">
            <a:xfrm>
              <a:off x="112343775" y="113220150"/>
              <a:ext cx="900000" cy="1296000"/>
            </a:xfrm>
            <a:prstGeom prst="rect">
              <a:avLst/>
            </a:prstGeom>
            <a:noFill/>
            <a:ln w="25400" algn="in">
              <a:solidFill>
                <a:srgbClr val="000000"/>
              </a:solidFill>
              <a:miter lim="800000"/>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6" name="Text Box 14"/>
            <p:cNvSpPr txBox="1">
              <a:spLocks noChangeArrowheads="1"/>
            </p:cNvSpPr>
            <p:nvPr/>
          </p:nvSpPr>
          <p:spPr bwMode="auto">
            <a:xfrm>
              <a:off x="112631775" y="113436150"/>
              <a:ext cx="504000" cy="576000"/>
            </a:xfrm>
            <a:prstGeom prst="rect">
              <a:avLst/>
            </a:prstGeom>
            <a:solidFill>
              <a:srgbClr val="FFFFFF"/>
            </a:solidFill>
            <a:ln w="25400" algn="in">
              <a:solidFill>
                <a:schemeClr val="bg1"/>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12 V</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100A.h.</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rgbClr val="000000"/>
                  </a:solidFill>
                  <a:effectLst/>
                  <a:latin typeface="Times New Roman" pitchFamily="18" charset="0"/>
                </a:rPr>
                <a:t>850A</a:t>
              </a:r>
              <a:endParaRPr kumimoji="0" lang="fr-FR" sz="1600" b="0" i="0" u="none" strike="noStrike" cap="none" normalizeH="0" baseline="0" dirty="0" smtClean="0">
                <a:ln>
                  <a:noFill/>
                </a:ln>
                <a:solidFill>
                  <a:schemeClr val="tx1"/>
                </a:solidFill>
                <a:effectLst/>
                <a:latin typeface="Arial" pitchFamily="34" charset="0"/>
              </a:endParaRPr>
            </a:p>
          </p:txBody>
        </p:sp>
        <p:sp>
          <p:nvSpPr>
            <p:cNvPr id="27" name="Oval 15"/>
            <p:cNvSpPr>
              <a:spLocks noChangeArrowheads="1"/>
            </p:cNvSpPr>
            <p:nvPr/>
          </p:nvSpPr>
          <p:spPr bwMode="auto">
            <a:xfrm>
              <a:off x="112451775" y="113328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8" name="Line 16"/>
            <p:cNvSpPr>
              <a:spLocks noChangeShapeType="1"/>
            </p:cNvSpPr>
            <p:nvPr/>
          </p:nvSpPr>
          <p:spPr bwMode="auto">
            <a:xfrm>
              <a:off x="112451775" y="113526150"/>
              <a:ext cx="108000" cy="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29" name="Line 17"/>
            <p:cNvSpPr>
              <a:spLocks noChangeShapeType="1"/>
            </p:cNvSpPr>
            <p:nvPr/>
          </p:nvSpPr>
          <p:spPr bwMode="auto">
            <a:xfrm>
              <a:off x="112505775" y="113472150"/>
              <a:ext cx="0" cy="10800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0" name="Line 18"/>
            <p:cNvSpPr>
              <a:spLocks noChangeShapeType="1"/>
            </p:cNvSpPr>
            <p:nvPr/>
          </p:nvSpPr>
          <p:spPr bwMode="auto">
            <a:xfrm>
              <a:off x="112451775" y="114228150"/>
              <a:ext cx="144000" cy="0"/>
            </a:xfrm>
            <a:prstGeom prst="line">
              <a:avLst/>
            </a:prstGeom>
            <a:noFill/>
            <a:ln w="25400" algn="ctr">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1" name="Oval 19"/>
            <p:cNvSpPr>
              <a:spLocks noChangeArrowheads="1"/>
            </p:cNvSpPr>
            <p:nvPr/>
          </p:nvSpPr>
          <p:spPr bwMode="auto">
            <a:xfrm>
              <a:off x="112469775" y="114336150"/>
              <a:ext cx="108000" cy="108000"/>
            </a:xfrm>
            <a:prstGeom prst="ellipse">
              <a:avLst/>
            </a:prstGeom>
            <a:noFill/>
            <a:ln w="25400" algn="in">
              <a:solidFill>
                <a:srgbClr val="00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sp>
        <p:nvSpPr>
          <p:cNvPr id="32" name="Line 21"/>
          <p:cNvSpPr>
            <a:spLocks noChangeShapeType="1"/>
          </p:cNvSpPr>
          <p:nvPr/>
        </p:nvSpPr>
        <p:spPr bwMode="auto">
          <a:xfrm>
            <a:off x="2405973" y="3218286"/>
            <a:ext cx="3030254" cy="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nvGrpSpPr>
          <p:cNvPr id="33" name="Groupe 32"/>
          <p:cNvGrpSpPr/>
          <p:nvPr/>
        </p:nvGrpSpPr>
        <p:grpSpPr>
          <a:xfrm>
            <a:off x="4962750" y="4985695"/>
            <a:ext cx="820694" cy="599656"/>
            <a:chOff x="4962750" y="4625654"/>
            <a:chExt cx="820694" cy="599656"/>
          </a:xfrm>
        </p:grpSpPr>
        <p:sp>
          <p:nvSpPr>
            <p:cNvPr id="34" name="Line 22"/>
            <p:cNvSpPr>
              <a:spLocks noChangeShapeType="1"/>
            </p:cNvSpPr>
            <p:nvPr/>
          </p:nvSpPr>
          <p:spPr bwMode="auto">
            <a:xfrm>
              <a:off x="5467793" y="4625654"/>
              <a:ext cx="0" cy="410291"/>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5" name="Line 23"/>
            <p:cNvSpPr>
              <a:spLocks noChangeShapeType="1"/>
            </p:cNvSpPr>
            <p:nvPr/>
          </p:nvSpPr>
          <p:spPr bwMode="auto">
            <a:xfrm>
              <a:off x="5152141" y="5035945"/>
              <a:ext cx="631303" cy="0"/>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6" name="Line 24"/>
            <p:cNvSpPr>
              <a:spLocks noChangeShapeType="1"/>
            </p:cNvSpPr>
            <p:nvPr/>
          </p:nvSpPr>
          <p:spPr bwMode="auto">
            <a:xfrm flipH="1">
              <a:off x="4962750" y="5035945"/>
              <a:ext cx="189391" cy="189365"/>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7" name="Line 25"/>
            <p:cNvSpPr>
              <a:spLocks noChangeShapeType="1"/>
            </p:cNvSpPr>
            <p:nvPr/>
          </p:nvSpPr>
          <p:spPr bwMode="auto">
            <a:xfrm flipH="1">
              <a:off x="5278402" y="5035945"/>
              <a:ext cx="189391" cy="189365"/>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8" name="Line 26"/>
            <p:cNvSpPr>
              <a:spLocks noChangeShapeType="1"/>
            </p:cNvSpPr>
            <p:nvPr/>
          </p:nvSpPr>
          <p:spPr bwMode="auto">
            <a:xfrm flipH="1">
              <a:off x="5594053" y="5035945"/>
              <a:ext cx="189391" cy="189365"/>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39" name="Line 27"/>
            <p:cNvSpPr>
              <a:spLocks noChangeShapeType="1"/>
            </p:cNvSpPr>
            <p:nvPr/>
          </p:nvSpPr>
          <p:spPr bwMode="auto">
            <a:xfrm flipH="1">
              <a:off x="5436227" y="5035945"/>
              <a:ext cx="189391" cy="189365"/>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0" name="Line 28"/>
            <p:cNvSpPr>
              <a:spLocks noChangeShapeType="1"/>
            </p:cNvSpPr>
            <p:nvPr/>
          </p:nvSpPr>
          <p:spPr bwMode="auto">
            <a:xfrm flipH="1">
              <a:off x="5120576" y="5035945"/>
              <a:ext cx="189391" cy="189365"/>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grpSp>
      <p:grpSp>
        <p:nvGrpSpPr>
          <p:cNvPr id="41" name="Groupe 40"/>
          <p:cNvGrpSpPr/>
          <p:nvPr/>
        </p:nvGrpSpPr>
        <p:grpSpPr>
          <a:xfrm>
            <a:off x="2437538" y="4985695"/>
            <a:ext cx="757564" cy="516108"/>
            <a:chOff x="2437538" y="4625654"/>
            <a:chExt cx="757564" cy="516108"/>
          </a:xfrm>
        </p:grpSpPr>
        <p:sp>
          <p:nvSpPr>
            <p:cNvPr id="42" name="Line 29"/>
            <p:cNvSpPr>
              <a:spLocks noChangeShapeType="1"/>
            </p:cNvSpPr>
            <p:nvPr/>
          </p:nvSpPr>
          <p:spPr bwMode="auto">
            <a:xfrm>
              <a:off x="2437538" y="4625654"/>
              <a:ext cx="0" cy="504974"/>
            </a:xfrm>
            <a:prstGeom prst="line">
              <a:avLst/>
            </a:prstGeom>
            <a:noFill/>
            <a:ln w="25400" algn="ctr">
              <a:solidFill>
                <a:srgbClr val="FF0000"/>
              </a:solidFill>
              <a:round/>
              <a:headEnd/>
              <a:tailEnd/>
            </a:ln>
            <a:effectLst/>
          </p:spPr>
          <p:txBody>
            <a:bodyPr vert="horz" wrap="square" lIns="36576" tIns="36576" rIns="36576" bIns="36576" numCol="1" anchor="t" anchorCtr="0" compatLnSpc="1">
              <a:prstTxWarp prst="textNoShape">
                <a:avLst/>
              </a:prstTxWarp>
            </a:bodyPr>
            <a:lstStyle/>
            <a:p>
              <a:endParaRPr lang="fr-FR"/>
            </a:p>
          </p:txBody>
        </p:sp>
        <p:sp>
          <p:nvSpPr>
            <p:cNvPr id="43" name="Line 30"/>
            <p:cNvSpPr>
              <a:spLocks noChangeShapeType="1"/>
            </p:cNvSpPr>
            <p:nvPr/>
          </p:nvSpPr>
          <p:spPr bwMode="auto">
            <a:xfrm>
              <a:off x="2437538" y="5141762"/>
              <a:ext cx="757564" cy="0"/>
            </a:xfrm>
            <a:prstGeom prst="line">
              <a:avLst/>
            </a:prstGeom>
            <a:noFill/>
            <a:ln w="25400" algn="ctr">
              <a:solidFill>
                <a:srgbClr val="FF0000"/>
              </a:solidFill>
              <a:round/>
              <a:headEnd/>
              <a:tailEnd type="triangle" w="med" len="lg"/>
            </a:ln>
            <a:effectLst/>
          </p:spPr>
          <p:txBody>
            <a:bodyPr vert="horz" wrap="square" lIns="36576" tIns="36576" rIns="36576" bIns="36576" numCol="1" anchor="t" anchorCtr="0" compatLnSpc="1">
              <a:prstTxWarp prst="textNoShape">
                <a:avLst/>
              </a:prstTxWarp>
            </a:bodyPr>
            <a:lstStyle/>
            <a:p>
              <a:endParaRPr lang="fr-FR"/>
            </a:p>
          </p:txBody>
        </p:sp>
      </p:grpSp>
      <p:sp>
        <p:nvSpPr>
          <p:cNvPr id="44" name="Text Box 31"/>
          <p:cNvSpPr txBox="1">
            <a:spLocks noChangeArrowheads="1"/>
          </p:cNvSpPr>
          <p:nvPr/>
        </p:nvSpPr>
        <p:spPr bwMode="auto">
          <a:xfrm>
            <a:off x="3195102" y="5301304"/>
            <a:ext cx="1736937" cy="719984"/>
          </a:xfrm>
          <a:prstGeom prst="rect">
            <a:avLst/>
          </a:prstGeom>
          <a:solidFill>
            <a:srgbClr val="FFFFFF"/>
          </a:solidFill>
          <a:ln w="25400" algn="in">
            <a:solidFill>
              <a:srgbClr val="FF0000"/>
            </a:solidFill>
            <a:miter lim="800000"/>
            <a:headEnd/>
            <a:tailEnd/>
          </a:ln>
          <a:effectLst/>
        </p:spPr>
        <p:txBody>
          <a:bodyPr vert="horz" wrap="square" lIns="35560" tIns="35560" rIns="35560" bIns="3556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FF0000"/>
                </a:solidFill>
                <a:effectLst/>
                <a:latin typeface="Times New Roman" pitchFamily="18" charset="0"/>
              </a:rPr>
              <a:t>Vers les consommateurs</a:t>
            </a:r>
            <a:endParaRPr kumimoji="0" lang="fr-FR"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779503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linds(horizontal)">
                                      <p:cBhvr>
                                        <p:cTn id="23" dur="500"/>
                                        <p:tgtEl>
                                          <p:spTgt spid="33"/>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blinds(horizontal)">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blinds(horizontal)">
                                      <p:cBhvr>
                                        <p:cTn id="33" dur="500"/>
                                        <p:tgtEl>
                                          <p:spTgt spid="41"/>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blinds(horizontal)">
                                      <p:cBhvr>
                                        <p:cTn id="3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32" grpId="0" animBg="1"/>
      <p:bldP spid="4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tiguïté">
  <a:themeElements>
    <a:clrScheme name="Capitaux">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tiguïté">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326</TotalTime>
  <Words>482</Words>
  <Application>Microsoft Office PowerPoint</Application>
  <PresentationFormat>Affichage à l'écran (4:3)</PresentationFormat>
  <Paragraphs>113</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Contiguïté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v.chelle</dc:creator>
  <cp:lastModifiedBy>jean-luc lorrain</cp:lastModifiedBy>
  <cp:revision>27</cp:revision>
  <dcterms:created xsi:type="dcterms:W3CDTF">2015-09-15T15:18:26Z</dcterms:created>
  <dcterms:modified xsi:type="dcterms:W3CDTF">2017-10-07T15:26:23Z</dcterms:modified>
</cp:coreProperties>
</file>