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82" r:id="rId5"/>
    <p:sldId id="284" r:id="rId6"/>
    <p:sldId id="286" r:id="rId7"/>
    <p:sldId id="262" r:id="rId8"/>
    <p:sldId id="288" r:id="rId9"/>
    <p:sldId id="289" r:id="rId10"/>
    <p:sldId id="290" r:id="rId11"/>
    <p:sldId id="291" r:id="rId12"/>
    <p:sldId id="292" r:id="rId13"/>
    <p:sldId id="293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95" r:id="rId22"/>
  </p:sldIdLst>
  <p:sldSz cx="9144000" cy="6858000" type="screen4x3"/>
  <p:notesSz cx="6858000" cy="9144000"/>
  <p:custDataLst>
    <p:tags r:id="rId23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83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91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38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5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08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60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87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459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06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35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9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87B89-B292-4A02-8998-9A7F2BFC99E0}" type="datetimeFigureOut">
              <a:rPr lang="fr-FR" smtClean="0"/>
              <a:t>26/05/2016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989B-E5DF-4A0D-A519-FC75739491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02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Videos/06%20Mesures%20de%20r&#233;duction%20des%20impacts%20-%20D&#233;rivation%20hydraulique%20du.mp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Videos/06%20Prolongement%20de%20la%20ligne%2012,%20un%20chantier%20sans%20camion.mp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06 </a:t>
            </a:r>
            <a:br>
              <a:rPr lang="fr-FR" dirty="0" smtClean="0"/>
            </a:br>
            <a:r>
              <a:rPr lang="fr-FR" dirty="0"/>
              <a:t>Plan de Respect de l’Environnement</a:t>
            </a:r>
            <a:br>
              <a:rPr lang="fr-FR" dirty="0"/>
            </a:br>
            <a:r>
              <a:rPr lang="fr-FR" dirty="0"/>
              <a:t>PRE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Environnement et chantier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5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116632"/>
            <a:ext cx="793122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Gestion des déchets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55576" y="602128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Stockage des déchets en bennes ou fûts étanches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009650"/>
            <a:ext cx="75342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3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116632"/>
            <a:ext cx="793122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Protection des milieux aquatiques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963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99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116632"/>
            <a:ext cx="793122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Protection des milieux aquatiques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86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9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116632"/>
            <a:ext cx="793122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Protection des milieux aquatiques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6963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3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802"/>
            <a:ext cx="8784976" cy="585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8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0525"/>
            <a:ext cx="91059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5" y="476672"/>
            <a:ext cx="895105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21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28613"/>
            <a:ext cx="907732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1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90538"/>
            <a:ext cx="862965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5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b="1" dirty="0" smtClean="0"/>
              <a:t>Les </a:t>
            </a:r>
            <a:r>
              <a:rPr lang="fr-FR" b="1" dirty="0"/>
              <a:t>chantiers sont source potentielle d’impacts importants sur</a:t>
            </a:r>
          </a:p>
          <a:p>
            <a:pPr marL="0" indent="0">
              <a:buNone/>
            </a:pPr>
            <a:r>
              <a:rPr lang="fr-FR" b="1" dirty="0" smtClean="0"/>
              <a:t>l’environnement.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Beaucoup </a:t>
            </a:r>
            <a:r>
              <a:rPr lang="fr-FR" b="1" dirty="0"/>
              <a:t>de progrès réalisés en France </a:t>
            </a:r>
            <a:r>
              <a:rPr lang="fr-FR" b="1" dirty="0" smtClean="0"/>
              <a:t>:</a:t>
            </a:r>
          </a:p>
          <a:p>
            <a:pPr marL="0" indent="0">
              <a:buNone/>
            </a:pPr>
            <a:endParaRPr lang="fr-FR" b="1" dirty="0"/>
          </a:p>
          <a:p>
            <a:pPr marL="857250" lvl="1" indent="-457200">
              <a:buFont typeface="Wingdings" pitchFamily="2" charset="2"/>
              <a:buChar char="Ø"/>
            </a:pPr>
            <a:r>
              <a:rPr lang="fr-FR" b="1" dirty="0" smtClean="0"/>
              <a:t>Un </a:t>
            </a:r>
            <a:r>
              <a:rPr lang="fr-FR" b="1" dirty="0"/>
              <a:t>contexte réglementaire qui a évolué</a:t>
            </a:r>
          </a:p>
          <a:p>
            <a:pPr marL="857250" lvl="1" indent="-457200">
              <a:buFont typeface="Wingdings" pitchFamily="2" charset="2"/>
              <a:buChar char="Ø"/>
            </a:pPr>
            <a:endParaRPr lang="fr-FR" b="1" dirty="0" smtClean="0"/>
          </a:p>
          <a:p>
            <a:pPr marL="857250" lvl="1" indent="-457200">
              <a:buFont typeface="Wingdings" pitchFamily="2" charset="2"/>
              <a:buChar char="Ø"/>
            </a:pPr>
            <a:r>
              <a:rPr lang="fr-FR" b="1" dirty="0" smtClean="0"/>
              <a:t>Soutenu </a:t>
            </a:r>
            <a:r>
              <a:rPr lang="fr-FR" b="1" dirty="0"/>
              <a:t>par une méthodologie adaptée : guides du SETRA</a:t>
            </a:r>
          </a:p>
          <a:p>
            <a:pPr marL="857250" lvl="1" indent="-457200">
              <a:buFont typeface="Wingdings" pitchFamily="2" charset="2"/>
              <a:buChar char="Ø"/>
            </a:pPr>
            <a:endParaRPr lang="fr-FR" b="1" dirty="0" smtClean="0"/>
          </a:p>
          <a:p>
            <a:pPr marL="857250" lvl="1" indent="-457200">
              <a:buFont typeface="Wingdings" pitchFamily="2" charset="2"/>
              <a:buChar char="Ø"/>
            </a:pPr>
            <a:r>
              <a:rPr lang="fr-FR" b="1" dirty="0" smtClean="0"/>
              <a:t>Une </a:t>
            </a:r>
            <a:r>
              <a:rPr lang="fr-FR" b="1" dirty="0"/>
              <a:t>prise en compte systématique des enjeux environnementaux par </a:t>
            </a:r>
            <a:r>
              <a:rPr lang="fr-FR" b="1" dirty="0" smtClean="0"/>
              <a:t>les concepteurs routiers et </a:t>
            </a:r>
            <a:r>
              <a:rPr lang="fr-FR" b="1" dirty="0"/>
              <a:t>les entreprises pour garantir la qualité </a:t>
            </a:r>
            <a:r>
              <a:rPr lang="fr-FR" b="1" dirty="0" smtClean="0"/>
              <a:t>environnementale des </a:t>
            </a:r>
            <a:r>
              <a:rPr lang="fr-FR" b="1" dirty="0"/>
              <a:t>chantiers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4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04665"/>
            <a:ext cx="8229600" cy="352839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La phase chantier est une phase clef de la préoccupation environnementale :</a:t>
            </a:r>
          </a:p>
          <a:p>
            <a:pPr lvl="1"/>
            <a:r>
              <a:rPr lang="fr-FR" dirty="0" smtClean="0"/>
              <a:t>Premières atteintes physiques à l’environnement</a:t>
            </a:r>
          </a:p>
          <a:p>
            <a:pPr lvl="1"/>
            <a:r>
              <a:rPr lang="fr-FR" dirty="0" smtClean="0"/>
              <a:t>Des impacts différents de ceux de l’infrastructure</a:t>
            </a:r>
          </a:p>
          <a:p>
            <a:pPr lvl="2"/>
            <a:r>
              <a:rPr lang="fr-FR" dirty="0" smtClean="0"/>
              <a:t>Marginaux (à l’échelle du projet)</a:t>
            </a:r>
          </a:p>
          <a:p>
            <a:pPr lvl="2"/>
            <a:r>
              <a:rPr lang="fr-FR" dirty="0" smtClean="0"/>
              <a:t>Temporaires</a:t>
            </a:r>
          </a:p>
          <a:p>
            <a:pPr lvl="2"/>
            <a:r>
              <a:rPr lang="fr-FR" dirty="0" smtClean="0"/>
              <a:t>Mais qui peuvent être forts et irréversibles !!!</a:t>
            </a:r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323528" y="4725144"/>
            <a:ext cx="2664296" cy="936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491880" y="4077072"/>
            <a:ext cx="54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De plus en plus de maîtres d’ouvrages publics demandent un Plan de Respect de l’Environnement lors des réponses aux appels d’offres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7574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99592" y="54868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Pour finir avec une petite vidéo d’un assainissement provisoire de zone sur la ligne SEA Tours-Bordeaux…</a:t>
            </a:r>
            <a:endParaRPr lang="fr-FR" dirty="0"/>
          </a:p>
        </p:txBody>
      </p:sp>
      <p:pic>
        <p:nvPicPr>
          <p:cNvPr id="7171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441451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6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99592" y="54868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le prolongement de la ligne 12 du métro parisien… sans camion </a:t>
            </a:r>
            <a:endParaRPr lang="fr-FR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8068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0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348880"/>
            <a:ext cx="8640960" cy="3672408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Le SOPAE (Schéma Organisationnel d’un Plan Assurance Environnement) est un document qui indique les dispositions qu'un candidat à un marché public envisage d’adopter pour la préservation de l’environnement. </a:t>
            </a:r>
            <a:endParaRPr lang="fr-FR" dirty="0" smtClean="0"/>
          </a:p>
          <a:p>
            <a:r>
              <a:rPr lang="fr-FR" dirty="0" smtClean="0"/>
              <a:t>Une fois le marché signé, il le développera en Plan de Respect de l’Environnement (PRE) </a:t>
            </a:r>
          </a:p>
          <a:p>
            <a:r>
              <a:rPr lang="fr-FR" dirty="0" smtClean="0"/>
              <a:t>On parle indifféremment de PRE, ou PAE (Plan Assurance Environnement), documents identiques dont seul le nom change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931224" cy="778098"/>
          </a:xfrm>
        </p:spPr>
        <p:txBody>
          <a:bodyPr>
            <a:normAutofit/>
          </a:bodyPr>
          <a:lstStyle/>
          <a:p>
            <a:r>
              <a:rPr lang="fr-FR" dirty="0" smtClean="0"/>
              <a:t>En amont de la phase chantier…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2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 qu’on peut contenir un PRE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ANALYSE   DU   CONTEXTE   ENVIRONNEMENTAL   ET   DES PRINCIPALES CONTRAINTES ENVIRONNEMENTALES dont 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Suivi et gestion des déchets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pollution induite par le chantier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d'un minimum de 20% de matériaux de recyclage dans les enrobés hors couche de roulement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L’entrepreneur rappellera, les contraintes environnementales liées au site, et à l'impact du chantier sur le site.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point particulier sera fait sur la gestion des déchets de chantier avec l'examen de diverses propositions de valorisation ou de sites de recyclage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maître d'ouvrage impose un pourcentage minimal de 20 % de matériaux de recyclage dans les enrobés (hors couche de roulement)</a:t>
            </a:r>
          </a:p>
          <a:p>
            <a:endParaRPr lang="fr-FR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ORGANISATION </a:t>
            </a:r>
            <a:r>
              <a:rPr lang="fr-F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GENERALE DU CHANTIER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Entreprises - sous-traitants - fournisseurs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Organigramme, dont le(s) responsable(s) du suivi environnemental.</a:t>
            </a:r>
          </a:p>
          <a:p>
            <a:endParaRPr lang="fr-FR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PROCEDURES</a:t>
            </a:r>
            <a:endParaRPr lang="fr-FR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 des procédures environnementales dont à minima: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Schéma </a:t>
            </a:r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d'organisation et de suivi de l'élimination des déchets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Lutte </a:t>
            </a:r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contre les pollutions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principes d'élaboration et de suivi des procédures doivent être précisés</a:t>
            </a:r>
          </a:p>
          <a:p>
            <a:endParaRPr lang="fr-FR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</a:t>
            </a:r>
            <a:r>
              <a:rPr lang="fr-F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CRITIQUES ET POINTS D’ARRET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 des points critiques et proposition des points </a:t>
            </a:r>
            <a:r>
              <a:rPr lang="fr-FR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d’arrêt</a:t>
            </a:r>
          </a:p>
          <a:p>
            <a:pPr marL="457200" lvl="1" indent="0">
              <a:buNone/>
            </a:pPr>
            <a:endParaRPr lang="fr-FR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CONTROLES </a:t>
            </a:r>
            <a:r>
              <a:rPr lang="fr-F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INTERIEURS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Contrôles internes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Établir une notice traitant des principes concernant les contrôles et notamment sur les consignes d’exécution.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Contrôles externes</a:t>
            </a:r>
          </a:p>
          <a:p>
            <a:pPr marL="457200" lvl="1" indent="0">
              <a:buNone/>
            </a:pPr>
            <a:endParaRPr lang="fr-FR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780928"/>
            <a:ext cx="8856984" cy="2664296"/>
          </a:xfrm>
        </p:spPr>
        <p:txBody>
          <a:bodyPr/>
          <a:lstStyle/>
          <a:p>
            <a:r>
              <a:rPr lang="fr-FR" sz="2800" dirty="0" smtClean="0"/>
              <a:t>Mise en œuvre du Plan de respect de l’Environnement</a:t>
            </a:r>
          </a:p>
          <a:p>
            <a:r>
              <a:rPr lang="fr-FR" sz="2800" dirty="0" smtClean="0"/>
              <a:t>Contrôles</a:t>
            </a:r>
          </a:p>
          <a:p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931224" cy="778098"/>
          </a:xfrm>
        </p:spPr>
        <p:txBody>
          <a:bodyPr>
            <a:normAutofit/>
          </a:bodyPr>
          <a:lstStyle/>
          <a:p>
            <a:r>
              <a:rPr lang="fr-FR" dirty="0" smtClean="0"/>
              <a:t>En phase chantier…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2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83568" y="2852936"/>
            <a:ext cx="7931224" cy="77809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Des exemples de protections concrètes mises en œuvre sur chantier…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903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978650" cy="401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611560" y="620688"/>
            <a:ext cx="7931224" cy="77809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Bassins de récupération des eaux polluées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68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116632"/>
            <a:ext cx="793122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Plan Alerte Pollution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4"/>
            <a:ext cx="4630493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28" y="587727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Prévention en cas de déversement de produit polluant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99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23528" y="116632"/>
            <a:ext cx="793122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Gestion des déchets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23528" y="587727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Tri des déchets inertes</a:t>
            </a:r>
            <a:endParaRPr lang="fr-FR" dirty="0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73549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d819aab4dafce325040f912d647e939762d7ada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305</Words>
  <Application>Microsoft Office PowerPoint</Application>
  <PresentationFormat>Affichage à l'écran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06  Plan de Respect de l’Environnement PRE</vt:lpstr>
      <vt:lpstr>Présentation PowerPoint</vt:lpstr>
      <vt:lpstr>En amont de la phase chantier…</vt:lpstr>
      <vt:lpstr>Ce qu’on peut contenir un PRE</vt:lpstr>
      <vt:lpstr>En phase chantier…</vt:lpstr>
      <vt:lpstr>Des exemples de protections concrètes mises en œuvre sur chantier…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Catherine DHERBECOURT</dc:creator>
  <cp:lastModifiedBy>Cath</cp:lastModifiedBy>
  <cp:revision>18</cp:revision>
  <dcterms:created xsi:type="dcterms:W3CDTF">2012-09-06T13:21:13Z</dcterms:created>
  <dcterms:modified xsi:type="dcterms:W3CDTF">2016-05-26T14:43:03Z</dcterms:modified>
</cp:coreProperties>
</file>