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60" r:id="rId2"/>
    <p:sldId id="282" r:id="rId3"/>
    <p:sldId id="283" r:id="rId4"/>
    <p:sldId id="284" r:id="rId5"/>
    <p:sldId id="293" r:id="rId6"/>
    <p:sldId id="295" r:id="rId7"/>
    <p:sldId id="265" r:id="rId8"/>
    <p:sldId id="286" r:id="rId9"/>
    <p:sldId id="287" r:id="rId10"/>
    <p:sldId id="267" r:id="rId11"/>
    <p:sldId id="268" r:id="rId12"/>
    <p:sldId id="288" r:id="rId13"/>
    <p:sldId id="297" r:id="rId14"/>
    <p:sldId id="261" r:id="rId15"/>
    <p:sldId id="289" r:id="rId16"/>
    <p:sldId id="262" r:id="rId17"/>
    <p:sldId id="290" r:id="rId18"/>
    <p:sldId id="292" r:id="rId19"/>
    <p:sldId id="269" r:id="rId20"/>
    <p:sldId id="270" r:id="rId21"/>
    <p:sldId id="272" r:id="rId22"/>
    <p:sldId id="273" r:id="rId23"/>
    <p:sldId id="296" r:id="rId24"/>
    <p:sldId id="256" r:id="rId25"/>
    <p:sldId id="257" r:id="rId26"/>
    <p:sldId id="274" r:id="rId27"/>
    <p:sldId id="276" r:id="rId28"/>
    <p:sldId id="281" r:id="rId29"/>
    <p:sldId id="280" r:id="rId30"/>
    <p:sldId id="277" r:id="rId31"/>
    <p:sldId id="278" r:id="rId32"/>
    <p:sldId id="298" r:id="rId33"/>
    <p:sldId id="299" r:id="rId34"/>
    <p:sldId id="300" r:id="rId35"/>
  </p:sldIdLst>
  <p:sldSz cx="9144000" cy="6858000" type="screen4x3"/>
  <p:notesSz cx="6832600" cy="996315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60793" cy="49815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70226" y="0"/>
            <a:ext cx="2960793" cy="498158"/>
          </a:xfrm>
          <a:prstGeom prst="rect">
            <a:avLst/>
          </a:prstGeom>
        </p:spPr>
        <p:txBody>
          <a:bodyPr vert="horz" lIns="91440" tIns="45720" rIns="91440" bIns="45720" rtlCol="0"/>
          <a:lstStyle>
            <a:lvl1pPr algn="r">
              <a:defRPr sz="1200"/>
            </a:lvl1pPr>
          </a:lstStyle>
          <a:p>
            <a:fld id="{0DDA092A-75B4-47C9-B08E-640516124675}" type="datetimeFigureOut">
              <a:rPr lang="fr-FR" smtClean="0"/>
              <a:t>26/05/2016</a:t>
            </a:fld>
            <a:endParaRPr lang="fr-FR"/>
          </a:p>
        </p:txBody>
      </p:sp>
      <p:sp>
        <p:nvSpPr>
          <p:cNvPr id="4" name="Espace réservé de l'image des diapositives 3"/>
          <p:cNvSpPr>
            <a:spLocks noGrp="1" noRot="1" noChangeAspect="1"/>
          </p:cNvSpPr>
          <p:nvPr>
            <p:ph type="sldImg" idx="2"/>
          </p:nvPr>
        </p:nvSpPr>
        <p:spPr>
          <a:xfrm>
            <a:off x="927100" y="747713"/>
            <a:ext cx="4978400" cy="37353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3260" y="4732496"/>
            <a:ext cx="5466080" cy="4483418"/>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63263"/>
            <a:ext cx="2960793" cy="498158"/>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70226" y="9463263"/>
            <a:ext cx="2960793" cy="498158"/>
          </a:xfrm>
          <a:prstGeom prst="rect">
            <a:avLst/>
          </a:prstGeom>
        </p:spPr>
        <p:txBody>
          <a:bodyPr vert="horz" lIns="91440" tIns="45720" rIns="91440" bIns="45720" rtlCol="0" anchor="b"/>
          <a:lstStyle>
            <a:lvl1pPr algn="r">
              <a:defRPr sz="1200"/>
            </a:lvl1pPr>
          </a:lstStyle>
          <a:p>
            <a:fld id="{F559312F-6542-4C58-B897-8C7451464316}" type="slidenum">
              <a:rPr lang="fr-FR" smtClean="0"/>
              <a:t>‹N°›</a:t>
            </a:fld>
            <a:endParaRPr lang="fr-FR"/>
          </a:p>
        </p:txBody>
      </p:sp>
    </p:spTree>
    <p:extLst>
      <p:ext uri="{BB962C8B-B14F-4D97-AF65-F5344CB8AC3E}">
        <p14:creationId xmlns:p14="http://schemas.microsoft.com/office/powerpoint/2010/main" val="1710086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B828562E-0E6C-453B-8EE3-FFF1378F073C}" type="datetimeFigureOut">
              <a:rPr lang="fr-FR" smtClean="0"/>
              <a:t>26/05/2016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3616911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828562E-0E6C-453B-8EE3-FFF1378F073C}" type="datetimeFigureOut">
              <a:rPr lang="fr-FR" smtClean="0"/>
              <a:t>26/05/2016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3633890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828562E-0E6C-453B-8EE3-FFF1378F073C}" type="datetimeFigureOut">
              <a:rPr lang="fr-FR" smtClean="0"/>
              <a:t>26/05/2016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1788051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828562E-0E6C-453B-8EE3-FFF1378F073C}" type="datetimeFigureOut">
              <a:rPr lang="fr-FR" smtClean="0"/>
              <a:t>26/05/2016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1944959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B828562E-0E6C-453B-8EE3-FFF1378F073C}" type="datetimeFigureOut">
              <a:rPr lang="fr-FR" smtClean="0"/>
              <a:t>26/05/2016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464180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828562E-0E6C-453B-8EE3-FFF1378F073C}" type="datetimeFigureOut">
              <a:rPr lang="fr-FR" smtClean="0"/>
              <a:t>26/05/2016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2539172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828562E-0E6C-453B-8EE3-FFF1378F073C}" type="datetimeFigureOut">
              <a:rPr lang="fr-FR" smtClean="0"/>
              <a:t>26/05/2016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3594295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B828562E-0E6C-453B-8EE3-FFF1378F073C}" type="datetimeFigureOut">
              <a:rPr lang="fr-FR" smtClean="0"/>
              <a:t>26/05/2016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3399589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828562E-0E6C-453B-8EE3-FFF1378F073C}" type="datetimeFigureOut">
              <a:rPr lang="fr-FR" smtClean="0"/>
              <a:t>26/05/2016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975606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828562E-0E6C-453B-8EE3-FFF1378F073C}" type="datetimeFigureOut">
              <a:rPr lang="fr-FR" smtClean="0"/>
              <a:t>26/05/2016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1209260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828562E-0E6C-453B-8EE3-FFF1378F073C}" type="datetimeFigureOut">
              <a:rPr lang="fr-FR" smtClean="0"/>
              <a:t>26/05/2016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F9CF300-89A7-4C6C-B89D-C833646AE556}" type="slidenum">
              <a:rPr lang="fr-FR" smtClean="0"/>
              <a:t>‹N°›</a:t>
            </a:fld>
            <a:endParaRPr lang="fr-FR"/>
          </a:p>
        </p:txBody>
      </p:sp>
    </p:spTree>
    <p:extLst>
      <p:ext uri="{BB962C8B-B14F-4D97-AF65-F5344CB8AC3E}">
        <p14:creationId xmlns:p14="http://schemas.microsoft.com/office/powerpoint/2010/main" val="1278786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8562E-0E6C-453B-8EE3-FFF1378F073C}" type="datetimeFigureOut">
              <a:rPr lang="fr-FR" smtClean="0"/>
              <a:t>26/05/2016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9CF300-89A7-4C6C-B89D-C833646AE556}" type="slidenum">
              <a:rPr lang="fr-FR" smtClean="0"/>
              <a:t>‹N°›</a:t>
            </a:fld>
            <a:endParaRPr lang="fr-FR"/>
          </a:p>
        </p:txBody>
      </p:sp>
    </p:spTree>
    <p:extLst>
      <p:ext uri="{BB962C8B-B14F-4D97-AF65-F5344CB8AC3E}">
        <p14:creationId xmlns:p14="http://schemas.microsoft.com/office/powerpoint/2010/main" val="22788972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Videos/04%20Le%20tri%20des%20d&#233;chets%20de%20chantier%20en%20infographie%20par%20Paprec%20Gro.mp4" TargetMode="External"/><Relationship Id="rId2" Type="http://schemas.openxmlformats.org/officeDocument/2006/relationships/hyperlink" Target="https://www.youtube.com/watch?v=EpcCgXYVnPo"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hyperlink" Target="Videos/04%20Tri%20des%20d&#233;chets%20du%20BTP%20&#224;%20Nice%20Lingosti&#232;re%20-%20Veolia%20Propret&#233;.mp4" TargetMode="External"/><Relationship Id="rId2" Type="http://schemas.openxmlformats.org/officeDocument/2006/relationships/hyperlink" Target="https://www.youtube.com/watch?v=wr20HvX4WKw" TargetMode="Externa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Videos/04%20video%20FFB%20dechets.flv"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04-3%20exercice%20trier%20les%20dechets%20PROF.ppt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g"/><Relationship Id="rId7" Type="http://schemas.openxmlformats.org/officeDocument/2006/relationships/image" Target="../media/image11.jpeg"/><Relationship Id="rId12" Type="http://schemas.openxmlformats.org/officeDocument/2006/relationships/image" Target="../media/image16.jp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g"/><Relationship Id="rId11" Type="http://schemas.openxmlformats.org/officeDocument/2006/relationships/image" Target="../media/image15.jp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g"/><Relationship Id="rId14" Type="http://schemas.openxmlformats.org/officeDocument/2006/relationships/image" Target="../media/image18.jp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hyperlink" Target="http://www.dechets-chantier.ffbatiment.fr/pictos-dechet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04 La gestion des déchets</a:t>
            </a:r>
            <a:endParaRPr lang="fr-FR" dirty="0"/>
          </a:p>
        </p:txBody>
      </p:sp>
      <p:sp>
        <p:nvSpPr>
          <p:cNvPr id="3" name="Sous-titre 2"/>
          <p:cNvSpPr>
            <a:spLocks noGrp="1"/>
          </p:cNvSpPr>
          <p:nvPr>
            <p:ph type="subTitle" idx="1"/>
          </p:nvPr>
        </p:nvSpPr>
        <p:spPr/>
        <p:txBody>
          <a:bodyPr/>
          <a:lstStyle/>
          <a:p>
            <a:r>
              <a:rPr lang="fr-FR" dirty="0"/>
              <a:t>http://www.developpement-durable.gouv.fr/-Gestion-des-dechets-.html</a:t>
            </a:r>
          </a:p>
        </p:txBody>
      </p:sp>
    </p:spTree>
    <p:extLst>
      <p:ext uri="{BB962C8B-B14F-4D97-AF65-F5344CB8AC3E}">
        <p14:creationId xmlns:p14="http://schemas.microsoft.com/office/powerpoint/2010/main" val="1637739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txBody>
          <a:bodyPr/>
          <a:lstStyle/>
          <a:p>
            <a:r>
              <a:rPr lang="fr-FR" dirty="0" smtClean="0"/>
              <a:t>Les filières réglementaires</a:t>
            </a:r>
            <a:endParaRPr lang="fr-FR" dirty="0"/>
          </a:p>
        </p:txBody>
      </p:sp>
      <p:sp>
        <p:nvSpPr>
          <p:cNvPr id="3" name="Espace réservé du contenu 2"/>
          <p:cNvSpPr>
            <a:spLocks noGrp="1"/>
          </p:cNvSpPr>
          <p:nvPr>
            <p:ph idx="1"/>
          </p:nvPr>
        </p:nvSpPr>
        <p:spPr>
          <a:xfrm>
            <a:off x="107504" y="1268760"/>
            <a:ext cx="8579296" cy="5328592"/>
          </a:xfrm>
        </p:spPr>
        <p:txBody>
          <a:bodyPr>
            <a:normAutofit fontScale="47500" lnSpcReduction="20000"/>
          </a:bodyPr>
          <a:lstStyle/>
          <a:p>
            <a:pPr marL="0" indent="0" algn="ctr">
              <a:buNone/>
            </a:pPr>
            <a:r>
              <a:rPr lang="fr-FR" sz="4400" dirty="0" smtClean="0"/>
              <a:t>Pour chaque grande catégorie de déchets des filières d’élimination réglementaires existent. </a:t>
            </a:r>
          </a:p>
          <a:p>
            <a:pPr marL="0" indent="0" algn="ctr">
              <a:buNone/>
            </a:pPr>
            <a:r>
              <a:rPr lang="fr-FR" sz="4400" dirty="0" smtClean="0"/>
              <a:t>La filière « valorisation » doit être privilégiée dans tous les cas.</a:t>
            </a:r>
          </a:p>
          <a:p>
            <a:pPr marL="0" indent="0">
              <a:buNone/>
            </a:pPr>
            <a:endParaRPr lang="fr-FR" dirty="0" smtClean="0"/>
          </a:p>
          <a:p>
            <a:r>
              <a:rPr lang="fr-FR" sz="3600" dirty="0" smtClean="0"/>
              <a:t>Inertes </a:t>
            </a:r>
          </a:p>
          <a:p>
            <a:pPr lvl="1">
              <a:buFont typeface="Wingdings" panose="05000000000000000000" pitchFamily="2" charset="2"/>
              <a:buChar char="Ø"/>
            </a:pPr>
            <a:r>
              <a:rPr lang="fr-FR" sz="3600" dirty="0" smtClean="0"/>
              <a:t>Valorisation : recyclage, réutilisation</a:t>
            </a:r>
          </a:p>
          <a:p>
            <a:pPr lvl="1">
              <a:buFont typeface="Wingdings" panose="05000000000000000000" pitchFamily="2" charset="2"/>
              <a:buChar char="Ø"/>
            </a:pPr>
            <a:r>
              <a:rPr lang="fr-FR" sz="3600" dirty="0" smtClean="0"/>
              <a:t>Stockage en « centre de stockage de déchets inertes » (CSDI de classe 3) ou en carrière en cours de réhabilitation</a:t>
            </a:r>
          </a:p>
          <a:p>
            <a:pPr marL="457200" lvl="1" indent="0">
              <a:buNone/>
            </a:pPr>
            <a:endParaRPr lang="fr-FR" sz="3600" dirty="0" smtClean="0"/>
          </a:p>
          <a:p>
            <a:r>
              <a:rPr lang="fr-FR" sz="3600" dirty="0" smtClean="0"/>
              <a:t>DIB</a:t>
            </a:r>
          </a:p>
          <a:p>
            <a:pPr lvl="1">
              <a:buFont typeface="Wingdings" panose="05000000000000000000" pitchFamily="2" charset="2"/>
              <a:buChar char="Ø"/>
            </a:pPr>
            <a:r>
              <a:rPr lang="fr-FR" sz="3600" dirty="0" smtClean="0"/>
              <a:t>Valorisation : recyclage, réutilisation</a:t>
            </a:r>
          </a:p>
          <a:p>
            <a:pPr lvl="1">
              <a:buFont typeface="Wingdings" panose="05000000000000000000" pitchFamily="2" charset="2"/>
              <a:buChar char="Ø"/>
            </a:pPr>
            <a:r>
              <a:rPr lang="fr-FR" sz="3600" dirty="0" smtClean="0"/>
              <a:t>Incinération dans des usines agréées avec récupération d’énergie</a:t>
            </a:r>
          </a:p>
          <a:p>
            <a:pPr lvl="1">
              <a:buFont typeface="Wingdings" panose="05000000000000000000" pitchFamily="2" charset="2"/>
              <a:buChar char="Ø"/>
            </a:pPr>
            <a:r>
              <a:rPr lang="fr-FR" sz="3600" dirty="0" smtClean="0"/>
              <a:t>Stockage en « centre de stockage de déchets ultimes » (CS de classe 2)</a:t>
            </a:r>
          </a:p>
          <a:p>
            <a:pPr marL="457200" lvl="1" indent="0">
              <a:buNone/>
            </a:pPr>
            <a:endParaRPr lang="fr-FR" sz="3600" dirty="0"/>
          </a:p>
          <a:p>
            <a:pPr marL="457200" lvl="1" indent="0">
              <a:buNone/>
            </a:pPr>
            <a:endParaRPr lang="fr-FR" sz="3600" dirty="0" smtClean="0"/>
          </a:p>
          <a:p>
            <a:r>
              <a:rPr lang="fr-FR" sz="3600" dirty="0" smtClean="0"/>
              <a:t>DIS</a:t>
            </a:r>
          </a:p>
          <a:p>
            <a:pPr lvl="1">
              <a:buFont typeface="Wingdings" panose="05000000000000000000" pitchFamily="2" charset="2"/>
              <a:buChar char="Ø"/>
            </a:pPr>
            <a:r>
              <a:rPr lang="fr-FR" sz="3600" dirty="0" smtClean="0"/>
              <a:t>Valorisation: recyclage</a:t>
            </a:r>
          </a:p>
          <a:p>
            <a:pPr lvl="1">
              <a:buFont typeface="Wingdings" panose="05000000000000000000" pitchFamily="2" charset="2"/>
              <a:buChar char="Ø"/>
            </a:pPr>
            <a:r>
              <a:rPr lang="fr-FR" sz="3600" dirty="0" smtClean="0"/>
              <a:t>Stockage en « Centre de stockage de classe 1) après stabilisation</a:t>
            </a:r>
          </a:p>
          <a:p>
            <a:pPr lvl="1">
              <a:buFont typeface="Wingdings" panose="05000000000000000000" pitchFamily="2" charset="2"/>
              <a:buChar char="Ø"/>
            </a:pPr>
            <a:r>
              <a:rPr lang="fr-FR" sz="3600" dirty="0" smtClean="0"/>
              <a:t>Incinération dans des usines agrées avec récupération d’énergie</a:t>
            </a:r>
          </a:p>
        </p:txBody>
      </p:sp>
    </p:spTree>
    <p:extLst>
      <p:ext uri="{BB962C8B-B14F-4D97-AF65-F5344CB8AC3E}">
        <p14:creationId xmlns:p14="http://schemas.microsoft.com/office/powerpoint/2010/main" val="29748967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914" y="1340768"/>
            <a:ext cx="8121542" cy="5240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mtClean="0"/>
              <a:t>Les filières réglementaires</a:t>
            </a:r>
            <a:endParaRPr lang="fr-FR" dirty="0"/>
          </a:p>
        </p:txBody>
      </p:sp>
    </p:spTree>
    <p:extLst>
      <p:ext uri="{BB962C8B-B14F-4D97-AF65-F5344CB8AC3E}">
        <p14:creationId xmlns:p14="http://schemas.microsoft.com/office/powerpoint/2010/main" val="255165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74638"/>
            <a:ext cx="8784976" cy="706090"/>
          </a:xfrm>
        </p:spPr>
        <p:txBody>
          <a:bodyPr>
            <a:noAutofit/>
          </a:bodyPr>
          <a:lstStyle/>
          <a:p>
            <a:r>
              <a:rPr lang="fr-FR" sz="3200" dirty="0" smtClean="0"/>
              <a:t>Le tri des déchets en vidéo </a:t>
            </a:r>
            <a:br>
              <a:rPr lang="fr-FR" sz="3200" dirty="0" smtClean="0"/>
            </a:br>
            <a:r>
              <a:rPr lang="fr-FR" sz="3200" dirty="0" smtClean="0"/>
              <a:t>(infographie Groupe PAPREC)</a:t>
            </a:r>
            <a:endParaRPr lang="fr-FR" sz="3200" dirty="0"/>
          </a:p>
        </p:txBody>
      </p:sp>
      <p:sp>
        <p:nvSpPr>
          <p:cNvPr id="3" name="Espace réservé du contenu 2"/>
          <p:cNvSpPr>
            <a:spLocks noGrp="1"/>
          </p:cNvSpPr>
          <p:nvPr>
            <p:ph idx="1"/>
          </p:nvPr>
        </p:nvSpPr>
        <p:spPr>
          <a:xfrm>
            <a:off x="3995936" y="6381328"/>
            <a:ext cx="5040560" cy="320899"/>
          </a:xfrm>
        </p:spPr>
        <p:txBody>
          <a:bodyPr>
            <a:normAutofit fontScale="55000" lnSpcReduction="20000"/>
          </a:bodyPr>
          <a:lstStyle/>
          <a:p>
            <a:pPr marL="0" indent="0">
              <a:buNone/>
            </a:pPr>
            <a:r>
              <a:rPr lang="fr-FR" dirty="0">
                <a:hlinkClick r:id="rId2"/>
              </a:rPr>
              <a:t>https://</a:t>
            </a:r>
            <a:r>
              <a:rPr lang="fr-FR" dirty="0" smtClean="0">
                <a:hlinkClick r:id="rId2"/>
              </a:rPr>
              <a:t>www.youtube.com/watch?v=EpcCgXYVnPo</a:t>
            </a:r>
            <a:endParaRPr lang="fr-FR" dirty="0" smtClean="0"/>
          </a:p>
        </p:txBody>
      </p:sp>
      <p:pic>
        <p:nvPicPr>
          <p:cNvPr id="1027" name="Picture 3">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556792"/>
            <a:ext cx="7208981" cy="4071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0221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74638"/>
            <a:ext cx="8784976" cy="706090"/>
          </a:xfrm>
        </p:spPr>
        <p:txBody>
          <a:bodyPr>
            <a:normAutofit/>
          </a:bodyPr>
          <a:lstStyle/>
          <a:p>
            <a:r>
              <a:rPr lang="fr-FR" sz="3600" dirty="0" smtClean="0"/>
              <a:t>Le tri des déchets en vidéo (Véolia)</a:t>
            </a:r>
            <a:endParaRPr lang="fr-FR" sz="3600" dirty="0"/>
          </a:p>
        </p:txBody>
      </p:sp>
      <p:sp>
        <p:nvSpPr>
          <p:cNvPr id="3" name="Espace réservé du contenu 2"/>
          <p:cNvSpPr>
            <a:spLocks noGrp="1"/>
          </p:cNvSpPr>
          <p:nvPr>
            <p:ph idx="1"/>
          </p:nvPr>
        </p:nvSpPr>
        <p:spPr>
          <a:xfrm>
            <a:off x="3635896" y="6093296"/>
            <a:ext cx="5194920" cy="320899"/>
          </a:xfrm>
        </p:spPr>
        <p:txBody>
          <a:bodyPr>
            <a:normAutofit fontScale="55000" lnSpcReduction="20000"/>
          </a:bodyPr>
          <a:lstStyle/>
          <a:p>
            <a:pPr marL="0" indent="0" algn="r">
              <a:buNone/>
            </a:pPr>
            <a:r>
              <a:rPr lang="fr-FR" dirty="0" smtClean="0">
                <a:hlinkClick r:id="rId2"/>
              </a:rPr>
              <a:t>https</a:t>
            </a:r>
            <a:r>
              <a:rPr lang="fr-FR" dirty="0">
                <a:hlinkClick r:id="rId2"/>
              </a:rPr>
              <a:t>://</a:t>
            </a:r>
            <a:r>
              <a:rPr lang="fr-FR" dirty="0" smtClean="0">
                <a:hlinkClick r:id="rId2"/>
              </a:rPr>
              <a:t>www.youtube.com/watch?v=wr20HvX4WKw</a:t>
            </a:r>
            <a:endParaRPr lang="fr-FR" dirty="0" smtClean="0"/>
          </a:p>
          <a:p>
            <a:pPr marL="0" indent="0" algn="r">
              <a:buNone/>
            </a:pPr>
            <a:endParaRPr lang="fr-FR" dirty="0"/>
          </a:p>
        </p:txBody>
      </p:sp>
      <p:pic>
        <p:nvPicPr>
          <p:cNvPr id="2050"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1052513"/>
            <a:ext cx="8439150"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1407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3405"/>
          <a:stretch/>
        </p:blipFill>
        <p:spPr bwMode="auto">
          <a:xfrm>
            <a:off x="288326" y="1754769"/>
            <a:ext cx="3995642" cy="47245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7879" y="1772816"/>
            <a:ext cx="3715782" cy="4763279"/>
          </a:xfrm>
          <a:prstGeom prst="rect">
            <a:avLst/>
          </a:prstGeom>
          <a:ln>
            <a:solidFill>
              <a:schemeClr val="tx1"/>
            </a:solidFill>
          </a:ln>
        </p:spPr>
      </p:pic>
      <p:sp>
        <p:nvSpPr>
          <p:cNvPr id="2" name="Titre 1"/>
          <p:cNvSpPr>
            <a:spLocks noGrp="1"/>
          </p:cNvSpPr>
          <p:nvPr>
            <p:ph type="title"/>
          </p:nvPr>
        </p:nvSpPr>
        <p:spPr>
          <a:xfrm>
            <a:off x="5292" y="0"/>
            <a:ext cx="8599156" cy="1930226"/>
          </a:xfrm>
        </p:spPr>
        <p:txBody>
          <a:bodyPr>
            <a:normAutofit/>
          </a:bodyPr>
          <a:lstStyle/>
          <a:p>
            <a:r>
              <a:rPr lang="fr-FR" dirty="0" smtClean="0"/>
              <a:t>Le plan départemental </a:t>
            </a:r>
            <a:br>
              <a:rPr lang="fr-FR" dirty="0" smtClean="0"/>
            </a:br>
            <a:r>
              <a:rPr lang="fr-FR" dirty="0" smtClean="0"/>
              <a:t>de gestion des déchets</a:t>
            </a:r>
            <a:endParaRPr lang="fr-FR" dirty="0"/>
          </a:p>
        </p:txBody>
      </p:sp>
    </p:spTree>
    <p:extLst>
      <p:ext uri="{BB962C8B-B14F-4D97-AF65-F5344CB8AC3E}">
        <p14:creationId xmlns:p14="http://schemas.microsoft.com/office/powerpoint/2010/main" val="33740403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Avant 2016…</a:t>
            </a:r>
            <a:endParaRPr lang="fr-FR" dirty="0"/>
          </a:p>
        </p:txBody>
      </p:sp>
      <p:sp>
        <p:nvSpPr>
          <p:cNvPr id="3" name="Espace réservé du contenu 2"/>
          <p:cNvSpPr>
            <a:spLocks noGrp="1"/>
          </p:cNvSpPr>
          <p:nvPr>
            <p:ph idx="1"/>
          </p:nvPr>
        </p:nvSpPr>
        <p:spPr>
          <a:xfrm>
            <a:off x="457200" y="1600201"/>
            <a:ext cx="8229600" cy="3989040"/>
          </a:xfrm>
        </p:spPr>
        <p:txBody>
          <a:bodyPr>
            <a:normAutofit/>
          </a:bodyPr>
          <a:lstStyle/>
          <a:p>
            <a:pPr marL="0" indent="0">
              <a:buNone/>
            </a:pPr>
            <a:r>
              <a:rPr lang="fr-FR" dirty="0" smtClean="0"/>
              <a:t>Depuis la </a:t>
            </a:r>
            <a:r>
              <a:rPr lang="fr-FR" dirty="0"/>
              <a:t>loi Grenelle </a:t>
            </a:r>
            <a:r>
              <a:rPr lang="fr-FR" dirty="0" smtClean="0"/>
              <a:t>2, les Plans de prévention et </a:t>
            </a:r>
            <a:r>
              <a:rPr lang="fr-FR" dirty="0"/>
              <a:t>de gestion des déchets du BTP </a:t>
            </a:r>
            <a:endParaRPr lang="fr-FR" dirty="0" smtClean="0"/>
          </a:p>
          <a:p>
            <a:pPr lvl="1"/>
            <a:r>
              <a:rPr lang="fr-FR" dirty="0"/>
              <a:t>O</a:t>
            </a:r>
            <a:r>
              <a:rPr lang="fr-FR" dirty="0" smtClean="0"/>
              <a:t>bligatoires </a:t>
            </a:r>
          </a:p>
          <a:p>
            <a:pPr lvl="1"/>
            <a:r>
              <a:rPr lang="fr-FR" dirty="0" smtClean="0"/>
              <a:t>Élaborés sous la responsabilité des Conseils Généraux</a:t>
            </a:r>
          </a:p>
          <a:p>
            <a:pPr lvl="1"/>
            <a:r>
              <a:rPr lang="fr-FR" dirty="0" smtClean="0"/>
              <a:t>Approuvés par le préfet</a:t>
            </a:r>
          </a:p>
          <a:p>
            <a:pPr lvl="1"/>
            <a:r>
              <a:rPr lang="fr-FR" dirty="0" smtClean="0"/>
              <a:t>Mis à disposition du public</a:t>
            </a:r>
            <a:r>
              <a:rPr lang="fr-FR" dirty="0"/>
              <a:t/>
            </a:r>
            <a:br>
              <a:rPr lang="fr-FR" dirty="0"/>
            </a:br>
            <a:endParaRPr lang="fr-FR" dirty="0"/>
          </a:p>
        </p:txBody>
      </p:sp>
      <p:sp>
        <p:nvSpPr>
          <p:cNvPr id="4" name="Flèche droite 3"/>
          <p:cNvSpPr/>
          <p:nvPr/>
        </p:nvSpPr>
        <p:spPr>
          <a:xfrm>
            <a:off x="1187624" y="5733256"/>
            <a:ext cx="3384376"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4860032" y="5157192"/>
            <a:ext cx="3960440" cy="1446550"/>
          </a:xfrm>
          <a:prstGeom prst="rect">
            <a:avLst/>
          </a:prstGeom>
          <a:noFill/>
        </p:spPr>
        <p:txBody>
          <a:bodyPr wrap="square" rtlCol="0">
            <a:spAutoFit/>
          </a:bodyPr>
          <a:lstStyle/>
          <a:p>
            <a:r>
              <a:rPr lang="fr-FR" sz="4400" dirty="0" smtClean="0"/>
              <a:t>Compétence</a:t>
            </a:r>
          </a:p>
          <a:p>
            <a:r>
              <a:rPr lang="fr-FR" sz="4400" dirty="0" smtClean="0"/>
              <a:t>Départements </a:t>
            </a:r>
            <a:endParaRPr lang="fr-FR" sz="4400" dirty="0"/>
          </a:p>
        </p:txBody>
      </p:sp>
    </p:spTree>
    <p:extLst>
      <p:ext uri="{BB962C8B-B14F-4D97-AF65-F5344CB8AC3E}">
        <p14:creationId xmlns:p14="http://schemas.microsoft.com/office/powerpoint/2010/main" val="358699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196752"/>
            <a:ext cx="8819022" cy="4680520"/>
          </a:xfrm>
        </p:spPr>
        <p:txBody>
          <a:bodyPr>
            <a:normAutofit fontScale="25000" lnSpcReduction="20000"/>
          </a:bodyPr>
          <a:lstStyle/>
          <a:p>
            <a:endParaRPr lang="fr-FR" sz="5400" b="1" dirty="0" smtClean="0"/>
          </a:p>
          <a:p>
            <a:r>
              <a:rPr lang="fr-FR" sz="12800" dirty="0" smtClean="0"/>
              <a:t>modifie </a:t>
            </a:r>
            <a:r>
              <a:rPr lang="fr-FR" sz="12800" dirty="0"/>
              <a:t>profondément les articles L541-13 à L541-15 du Code de l'environnement </a:t>
            </a:r>
            <a:endParaRPr lang="fr-FR" sz="12800" dirty="0" smtClean="0"/>
          </a:p>
          <a:p>
            <a:r>
              <a:rPr lang="fr-FR" sz="12800" dirty="0" smtClean="0"/>
              <a:t>Planification </a:t>
            </a:r>
            <a:r>
              <a:rPr lang="fr-FR" sz="12800" dirty="0"/>
              <a:t>et </a:t>
            </a:r>
            <a:r>
              <a:rPr lang="fr-FR" sz="12800" dirty="0" smtClean="0"/>
              <a:t>Gestion </a:t>
            </a:r>
            <a:r>
              <a:rPr lang="fr-FR" sz="12800" dirty="0"/>
              <a:t>des déchets </a:t>
            </a:r>
            <a:r>
              <a:rPr lang="fr-FR" sz="12800" dirty="0" smtClean="0"/>
              <a:t>sont confiés aux Conseils régionaux</a:t>
            </a:r>
          </a:p>
          <a:p>
            <a:r>
              <a:rPr lang="fr-FR" sz="12800" dirty="0" smtClean="0"/>
              <a:t>Création d’un </a:t>
            </a:r>
            <a:r>
              <a:rPr lang="fr-FR" sz="12800" dirty="0"/>
              <a:t>plan régional de prévention et de gestion des </a:t>
            </a:r>
            <a:r>
              <a:rPr lang="fr-FR" sz="12800" dirty="0" smtClean="0"/>
              <a:t>déchets </a:t>
            </a:r>
            <a:r>
              <a:rPr lang="fr-FR" sz="9600" dirty="0"/>
              <a:t>(Délai : 18 mois</a:t>
            </a:r>
            <a:r>
              <a:rPr lang="fr-FR" sz="9600" dirty="0" smtClean="0"/>
              <a:t>)</a:t>
            </a:r>
            <a:endParaRPr lang="fr-FR" sz="12800" dirty="0" smtClean="0"/>
          </a:p>
          <a:p>
            <a:r>
              <a:rPr lang="fr-FR" sz="12800" dirty="0"/>
              <a:t>Il prendra en compte les déchets de toute nature </a:t>
            </a:r>
            <a:r>
              <a:rPr lang="fr-FR" sz="12800" dirty="0" smtClean="0"/>
              <a:t>:</a:t>
            </a:r>
          </a:p>
          <a:p>
            <a:pPr lvl="1">
              <a:buFont typeface="Wingdings" panose="05000000000000000000" pitchFamily="2" charset="2"/>
              <a:buChar char="ü"/>
            </a:pPr>
            <a:r>
              <a:rPr lang="fr-FR" sz="12400" dirty="0" smtClean="0"/>
              <a:t>dangereux</a:t>
            </a:r>
            <a:r>
              <a:rPr lang="fr-FR" sz="12400" dirty="0"/>
              <a:t>, </a:t>
            </a:r>
          </a:p>
          <a:p>
            <a:pPr lvl="1">
              <a:buFont typeface="Wingdings" panose="05000000000000000000" pitchFamily="2" charset="2"/>
              <a:buChar char="ü"/>
            </a:pPr>
            <a:r>
              <a:rPr lang="fr-FR" sz="12400" dirty="0"/>
              <a:t>non dangereux, </a:t>
            </a:r>
          </a:p>
          <a:p>
            <a:pPr lvl="1">
              <a:buFont typeface="Wingdings" panose="05000000000000000000" pitchFamily="2" charset="2"/>
              <a:buChar char="ü"/>
            </a:pPr>
            <a:r>
              <a:rPr lang="fr-FR" sz="12400" dirty="0"/>
              <a:t>les déchets du BTP</a:t>
            </a:r>
            <a:r>
              <a:rPr lang="fr-FR" sz="12400" dirty="0" smtClean="0"/>
              <a:t>.</a:t>
            </a:r>
            <a:r>
              <a:rPr lang="fr-FR" sz="12800" dirty="0"/>
              <a:t/>
            </a:r>
            <a:br>
              <a:rPr lang="fr-FR" sz="12800" dirty="0"/>
            </a:br>
            <a:endParaRPr lang="fr-FR" sz="12800" dirty="0"/>
          </a:p>
        </p:txBody>
      </p:sp>
      <p:sp>
        <p:nvSpPr>
          <p:cNvPr id="4" name="Titre 1"/>
          <p:cNvSpPr>
            <a:spLocks noGrp="1"/>
          </p:cNvSpPr>
          <p:nvPr>
            <p:ph type="title"/>
          </p:nvPr>
        </p:nvSpPr>
        <p:spPr>
          <a:xfrm>
            <a:off x="467544" y="116632"/>
            <a:ext cx="8229600" cy="1143000"/>
          </a:xfrm>
        </p:spPr>
        <p:txBody>
          <a:bodyPr>
            <a:normAutofit fontScale="90000"/>
          </a:bodyPr>
          <a:lstStyle/>
          <a:p>
            <a:r>
              <a:rPr lang="fr-FR" dirty="0" smtClean="0"/>
              <a:t>Depuis le 7 août 2015, la Loi </a:t>
            </a:r>
            <a:r>
              <a:rPr lang="fr-FR" dirty="0" err="1" smtClean="0"/>
              <a:t>NOTRe</a:t>
            </a:r>
            <a:r>
              <a:rPr lang="fr-FR" dirty="0" smtClean="0"/>
              <a:t>…</a:t>
            </a:r>
            <a:endParaRPr lang="fr-FR" dirty="0"/>
          </a:p>
        </p:txBody>
      </p:sp>
      <p:grpSp>
        <p:nvGrpSpPr>
          <p:cNvPr id="2" name="Groupe 1"/>
          <p:cNvGrpSpPr/>
          <p:nvPr/>
        </p:nvGrpSpPr>
        <p:grpSpPr>
          <a:xfrm>
            <a:off x="4571465" y="4973356"/>
            <a:ext cx="4282518" cy="1446550"/>
            <a:chOff x="4644008" y="4685324"/>
            <a:chExt cx="4282518" cy="1446550"/>
          </a:xfrm>
        </p:grpSpPr>
        <p:sp>
          <p:nvSpPr>
            <p:cNvPr id="5" name="Flèche droite 4"/>
            <p:cNvSpPr/>
            <p:nvPr/>
          </p:nvSpPr>
          <p:spPr>
            <a:xfrm>
              <a:off x="4644008" y="5305233"/>
              <a:ext cx="1440160"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5580112" y="4685324"/>
              <a:ext cx="3346414" cy="1446550"/>
            </a:xfrm>
            <a:prstGeom prst="rect">
              <a:avLst/>
            </a:prstGeom>
            <a:noFill/>
          </p:spPr>
          <p:txBody>
            <a:bodyPr wrap="square" rtlCol="0">
              <a:spAutoFit/>
            </a:bodyPr>
            <a:lstStyle/>
            <a:p>
              <a:pPr algn="ctr"/>
              <a:r>
                <a:rPr lang="fr-FR" sz="4400" dirty="0" smtClean="0"/>
                <a:t>Compétence</a:t>
              </a:r>
            </a:p>
            <a:p>
              <a:pPr algn="ctr"/>
              <a:r>
                <a:rPr lang="fr-FR" sz="4400" dirty="0" smtClean="0"/>
                <a:t>Régions</a:t>
              </a:r>
            </a:p>
          </p:txBody>
        </p:sp>
      </p:grpSp>
    </p:spTree>
    <p:extLst>
      <p:ext uri="{BB962C8B-B14F-4D97-AF65-F5344CB8AC3E}">
        <p14:creationId xmlns:p14="http://schemas.microsoft.com/office/powerpoint/2010/main" val="1336029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u="sng" dirty="0" smtClean="0"/>
              <a:t>Contenu du nouveau </a:t>
            </a:r>
            <a:br>
              <a:rPr lang="fr-FR" u="sng" dirty="0" smtClean="0"/>
            </a:br>
            <a:r>
              <a:rPr lang="fr-FR" u="sng" dirty="0" smtClean="0"/>
              <a:t>Plan de gestion des déchets</a:t>
            </a:r>
            <a:endParaRPr lang="fr-FR" u="sng" dirty="0"/>
          </a:p>
        </p:txBody>
      </p:sp>
      <p:sp>
        <p:nvSpPr>
          <p:cNvPr id="3" name="Espace réservé du contenu 2"/>
          <p:cNvSpPr>
            <a:spLocks noGrp="1"/>
          </p:cNvSpPr>
          <p:nvPr>
            <p:ph idx="1"/>
          </p:nvPr>
        </p:nvSpPr>
        <p:spPr/>
        <p:txBody>
          <a:bodyPr>
            <a:normAutofit/>
          </a:bodyPr>
          <a:lstStyle/>
          <a:p>
            <a:pPr marL="0" indent="0" algn="just">
              <a:buNone/>
            </a:pPr>
            <a:endParaRPr lang="fr-FR" dirty="0">
              <a:latin typeface="Arial" pitchFamily="34" charset="0"/>
              <a:cs typeface="Arial" pitchFamily="34" charset="0"/>
            </a:endParaRPr>
          </a:p>
          <a:p>
            <a:endParaRPr lang="fr-FR" dirty="0"/>
          </a:p>
        </p:txBody>
      </p:sp>
      <p:sp>
        <p:nvSpPr>
          <p:cNvPr id="4" name="ZoneTexte 3"/>
          <p:cNvSpPr txBox="1"/>
          <p:nvPr/>
        </p:nvSpPr>
        <p:spPr>
          <a:xfrm>
            <a:off x="395536" y="1700808"/>
            <a:ext cx="8496944" cy="4031873"/>
          </a:xfrm>
          <a:prstGeom prst="rect">
            <a:avLst/>
          </a:prstGeom>
          <a:noFill/>
        </p:spPr>
        <p:txBody>
          <a:bodyPr wrap="square" rtlCol="0">
            <a:spAutoFit/>
          </a:bodyPr>
          <a:lstStyle/>
          <a:p>
            <a:pPr marL="285750" indent="-285750">
              <a:buFontTx/>
              <a:buChar char="-"/>
            </a:pPr>
            <a:r>
              <a:rPr lang="fr-FR" sz="3200" dirty="0" smtClean="0"/>
              <a:t>Etat </a:t>
            </a:r>
            <a:r>
              <a:rPr lang="fr-FR" sz="3200" dirty="0"/>
              <a:t>des lieux de la prévention et de la gestion des </a:t>
            </a:r>
            <a:r>
              <a:rPr lang="fr-FR" sz="3200" dirty="0" smtClean="0"/>
              <a:t>déchets (origine</a:t>
            </a:r>
            <a:r>
              <a:rPr lang="fr-FR" sz="3200" dirty="0"/>
              <a:t>, </a:t>
            </a:r>
            <a:r>
              <a:rPr lang="fr-FR" sz="3200" dirty="0" smtClean="0"/>
              <a:t>nature</a:t>
            </a:r>
            <a:r>
              <a:rPr lang="fr-FR" sz="3200" dirty="0"/>
              <a:t>, </a:t>
            </a:r>
            <a:r>
              <a:rPr lang="fr-FR" sz="3200" dirty="0" smtClean="0"/>
              <a:t>composition, modalités </a:t>
            </a:r>
            <a:r>
              <a:rPr lang="fr-FR" sz="3200" dirty="0"/>
              <a:t>de </a:t>
            </a:r>
            <a:r>
              <a:rPr lang="fr-FR" sz="3200" dirty="0" smtClean="0"/>
              <a:t>transport)</a:t>
            </a:r>
          </a:p>
          <a:p>
            <a:r>
              <a:rPr lang="fr-FR" sz="3200" dirty="0" smtClean="0"/>
              <a:t> </a:t>
            </a:r>
          </a:p>
          <a:p>
            <a:pPr marL="285750" indent="-285750">
              <a:buFontTx/>
              <a:buChar char="-"/>
            </a:pPr>
            <a:r>
              <a:rPr lang="fr-FR" sz="3200" dirty="0" smtClean="0"/>
              <a:t>Prospective de </a:t>
            </a:r>
            <a:r>
              <a:rPr lang="fr-FR" sz="3200" dirty="0"/>
              <a:t>l’évolution tendancielle des quantités de déchets à </a:t>
            </a:r>
            <a:r>
              <a:rPr lang="fr-FR" sz="3200" dirty="0" smtClean="0"/>
              <a:t>traiter</a:t>
            </a:r>
          </a:p>
          <a:p>
            <a:pPr marL="742950" lvl="1" indent="-285750">
              <a:buFontTx/>
              <a:buChar char="-"/>
            </a:pPr>
            <a:r>
              <a:rPr lang="fr-FR" sz="3200" dirty="0" smtClean="0"/>
              <a:t>à </a:t>
            </a:r>
            <a:r>
              <a:rPr lang="fr-FR" sz="3200" dirty="0"/>
              <a:t>terme de six ans </a:t>
            </a:r>
            <a:endParaRPr lang="fr-FR" sz="3200" dirty="0" smtClean="0"/>
          </a:p>
          <a:p>
            <a:pPr marL="742950" lvl="1" indent="-285750">
              <a:buFontTx/>
              <a:buChar char="-"/>
            </a:pPr>
            <a:r>
              <a:rPr lang="fr-FR" sz="3200" dirty="0"/>
              <a:t>à</a:t>
            </a:r>
            <a:r>
              <a:rPr lang="fr-FR" sz="3200" dirty="0" smtClean="0"/>
              <a:t> terme de </a:t>
            </a:r>
            <a:r>
              <a:rPr lang="fr-FR" sz="3200" dirty="0"/>
              <a:t>douze ans </a:t>
            </a:r>
            <a:endParaRPr lang="fr-FR" sz="3200" dirty="0" smtClean="0"/>
          </a:p>
        </p:txBody>
      </p:sp>
    </p:spTree>
    <p:extLst>
      <p:ext uri="{BB962C8B-B14F-4D97-AF65-F5344CB8AC3E}">
        <p14:creationId xmlns:p14="http://schemas.microsoft.com/office/powerpoint/2010/main" val="20696508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u="sng" dirty="0" smtClean="0"/>
              <a:t>Contenu du nouveau </a:t>
            </a:r>
            <a:br>
              <a:rPr lang="fr-FR" u="sng" dirty="0" smtClean="0"/>
            </a:br>
            <a:r>
              <a:rPr lang="fr-FR" u="sng" dirty="0" smtClean="0"/>
              <a:t>Plan de gestion des déchets</a:t>
            </a:r>
            <a:endParaRPr lang="fr-FR" u="sng" dirty="0"/>
          </a:p>
        </p:txBody>
      </p:sp>
      <p:sp>
        <p:nvSpPr>
          <p:cNvPr id="3" name="Espace réservé du contenu 2"/>
          <p:cNvSpPr>
            <a:spLocks noGrp="1"/>
          </p:cNvSpPr>
          <p:nvPr>
            <p:ph idx="1"/>
          </p:nvPr>
        </p:nvSpPr>
        <p:spPr/>
        <p:txBody>
          <a:bodyPr>
            <a:normAutofit/>
          </a:bodyPr>
          <a:lstStyle/>
          <a:p>
            <a:pPr marL="0" indent="0" algn="just">
              <a:buNone/>
            </a:pPr>
            <a:endParaRPr lang="fr-FR" dirty="0">
              <a:latin typeface="Arial" pitchFamily="34" charset="0"/>
              <a:cs typeface="Arial" pitchFamily="34" charset="0"/>
            </a:endParaRPr>
          </a:p>
          <a:p>
            <a:endParaRPr lang="fr-FR" dirty="0"/>
          </a:p>
        </p:txBody>
      </p:sp>
      <p:sp>
        <p:nvSpPr>
          <p:cNvPr id="4" name="ZoneTexte 3"/>
          <p:cNvSpPr txBox="1"/>
          <p:nvPr/>
        </p:nvSpPr>
        <p:spPr>
          <a:xfrm>
            <a:off x="395536" y="1700808"/>
            <a:ext cx="8496944" cy="4524315"/>
          </a:xfrm>
          <a:prstGeom prst="rect">
            <a:avLst/>
          </a:prstGeom>
          <a:noFill/>
        </p:spPr>
        <p:txBody>
          <a:bodyPr wrap="square" rtlCol="0">
            <a:spAutoFit/>
          </a:bodyPr>
          <a:lstStyle/>
          <a:p>
            <a:pPr marL="285750" indent="-285750">
              <a:buFontTx/>
              <a:buChar char="-"/>
            </a:pPr>
            <a:r>
              <a:rPr lang="fr-FR" sz="3200" dirty="0"/>
              <a:t>O</a:t>
            </a:r>
            <a:r>
              <a:rPr lang="fr-FR" sz="3200" dirty="0" smtClean="0"/>
              <a:t>bjectifs </a:t>
            </a:r>
            <a:r>
              <a:rPr lang="fr-FR" sz="3200" dirty="0"/>
              <a:t>en matière de </a:t>
            </a:r>
            <a:endParaRPr lang="fr-FR" sz="3200" dirty="0" smtClean="0"/>
          </a:p>
          <a:p>
            <a:pPr marL="742950" lvl="1" indent="-285750">
              <a:buFontTx/>
              <a:buChar char="-"/>
            </a:pPr>
            <a:r>
              <a:rPr lang="fr-FR" sz="3200" dirty="0" smtClean="0"/>
              <a:t>prévention</a:t>
            </a:r>
            <a:endParaRPr lang="fr-FR" sz="3200" dirty="0"/>
          </a:p>
          <a:p>
            <a:pPr marL="742950" lvl="1" indent="-285750">
              <a:buFontTx/>
              <a:buChar char="-"/>
            </a:pPr>
            <a:r>
              <a:rPr lang="fr-FR" sz="3200" dirty="0"/>
              <a:t>r</a:t>
            </a:r>
            <a:r>
              <a:rPr lang="fr-FR" sz="3200" dirty="0" smtClean="0"/>
              <a:t>ecyclage</a:t>
            </a:r>
          </a:p>
          <a:p>
            <a:pPr marL="742950" lvl="1" indent="-285750">
              <a:buFontTx/>
              <a:buChar char="-"/>
            </a:pPr>
            <a:r>
              <a:rPr lang="fr-FR" sz="3200" dirty="0" smtClean="0"/>
              <a:t>valorisation </a:t>
            </a:r>
            <a:r>
              <a:rPr lang="fr-FR" sz="3200" dirty="0"/>
              <a:t>des </a:t>
            </a:r>
            <a:r>
              <a:rPr lang="fr-FR" sz="3200" dirty="0" smtClean="0"/>
              <a:t>déchets </a:t>
            </a:r>
          </a:p>
          <a:p>
            <a:pPr lvl="1"/>
            <a:endParaRPr lang="fr-FR" sz="3200" dirty="0" smtClean="0"/>
          </a:p>
          <a:p>
            <a:pPr marL="285750" indent="-285750">
              <a:buFontTx/>
              <a:buChar char="-"/>
            </a:pPr>
            <a:r>
              <a:rPr lang="fr-FR" sz="3200" dirty="0" smtClean="0"/>
              <a:t>Planification de </a:t>
            </a:r>
            <a:r>
              <a:rPr lang="fr-FR" sz="3200" dirty="0"/>
              <a:t>la prévention et de la gestion des déchets </a:t>
            </a:r>
            <a:endParaRPr lang="fr-FR" sz="3200" dirty="0" smtClean="0"/>
          </a:p>
          <a:p>
            <a:pPr marL="742950" lvl="1" indent="-285750">
              <a:buFontTx/>
              <a:buChar char="-"/>
            </a:pPr>
            <a:r>
              <a:rPr lang="fr-FR" sz="3200" dirty="0" smtClean="0"/>
              <a:t>à </a:t>
            </a:r>
            <a:r>
              <a:rPr lang="fr-FR" sz="3200" dirty="0"/>
              <a:t>termes de six </a:t>
            </a:r>
            <a:r>
              <a:rPr lang="fr-FR" sz="3200" dirty="0" smtClean="0"/>
              <a:t>et douze ans</a:t>
            </a:r>
          </a:p>
          <a:p>
            <a:pPr marL="742950" lvl="1" indent="-285750">
              <a:buFontTx/>
              <a:buChar char="-"/>
            </a:pPr>
            <a:r>
              <a:rPr lang="fr-FR" sz="3200" dirty="0"/>
              <a:t>i</a:t>
            </a:r>
            <a:r>
              <a:rPr lang="fr-FR" sz="3200" dirty="0" smtClean="0"/>
              <a:t>nstallations à créer </a:t>
            </a:r>
            <a:r>
              <a:rPr lang="fr-FR" sz="3200" dirty="0"/>
              <a:t>ou a</a:t>
            </a:r>
            <a:r>
              <a:rPr lang="fr-FR" sz="3200" dirty="0" smtClean="0"/>
              <a:t>dapter</a:t>
            </a:r>
            <a:endParaRPr lang="fr-FR" sz="3200" dirty="0"/>
          </a:p>
        </p:txBody>
      </p:sp>
    </p:spTree>
    <p:extLst>
      <p:ext uri="{BB962C8B-B14F-4D97-AF65-F5344CB8AC3E}">
        <p14:creationId xmlns:p14="http://schemas.microsoft.com/office/powerpoint/2010/main" val="12728889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922" y="764704"/>
            <a:ext cx="8410534"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4067944" y="6303803"/>
            <a:ext cx="4824536" cy="276999"/>
          </a:xfrm>
          <a:prstGeom prst="rect">
            <a:avLst/>
          </a:prstGeom>
          <a:noFill/>
        </p:spPr>
        <p:txBody>
          <a:bodyPr wrap="square" rtlCol="0">
            <a:spAutoFit/>
          </a:bodyPr>
          <a:lstStyle/>
          <a:p>
            <a:r>
              <a:rPr lang="fr-FR" sz="1200" dirty="0" smtClean="0"/>
              <a:t>Extrait du plan Départemental de gestion des Déchets du BTP en </a:t>
            </a:r>
            <a:r>
              <a:rPr lang="fr-FR" sz="1200" dirty="0"/>
              <a:t>M</a:t>
            </a:r>
            <a:r>
              <a:rPr lang="fr-FR" sz="1200" dirty="0" smtClean="0"/>
              <a:t>oselle</a:t>
            </a:r>
            <a:endParaRPr lang="fr-FR" sz="1200" dirty="0"/>
          </a:p>
        </p:txBody>
      </p:sp>
    </p:spTree>
    <p:extLst>
      <p:ext uri="{BB962C8B-B14F-4D97-AF65-F5344CB8AC3E}">
        <p14:creationId xmlns:p14="http://schemas.microsoft.com/office/powerpoint/2010/main" val="1671432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74638"/>
            <a:ext cx="8784976" cy="1143000"/>
          </a:xfrm>
        </p:spPr>
        <p:txBody>
          <a:bodyPr>
            <a:normAutofit fontScale="90000"/>
          </a:bodyPr>
          <a:lstStyle/>
          <a:p>
            <a:r>
              <a:rPr lang="fr-FR" dirty="0" smtClean="0"/>
              <a:t>Grenelle Environnement : </a:t>
            </a:r>
            <a:br>
              <a:rPr lang="fr-FR" dirty="0" smtClean="0"/>
            </a:br>
            <a:r>
              <a:rPr lang="fr-FR" dirty="0" smtClean="0"/>
              <a:t>3 engagements pour les déchets de BTP</a:t>
            </a:r>
            <a:endParaRPr lang="fr-FR" dirty="0"/>
          </a:p>
        </p:txBody>
      </p:sp>
      <p:sp>
        <p:nvSpPr>
          <p:cNvPr id="3" name="Espace réservé du contenu 2"/>
          <p:cNvSpPr>
            <a:spLocks noGrp="1"/>
          </p:cNvSpPr>
          <p:nvPr>
            <p:ph idx="1"/>
          </p:nvPr>
        </p:nvSpPr>
        <p:spPr>
          <a:xfrm>
            <a:off x="107504" y="1600201"/>
            <a:ext cx="8856984" cy="3701008"/>
          </a:xfrm>
        </p:spPr>
        <p:txBody>
          <a:bodyPr>
            <a:noAutofit/>
          </a:bodyPr>
          <a:lstStyle/>
          <a:p>
            <a:pPr marL="0" indent="0">
              <a:buNone/>
            </a:pPr>
            <a:r>
              <a:rPr lang="fr-FR" sz="1600" b="1" u="sng" dirty="0"/>
              <a:t>E</a:t>
            </a:r>
            <a:r>
              <a:rPr lang="fr-FR" sz="1600" b="1" u="sng" dirty="0" smtClean="0"/>
              <a:t>ngagement </a:t>
            </a:r>
            <a:r>
              <a:rPr lang="fr-FR" sz="1600" b="1" u="sng" dirty="0"/>
              <a:t>n° 256 : rendre obligatoires les audits préalables aux chantiers de démolition de bâtiments.</a:t>
            </a:r>
          </a:p>
          <a:p>
            <a:pPr marL="0" indent="0">
              <a:buNone/>
            </a:pPr>
            <a:r>
              <a:rPr lang="fr-FR" sz="1200" dirty="0"/>
              <a:t> </a:t>
            </a:r>
          </a:p>
          <a:p>
            <a:pPr marL="0" indent="0">
              <a:buNone/>
            </a:pPr>
            <a:r>
              <a:rPr lang="fr-FR" sz="1200" dirty="0"/>
              <a:t>Pour favoriser la valorisation des déchets, un audit préalable aux chantiers de démolition, caractérisant les matériaux présents et explicitant les modes possibles de tri, recyclage et gestion des déchets, sera rendu obligatoire. Cet engagement est explicitement repris dans les lois Grenelle Environnement 1 et 2 (respectivement articles 46 et 190). </a:t>
            </a:r>
            <a:endParaRPr lang="fr-FR" sz="1200" dirty="0" smtClean="0"/>
          </a:p>
          <a:p>
            <a:pPr marL="0" indent="0">
              <a:buNone/>
            </a:pPr>
            <a:r>
              <a:rPr lang="fr-FR" sz="1200" dirty="0"/>
              <a:t> </a:t>
            </a:r>
          </a:p>
          <a:p>
            <a:pPr marL="0" indent="0">
              <a:buNone/>
            </a:pPr>
            <a:r>
              <a:rPr lang="fr-FR" sz="1600" b="1" u="sng" dirty="0"/>
              <a:t>E</a:t>
            </a:r>
            <a:r>
              <a:rPr lang="fr-FR" sz="1600" b="1" u="sng" dirty="0" smtClean="0"/>
              <a:t>ngagement </a:t>
            </a:r>
            <a:r>
              <a:rPr lang="fr-FR" sz="1600" b="1" u="sng" dirty="0"/>
              <a:t>n° 257 : mise en place d’un instrument économique affecté pour encourager la prévention de la production de déchets du BTP et leur recyclage.</a:t>
            </a:r>
          </a:p>
          <a:p>
            <a:pPr marL="0" indent="0">
              <a:buNone/>
            </a:pPr>
            <a:r>
              <a:rPr lang="fr-FR" sz="1200" dirty="0"/>
              <a:t> </a:t>
            </a:r>
          </a:p>
          <a:p>
            <a:pPr marL="0" indent="0">
              <a:buNone/>
            </a:pPr>
            <a:r>
              <a:rPr lang="fr-FR" sz="1200" dirty="0" smtClean="0"/>
              <a:t>Quelques-unes </a:t>
            </a:r>
            <a:r>
              <a:rPr lang="fr-FR" sz="1200" dirty="0"/>
              <a:t>ont déjà été introduites dans la loi de finances 2009 (augmentation de la taxe sur l’extraction de granulats, les centres de stockages de classe II).</a:t>
            </a:r>
          </a:p>
          <a:p>
            <a:pPr marL="0" indent="0">
              <a:buNone/>
            </a:pPr>
            <a:r>
              <a:rPr lang="fr-FR" sz="1200" dirty="0"/>
              <a:t> </a:t>
            </a:r>
          </a:p>
          <a:p>
            <a:pPr marL="0" indent="0">
              <a:buNone/>
            </a:pPr>
            <a:r>
              <a:rPr lang="fr-FR" sz="1600" b="1" u="sng" dirty="0"/>
              <a:t>E</a:t>
            </a:r>
            <a:r>
              <a:rPr lang="fr-FR" sz="1600" b="1" u="sng" dirty="0" smtClean="0"/>
              <a:t>ngagement </a:t>
            </a:r>
            <a:r>
              <a:rPr lang="fr-FR" sz="1600" b="1" u="sng" dirty="0"/>
              <a:t>n° 258 : rendre obligatoires et concertés les plans de gestion des déchets du BTP.</a:t>
            </a:r>
          </a:p>
          <a:p>
            <a:pPr marL="0" indent="0">
              <a:buNone/>
            </a:pPr>
            <a:r>
              <a:rPr lang="fr-FR" sz="1200" dirty="0"/>
              <a:t> </a:t>
            </a:r>
          </a:p>
          <a:p>
            <a:pPr marL="0" indent="0">
              <a:buNone/>
            </a:pPr>
            <a:r>
              <a:rPr lang="fr-FR" sz="1200" dirty="0"/>
              <a:t>L’instauration des plans départementaux de gestion des déchets du BTP par la circulaire du 15 février 2000 a été un premier pas pour mieux organiser localement cette gestion, tant en matière de valorisation que d’élimination, mais ces plans sont encore insuffisamment généralisés. Les lois Grenelle ont donc pour objectif de rendre obligatoire leur élaboration.  </a:t>
            </a:r>
          </a:p>
          <a:p>
            <a:pPr marL="0" indent="0">
              <a:buNone/>
            </a:pPr>
            <a:r>
              <a:rPr lang="fr-FR" sz="1200" dirty="0"/>
              <a:t> </a:t>
            </a:r>
          </a:p>
        </p:txBody>
      </p:sp>
    </p:spTree>
    <p:extLst>
      <p:ext uri="{BB962C8B-B14F-4D97-AF65-F5344CB8AC3E}">
        <p14:creationId xmlns:p14="http://schemas.microsoft.com/office/powerpoint/2010/main" val="5326920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6313" y="1604963"/>
            <a:ext cx="7191375"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5364088" y="692696"/>
            <a:ext cx="3240360" cy="523220"/>
          </a:xfrm>
          <a:prstGeom prst="rect">
            <a:avLst/>
          </a:prstGeom>
          <a:noFill/>
          <a:ln w="6350">
            <a:solidFill>
              <a:schemeClr val="tx1"/>
            </a:solidFill>
          </a:ln>
        </p:spPr>
        <p:txBody>
          <a:bodyPr wrap="square" rtlCol="0">
            <a:spAutoFit/>
          </a:bodyPr>
          <a:lstStyle/>
          <a:p>
            <a:r>
              <a:rPr lang="fr-FR" sz="1400" dirty="0" smtClean="0"/>
              <a:t>Extrait du plan départemental de gestion des déchets du BTP dans le Bas Rhin</a:t>
            </a:r>
            <a:endParaRPr lang="fr-FR" sz="1400" dirty="0"/>
          </a:p>
        </p:txBody>
      </p:sp>
    </p:spTree>
    <p:extLst>
      <p:ext uri="{BB962C8B-B14F-4D97-AF65-F5344CB8AC3E}">
        <p14:creationId xmlns:p14="http://schemas.microsoft.com/office/powerpoint/2010/main" val="10886173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action="ppaction://hlinkfile"/>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11" t="6205" r="7563" b="14820"/>
          <a:stretch/>
        </p:blipFill>
        <p:spPr bwMode="auto">
          <a:xfrm>
            <a:off x="621360" y="1484784"/>
            <a:ext cx="7866184" cy="4513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6012160" y="6237312"/>
            <a:ext cx="2592288" cy="369332"/>
          </a:xfrm>
          <a:prstGeom prst="rect">
            <a:avLst/>
          </a:prstGeom>
          <a:noFill/>
        </p:spPr>
        <p:txBody>
          <a:bodyPr wrap="square" rtlCol="0">
            <a:spAutoFit/>
          </a:bodyPr>
          <a:lstStyle/>
          <a:p>
            <a:r>
              <a:rPr lang="fr-FR" dirty="0" smtClean="0"/>
              <a:t>03Vidéo </a:t>
            </a:r>
            <a:r>
              <a:rPr lang="fr-FR" dirty="0" err="1" smtClean="0"/>
              <a:t>FFBdechets.flv</a:t>
            </a:r>
            <a:endParaRPr lang="fr-FR" dirty="0"/>
          </a:p>
        </p:txBody>
      </p:sp>
    </p:spTree>
    <p:extLst>
      <p:ext uri="{BB962C8B-B14F-4D97-AF65-F5344CB8AC3E}">
        <p14:creationId xmlns:p14="http://schemas.microsoft.com/office/powerpoint/2010/main" val="2903900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Pour localiser les lieux d’élimination des déchets les plus proches de votre chantier BTP :</a:t>
            </a:r>
            <a:endParaRPr lang="fr-FR" sz="3200" dirty="0"/>
          </a:p>
        </p:txBody>
      </p:sp>
      <p:sp>
        <p:nvSpPr>
          <p:cNvPr id="3" name="Espace réservé du contenu 2"/>
          <p:cNvSpPr>
            <a:spLocks noGrp="1"/>
          </p:cNvSpPr>
          <p:nvPr>
            <p:ph idx="1"/>
          </p:nvPr>
        </p:nvSpPr>
        <p:spPr>
          <a:xfrm>
            <a:off x="1115616" y="6013939"/>
            <a:ext cx="7120626" cy="583413"/>
          </a:xfrm>
        </p:spPr>
        <p:txBody>
          <a:bodyPr/>
          <a:lstStyle/>
          <a:p>
            <a:pPr marL="0" indent="0">
              <a:buNone/>
            </a:pPr>
            <a:r>
              <a:rPr lang="fr-FR" dirty="0"/>
              <a:t>http://www.excedents-chantier.fntp.fr/</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923" t="13795" r="18589" b="4770"/>
          <a:stretch/>
        </p:blipFill>
        <p:spPr bwMode="auto">
          <a:xfrm>
            <a:off x="1979712" y="1700808"/>
            <a:ext cx="5112786" cy="4035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84145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323528" y="1600201"/>
            <a:ext cx="8496944" cy="2332856"/>
          </a:xfrm>
        </p:spPr>
        <p:txBody>
          <a:bodyPr>
            <a:normAutofit lnSpcReduction="10000"/>
          </a:bodyPr>
          <a:lstStyle/>
          <a:p>
            <a:r>
              <a:rPr lang="fr-FR" dirty="0" smtClean="0"/>
              <a:t>Le Maître d’ouvrage est :</a:t>
            </a:r>
          </a:p>
          <a:p>
            <a:pPr lvl="1"/>
            <a:r>
              <a:rPr lang="fr-FR" dirty="0" smtClean="0"/>
              <a:t>Le pollueur (« pollueur-payeur » selon la Loi Grenelle)</a:t>
            </a:r>
          </a:p>
          <a:p>
            <a:pPr lvl="1"/>
            <a:r>
              <a:rPr lang="fr-FR" dirty="0"/>
              <a:t>L</a:t>
            </a:r>
            <a:r>
              <a:rPr lang="fr-FR" dirty="0" smtClean="0"/>
              <a:t>e propriétaire des déchets</a:t>
            </a:r>
          </a:p>
          <a:p>
            <a:pPr lvl="1"/>
            <a:r>
              <a:rPr lang="fr-FR" dirty="0" smtClean="0"/>
              <a:t>Le responsable de la destination de ses déchets</a:t>
            </a:r>
          </a:p>
          <a:p>
            <a:pPr lvl="1"/>
            <a:endParaRPr lang="fr-FR" dirty="0"/>
          </a:p>
          <a:p>
            <a:pPr marL="457200" lvl="1" indent="0">
              <a:buNone/>
            </a:pPr>
            <a:endParaRPr lang="fr-FR" dirty="0" smtClean="0"/>
          </a:p>
        </p:txBody>
      </p:sp>
      <p:sp>
        <p:nvSpPr>
          <p:cNvPr id="5" name="Flèche droite 4"/>
          <p:cNvSpPr/>
          <p:nvPr/>
        </p:nvSpPr>
        <p:spPr>
          <a:xfrm>
            <a:off x="703784" y="4833156"/>
            <a:ext cx="2592288"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3779912" y="4221088"/>
            <a:ext cx="5040560" cy="1754326"/>
          </a:xfrm>
          <a:prstGeom prst="rect">
            <a:avLst/>
          </a:prstGeom>
          <a:noFill/>
        </p:spPr>
        <p:txBody>
          <a:bodyPr wrap="square" rtlCol="0">
            <a:spAutoFit/>
          </a:bodyPr>
          <a:lstStyle/>
          <a:p>
            <a:r>
              <a:rPr lang="fr-FR" sz="3600" dirty="0" smtClean="0"/>
              <a:t>L’entreprise doit rendre des comptes : qu’a-t-elle fait de ses déchets ????</a:t>
            </a:r>
            <a:endParaRPr lang="fr-FR" sz="3600" dirty="0"/>
          </a:p>
        </p:txBody>
      </p:sp>
    </p:spTree>
    <p:extLst>
      <p:ext uri="{BB962C8B-B14F-4D97-AF65-F5344CB8AC3E}">
        <p14:creationId xmlns:p14="http://schemas.microsoft.com/office/powerpoint/2010/main" val="2601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Schéma d’Organisation du Suivi et de l’Evacuation des Déchets</a:t>
            </a:r>
            <a:endParaRPr lang="fr-FR" dirty="0"/>
          </a:p>
        </p:txBody>
      </p:sp>
      <p:sp>
        <p:nvSpPr>
          <p:cNvPr id="3" name="Sous-titre 2"/>
          <p:cNvSpPr>
            <a:spLocks noGrp="1"/>
          </p:cNvSpPr>
          <p:nvPr>
            <p:ph type="subTitle" idx="1"/>
          </p:nvPr>
        </p:nvSpPr>
        <p:spPr/>
        <p:txBody>
          <a:bodyPr>
            <a:normAutofit/>
          </a:bodyPr>
          <a:lstStyle/>
          <a:p>
            <a:r>
              <a:rPr lang="fr-FR" sz="6600" dirty="0" smtClean="0"/>
              <a:t>SOSED</a:t>
            </a:r>
            <a:endParaRPr lang="fr-FR" sz="6600" dirty="0"/>
          </a:p>
        </p:txBody>
      </p:sp>
    </p:spTree>
    <p:extLst>
      <p:ext uri="{BB962C8B-B14F-4D97-AF65-F5344CB8AC3E}">
        <p14:creationId xmlns:p14="http://schemas.microsoft.com/office/powerpoint/2010/main" val="34692007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Quels documents ?</a:t>
            </a:r>
            <a:endParaRPr lang="fr-FR" dirty="0"/>
          </a:p>
        </p:txBody>
      </p:sp>
      <p:sp>
        <p:nvSpPr>
          <p:cNvPr id="3" name="Espace réservé du contenu 2"/>
          <p:cNvSpPr>
            <a:spLocks noGrp="1"/>
          </p:cNvSpPr>
          <p:nvPr>
            <p:ph idx="1"/>
          </p:nvPr>
        </p:nvSpPr>
        <p:spPr>
          <a:xfrm>
            <a:off x="179512" y="1484784"/>
            <a:ext cx="4618856" cy="532656"/>
          </a:xfrm>
        </p:spPr>
        <p:txBody>
          <a:bodyPr>
            <a:normAutofit fontScale="92500" lnSpcReduction="10000"/>
          </a:bodyPr>
          <a:lstStyle/>
          <a:p>
            <a:pPr marL="0" indent="0">
              <a:buNone/>
            </a:pPr>
            <a:r>
              <a:rPr lang="fr-FR" dirty="0" smtClean="0"/>
              <a:t>Le SOSED édité par la FNTP</a:t>
            </a:r>
          </a:p>
          <a:p>
            <a:endParaRPr lang="fr-FR" dirty="0"/>
          </a:p>
          <a:p>
            <a:pPr marL="0" indent="0">
              <a:buNone/>
            </a:pPr>
            <a:endParaRPr lang="fr-FR" dirty="0" smtClean="0"/>
          </a:p>
          <a:p>
            <a:endParaRPr lang="fr-FR" dirty="0"/>
          </a:p>
        </p:txBody>
      </p:sp>
      <p:sp>
        <p:nvSpPr>
          <p:cNvPr id="4" name="Espace réservé du contenu 2"/>
          <p:cNvSpPr txBox="1">
            <a:spLocks/>
          </p:cNvSpPr>
          <p:nvPr/>
        </p:nvSpPr>
        <p:spPr>
          <a:xfrm>
            <a:off x="5868144" y="1412776"/>
            <a:ext cx="3275856" cy="864096"/>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r-FR" sz="2600" dirty="0" smtClean="0"/>
              <a:t>Trame du SOSED bâtiment</a:t>
            </a:r>
          </a:p>
          <a:p>
            <a:endParaRPr lang="fr-FR" dirty="0" smtClean="0"/>
          </a:p>
          <a:p>
            <a:pPr marL="0" indent="0">
              <a:buFont typeface="Arial" pitchFamily="34" charset="0"/>
              <a:buNone/>
            </a:pPr>
            <a:endParaRPr lang="fr-FR" dirty="0" smtClean="0"/>
          </a:p>
          <a:p>
            <a:endParaRPr lang="fr-F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8389" y="2348880"/>
            <a:ext cx="3059335" cy="43040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222" y="1966612"/>
            <a:ext cx="3403600"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87426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1988840"/>
            <a:ext cx="3754760" cy="2232248"/>
          </a:xfrm>
        </p:spPr>
        <p:txBody>
          <a:bodyPr>
            <a:normAutofit/>
          </a:bodyPr>
          <a:lstStyle/>
          <a:p>
            <a:r>
              <a:rPr lang="fr-FR" sz="3200" dirty="0" smtClean="0"/>
              <a:t>Le bordereau de suivi des déchets de chantier</a:t>
            </a:r>
            <a:endParaRPr lang="fr-FR" sz="32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1960" y="0"/>
            <a:ext cx="4867759" cy="6766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85748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Etude de cas</a:t>
            </a:r>
            <a:br>
              <a:rPr lang="fr-FR" sz="3200" dirty="0" smtClean="0"/>
            </a:br>
            <a:r>
              <a:rPr lang="fr-FR" sz="3200" dirty="0" smtClean="0"/>
              <a:t>Rénovation du square de la rue de Mercy à </a:t>
            </a:r>
            <a:r>
              <a:rPr lang="fr-FR" sz="3200" dirty="0"/>
              <a:t>M</a:t>
            </a:r>
            <a:r>
              <a:rPr lang="fr-FR" sz="3200" dirty="0" smtClean="0"/>
              <a:t>etz</a:t>
            </a:r>
            <a:endParaRPr lang="fr-FR" sz="3200" dirty="0"/>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9231" t="8872" b="6000"/>
          <a:stretch/>
        </p:blipFill>
        <p:spPr bwMode="auto">
          <a:xfrm>
            <a:off x="611560" y="1344198"/>
            <a:ext cx="8136904" cy="5360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llipse 3"/>
          <p:cNvSpPr/>
          <p:nvPr/>
        </p:nvSpPr>
        <p:spPr>
          <a:xfrm>
            <a:off x="1440523" y="1988840"/>
            <a:ext cx="3204356" cy="29523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47617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590" t="8872" b="5589"/>
          <a:stretch/>
        </p:blipFill>
        <p:spPr bwMode="auto">
          <a:xfrm>
            <a:off x="755576" y="1086944"/>
            <a:ext cx="7444154" cy="488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1619672" y="332803"/>
            <a:ext cx="5904656" cy="369332"/>
          </a:xfrm>
          <a:prstGeom prst="rect">
            <a:avLst/>
          </a:prstGeom>
          <a:noFill/>
        </p:spPr>
        <p:txBody>
          <a:bodyPr wrap="square" rtlCol="0">
            <a:spAutoFit/>
          </a:bodyPr>
          <a:lstStyle/>
          <a:p>
            <a:r>
              <a:rPr lang="fr-FR" dirty="0" smtClean="0"/>
              <a:t>Etat actuel (lieux à visiter sur Google </a:t>
            </a:r>
            <a:r>
              <a:rPr lang="fr-FR" dirty="0" err="1" smtClean="0"/>
              <a:t>Maps</a:t>
            </a:r>
            <a:r>
              <a:rPr lang="fr-FR" dirty="0" smtClean="0"/>
              <a:t>)</a:t>
            </a:r>
            <a:endParaRPr lang="fr-FR" dirty="0"/>
          </a:p>
        </p:txBody>
      </p:sp>
    </p:spTree>
    <p:extLst>
      <p:ext uri="{BB962C8B-B14F-4D97-AF65-F5344CB8AC3E}">
        <p14:creationId xmlns:p14="http://schemas.microsoft.com/office/powerpoint/2010/main" val="8764867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04 suare rue de mercy plan masse.pdf - Adobe Reader"/>
          <p:cNvPicPr>
            <a:picLocks noGrp="1" noChangeAspect="1"/>
          </p:cNvPicPr>
          <p:nvPr>
            <p:ph idx="1"/>
          </p:nvPr>
        </p:nvPicPr>
        <p:blipFill rotWithShape="1">
          <a:blip r:embed="rId2">
            <a:extLst>
              <a:ext uri="{28A0092B-C50C-407E-A947-70E740481C1C}">
                <a14:useLocalDpi xmlns:a14="http://schemas.microsoft.com/office/drawing/2010/main" val="0"/>
              </a:ext>
            </a:extLst>
          </a:blip>
          <a:srcRect l="35471" t="14400" r="5177" b="4910"/>
          <a:stretch/>
        </p:blipFill>
        <p:spPr>
          <a:xfrm>
            <a:off x="0" y="15951"/>
            <a:ext cx="6884072" cy="6077345"/>
          </a:xfrm>
        </p:spPr>
      </p:pic>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41" t="70410" r="69103" b="7026"/>
          <a:stretch/>
        </p:blipFill>
        <p:spPr bwMode="auto">
          <a:xfrm>
            <a:off x="4932039" y="4365104"/>
            <a:ext cx="3997755"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nvSpPr>
        <p:spPr>
          <a:xfrm>
            <a:off x="7380312" y="836712"/>
            <a:ext cx="1440160" cy="369332"/>
          </a:xfrm>
          <a:prstGeom prst="rect">
            <a:avLst/>
          </a:prstGeom>
          <a:noFill/>
        </p:spPr>
        <p:txBody>
          <a:bodyPr wrap="square" rtlCol="0">
            <a:spAutoFit/>
          </a:bodyPr>
          <a:lstStyle/>
          <a:p>
            <a:r>
              <a:rPr lang="fr-FR" u="sng" dirty="0" smtClean="0"/>
              <a:t>Etat projeté</a:t>
            </a:r>
            <a:endParaRPr lang="fr-FR" u="sng" dirty="0"/>
          </a:p>
        </p:txBody>
      </p:sp>
    </p:spTree>
    <p:extLst>
      <p:ext uri="{BB962C8B-B14F-4D97-AF65-F5344CB8AC3E}">
        <p14:creationId xmlns:p14="http://schemas.microsoft.com/office/powerpoint/2010/main" val="3637863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315"/>
          <a:stretch/>
        </p:blipFill>
        <p:spPr bwMode="auto">
          <a:xfrm>
            <a:off x="0" y="850900"/>
            <a:ext cx="5004048" cy="6058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07504" y="836712"/>
            <a:ext cx="4896544" cy="64807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1403648" y="2924944"/>
            <a:ext cx="3456384" cy="165618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179512" y="1484784"/>
            <a:ext cx="2880320" cy="136815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5292080" y="1772816"/>
            <a:ext cx="3456384" cy="923330"/>
          </a:xfrm>
          <a:prstGeom prst="rect">
            <a:avLst/>
          </a:prstGeom>
          <a:noFill/>
        </p:spPr>
        <p:txBody>
          <a:bodyPr wrap="square" rtlCol="0">
            <a:spAutoFit/>
          </a:bodyPr>
          <a:lstStyle/>
          <a:p>
            <a:pPr algn="ctr"/>
            <a:r>
              <a:rPr lang="fr-FR" dirty="0" smtClean="0"/>
              <a:t>Objectif : </a:t>
            </a:r>
          </a:p>
          <a:p>
            <a:pPr algn="ctr"/>
            <a:r>
              <a:rPr lang="fr-FR" dirty="0" smtClean="0"/>
              <a:t>réduction de la moitié des déchets d’ici 2020</a:t>
            </a:r>
            <a:endParaRPr lang="fr-FR"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116632"/>
            <a:ext cx="4437249"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Flèche vers le bas 7"/>
          <p:cNvSpPr/>
          <p:nvPr/>
        </p:nvSpPr>
        <p:spPr>
          <a:xfrm>
            <a:off x="6876256" y="836712"/>
            <a:ext cx="216024" cy="936104"/>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480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extLst>
              <p:ext uri="{D42A27DB-BD31-4B8C-83A1-F6EECF244321}">
                <p14:modId xmlns:p14="http://schemas.microsoft.com/office/powerpoint/2010/main" val="4218741536"/>
              </p:ext>
            </p:extLst>
          </p:nvPr>
        </p:nvGraphicFramePr>
        <p:xfrm>
          <a:off x="395536" y="1268760"/>
          <a:ext cx="8280921" cy="2952328"/>
        </p:xfrm>
        <a:graphic>
          <a:graphicData uri="http://schemas.openxmlformats.org/drawingml/2006/table">
            <a:tbl>
              <a:tblPr>
                <a:tableStyleId>{5C22544A-7EE6-4342-B048-85BDC9FD1C3A}</a:tableStyleId>
              </a:tblPr>
              <a:tblGrid>
                <a:gridCol w="879658"/>
                <a:gridCol w="5990776"/>
                <a:gridCol w="470162"/>
                <a:gridCol w="940325"/>
              </a:tblGrid>
              <a:tr h="347333">
                <a:tc>
                  <a:txBody>
                    <a:bodyPr/>
                    <a:lstStyle/>
                    <a:p>
                      <a:pPr algn="l" fontAlgn="b"/>
                      <a:r>
                        <a:rPr lang="fr-FR" sz="800" u="none" strike="noStrike" dirty="0">
                          <a:effectLst/>
                        </a:rPr>
                        <a:t> </a:t>
                      </a:r>
                      <a:endParaRPr lang="fr-FR" sz="800" b="0" i="0" u="none" strike="noStrike" dirty="0">
                        <a:effectLst/>
                        <a:latin typeface="Arial"/>
                      </a:endParaRPr>
                    </a:p>
                  </a:txBody>
                  <a:tcPr marL="7620" marR="7620" marT="7620" marB="0" anchor="b"/>
                </a:tc>
                <a:tc>
                  <a:txBody>
                    <a:bodyPr/>
                    <a:lstStyle/>
                    <a:p>
                      <a:pPr algn="l" fontAlgn="b"/>
                      <a:r>
                        <a:rPr lang="fr-FR" sz="800" u="none" strike="noStrike">
                          <a:effectLst/>
                        </a:rPr>
                        <a:t> </a:t>
                      </a:r>
                      <a:endParaRPr lang="fr-FR" sz="800" b="0" i="0" u="none" strike="noStrike">
                        <a:effectLst/>
                        <a:latin typeface="Arial"/>
                      </a:endParaRPr>
                    </a:p>
                  </a:txBody>
                  <a:tcPr marL="7620" marR="7620" marT="7620" marB="0" anchor="b"/>
                </a:tc>
                <a:tc>
                  <a:txBody>
                    <a:bodyPr/>
                    <a:lstStyle/>
                    <a:p>
                      <a:pPr algn="l" fontAlgn="b"/>
                      <a:r>
                        <a:rPr lang="fr-FR" sz="800" u="none" strike="noStrike">
                          <a:effectLst/>
                        </a:rPr>
                        <a:t> </a:t>
                      </a:r>
                      <a:endParaRPr lang="fr-FR" sz="800" b="0" i="0" u="none" strike="noStrike">
                        <a:effectLst/>
                        <a:latin typeface="Arial"/>
                      </a:endParaRPr>
                    </a:p>
                  </a:txBody>
                  <a:tcPr marL="7620" marR="7620" marT="7620" marB="0" anchor="b"/>
                </a:tc>
                <a:tc>
                  <a:txBody>
                    <a:bodyPr/>
                    <a:lstStyle/>
                    <a:p>
                      <a:pPr algn="r" fontAlgn="b"/>
                      <a:r>
                        <a:rPr lang="fr-FR" sz="800" u="none" strike="noStrike">
                          <a:effectLst/>
                        </a:rPr>
                        <a:t> </a:t>
                      </a:r>
                      <a:endParaRPr lang="fr-FR" sz="800" b="0" i="0" u="none" strike="noStrike">
                        <a:effectLst/>
                        <a:latin typeface="Arial"/>
                      </a:endParaRPr>
                    </a:p>
                  </a:txBody>
                  <a:tcPr marL="7620" marR="7620" marT="7620" marB="0" anchor="b"/>
                </a:tc>
              </a:tr>
              <a:tr h="552574">
                <a:tc>
                  <a:txBody>
                    <a:bodyPr/>
                    <a:lstStyle/>
                    <a:p>
                      <a:pPr algn="l" fontAlgn="b"/>
                      <a:r>
                        <a:rPr lang="fr-FR" sz="1400" u="none" strike="noStrike" dirty="0">
                          <a:effectLst/>
                        </a:rPr>
                        <a:t>3</a:t>
                      </a:r>
                      <a:endParaRPr lang="fr-FR" sz="1400" b="0" i="0" u="none" strike="noStrike" dirty="0">
                        <a:effectLst/>
                        <a:latin typeface="Arial"/>
                      </a:endParaRPr>
                    </a:p>
                  </a:txBody>
                  <a:tcPr marL="7620" marR="7620" marT="7620" marB="0" anchor="b"/>
                </a:tc>
                <a:tc>
                  <a:txBody>
                    <a:bodyPr/>
                    <a:lstStyle/>
                    <a:p>
                      <a:pPr algn="l" fontAlgn="b"/>
                      <a:r>
                        <a:rPr lang="fr-FR" sz="1400" u="none" strike="noStrike" dirty="0">
                          <a:effectLst/>
                        </a:rPr>
                        <a:t>Fourniture et application d'un schéma d'organisation et de gestion des déchets SOGED et fourniture en fin de chantier d'un bilan </a:t>
                      </a:r>
                      <a:endParaRPr lang="fr-FR" sz="1400" b="0" i="0" u="none" strike="noStrike" dirty="0">
                        <a:effectLst/>
                        <a:latin typeface="Arial"/>
                      </a:endParaRPr>
                    </a:p>
                  </a:txBody>
                  <a:tcPr marL="7620" marR="7620" marT="7620" marB="0" anchor="b"/>
                </a:tc>
                <a:tc>
                  <a:txBody>
                    <a:bodyPr/>
                    <a:lstStyle/>
                    <a:p>
                      <a:pPr algn="l" fontAlgn="b"/>
                      <a:r>
                        <a:rPr lang="fr-FR" sz="1400" u="none" strike="noStrike">
                          <a:effectLst/>
                        </a:rPr>
                        <a:t>FT</a:t>
                      </a:r>
                      <a:endParaRPr lang="fr-FR" sz="1400" b="0" i="0" u="none" strike="noStrike">
                        <a:effectLst/>
                        <a:latin typeface="Arial"/>
                      </a:endParaRPr>
                    </a:p>
                  </a:txBody>
                  <a:tcPr marL="7620" marR="7620" marT="7620" marB="0" anchor="b"/>
                </a:tc>
                <a:tc>
                  <a:txBody>
                    <a:bodyPr/>
                    <a:lstStyle/>
                    <a:p>
                      <a:pPr algn="r" fontAlgn="b"/>
                      <a:r>
                        <a:rPr lang="fr-FR" sz="1400" u="none" strike="noStrike">
                          <a:effectLst/>
                        </a:rPr>
                        <a:t> </a:t>
                      </a:r>
                      <a:endParaRPr lang="fr-FR" sz="1400" b="0" i="0" u="none" strike="noStrike">
                        <a:effectLst/>
                        <a:latin typeface="Arial"/>
                      </a:endParaRPr>
                    </a:p>
                  </a:txBody>
                  <a:tcPr marL="7620" marR="7620" marT="7620" marB="0" anchor="b"/>
                </a:tc>
              </a:tr>
              <a:tr h="1357755">
                <a:tc>
                  <a:txBody>
                    <a:bodyPr/>
                    <a:lstStyle/>
                    <a:p>
                      <a:pPr algn="l" fontAlgn="b"/>
                      <a:r>
                        <a:rPr lang="fr-FR" sz="1400" u="none" strike="noStrike">
                          <a:effectLst/>
                        </a:rPr>
                        <a:t> </a:t>
                      </a:r>
                      <a:endParaRPr lang="fr-FR" sz="1400" b="0" i="0" u="none" strike="noStrike">
                        <a:effectLst/>
                        <a:latin typeface="Arial"/>
                      </a:endParaRPr>
                    </a:p>
                  </a:txBody>
                  <a:tcPr marL="7620" marR="7620" marT="7620" marB="0" anchor="b"/>
                </a:tc>
                <a:tc>
                  <a:txBody>
                    <a:bodyPr/>
                    <a:lstStyle/>
                    <a:p>
                      <a:pPr algn="l" fontAlgn="b"/>
                      <a:r>
                        <a:rPr lang="fr-FR" sz="1400" u="none" strike="noStrike" dirty="0">
                          <a:effectLst/>
                        </a:rPr>
                        <a:t>Ce prix s'applique à la fourniture et  l'exécution pour chaque chantier d'un SOGED et la fourniture en fin de chantier d'un bilan chiffré.</a:t>
                      </a:r>
                      <a:br>
                        <a:rPr lang="fr-FR" sz="1400" u="none" strike="noStrike" dirty="0">
                          <a:effectLst/>
                        </a:rPr>
                      </a:br>
                      <a:r>
                        <a:rPr lang="fr-FR" sz="1400" u="none" strike="noStrike" dirty="0">
                          <a:effectLst/>
                        </a:rPr>
                        <a:t>Le SOGED définira l'organisation réelle et précise des moyens et méthodes mises en </a:t>
                      </a:r>
                      <a:r>
                        <a:rPr lang="fr-FR" sz="1400" u="none" strike="noStrike" dirty="0" smtClean="0">
                          <a:effectLst/>
                        </a:rPr>
                        <a:t>œuvre </a:t>
                      </a:r>
                      <a:r>
                        <a:rPr lang="fr-FR" sz="1400" u="none" strike="noStrike" dirty="0">
                          <a:effectLst/>
                        </a:rPr>
                        <a:t>conformément à l'article 45 du CCTP.</a:t>
                      </a:r>
                      <a:br>
                        <a:rPr lang="fr-FR" sz="1400" u="none" strike="noStrike" dirty="0">
                          <a:effectLst/>
                        </a:rPr>
                      </a:br>
                      <a:r>
                        <a:rPr lang="fr-FR" sz="1400" u="none" strike="noStrike" dirty="0">
                          <a:effectLst/>
                        </a:rPr>
                        <a:t>En fin de chantier, il sera remis au maître </a:t>
                      </a:r>
                      <a:r>
                        <a:rPr lang="fr-FR" sz="1400" u="none" strike="noStrike" dirty="0" smtClean="0">
                          <a:effectLst/>
                        </a:rPr>
                        <a:t>d'œuvre </a:t>
                      </a:r>
                      <a:r>
                        <a:rPr lang="fr-FR" sz="1400" u="none" strike="noStrike" dirty="0">
                          <a:effectLst/>
                        </a:rPr>
                        <a:t>un bilan chiffré des opérations menées. </a:t>
                      </a:r>
                      <a:endParaRPr lang="fr-FR" sz="1400" b="0" i="0" u="none" strike="noStrike" dirty="0">
                        <a:effectLst/>
                        <a:latin typeface="Arial"/>
                      </a:endParaRPr>
                    </a:p>
                  </a:txBody>
                  <a:tcPr marL="7620" marR="7620" marT="7620" marB="0" anchor="b"/>
                </a:tc>
                <a:tc>
                  <a:txBody>
                    <a:bodyPr/>
                    <a:lstStyle/>
                    <a:p>
                      <a:pPr algn="l" fontAlgn="b"/>
                      <a:r>
                        <a:rPr lang="fr-FR" sz="1400" u="none" strike="noStrike">
                          <a:effectLst/>
                        </a:rPr>
                        <a:t> </a:t>
                      </a:r>
                      <a:endParaRPr lang="fr-FR" sz="1400" b="0" i="0" u="none" strike="noStrike">
                        <a:effectLst/>
                        <a:latin typeface="Arial"/>
                      </a:endParaRPr>
                    </a:p>
                  </a:txBody>
                  <a:tcPr marL="7620" marR="7620" marT="7620" marB="0" anchor="b"/>
                </a:tc>
                <a:tc>
                  <a:txBody>
                    <a:bodyPr/>
                    <a:lstStyle/>
                    <a:p>
                      <a:pPr algn="r" fontAlgn="b"/>
                      <a:r>
                        <a:rPr lang="fr-FR" sz="1400" u="none" strike="noStrike">
                          <a:effectLst/>
                        </a:rPr>
                        <a:t> </a:t>
                      </a:r>
                      <a:endParaRPr lang="fr-FR" sz="1400" b="0" i="0" u="none" strike="noStrike">
                        <a:effectLst/>
                        <a:latin typeface="Arial"/>
                      </a:endParaRPr>
                    </a:p>
                  </a:txBody>
                  <a:tcPr marL="7620" marR="7620" marT="7620" marB="0" anchor="b"/>
                </a:tc>
              </a:tr>
              <a:tr h="347333">
                <a:tc>
                  <a:txBody>
                    <a:bodyPr/>
                    <a:lstStyle/>
                    <a:p>
                      <a:pPr algn="l" fontAlgn="b"/>
                      <a:r>
                        <a:rPr lang="fr-FR" sz="1400" u="none" strike="noStrike">
                          <a:effectLst/>
                        </a:rPr>
                        <a:t> </a:t>
                      </a:r>
                      <a:endParaRPr lang="fr-FR" sz="1400" b="0" i="0" u="none" strike="noStrike">
                        <a:effectLst/>
                        <a:latin typeface="Arial"/>
                      </a:endParaRPr>
                    </a:p>
                  </a:txBody>
                  <a:tcPr marL="7620" marR="7620" marT="7620" marB="0" anchor="b"/>
                </a:tc>
                <a:tc>
                  <a:txBody>
                    <a:bodyPr/>
                    <a:lstStyle/>
                    <a:p>
                      <a:pPr algn="l" fontAlgn="b"/>
                      <a:r>
                        <a:rPr lang="fr-FR" sz="1400" u="none" strike="noStrike" dirty="0">
                          <a:effectLst/>
                        </a:rPr>
                        <a:t>En toutes lettres, le forfait</a:t>
                      </a:r>
                      <a:endParaRPr lang="fr-FR" sz="1400" b="0" i="0" u="none" strike="noStrike" dirty="0">
                        <a:effectLst/>
                        <a:latin typeface="Arial"/>
                      </a:endParaRPr>
                    </a:p>
                  </a:txBody>
                  <a:tcPr marL="7620" marR="7620" marT="7620" marB="0" anchor="b"/>
                </a:tc>
                <a:tc>
                  <a:txBody>
                    <a:bodyPr/>
                    <a:lstStyle/>
                    <a:p>
                      <a:pPr algn="l" fontAlgn="b"/>
                      <a:r>
                        <a:rPr lang="fr-FR" sz="1400" u="none" strike="noStrike">
                          <a:effectLst/>
                        </a:rPr>
                        <a:t> </a:t>
                      </a:r>
                      <a:endParaRPr lang="fr-FR" sz="1400" b="0" i="0" u="none" strike="noStrike">
                        <a:effectLst/>
                        <a:latin typeface="Arial"/>
                      </a:endParaRPr>
                    </a:p>
                  </a:txBody>
                  <a:tcPr marL="7620" marR="7620" marT="7620" marB="0" anchor="b"/>
                </a:tc>
                <a:tc>
                  <a:txBody>
                    <a:bodyPr/>
                    <a:lstStyle/>
                    <a:p>
                      <a:pPr algn="r" fontAlgn="b"/>
                      <a:r>
                        <a:rPr lang="fr-FR" sz="1400" u="none" strike="noStrike">
                          <a:effectLst/>
                        </a:rPr>
                        <a:t> </a:t>
                      </a:r>
                      <a:endParaRPr lang="fr-FR" sz="1400" b="0" i="0" u="none" strike="noStrike">
                        <a:effectLst/>
                        <a:latin typeface="Arial"/>
                      </a:endParaRPr>
                    </a:p>
                  </a:txBody>
                  <a:tcPr marL="7620" marR="7620" marT="7620" marB="0" anchor="b"/>
                </a:tc>
              </a:tr>
              <a:tr h="347333">
                <a:tc>
                  <a:txBody>
                    <a:bodyPr/>
                    <a:lstStyle/>
                    <a:p>
                      <a:pPr algn="l" fontAlgn="b"/>
                      <a:r>
                        <a:rPr lang="fr-FR" sz="1400" u="none" strike="noStrike">
                          <a:effectLst/>
                        </a:rPr>
                        <a:t> </a:t>
                      </a:r>
                      <a:endParaRPr lang="fr-FR" sz="1400" b="0" i="0" u="none" strike="noStrike">
                        <a:effectLst/>
                        <a:latin typeface="Arial"/>
                      </a:endParaRPr>
                    </a:p>
                  </a:txBody>
                  <a:tcPr marL="7620" marR="7620" marT="7620" marB="0" anchor="b"/>
                </a:tc>
                <a:tc>
                  <a:txBody>
                    <a:bodyPr/>
                    <a:lstStyle/>
                    <a:p>
                      <a:pPr algn="l" fontAlgn="b"/>
                      <a:r>
                        <a:rPr lang="fr-FR" sz="1400" u="none" strike="noStrike" dirty="0">
                          <a:effectLst/>
                        </a:rPr>
                        <a:t> </a:t>
                      </a:r>
                      <a:endParaRPr lang="fr-FR" sz="1400" b="0" i="0" u="none" strike="noStrike" dirty="0">
                        <a:effectLst/>
                        <a:latin typeface="Arial"/>
                      </a:endParaRPr>
                    </a:p>
                  </a:txBody>
                  <a:tcPr marL="7620" marR="7620" marT="7620" marB="0" anchor="b"/>
                </a:tc>
                <a:tc>
                  <a:txBody>
                    <a:bodyPr/>
                    <a:lstStyle/>
                    <a:p>
                      <a:pPr algn="l" fontAlgn="b"/>
                      <a:r>
                        <a:rPr lang="fr-FR" sz="1400" u="none" strike="noStrike" dirty="0">
                          <a:effectLst/>
                        </a:rPr>
                        <a:t> </a:t>
                      </a:r>
                      <a:endParaRPr lang="fr-FR" sz="1400" b="0" i="0" u="none" strike="noStrike" dirty="0">
                        <a:effectLst/>
                        <a:latin typeface="Arial"/>
                      </a:endParaRPr>
                    </a:p>
                  </a:txBody>
                  <a:tcPr marL="7620" marR="7620" marT="7620" marB="0" anchor="b"/>
                </a:tc>
                <a:tc>
                  <a:txBody>
                    <a:bodyPr/>
                    <a:lstStyle/>
                    <a:p>
                      <a:pPr algn="r" fontAlgn="b"/>
                      <a:r>
                        <a:rPr lang="fr-FR" sz="1400" u="none" strike="noStrike" dirty="0">
                          <a:effectLst/>
                        </a:rPr>
                        <a:t> </a:t>
                      </a:r>
                      <a:endParaRPr lang="fr-FR" sz="1400" b="0" i="0" u="none" strike="noStrike" dirty="0">
                        <a:effectLst/>
                        <a:latin typeface="Arial"/>
                      </a:endParaRPr>
                    </a:p>
                  </a:txBody>
                  <a:tcPr marL="7620" marR="7620" marT="7620" marB="0" anchor="b"/>
                </a:tc>
              </a:tr>
            </a:tbl>
          </a:graphicData>
        </a:graphic>
      </p:graphicFrame>
      <p:sp>
        <p:nvSpPr>
          <p:cNvPr id="5" name="Flèche droite 4"/>
          <p:cNvSpPr/>
          <p:nvPr/>
        </p:nvSpPr>
        <p:spPr>
          <a:xfrm>
            <a:off x="656545" y="5460905"/>
            <a:ext cx="2592288"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3732673" y="5052664"/>
            <a:ext cx="5040560" cy="1200329"/>
          </a:xfrm>
          <a:prstGeom prst="rect">
            <a:avLst/>
          </a:prstGeom>
          <a:noFill/>
        </p:spPr>
        <p:txBody>
          <a:bodyPr wrap="square" rtlCol="0">
            <a:spAutoFit/>
          </a:bodyPr>
          <a:lstStyle/>
          <a:p>
            <a:r>
              <a:rPr lang="fr-FR" sz="3600" dirty="0" smtClean="0"/>
              <a:t>Le SOGED (ou SOSED) fait partie de votre marché</a:t>
            </a:r>
          </a:p>
        </p:txBody>
      </p:sp>
      <p:sp>
        <p:nvSpPr>
          <p:cNvPr id="4" name="ZoneTexte 3"/>
          <p:cNvSpPr txBox="1"/>
          <p:nvPr/>
        </p:nvSpPr>
        <p:spPr>
          <a:xfrm>
            <a:off x="6296209" y="4050144"/>
            <a:ext cx="2443844" cy="369332"/>
          </a:xfrm>
          <a:prstGeom prst="rect">
            <a:avLst/>
          </a:prstGeom>
          <a:noFill/>
        </p:spPr>
        <p:txBody>
          <a:bodyPr wrap="square" rtlCol="0">
            <a:spAutoFit/>
          </a:bodyPr>
          <a:lstStyle/>
          <a:p>
            <a:r>
              <a:rPr lang="fr-FR" dirty="0" smtClean="0"/>
              <a:t>Extrait du BPU</a:t>
            </a:r>
            <a:endParaRPr lang="fr-FR" dirty="0"/>
          </a:p>
        </p:txBody>
      </p:sp>
    </p:spTree>
    <p:extLst>
      <p:ext uri="{BB962C8B-B14F-4D97-AF65-F5344CB8AC3E}">
        <p14:creationId xmlns:p14="http://schemas.microsoft.com/office/powerpoint/2010/main" val="297300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1772816"/>
            <a:ext cx="8373616" cy="4392488"/>
          </a:xfrm>
        </p:spPr>
        <p:txBody>
          <a:bodyPr>
            <a:normAutofit fontScale="92500" lnSpcReduction="10000"/>
          </a:bodyPr>
          <a:lstStyle/>
          <a:p>
            <a:pPr marL="514350" indent="-514350">
              <a:buFont typeface="+mj-lt"/>
              <a:buAutoNum type="arabicPeriod"/>
            </a:pPr>
            <a:r>
              <a:rPr lang="fr-FR" dirty="0" smtClean="0"/>
              <a:t>Analyse du dossier</a:t>
            </a:r>
          </a:p>
          <a:p>
            <a:pPr lvl="2">
              <a:buFont typeface="Wingdings" panose="05000000000000000000" pitchFamily="2" charset="2"/>
              <a:buChar char="ü"/>
            </a:pPr>
            <a:r>
              <a:rPr lang="fr-FR" dirty="0"/>
              <a:t>	</a:t>
            </a:r>
            <a:r>
              <a:rPr lang="fr-FR" dirty="0" smtClean="0"/>
              <a:t>Visiter </a:t>
            </a:r>
            <a:r>
              <a:rPr lang="fr-FR" dirty="0"/>
              <a:t>les lieux grâce à Google </a:t>
            </a:r>
            <a:r>
              <a:rPr lang="fr-FR" dirty="0" err="1"/>
              <a:t>Maps</a:t>
            </a:r>
            <a:endParaRPr lang="fr-FR" dirty="0"/>
          </a:p>
          <a:p>
            <a:pPr lvl="2">
              <a:buFont typeface="Wingdings" panose="05000000000000000000" pitchFamily="2" charset="2"/>
              <a:buChar char="ü"/>
            </a:pPr>
            <a:r>
              <a:rPr lang="fr-FR" dirty="0"/>
              <a:t>	Prendre connaissance du plan et du CCTP</a:t>
            </a:r>
          </a:p>
          <a:p>
            <a:pPr lvl="2">
              <a:buFont typeface="Wingdings" panose="05000000000000000000" pitchFamily="2" charset="2"/>
              <a:buChar char="ü"/>
            </a:pPr>
            <a:r>
              <a:rPr lang="fr-FR" dirty="0"/>
              <a:t>	Lister les éléments à </a:t>
            </a:r>
            <a:r>
              <a:rPr lang="fr-FR" dirty="0" smtClean="0"/>
              <a:t>évacuer</a:t>
            </a:r>
          </a:p>
          <a:p>
            <a:pPr marL="514350" indent="-514350">
              <a:buFont typeface="+mj-lt"/>
              <a:buAutoNum type="arabicPeriod"/>
            </a:pPr>
            <a:r>
              <a:rPr lang="fr-FR" dirty="0" smtClean="0"/>
              <a:t>Rédiger un SOSED en vous appuyant sur la « trame du SOSED Bâtiment »</a:t>
            </a:r>
          </a:p>
          <a:p>
            <a:pPr marL="514350" indent="-514350">
              <a:buFont typeface="+mj-lt"/>
              <a:buAutoNum type="arabicPeriod"/>
            </a:pPr>
            <a:r>
              <a:rPr lang="fr-FR" dirty="0" smtClean="0"/>
              <a:t>Remplir </a:t>
            </a:r>
            <a:r>
              <a:rPr lang="fr-FR" dirty="0"/>
              <a:t>une fiche de suivi des déchets de chantier pour les déchets </a:t>
            </a:r>
            <a:r>
              <a:rPr lang="fr-FR" dirty="0" smtClean="0"/>
              <a:t>verts</a:t>
            </a:r>
          </a:p>
          <a:p>
            <a:pPr marL="514350" indent="-514350">
              <a:buFont typeface="+mj-lt"/>
              <a:buAutoNum type="arabicPeriod"/>
            </a:pPr>
            <a:r>
              <a:rPr lang="fr-FR" dirty="0" smtClean="0"/>
              <a:t>Etude des nuisances et moyens de prévention éventuels sous forme d’une carte mentale</a:t>
            </a:r>
          </a:p>
          <a:p>
            <a:pPr marL="514350" indent="-514350">
              <a:buFont typeface="+mj-lt"/>
              <a:buAutoNum type="arabicPeriod"/>
            </a:pPr>
            <a:endParaRPr lang="fr-FR" dirty="0" smtClean="0"/>
          </a:p>
          <a:p>
            <a:pPr marL="514350" indent="-514350">
              <a:buAutoNum type="arabicPeriod" startAt="3"/>
            </a:pPr>
            <a:endParaRPr lang="fr-FR" dirty="0"/>
          </a:p>
          <a:p>
            <a:pPr marL="514350" indent="-514350">
              <a:buAutoNum type="arabicPeriod"/>
            </a:pPr>
            <a:endParaRPr lang="fr-FR" dirty="0" smtClean="0"/>
          </a:p>
          <a:p>
            <a:pPr marL="0" indent="0">
              <a:buNone/>
            </a:pPr>
            <a:endParaRPr lang="fr-FR" dirty="0"/>
          </a:p>
        </p:txBody>
      </p:sp>
      <p:sp>
        <p:nvSpPr>
          <p:cNvPr id="4" name="ZoneTexte 3"/>
          <p:cNvSpPr txBox="1"/>
          <p:nvPr/>
        </p:nvSpPr>
        <p:spPr>
          <a:xfrm>
            <a:off x="1979712" y="620688"/>
            <a:ext cx="5040560" cy="646331"/>
          </a:xfrm>
          <a:prstGeom prst="rect">
            <a:avLst/>
          </a:prstGeom>
          <a:noFill/>
        </p:spPr>
        <p:txBody>
          <a:bodyPr wrap="square" rtlCol="0">
            <a:spAutoFit/>
          </a:bodyPr>
          <a:lstStyle/>
          <a:p>
            <a:r>
              <a:rPr lang="fr-FR" sz="3600" dirty="0" smtClean="0"/>
              <a:t>Votre travail…</a:t>
            </a:r>
          </a:p>
        </p:txBody>
      </p:sp>
    </p:spTree>
    <p:extLst>
      <p:ext uri="{BB962C8B-B14F-4D97-AF65-F5344CB8AC3E}">
        <p14:creationId xmlns:p14="http://schemas.microsoft.com/office/powerpoint/2010/main" val="31483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05 Etude de cas Square de Mercy</a:t>
            </a:r>
            <a:endParaRPr lang="fr-FR" dirty="0"/>
          </a:p>
        </p:txBody>
      </p:sp>
      <p:sp>
        <p:nvSpPr>
          <p:cNvPr id="3" name="Sous-titre 2"/>
          <p:cNvSpPr>
            <a:spLocks noGrp="1"/>
          </p:cNvSpPr>
          <p:nvPr>
            <p:ph type="subTitle" idx="1"/>
          </p:nvPr>
        </p:nvSpPr>
        <p:spPr/>
        <p:txBody>
          <a:bodyPr/>
          <a:lstStyle/>
          <a:p>
            <a:r>
              <a:rPr lang="fr-FR" dirty="0" smtClean="0"/>
              <a:t>Guide éventuel pour l’étude </a:t>
            </a:r>
          </a:p>
          <a:p>
            <a:r>
              <a:rPr lang="fr-FR" dirty="0" smtClean="0"/>
              <a:t>(Document Prof)</a:t>
            </a:r>
            <a:endParaRPr lang="fr-FR" dirty="0"/>
          </a:p>
        </p:txBody>
      </p:sp>
    </p:spTree>
    <p:extLst>
      <p:ext uri="{BB962C8B-B14F-4D97-AF65-F5344CB8AC3E}">
        <p14:creationId xmlns:p14="http://schemas.microsoft.com/office/powerpoint/2010/main" val="14754693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Etat des lieux de l’existant</a:t>
            </a:r>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556792"/>
            <a:ext cx="8542148"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p:cNvSpPr txBox="1"/>
          <p:nvPr/>
        </p:nvSpPr>
        <p:spPr>
          <a:xfrm>
            <a:off x="4860032" y="3717032"/>
            <a:ext cx="2520280" cy="646331"/>
          </a:xfrm>
          <a:prstGeom prst="rect">
            <a:avLst/>
          </a:prstGeom>
          <a:solidFill>
            <a:schemeClr val="bg1"/>
          </a:solidFill>
          <a:ln>
            <a:noFill/>
          </a:ln>
        </p:spPr>
        <p:txBody>
          <a:bodyPr wrap="square" rtlCol="0">
            <a:spAutoFit/>
          </a:bodyPr>
          <a:lstStyle/>
          <a:p>
            <a:r>
              <a:rPr lang="fr-FR" dirty="0" smtClean="0"/>
              <a:t>Schiste rouge, (faire hypothèse sur épaisseur) </a:t>
            </a:r>
            <a:endParaRPr lang="fr-FR" dirty="0"/>
          </a:p>
        </p:txBody>
      </p:sp>
      <p:sp>
        <p:nvSpPr>
          <p:cNvPr id="12" name="ZoneTexte 11"/>
          <p:cNvSpPr txBox="1"/>
          <p:nvPr/>
        </p:nvSpPr>
        <p:spPr>
          <a:xfrm>
            <a:off x="3779912" y="2852936"/>
            <a:ext cx="792088" cy="369332"/>
          </a:xfrm>
          <a:prstGeom prst="rect">
            <a:avLst/>
          </a:prstGeom>
          <a:solidFill>
            <a:schemeClr val="bg1"/>
          </a:solidFill>
          <a:ln>
            <a:noFill/>
          </a:ln>
        </p:spPr>
        <p:txBody>
          <a:bodyPr wrap="square" rtlCol="0">
            <a:spAutoFit/>
          </a:bodyPr>
          <a:lstStyle/>
          <a:p>
            <a:r>
              <a:rPr lang="fr-FR" dirty="0" smtClean="0"/>
              <a:t>Bancs</a:t>
            </a:r>
            <a:endParaRPr lang="fr-FR" dirty="0"/>
          </a:p>
        </p:txBody>
      </p:sp>
      <p:sp>
        <p:nvSpPr>
          <p:cNvPr id="13" name="ZoneTexte 12"/>
          <p:cNvSpPr txBox="1"/>
          <p:nvPr/>
        </p:nvSpPr>
        <p:spPr>
          <a:xfrm>
            <a:off x="6012160" y="4509120"/>
            <a:ext cx="2016224" cy="369332"/>
          </a:xfrm>
          <a:prstGeom prst="rect">
            <a:avLst/>
          </a:prstGeom>
          <a:solidFill>
            <a:schemeClr val="bg1"/>
          </a:solidFill>
          <a:ln>
            <a:noFill/>
          </a:ln>
        </p:spPr>
        <p:txBody>
          <a:bodyPr wrap="square" rtlCol="0">
            <a:spAutoFit/>
          </a:bodyPr>
          <a:lstStyle/>
          <a:p>
            <a:r>
              <a:rPr lang="fr-FR" dirty="0" smtClean="0"/>
              <a:t>Haie à remplacer</a:t>
            </a:r>
            <a:endParaRPr lang="fr-FR" dirty="0"/>
          </a:p>
        </p:txBody>
      </p:sp>
      <p:sp>
        <p:nvSpPr>
          <p:cNvPr id="14" name="ZoneTexte 13"/>
          <p:cNvSpPr txBox="1"/>
          <p:nvPr/>
        </p:nvSpPr>
        <p:spPr>
          <a:xfrm>
            <a:off x="467544" y="3861048"/>
            <a:ext cx="2952328" cy="923330"/>
          </a:xfrm>
          <a:prstGeom prst="rect">
            <a:avLst/>
          </a:prstGeom>
          <a:solidFill>
            <a:schemeClr val="bg1"/>
          </a:solidFill>
          <a:ln>
            <a:noFill/>
          </a:ln>
        </p:spPr>
        <p:txBody>
          <a:bodyPr wrap="square" rtlCol="0">
            <a:spAutoFit/>
          </a:bodyPr>
          <a:lstStyle/>
          <a:p>
            <a:r>
              <a:rPr lang="fr-FR" dirty="0" smtClean="0"/>
              <a:t>Sol synthétique amortisseur  (caoutchouc synthétique + pneus recyclés + résine)</a:t>
            </a:r>
            <a:endParaRPr lang="fr-FR" dirty="0"/>
          </a:p>
        </p:txBody>
      </p:sp>
      <p:sp>
        <p:nvSpPr>
          <p:cNvPr id="15" name="ZoneTexte 14"/>
          <p:cNvSpPr txBox="1"/>
          <p:nvPr/>
        </p:nvSpPr>
        <p:spPr>
          <a:xfrm>
            <a:off x="2627784" y="5445224"/>
            <a:ext cx="2952328" cy="369332"/>
          </a:xfrm>
          <a:prstGeom prst="rect">
            <a:avLst/>
          </a:prstGeom>
          <a:solidFill>
            <a:schemeClr val="bg1"/>
          </a:solidFill>
          <a:ln>
            <a:noFill/>
          </a:ln>
        </p:spPr>
        <p:txBody>
          <a:bodyPr wrap="square" rtlCol="0">
            <a:spAutoFit/>
          </a:bodyPr>
          <a:lstStyle/>
          <a:p>
            <a:r>
              <a:rPr lang="fr-FR" dirty="0" smtClean="0"/>
              <a:t>Toboggan + jeux à bascule</a:t>
            </a:r>
            <a:endParaRPr lang="fr-FR" dirty="0"/>
          </a:p>
        </p:txBody>
      </p:sp>
    </p:spTree>
    <p:extLst>
      <p:ext uri="{BB962C8B-B14F-4D97-AF65-F5344CB8AC3E}">
        <p14:creationId xmlns:p14="http://schemas.microsoft.com/office/powerpoint/2010/main" val="37712429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060848"/>
            <a:ext cx="8680773" cy="3422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8839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6" y="116632"/>
            <a:ext cx="6306338" cy="6624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6732240" y="1916832"/>
            <a:ext cx="2088232" cy="2062103"/>
          </a:xfrm>
          <a:prstGeom prst="rect">
            <a:avLst/>
          </a:prstGeom>
          <a:noFill/>
        </p:spPr>
        <p:txBody>
          <a:bodyPr wrap="square" rtlCol="0">
            <a:spAutoFit/>
          </a:bodyPr>
          <a:lstStyle/>
          <a:p>
            <a:pPr algn="ctr"/>
            <a:r>
              <a:rPr lang="fr-FR" sz="3200" dirty="0" smtClean="0"/>
              <a:t>13 axes officiels ont été préconisés</a:t>
            </a:r>
            <a:endParaRPr lang="fr-FR" sz="3200" dirty="0"/>
          </a:p>
        </p:txBody>
      </p:sp>
      <p:sp>
        <p:nvSpPr>
          <p:cNvPr id="6" name="Rectangle 5"/>
          <p:cNvSpPr/>
          <p:nvPr/>
        </p:nvSpPr>
        <p:spPr>
          <a:xfrm>
            <a:off x="107504" y="260648"/>
            <a:ext cx="2880320" cy="8640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107504" y="2132856"/>
            <a:ext cx="2880320" cy="8640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3419872" y="4077072"/>
            <a:ext cx="2880320" cy="8640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476672"/>
            <a:ext cx="2664296" cy="389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107504" y="1196752"/>
            <a:ext cx="2880320" cy="8640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323528" y="11857"/>
            <a:ext cx="2808312" cy="215444"/>
          </a:xfrm>
          <a:prstGeom prst="rect">
            <a:avLst/>
          </a:prstGeom>
          <a:noFill/>
        </p:spPr>
        <p:txBody>
          <a:bodyPr wrap="square" rtlCol="0">
            <a:spAutoFit/>
          </a:bodyPr>
          <a:lstStyle/>
          <a:p>
            <a:r>
              <a:rPr lang="fr-FR" sz="800" dirty="0" smtClean="0"/>
              <a:t>REP : Responsabilité Elargie du Producteur (Pollueur-Payeur)</a:t>
            </a:r>
            <a:endParaRPr lang="fr-FR" sz="800" dirty="0"/>
          </a:p>
        </p:txBody>
      </p:sp>
    </p:spTree>
    <p:extLst>
      <p:ext uri="{BB962C8B-B14F-4D97-AF65-F5344CB8AC3E}">
        <p14:creationId xmlns:p14="http://schemas.microsoft.com/office/powerpoint/2010/main" val="308669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normAutofit fontScale="90000"/>
          </a:bodyPr>
          <a:lstStyle/>
          <a:p>
            <a:r>
              <a:rPr lang="fr-FR" dirty="0" smtClean="0"/>
              <a:t>Dans quelle benne ???</a:t>
            </a:r>
            <a:br>
              <a:rPr lang="fr-FR" dirty="0" smtClean="0"/>
            </a:br>
            <a:endParaRPr lang="fr-FR" dirty="0"/>
          </a:p>
        </p:txBody>
      </p:sp>
      <p:pic>
        <p:nvPicPr>
          <p:cNvPr id="4" name="Espace réservé du contenu 3">
            <a:hlinkClick r:id="rId2" action="ppaction://hlinkpres?slideindex=1&amp;slidetitle="/>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27784" y="980728"/>
            <a:ext cx="3960440" cy="3509619"/>
          </a:xfrm>
        </p:spPr>
      </p:pic>
      <p:sp>
        <p:nvSpPr>
          <p:cNvPr id="5" name="Rectangle 4"/>
          <p:cNvSpPr/>
          <p:nvPr/>
        </p:nvSpPr>
        <p:spPr>
          <a:xfrm>
            <a:off x="827584" y="4725144"/>
            <a:ext cx="7560840" cy="1323439"/>
          </a:xfrm>
          <a:prstGeom prst="rect">
            <a:avLst/>
          </a:prstGeom>
        </p:spPr>
        <p:txBody>
          <a:bodyPr wrap="square">
            <a:spAutoFit/>
          </a:bodyPr>
          <a:lstStyle/>
          <a:p>
            <a:pPr algn="ctr">
              <a:spcBef>
                <a:spcPct val="0"/>
              </a:spcBef>
            </a:pPr>
            <a:r>
              <a:rPr lang="fr-FR" sz="4000" dirty="0">
                <a:latin typeface="+mj-lt"/>
                <a:ea typeface="+mj-ea"/>
                <a:cs typeface="+mj-cs"/>
              </a:rPr>
              <a:t>Petit exercice à réaliser sur le fichier 04bis trier </a:t>
            </a:r>
            <a:r>
              <a:rPr lang="fr-FR" sz="4000" dirty="0" smtClean="0">
                <a:latin typeface="+mj-lt"/>
                <a:ea typeface="+mj-ea"/>
                <a:cs typeface="+mj-cs"/>
              </a:rPr>
              <a:t>les déchets</a:t>
            </a:r>
            <a:endParaRPr lang="fr-FR" sz="4000" dirty="0">
              <a:latin typeface="+mj-lt"/>
              <a:ea typeface="+mj-ea"/>
              <a:cs typeface="+mj-cs"/>
            </a:endParaRPr>
          </a:p>
        </p:txBody>
      </p:sp>
    </p:spTree>
    <p:extLst>
      <p:ext uri="{BB962C8B-B14F-4D97-AF65-F5344CB8AC3E}">
        <p14:creationId xmlns:p14="http://schemas.microsoft.com/office/powerpoint/2010/main" val="40451889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066390639"/>
              </p:ext>
            </p:extLst>
          </p:nvPr>
        </p:nvGraphicFramePr>
        <p:xfrm>
          <a:off x="179512" y="116633"/>
          <a:ext cx="8507288" cy="6662469"/>
        </p:xfrm>
        <a:graphic>
          <a:graphicData uri="http://schemas.openxmlformats.org/drawingml/2006/table">
            <a:tbl>
              <a:tblPr firstRow="1" bandRow="1">
                <a:tableStyleId>{5C22544A-7EE6-4342-B048-85BDC9FD1C3A}</a:tableStyleId>
              </a:tblPr>
              <a:tblGrid>
                <a:gridCol w="2126822"/>
                <a:gridCol w="2126822"/>
                <a:gridCol w="2126822"/>
                <a:gridCol w="2126822"/>
              </a:tblGrid>
              <a:tr h="627645">
                <a:tc>
                  <a:txBody>
                    <a:bodyPr/>
                    <a:lstStyle/>
                    <a:p>
                      <a:r>
                        <a:rPr lang="fr-FR" dirty="0" smtClean="0"/>
                        <a:t>Inertes non dangereux</a:t>
                      </a:r>
                      <a:endParaRPr lang="fr-FR" dirty="0"/>
                    </a:p>
                  </a:txBody>
                  <a:tcPr/>
                </a:tc>
                <a:tc>
                  <a:txBody>
                    <a:bodyPr/>
                    <a:lstStyle/>
                    <a:p>
                      <a:r>
                        <a:rPr lang="fr-FR" dirty="0" smtClean="0"/>
                        <a:t>Non dangereux non inertes</a:t>
                      </a:r>
                      <a:endParaRPr lang="fr-FR" dirty="0"/>
                    </a:p>
                  </a:txBody>
                  <a:tcPr/>
                </a:tc>
                <a:tc>
                  <a:txBody>
                    <a:bodyPr/>
                    <a:lstStyle/>
                    <a:p>
                      <a:r>
                        <a:rPr lang="fr-FR" dirty="0" smtClean="0"/>
                        <a:t>Filières spécifiques</a:t>
                      </a:r>
                      <a:endParaRPr lang="fr-FR" dirty="0"/>
                    </a:p>
                  </a:txBody>
                  <a:tcPr/>
                </a:tc>
                <a:tc>
                  <a:txBody>
                    <a:bodyPr/>
                    <a:lstStyle/>
                    <a:p>
                      <a:r>
                        <a:rPr lang="fr-FR" dirty="0" smtClean="0"/>
                        <a:t>Déchets dangereux</a:t>
                      </a:r>
                      <a:endParaRPr lang="fr-FR" dirty="0"/>
                    </a:p>
                  </a:txBody>
                  <a:tcPr/>
                </a:tc>
              </a:tr>
              <a:tr h="6022389">
                <a:tc>
                  <a:txBody>
                    <a:bodyPr/>
                    <a:lstStyle/>
                    <a:p>
                      <a:endParaRPr lang="fr-FR" dirty="0"/>
                    </a:p>
                  </a:txBody>
                  <a:tcPr/>
                </a:tc>
                <a:tc>
                  <a:txBody>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a:p>
                  </a:txBody>
                  <a:tcPr/>
                </a:tc>
                <a:tc>
                  <a:txBody>
                    <a:bodyPr/>
                    <a:lstStyle/>
                    <a:p>
                      <a:endParaRPr lang="fr-FR" dirty="0"/>
                    </a:p>
                  </a:txBody>
                  <a:tcPr/>
                </a:tc>
                <a:tc>
                  <a:txBody>
                    <a:bodyPr/>
                    <a:lstStyle/>
                    <a:p>
                      <a:endParaRPr lang="fr-FR" dirty="0"/>
                    </a:p>
                  </a:txBody>
                  <a:tcPr/>
                </a:tc>
              </a:tr>
            </a:tbl>
          </a:graphicData>
        </a:graphic>
      </p:graphicFrame>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6518" y="5013176"/>
            <a:ext cx="1499659" cy="1124744"/>
          </a:xfrm>
          <a:prstGeom prst="rect">
            <a:avLst/>
          </a:prstGeom>
        </p:spPr>
      </p:pic>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b="16012"/>
          <a:stretch/>
        </p:blipFill>
        <p:spPr>
          <a:xfrm>
            <a:off x="7120390" y="2492896"/>
            <a:ext cx="1191917" cy="1779294"/>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8264" y="1052736"/>
            <a:ext cx="1536171" cy="1152128"/>
          </a:xfrm>
          <a:prstGeom prst="rect">
            <a:avLst/>
          </a:prstGeom>
        </p:spPr>
      </p:pic>
      <p:pic>
        <p:nvPicPr>
          <p:cNvPr id="8" name="Imag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4421" y="2636912"/>
            <a:ext cx="1536349" cy="2194652"/>
          </a:xfrm>
          <a:prstGeom prst="rect">
            <a:avLst/>
          </a:prstGeom>
        </p:spPr>
      </p:pic>
      <p:pic>
        <p:nvPicPr>
          <p:cNvPr id="9" name="Imag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2010" y="1066716"/>
            <a:ext cx="1518760" cy="1139070"/>
          </a:xfrm>
          <a:prstGeom prst="rect">
            <a:avLst/>
          </a:prstGeom>
        </p:spPr>
      </p:pic>
      <p:pic>
        <p:nvPicPr>
          <p:cNvPr id="10" name="Imag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805" y="5575548"/>
            <a:ext cx="1662925" cy="761000"/>
          </a:xfrm>
          <a:prstGeom prst="rect">
            <a:avLst/>
          </a:prstGeom>
        </p:spPr>
      </p:pic>
      <p:pic>
        <p:nvPicPr>
          <p:cNvPr id="11" name="Imag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5979" y="3902636"/>
            <a:ext cx="1744751" cy="1308563"/>
          </a:xfrm>
          <a:prstGeom prst="rect">
            <a:avLst/>
          </a:prstGeom>
        </p:spPr>
      </p:pic>
      <p:pic>
        <p:nvPicPr>
          <p:cNvPr id="12" name="Imag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979" y="994364"/>
            <a:ext cx="1841075" cy="1185868"/>
          </a:xfrm>
          <a:prstGeom prst="rect">
            <a:avLst/>
          </a:prstGeom>
        </p:spPr>
      </p:pic>
      <p:pic>
        <p:nvPicPr>
          <p:cNvPr id="13" name="Imag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8423" y="2492896"/>
            <a:ext cx="1656185" cy="1242139"/>
          </a:xfrm>
          <a:prstGeom prst="rect">
            <a:avLst/>
          </a:prstGeom>
        </p:spPr>
      </p:pic>
      <p:pic>
        <p:nvPicPr>
          <p:cNvPr id="14" name="Imag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14111" y="3533082"/>
            <a:ext cx="1667100" cy="739108"/>
          </a:xfrm>
          <a:prstGeom prst="rect">
            <a:avLst/>
          </a:prstGeom>
        </p:spPr>
      </p:pic>
      <p:pic>
        <p:nvPicPr>
          <p:cNvPr id="15" name="Image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932404" y="4427740"/>
            <a:ext cx="1077963" cy="807648"/>
          </a:xfrm>
          <a:prstGeom prst="rect">
            <a:avLst/>
          </a:prstGeom>
        </p:spPr>
      </p:pic>
      <p:pic>
        <p:nvPicPr>
          <p:cNvPr id="16" name="Image 15"/>
          <p:cNvPicPr>
            <a:picLocks noChangeAspect="1"/>
          </p:cNvPicPr>
          <p:nvPr/>
        </p:nvPicPr>
        <p:blipFill rotWithShape="1">
          <a:blip r:embed="rId13" cstate="print">
            <a:extLst>
              <a:ext uri="{28A0092B-C50C-407E-A947-70E740481C1C}">
                <a14:useLocalDpi xmlns:a14="http://schemas.microsoft.com/office/drawing/2010/main" val="0"/>
              </a:ext>
            </a:extLst>
          </a:blip>
          <a:srcRect l="29912"/>
          <a:stretch/>
        </p:blipFill>
        <p:spPr>
          <a:xfrm>
            <a:off x="2932405" y="5339999"/>
            <a:ext cx="1502762" cy="1426668"/>
          </a:xfrm>
          <a:prstGeom prst="rect">
            <a:avLst/>
          </a:prstGeom>
        </p:spPr>
      </p:pic>
      <p:pic>
        <p:nvPicPr>
          <p:cNvPr id="17" name="Imag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626125" y="2322498"/>
            <a:ext cx="1608527" cy="1060045"/>
          </a:xfrm>
          <a:prstGeom prst="rect">
            <a:avLst/>
          </a:prstGeom>
        </p:spPr>
      </p:pic>
      <p:pic>
        <p:nvPicPr>
          <p:cNvPr id="18" name="Image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20652" y="994364"/>
            <a:ext cx="1614000" cy="1210500"/>
          </a:xfrm>
          <a:prstGeom prst="rect">
            <a:avLst/>
          </a:prstGeom>
        </p:spPr>
      </p:pic>
      <p:sp>
        <p:nvSpPr>
          <p:cNvPr id="2" name="ZoneTexte 1"/>
          <p:cNvSpPr txBox="1"/>
          <p:nvPr/>
        </p:nvSpPr>
        <p:spPr>
          <a:xfrm>
            <a:off x="6084168" y="6525344"/>
            <a:ext cx="2808312" cy="369332"/>
          </a:xfrm>
          <a:prstGeom prst="rect">
            <a:avLst/>
          </a:prstGeom>
          <a:noFill/>
        </p:spPr>
        <p:txBody>
          <a:bodyPr wrap="square" rtlCol="0">
            <a:spAutoFit/>
          </a:bodyPr>
          <a:lstStyle/>
          <a:p>
            <a:r>
              <a:rPr lang="fr-FR" dirty="0" smtClean="0"/>
              <a:t>Corrigé de exercice 04bis</a:t>
            </a:r>
            <a:endParaRPr lang="fr-FR" dirty="0"/>
          </a:p>
        </p:txBody>
      </p:sp>
    </p:spTree>
    <p:extLst>
      <p:ext uri="{BB962C8B-B14F-4D97-AF65-F5344CB8AC3E}">
        <p14:creationId xmlns:p14="http://schemas.microsoft.com/office/powerpoint/2010/main" val="415230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365" r="4563"/>
          <a:stretch/>
        </p:blipFill>
        <p:spPr bwMode="auto">
          <a:xfrm>
            <a:off x="3491880" y="557972"/>
            <a:ext cx="4630616" cy="600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107504" y="260648"/>
            <a:ext cx="2448272" cy="2677656"/>
          </a:xfrm>
          <a:prstGeom prst="rect">
            <a:avLst/>
          </a:prstGeom>
          <a:noFill/>
          <a:ln>
            <a:solidFill>
              <a:schemeClr val="tx1"/>
            </a:solidFill>
          </a:ln>
        </p:spPr>
        <p:txBody>
          <a:bodyPr wrap="square" rtlCol="0">
            <a:spAutoFit/>
          </a:bodyPr>
          <a:lstStyle/>
          <a:p>
            <a:pPr algn="ctr"/>
            <a:r>
              <a:rPr lang="fr-FR" sz="1200" b="1" u="sng" dirty="0" smtClean="0"/>
              <a:t>Déchets non dangereux, inertes</a:t>
            </a:r>
          </a:p>
          <a:p>
            <a:pPr algn="just"/>
            <a:r>
              <a:rPr lang="fr-FR" sz="1200" dirty="0" smtClean="0"/>
              <a:t>Déchets qui ne subissent aucune modification physique, chimique ou biologique importante. Les déchets inertes ne se décomposent pas, ne brûlent pas, ne produisent aucune réaction chimique ou physique et ne sont pas biodégradables. Ils n’ont aucun effet dommageable sur d’autres matières avec lesquelles ils entrent en contact d’une manière susceptible d’entraîner une pollution de l’environnement ou de nuire à la santé humaine.</a:t>
            </a:r>
            <a:endParaRPr lang="fr-FR" sz="1200" dirty="0"/>
          </a:p>
        </p:txBody>
      </p:sp>
      <p:sp>
        <p:nvSpPr>
          <p:cNvPr id="4" name="ZoneTexte 3"/>
          <p:cNvSpPr txBox="1"/>
          <p:nvPr/>
        </p:nvSpPr>
        <p:spPr>
          <a:xfrm>
            <a:off x="107504" y="3068960"/>
            <a:ext cx="2448272" cy="1754326"/>
          </a:xfrm>
          <a:prstGeom prst="rect">
            <a:avLst/>
          </a:prstGeom>
          <a:noFill/>
          <a:ln>
            <a:solidFill>
              <a:schemeClr val="tx1"/>
            </a:solidFill>
          </a:ln>
        </p:spPr>
        <p:txBody>
          <a:bodyPr wrap="square" rtlCol="0">
            <a:spAutoFit/>
          </a:bodyPr>
          <a:lstStyle/>
          <a:p>
            <a:pPr algn="ctr"/>
            <a:r>
              <a:rPr lang="fr-FR" sz="1200" b="1" u="sng" dirty="0" smtClean="0"/>
              <a:t>Déchets non dangereux non inertes (Déchets Industriels Banals)</a:t>
            </a:r>
          </a:p>
          <a:p>
            <a:pPr algn="just"/>
            <a:r>
              <a:rPr lang="fr-FR" sz="1200" dirty="0" smtClean="0"/>
              <a:t>Par leur nature, ils peuvent être traités ou stockés dans les mêmes installation que les déchets ménagers. Ils sont assimilables aux ordures ménagères et doivent être distingués des Déchets Industriels Spéciaux.</a:t>
            </a:r>
            <a:endParaRPr lang="fr-FR" sz="1200" dirty="0"/>
          </a:p>
        </p:txBody>
      </p:sp>
      <p:sp>
        <p:nvSpPr>
          <p:cNvPr id="5" name="ZoneTexte 4"/>
          <p:cNvSpPr txBox="1"/>
          <p:nvPr/>
        </p:nvSpPr>
        <p:spPr>
          <a:xfrm>
            <a:off x="107504" y="4941168"/>
            <a:ext cx="2448272" cy="1754326"/>
          </a:xfrm>
          <a:prstGeom prst="rect">
            <a:avLst/>
          </a:prstGeom>
          <a:noFill/>
          <a:ln>
            <a:solidFill>
              <a:schemeClr val="tx1"/>
            </a:solidFill>
          </a:ln>
        </p:spPr>
        <p:txBody>
          <a:bodyPr wrap="square" rtlCol="0">
            <a:spAutoFit/>
          </a:bodyPr>
          <a:lstStyle/>
          <a:p>
            <a:pPr algn="ctr"/>
            <a:r>
              <a:rPr lang="fr-FR" sz="1200" b="1" u="sng" dirty="0" smtClean="0"/>
              <a:t>Déchets dangereux (Déchets Industriels Spéciaux)</a:t>
            </a:r>
          </a:p>
          <a:p>
            <a:pPr algn="just"/>
            <a:r>
              <a:rPr lang="fr-FR" sz="1200" dirty="0" smtClean="0"/>
              <a:t>Déchets contenant des substances toxiques. Les caractéristiques liées à leur nature nécessitent des circuits et des techniques de traitement spécifiques pour leur élimination. Ils sont dangereux pour l’environnement.</a:t>
            </a:r>
            <a:endParaRPr lang="fr-FR" sz="1200" dirty="0"/>
          </a:p>
        </p:txBody>
      </p:sp>
      <p:sp>
        <p:nvSpPr>
          <p:cNvPr id="3" name="ZoneTexte 2"/>
          <p:cNvSpPr txBox="1"/>
          <p:nvPr/>
        </p:nvSpPr>
        <p:spPr>
          <a:xfrm>
            <a:off x="2699792" y="188640"/>
            <a:ext cx="6155384" cy="369332"/>
          </a:xfrm>
          <a:prstGeom prst="rect">
            <a:avLst/>
          </a:prstGeom>
          <a:noFill/>
          <a:ln w="12700">
            <a:solidFill>
              <a:schemeClr val="tx1"/>
            </a:solidFill>
          </a:ln>
        </p:spPr>
        <p:txBody>
          <a:bodyPr wrap="square" rtlCol="0">
            <a:spAutoFit/>
          </a:bodyPr>
          <a:lstStyle/>
          <a:p>
            <a:pPr algn="ctr"/>
            <a:r>
              <a:rPr lang="fr-FR" b="1" dirty="0" smtClean="0"/>
              <a:t>Définition des déchets du Bâtiment et des Travaux Publics</a:t>
            </a:r>
            <a:endParaRPr lang="fr-FR" b="1" dirty="0"/>
          </a:p>
        </p:txBody>
      </p:sp>
    </p:spTree>
    <p:extLst>
      <p:ext uri="{BB962C8B-B14F-4D97-AF65-F5344CB8AC3E}">
        <p14:creationId xmlns:p14="http://schemas.microsoft.com/office/powerpoint/2010/main" val="27092857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6943"/>
          <a:stretch/>
        </p:blipFill>
        <p:spPr bwMode="auto">
          <a:xfrm>
            <a:off x="0" y="1268760"/>
            <a:ext cx="9144000" cy="4599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827584" y="188640"/>
            <a:ext cx="7416824" cy="461665"/>
          </a:xfrm>
          <a:prstGeom prst="rect">
            <a:avLst/>
          </a:prstGeom>
          <a:noFill/>
          <a:ln>
            <a:solidFill>
              <a:schemeClr val="tx1"/>
            </a:solidFill>
          </a:ln>
        </p:spPr>
        <p:txBody>
          <a:bodyPr wrap="square" rtlCol="0">
            <a:spAutoFit/>
          </a:bodyPr>
          <a:lstStyle/>
          <a:p>
            <a:pPr algn="ctr"/>
            <a:r>
              <a:rPr lang="fr-FR" sz="2400" dirty="0" smtClean="0"/>
              <a:t>Pictogrammes déchets Fédération Française du Bâtiment</a:t>
            </a:r>
            <a:endParaRPr lang="fr-FR" sz="2400" dirty="0"/>
          </a:p>
        </p:txBody>
      </p:sp>
    </p:spTree>
    <p:extLst>
      <p:ext uri="{BB962C8B-B14F-4D97-AF65-F5344CB8AC3E}">
        <p14:creationId xmlns:p14="http://schemas.microsoft.com/office/powerpoint/2010/main" val="450404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2420"/>
          <a:stretch/>
        </p:blipFill>
        <p:spPr bwMode="auto">
          <a:xfrm>
            <a:off x="35496" y="668708"/>
            <a:ext cx="9108504" cy="273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833023"/>
            <a:ext cx="9036496" cy="1718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95536" y="5949280"/>
            <a:ext cx="8568952" cy="646331"/>
          </a:xfrm>
          <a:prstGeom prst="rect">
            <a:avLst/>
          </a:prstGeom>
        </p:spPr>
        <p:txBody>
          <a:bodyPr wrap="square">
            <a:spAutoFit/>
          </a:bodyPr>
          <a:lstStyle/>
          <a:p>
            <a:r>
              <a:rPr lang="fr-FR" dirty="0" smtClean="0"/>
              <a:t>Tous ces pictogrammes à afficher sur les bennes sur chantier sont à télécharger sur :</a:t>
            </a:r>
            <a:endParaRPr lang="fr-FR" dirty="0" smtClean="0">
              <a:hlinkClick r:id="rId4"/>
            </a:endParaRPr>
          </a:p>
          <a:p>
            <a:r>
              <a:rPr lang="fr-FR" dirty="0" smtClean="0">
                <a:hlinkClick r:id="rId4"/>
              </a:rPr>
              <a:t>http</a:t>
            </a:r>
            <a:r>
              <a:rPr lang="fr-FR" dirty="0">
                <a:hlinkClick r:id="rId4"/>
              </a:rPr>
              <a:t>://www.dechets-chantier.ffbatiment.fr/pictos-dechets.html</a:t>
            </a:r>
            <a:endParaRPr lang="fr-FR" dirty="0"/>
          </a:p>
        </p:txBody>
      </p:sp>
      <p:sp>
        <p:nvSpPr>
          <p:cNvPr id="5" name="ZoneTexte 4"/>
          <p:cNvSpPr txBox="1"/>
          <p:nvPr/>
        </p:nvSpPr>
        <p:spPr>
          <a:xfrm>
            <a:off x="827584" y="188640"/>
            <a:ext cx="7416824" cy="461665"/>
          </a:xfrm>
          <a:prstGeom prst="rect">
            <a:avLst/>
          </a:prstGeom>
          <a:noFill/>
          <a:ln>
            <a:solidFill>
              <a:schemeClr val="tx1"/>
            </a:solidFill>
          </a:ln>
        </p:spPr>
        <p:txBody>
          <a:bodyPr wrap="square" rtlCol="0">
            <a:spAutoFit/>
          </a:bodyPr>
          <a:lstStyle/>
          <a:p>
            <a:pPr algn="ctr"/>
            <a:r>
              <a:rPr lang="fr-FR" sz="2400" dirty="0" smtClean="0"/>
              <a:t>Pictogrammes déchets Fédération Française du Bâtiment</a:t>
            </a:r>
            <a:endParaRPr lang="fr-FR" sz="2400" dirty="0"/>
          </a:p>
        </p:txBody>
      </p:sp>
    </p:spTree>
    <p:extLst>
      <p:ext uri="{BB962C8B-B14F-4D97-AF65-F5344CB8AC3E}">
        <p14:creationId xmlns:p14="http://schemas.microsoft.com/office/powerpoint/2010/main" val="26127390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3297</TotalTime>
  <Words>737</Words>
  <Application>Microsoft Office PowerPoint</Application>
  <PresentationFormat>Affichage à l'écran (4:3)</PresentationFormat>
  <Paragraphs>171</Paragraphs>
  <Slides>34</Slides>
  <Notes>0</Notes>
  <HiddenSlides>0</HiddenSlides>
  <MMClips>0</MMClips>
  <ScaleCrop>false</ScaleCrop>
  <HeadingPairs>
    <vt:vector size="4" baseType="variant">
      <vt:variant>
        <vt:lpstr>Thème</vt:lpstr>
      </vt:variant>
      <vt:variant>
        <vt:i4>1</vt:i4>
      </vt:variant>
      <vt:variant>
        <vt:lpstr>Titres des diapositives</vt:lpstr>
      </vt:variant>
      <vt:variant>
        <vt:i4>34</vt:i4>
      </vt:variant>
    </vt:vector>
  </HeadingPairs>
  <TitlesOfParts>
    <vt:vector size="35" baseType="lpstr">
      <vt:lpstr>Thème Office</vt:lpstr>
      <vt:lpstr>04 La gestion des déchets</vt:lpstr>
      <vt:lpstr>Grenelle Environnement :  3 engagements pour les déchets de BTP</vt:lpstr>
      <vt:lpstr>Présentation PowerPoint</vt:lpstr>
      <vt:lpstr>Présentation PowerPoint</vt:lpstr>
      <vt:lpstr>Dans quelle benne ??? </vt:lpstr>
      <vt:lpstr>Présentation PowerPoint</vt:lpstr>
      <vt:lpstr>Présentation PowerPoint</vt:lpstr>
      <vt:lpstr>Présentation PowerPoint</vt:lpstr>
      <vt:lpstr>Présentation PowerPoint</vt:lpstr>
      <vt:lpstr>Les filières réglementaires</vt:lpstr>
      <vt:lpstr>Présentation PowerPoint</vt:lpstr>
      <vt:lpstr>Le tri des déchets en vidéo  (infographie Groupe PAPREC)</vt:lpstr>
      <vt:lpstr>Le tri des déchets en vidéo (Véolia)</vt:lpstr>
      <vt:lpstr>Le plan départemental  de gestion des déchets</vt:lpstr>
      <vt:lpstr>Avant 2016…</vt:lpstr>
      <vt:lpstr>Depuis le 7 août 2015, la Loi NOTRe…</vt:lpstr>
      <vt:lpstr>Contenu du nouveau  Plan de gestion des déchets</vt:lpstr>
      <vt:lpstr>Contenu du nouveau  Plan de gestion des déchets</vt:lpstr>
      <vt:lpstr>Présentation PowerPoint</vt:lpstr>
      <vt:lpstr>Présentation PowerPoint</vt:lpstr>
      <vt:lpstr>Présentation PowerPoint</vt:lpstr>
      <vt:lpstr>Pour localiser les lieux d’élimination des déchets les plus proches de votre chantier BTP :</vt:lpstr>
      <vt:lpstr>Présentation PowerPoint</vt:lpstr>
      <vt:lpstr>Schéma d’Organisation du Suivi et de l’Evacuation des Déchets</vt:lpstr>
      <vt:lpstr>Quels documents ?</vt:lpstr>
      <vt:lpstr>Le bordereau de suivi des déchets de chantier</vt:lpstr>
      <vt:lpstr>Etude de cas Rénovation du square de la rue de Mercy à Metz</vt:lpstr>
      <vt:lpstr>Présentation PowerPoint</vt:lpstr>
      <vt:lpstr>Présentation PowerPoint</vt:lpstr>
      <vt:lpstr>Présentation PowerPoint</vt:lpstr>
      <vt:lpstr>Présentation PowerPoint</vt:lpstr>
      <vt:lpstr>05 Etude de cas Square de Mercy</vt:lpstr>
      <vt:lpstr>Etat des lieux de l’existant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Catherine DHERBECOURT</dc:creator>
  <cp:lastModifiedBy>Cath</cp:lastModifiedBy>
  <cp:revision>69</cp:revision>
  <cp:lastPrinted>2012-09-12T09:37:29Z</cp:lastPrinted>
  <dcterms:created xsi:type="dcterms:W3CDTF">2012-09-06T13:23:05Z</dcterms:created>
  <dcterms:modified xsi:type="dcterms:W3CDTF">2016-05-26T10:58:57Z</dcterms:modified>
</cp:coreProperties>
</file>