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urs\RNR%20Contrat%20auteur\ressources%20techniques%20pour%20documents%20crees\02%20chiffre%20affaires%20et%20cli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Répartition</a:t>
            </a:r>
            <a:r>
              <a:rPr lang="fr-FR" baseline="0" dirty="0" smtClean="0"/>
              <a:t> des clients des entreprises de travaux Publics </a:t>
            </a:r>
            <a:r>
              <a:rPr lang="fr-FR" dirty="0" smtClean="0"/>
              <a:t>(% du CA des entreprises)</a:t>
            </a:r>
            <a:endParaRPr lang="fr-FR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Part (%)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(Feuil1!$A$2;Feuil1!$A$6;Feuil1!$A$10;Feuil1!$A$14;Feuil1!$A$18)</c:f>
              <c:strCache>
                <c:ptCount val="5"/>
                <c:pt idx="0">
                  <c:v>Etat</c:v>
                </c:pt>
                <c:pt idx="1">
                  <c:v>Collectivités locales</c:v>
                </c:pt>
                <c:pt idx="2">
                  <c:v>Entreprises publiques</c:v>
                </c:pt>
                <c:pt idx="3">
                  <c:v>Secteur privé</c:v>
                </c:pt>
                <c:pt idx="4">
                  <c:v>Concessions et contrats de partenariats</c:v>
                </c:pt>
              </c:strCache>
            </c:strRef>
          </c:cat>
          <c:val>
            <c:numRef>
              <c:f>(Feuil1!$B$2;Feuil1!$B$6;Feuil1!$B$10;Feuil1!$B$14;Feuil1!$B$18)</c:f>
              <c:numCache>
                <c:formatCode>#,##0.0</c:formatCode>
                <c:ptCount val="5"/>
                <c:pt idx="0">
                  <c:v>2.6460439432748806</c:v>
                </c:pt>
                <c:pt idx="1">
                  <c:v>41.25251974112976</c:v>
                </c:pt>
                <c:pt idx="2">
                  <c:v>15.658517609138263</c:v>
                </c:pt>
                <c:pt idx="3">
                  <c:v>32.564907015868691</c:v>
                </c:pt>
                <c:pt idx="4">
                  <c:v>7.878011690588421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Feuil1!$C$1</c:f>
              <c:strCache>
                <c:ptCount val="1"/>
                <c:pt idx="0">
                  <c:v>CA en Millions d'euros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Etat</a:t>
                    </a:r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 </a:t>
                    </a:r>
                    <a:r>
                      <a:rPr lang="en-US" dirty="0" smtClean="0"/>
                      <a:t>048 M€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599002847529961"/>
                  <c:y val="3.3299395715070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Collectivités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locales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16 </a:t>
                    </a:r>
                    <a:r>
                      <a:rPr lang="en-US" dirty="0" smtClean="0"/>
                      <a:t>331 M€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509173704100267E-2"/>
                  <c:y val="-0.3198781663919916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Entreprises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publiques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 </a:t>
                    </a:r>
                    <a:r>
                      <a:rPr lang="en-US" dirty="0" smtClean="0"/>
                      <a:t>199 M€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479794881127038"/>
                  <c:y val="4.340108649209546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Secteur</a:t>
                    </a:r>
                    <a:r>
                      <a:rPr lang="en-US"/>
                      <a:t> </a:t>
                    </a:r>
                    <a:r>
                      <a:rPr lang="en-US" smtClean="0"/>
                      <a:t>privé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12 </a:t>
                    </a:r>
                    <a:r>
                      <a:rPr lang="en-US" smtClean="0"/>
                      <a:t>892 M€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fr-FR" dirty="0"/>
                      <a:t>Concessions et contrats de </a:t>
                    </a:r>
                    <a:r>
                      <a:rPr lang="fr-FR" dirty="0" smtClean="0"/>
                      <a:t>partenariats</a:t>
                    </a:r>
                  </a:p>
                  <a:p>
                    <a:r>
                      <a:rPr lang="fr-FR" dirty="0" smtClean="0"/>
                      <a:t> </a:t>
                    </a:r>
                    <a:r>
                      <a:rPr lang="fr-FR" dirty="0"/>
                      <a:t>3 </a:t>
                    </a:r>
                    <a:r>
                      <a:rPr lang="fr-FR" dirty="0" smtClean="0"/>
                      <a:t>119 M€</a:t>
                    </a:r>
                    <a:endParaRPr lang="fr-FR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(Feuil1!$A$2;Feuil1!$A$6;Feuil1!$A$10;Feuil1!$A$14;Feuil1!$A$18)</c:f>
              <c:strCache>
                <c:ptCount val="5"/>
                <c:pt idx="0">
                  <c:v>Etat</c:v>
                </c:pt>
                <c:pt idx="1">
                  <c:v>Collectivités locales</c:v>
                </c:pt>
                <c:pt idx="2">
                  <c:v>Entreprises publiques</c:v>
                </c:pt>
                <c:pt idx="3">
                  <c:v>Secteur privé</c:v>
                </c:pt>
                <c:pt idx="4">
                  <c:v>Concessions et contrats de partenariats</c:v>
                </c:pt>
              </c:strCache>
            </c:strRef>
          </c:cat>
          <c:val>
            <c:numRef>
              <c:f>(Feuil1!$C$2;Feuil1!$C$6;Feuil1!$C$10;Feuil1!$C$14;Feuil1!$C$18)</c:f>
              <c:numCache>
                <c:formatCode>#,##0</c:formatCode>
                <c:ptCount val="5"/>
                <c:pt idx="0">
                  <c:v>1047.5</c:v>
                </c:pt>
                <c:pt idx="1">
                  <c:v>16330.8</c:v>
                </c:pt>
                <c:pt idx="2">
                  <c:v>6198.8</c:v>
                </c:pt>
                <c:pt idx="3">
                  <c:v>12891.6</c:v>
                </c:pt>
                <c:pt idx="4">
                  <c:v>3118.7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74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22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3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9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9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90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1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89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2480-35CA-4796-8433-B34ADECB02F7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070C-6B34-48C1-B38F-F1012D4C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7904" y="116632"/>
            <a:ext cx="7859216" cy="778098"/>
          </a:xfrm>
        </p:spPr>
        <p:txBody>
          <a:bodyPr/>
          <a:lstStyle/>
          <a:p>
            <a:r>
              <a:rPr lang="fr-FR" dirty="0" smtClean="0"/>
              <a:t>En bref…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95536" y="4376735"/>
            <a:ext cx="3328601" cy="10367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La terre est malade de son climat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5105400" y="1888232"/>
            <a:ext cx="4038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Nos ressources s’épuisent…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633984" cy="3096344"/>
          </a:xfrm>
          <a:prstGeom prst="rect">
            <a:avLst/>
          </a:prstGeom>
        </p:spPr>
      </p:pic>
      <p:pic>
        <p:nvPicPr>
          <p:cNvPr id="8" name="Image 7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5386839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2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Mais… en quoi cela concerne-t-il réellement le monde des Travaux Publics ???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51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L’une des réponses est là…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734866"/>
              </p:ext>
            </p:extLst>
          </p:nvPr>
        </p:nvGraphicFramePr>
        <p:xfrm>
          <a:off x="467544" y="1412776"/>
          <a:ext cx="7920880" cy="461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55776" y="5589240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 FNTP, Valeurs 2014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38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83568" y="4941168"/>
            <a:ext cx="2592288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 smtClean="0"/>
              <a:t>Etat</a:t>
            </a:r>
          </a:p>
          <a:p>
            <a:pPr marL="0" indent="0" algn="just">
              <a:buNone/>
            </a:pPr>
            <a:r>
              <a:rPr lang="fr-FR" sz="1800" dirty="0" smtClean="0"/>
              <a:t>Collectivités locales</a:t>
            </a:r>
          </a:p>
          <a:p>
            <a:pPr marL="0" indent="0" algn="just">
              <a:buNone/>
            </a:pPr>
            <a:r>
              <a:rPr lang="fr-FR" sz="1800" dirty="0" smtClean="0"/>
              <a:t>Entreprises publiques</a:t>
            </a:r>
            <a:endParaRPr lang="fr-FR" sz="18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034817"/>
              </p:ext>
            </p:extLst>
          </p:nvPr>
        </p:nvGraphicFramePr>
        <p:xfrm>
          <a:off x="2123728" y="620688"/>
          <a:ext cx="6286501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9512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Et, en millions d’euros, en 2014…</a:t>
            </a:r>
            <a:endParaRPr lang="fr-FR" dirty="0"/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4716016" y="4869160"/>
            <a:ext cx="352839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800" dirty="0" smtClean="0"/>
              <a:t>60 % du Chiffre d’Affaires des entreprises de Travaux Publics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1800" dirty="0" smtClean="0"/>
              <a:t>Soit 23 577 Millions d’euros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5580112" y="422108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 FNTP, Valeurs 2014</a:t>
            </a:r>
            <a:endParaRPr lang="fr-FR" sz="1100" dirty="0"/>
          </a:p>
        </p:txBody>
      </p:sp>
      <p:sp>
        <p:nvSpPr>
          <p:cNvPr id="5" name="Accolade ouvrante 4"/>
          <p:cNvSpPr/>
          <p:nvPr/>
        </p:nvSpPr>
        <p:spPr>
          <a:xfrm>
            <a:off x="3707904" y="4725144"/>
            <a:ext cx="1008112" cy="1512168"/>
          </a:xfrm>
          <a:prstGeom prst="leftBrace">
            <a:avLst>
              <a:gd name="adj1" fmla="val 22423"/>
              <a:gd name="adj2" fmla="val 505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1560" y="4725144"/>
            <a:ext cx="2664296" cy="1502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4725143"/>
            <a:ext cx="7632848" cy="172819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Donc, quand le gouvernement donne des directives environnementales, les entreprises de TP n’ont aucun autre choix que de suivre…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5"/>
            <a:ext cx="3145532" cy="4005311"/>
          </a:xfr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96344" cy="39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656184" cy="2108874"/>
          </a:xfr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2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95536" y="2564905"/>
            <a:ext cx="8280920" cy="36004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Stratégie nationale du développement durable du 3 juin 2003, qui insiste notamment sur l’exemplarité de l'État…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Charte de l’Environnement du 25 juin 2003, adossée à la Constitution…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Grenelle de l’environnement…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Pacte de solidarité écologique…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339752" y="134076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Des directives concrètes….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973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656184" cy="2108874"/>
          </a:xfr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2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32448" cy="14401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 Forte implication des maîtres d’ouvrages publics</a:t>
            </a:r>
          </a:p>
          <a:p>
            <a:pPr marL="0" indent="0" algn="ctr">
              <a:buNone/>
            </a:pPr>
            <a:r>
              <a:rPr lang="fr-FR" sz="1600" dirty="0" smtClean="0"/>
              <a:t>(« Exemplarité de l’état »)</a:t>
            </a:r>
          </a:p>
          <a:p>
            <a:pPr marL="0" indent="0" algn="ctr"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499992" y="2636912"/>
            <a:ext cx="4104456" cy="14401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 Evolution du Code des </a:t>
            </a:r>
            <a:r>
              <a:rPr lang="fr-FR" dirty="0"/>
              <a:t>M</a:t>
            </a:r>
            <a:r>
              <a:rPr lang="fr-FR" dirty="0" smtClean="0"/>
              <a:t>archés Publics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500" dirty="0" smtClean="0"/>
              <a:t>(introduction d’exigences environnementales)</a:t>
            </a:r>
          </a:p>
          <a:p>
            <a:pPr algn="ctr"/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483768" y="4725144"/>
            <a:ext cx="4032448" cy="14401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 Adaptation obligatoire des entreprises de Travaux Publics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6208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 smtClean="0"/>
              <a:t>Mais… quoi faire ??? </a:t>
            </a:r>
          </a:p>
          <a:p>
            <a:pPr marL="0" indent="0" algn="ctr">
              <a:buNone/>
            </a:pPr>
            <a:r>
              <a:rPr lang="fr-FR" dirty="0" smtClean="0"/>
              <a:t>En cette période de transition, les initiatives sont balbutiantes, fragiles, discrètes, floues… </a:t>
            </a:r>
          </a:p>
          <a:p>
            <a:pPr marL="0" indent="0" algn="ctr">
              <a:buNone/>
            </a:pPr>
            <a:r>
              <a:rPr lang="fr-FR" dirty="0" smtClean="0"/>
              <a:t>mais elles existent !</a:t>
            </a:r>
          </a:p>
          <a:p>
            <a:pPr marL="0" indent="0" algn="ctr">
              <a:buNone/>
            </a:pPr>
            <a:r>
              <a:rPr lang="fr-FR" dirty="0" smtClean="0"/>
              <a:t>A vous de vous insérer dans ces démarches ou d’en créer de nouvelles !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467544" y="3573016"/>
            <a:ext cx="4032448" cy="3168352"/>
            <a:chOff x="4644008" y="692696"/>
            <a:chExt cx="4032448" cy="31683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t="10444" r="6156" b="7381"/>
            <a:stretch/>
          </p:blipFill>
          <p:spPr bwMode="auto">
            <a:xfrm>
              <a:off x="4882718" y="843378"/>
              <a:ext cx="3710866" cy="288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à coins arrondis 11"/>
            <p:cNvSpPr/>
            <p:nvPr/>
          </p:nvSpPr>
          <p:spPr>
            <a:xfrm>
              <a:off x="4644008" y="692696"/>
              <a:ext cx="4032448" cy="3168352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860032" y="4869160"/>
            <a:ext cx="4186808" cy="161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Et pour cela, voici quelques pistes…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Selon la FNTP…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268</Words>
  <Application>Microsoft Office PowerPoint</Application>
  <PresentationFormat>Affichage à l'écran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En bref…</vt:lpstr>
      <vt:lpstr>Présentation PowerPoint</vt:lpstr>
      <vt:lpstr>L’une des réponses est là…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</dc:creator>
  <cp:lastModifiedBy>dherb4lor</cp:lastModifiedBy>
  <cp:revision>14</cp:revision>
  <dcterms:created xsi:type="dcterms:W3CDTF">2016-02-03T13:52:46Z</dcterms:created>
  <dcterms:modified xsi:type="dcterms:W3CDTF">2016-05-13T12:17:14Z</dcterms:modified>
</cp:coreProperties>
</file>