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0" r:id="rId4"/>
    <p:sldId id="259" r:id="rId5"/>
    <p:sldId id="265" r:id="rId6"/>
    <p:sldId id="258" r:id="rId7"/>
    <p:sldId id="264" r:id="rId8"/>
    <p:sldId id="261" r:id="rId9"/>
    <p:sldId id="266" r:id="rId10"/>
    <p:sldId id="267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506AB0-8007-4D00-9A5E-4B7BB8A29516}" type="datetimeFigureOut">
              <a:rPr lang="fr-FR" smtClean="0"/>
              <a:t>03/02/2016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E422D10-1487-4C38-A040-B9D7D6149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141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158BC4-24EE-41EA-9EC2-65DADAD66FB7}" type="datetimeFigureOut">
              <a:rPr lang="fr-FR" smtClean="0"/>
              <a:t>03/02/2016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49B1574-32E5-4B14-AF64-79A689C366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1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4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6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remarque</a:t>
            </a:r>
            <a:r>
              <a:rPr lang="fr-FR" baseline="0" dirty="0" smtClean="0"/>
              <a:t> bien le pic de la canicule de l’été 2003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5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5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remarque</a:t>
            </a:r>
            <a:r>
              <a:rPr lang="fr-FR" baseline="0" dirty="0" smtClean="0"/>
              <a:t> bien le pic de la canicule de l’été 2003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5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90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1574-32E5-4B14-AF64-79A689C366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E3F7-85B2-437C-B0AC-37551B1B12A8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5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A1-3705-4351-B032-BAEA14F1FEDA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0BD3-6C00-4672-91B5-4D47BE998589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38CA-C509-4CB8-A2E9-429367589FF2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1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601A-B58C-4362-BADB-CC7D356EC245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3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5C1-F6D3-49C5-B555-61C02E36138B}" type="datetime1">
              <a:rPr lang="fr-FR" smtClean="0"/>
              <a:t>03/02/2016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D431-C016-4F12-AAB5-9F4C2D070B78}" type="datetime1">
              <a:rPr lang="fr-FR" smtClean="0"/>
              <a:t>03/02/2016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F90-F4F0-447C-8FA6-3ECBF251F090}" type="datetime1">
              <a:rPr lang="fr-FR" smtClean="0"/>
              <a:t>03/02/2016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0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B482-F929-4252-9DF4-37A5A59AF675}" type="datetime1">
              <a:rPr lang="fr-FR" smtClean="0"/>
              <a:t>03/02/2016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7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7E7-E463-406D-B97B-C912504422EB}" type="datetime1">
              <a:rPr lang="fr-FR" smtClean="0"/>
              <a:t>03/02/2016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C5B1-21E6-473D-ACAF-4179459A4642}" type="datetime1">
              <a:rPr lang="fr-FR" smtClean="0"/>
              <a:t>03/02/2016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831F-3E3E-44B6-9D00-839232F23200}" type="datetime1">
              <a:rPr lang="fr-FR" smtClean="0"/>
              <a:t>03/02/2016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Thème J Gérer l'impact environnemental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1490-9A6E-4485-AF7D-8FD8B0C14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3731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ONERC 		</a:t>
            </a:r>
            <a:r>
              <a:rPr lang="fr-FR" dirty="0" smtClean="0"/>
              <a:t>		</a:t>
            </a:r>
            <a:r>
              <a:rPr lang="fr-FR" dirty="0" smtClean="0"/>
              <a:t>www.onerc.gouv.fr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440160" cy="20126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7543695" cy="5040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terre est-elle réellement malade </a:t>
            </a:r>
            <a:r>
              <a:rPr lang="fr-FR" dirty="0" smtClean="0">
                <a:solidFill>
                  <a:schemeClr val="bg1"/>
                </a:solidFill>
              </a:rPr>
              <a:t>de son climat ?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56612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Observons quelques indicateurs officiels….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Mais… tout cela… 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En quoi cela concerne-t-il réellement le monde des Travaux Publics ???</a:t>
            </a:r>
          </a:p>
        </p:txBody>
      </p:sp>
    </p:spTree>
    <p:extLst>
      <p:ext uri="{BB962C8B-B14F-4D97-AF65-F5344CB8AC3E}">
        <p14:creationId xmlns:p14="http://schemas.microsoft.com/office/powerpoint/2010/main" val="16641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4342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Evolution du niveau moyen des océans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4005064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Chiffre-clé :</a:t>
            </a:r>
            <a:r>
              <a:rPr lang="fr-FR" dirty="0"/>
              <a:t> Le niveau de la mer s’est élevé de </a:t>
            </a:r>
            <a:r>
              <a:rPr lang="fr-FR" b="1" dirty="0"/>
              <a:t>18 cm</a:t>
            </a:r>
            <a:r>
              <a:rPr lang="fr-FR" dirty="0"/>
              <a:t> dans le monde entre 1870 et 2000, dont 6 cm les 20 dernières années.</a:t>
            </a:r>
          </a:p>
        </p:txBody>
      </p:sp>
      <p:pic>
        <p:nvPicPr>
          <p:cNvPr id="5124" name="Picture 4" descr="http://www.developpement-durable.gouv.fr/IMG/png/niveau-moyen-oce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168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3983" b="19126"/>
          <a:stretch/>
        </p:blipFill>
        <p:spPr>
          <a:xfrm>
            <a:off x="3491880" y="3068960"/>
            <a:ext cx="5427382" cy="3480047"/>
          </a:xfrm>
        </p:spPr>
      </p:pic>
    </p:spTree>
    <p:extLst>
      <p:ext uri="{BB962C8B-B14F-4D97-AF65-F5344CB8AC3E}">
        <p14:creationId xmlns:p14="http://schemas.microsoft.com/office/powerpoint/2010/main" val="24776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9624" r="13753" b="12772"/>
          <a:stretch/>
        </p:blipFill>
        <p:spPr>
          <a:xfrm>
            <a:off x="1349405" y="1242874"/>
            <a:ext cx="7710335" cy="521046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25262" cy="1008112"/>
          </a:xfrm>
        </p:spPr>
        <p:txBody>
          <a:bodyPr>
            <a:noAutofit/>
          </a:bodyPr>
          <a:lstStyle/>
          <a:p>
            <a:r>
              <a:rPr lang="fr-FR" sz="2800" dirty="0" smtClean="0"/>
              <a:t>Nombre de journées estivales </a:t>
            </a:r>
            <a:br>
              <a:rPr lang="fr-FR" sz="2800" dirty="0" smtClean="0"/>
            </a:br>
            <a:r>
              <a:rPr lang="fr-FR" sz="2800" dirty="0" smtClean="0"/>
              <a:t>(température &gt; à 25°C)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796"/>
            <a:ext cx="2247528" cy="1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80720" cy="634082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Les hivers au Col de Porte 1325m </a:t>
            </a:r>
            <a:br>
              <a:rPr lang="fr-FR" sz="2400" b="1" dirty="0" smtClean="0"/>
            </a:br>
            <a:r>
              <a:rPr lang="fr-FR" sz="2400" b="1" dirty="0" smtClean="0"/>
              <a:t>(Massif de la Chartreuse - Isère)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032000" cy="15240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98682" cy="5289451"/>
          </a:xfrm>
        </p:spPr>
      </p:pic>
    </p:spTree>
    <p:extLst>
      <p:ext uri="{BB962C8B-B14F-4D97-AF65-F5344CB8AC3E}">
        <p14:creationId xmlns:p14="http://schemas.microsoft.com/office/powerpoint/2010/main" val="3852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25262" cy="1008112"/>
          </a:xfrm>
        </p:spPr>
        <p:txBody>
          <a:bodyPr>
            <a:noAutofit/>
          </a:bodyPr>
          <a:lstStyle/>
          <a:p>
            <a:r>
              <a:rPr lang="fr-FR" sz="2800" dirty="0" smtClean="0"/>
              <a:t>Evolution de la température de l’eau du Lac Léman</a:t>
            </a:r>
            <a:endParaRPr lang="fr-FR" sz="1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6870837" cy="452596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3" y="692696"/>
            <a:ext cx="8458823" cy="615900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Date de floraison et de </a:t>
            </a:r>
            <a:r>
              <a:rPr lang="fr-FR" sz="2800" dirty="0" smtClean="0"/>
              <a:t>vendanges </a:t>
            </a:r>
            <a:r>
              <a:rPr lang="fr-FR" sz="2800" dirty="0" smtClean="0"/>
              <a:t>en Champagne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378"/>
            <a:ext cx="3168352" cy="1741630"/>
          </a:xfrm>
          <a:prstGeom prst="rect">
            <a:avLst/>
          </a:prstGeom>
        </p:spPr>
      </p:pic>
      <p:pic>
        <p:nvPicPr>
          <p:cNvPr id="3074" name="Picture 2" descr="http://www.developpement-durable.gouv.fr/IMG/jpg/vignette-rapport-GIEC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125235" cy="20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25262" cy="1008112"/>
          </a:xfrm>
        </p:spPr>
        <p:txBody>
          <a:bodyPr>
            <a:noAutofit/>
          </a:bodyPr>
          <a:lstStyle/>
          <a:p>
            <a:r>
              <a:rPr lang="fr-FR" sz="2800" dirty="0" smtClean="0"/>
              <a:t>Quantité annuelle de pollen de bouleau</a:t>
            </a:r>
            <a:br>
              <a:rPr lang="fr-FR" sz="2800" dirty="0" smtClean="0"/>
            </a:br>
            <a:r>
              <a:rPr lang="fr-FR" sz="1400" dirty="0" smtClean="0"/>
              <a:t>(en lien avec l’augmentation de température)</a:t>
            </a:r>
            <a:endParaRPr lang="fr-FR" sz="1400" dirty="0"/>
          </a:p>
        </p:txBody>
      </p:sp>
      <p:pic>
        <p:nvPicPr>
          <p:cNvPr id="4098" name="Picture 2" descr="http://www.developpement-durable.gouv.fr/IMG/jpg/ONERC_carte_IndicateurPo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16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677336" cy="5066888"/>
          </a:xfrm>
        </p:spPr>
      </p:pic>
    </p:spTree>
    <p:extLst>
      <p:ext uri="{BB962C8B-B14F-4D97-AF65-F5344CB8AC3E}">
        <p14:creationId xmlns:p14="http://schemas.microsoft.com/office/powerpoint/2010/main" val="28569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/>
          <a:stretch/>
        </p:blipFill>
        <p:spPr>
          <a:xfrm>
            <a:off x="17755" y="1556792"/>
            <a:ext cx="7083032" cy="368578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73136"/>
            <a:ext cx="576064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Evolution du front d’expansion de la chenille processionnaire du pin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200"/>
            <a:ext cx="3736552" cy="1296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10" y="173137"/>
            <a:ext cx="2132907" cy="15996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44824"/>
            <a:ext cx="1800200" cy="316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3968" y="515719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/>
              <a:t>chenille processionnaire du pin a progressé de </a:t>
            </a:r>
            <a:r>
              <a:rPr lang="fr-FR" b="1" dirty="0" smtClean="0"/>
              <a:t>plus de 100 km </a:t>
            </a:r>
            <a:r>
              <a:rPr lang="fr-FR" dirty="0" smtClean="0"/>
              <a:t>vers </a:t>
            </a:r>
            <a:r>
              <a:rPr lang="fr-FR" dirty="0"/>
              <a:t>le nord durant les </a:t>
            </a:r>
            <a:r>
              <a:rPr lang="fr-FR" dirty="0" smtClean="0"/>
              <a:t>40 </a:t>
            </a:r>
            <a:r>
              <a:rPr lang="fr-FR" dirty="0"/>
              <a:t>dernières </a:t>
            </a:r>
            <a:r>
              <a:rPr lang="fr-FR" dirty="0" smtClean="0"/>
              <a:t>années, en </a:t>
            </a:r>
            <a:r>
              <a:rPr lang="fr-FR" dirty="0"/>
              <a:t>parallèle à une augmentation moyenne de la température hivernale de 1,1 °C dans la même </a:t>
            </a:r>
            <a:r>
              <a:rPr lang="fr-FR" dirty="0" smtClean="0"/>
              <a:t>zone…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8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6450"/>
            <a:ext cx="8226968" cy="537237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025262" cy="1008112"/>
          </a:xfrm>
        </p:spPr>
        <p:txBody>
          <a:bodyPr>
            <a:noAutofit/>
          </a:bodyPr>
          <a:lstStyle/>
          <a:p>
            <a:r>
              <a:rPr lang="fr-FR" sz="2800" dirty="0" smtClean="0"/>
              <a:t>2015 : l’année la plus chaude dans le monde depuis 1850… </a:t>
            </a:r>
            <a:endParaRPr lang="fr-FR" sz="1400" dirty="0"/>
          </a:p>
        </p:txBody>
      </p:sp>
      <p:pic>
        <p:nvPicPr>
          <p:cNvPr id="7170" name="Picture 2" descr="http://www.developpement-durable.gouv.fr/local/cache-vignettes/L133xH133/arton46216-b9a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668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142</Words>
  <Application>Microsoft Office PowerPoint</Application>
  <PresentationFormat>Affichage à l'écran (4:3)</PresentationFormat>
  <Paragraphs>25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  La terre est-elle réellement malade de son climat ?  </vt:lpstr>
      <vt:lpstr>Evolution du niveau moyen des océans</vt:lpstr>
      <vt:lpstr>Nombre de journées estivales  (température &gt; à 25°C)</vt:lpstr>
      <vt:lpstr>Les hivers au Col de Porte 1325m  (Massif de la Chartreuse - Isère)</vt:lpstr>
      <vt:lpstr>Evolution de la température de l’eau du Lac Léman</vt:lpstr>
      <vt:lpstr>Date de floraison et de vendanges en Champagne</vt:lpstr>
      <vt:lpstr>Quantité annuelle de pollen de bouleau (en lien avec l’augmentation de température)</vt:lpstr>
      <vt:lpstr>Evolution du front d’expansion de la chenille processionnaire du pin</vt:lpstr>
      <vt:lpstr>2015 : l’année la plus chaude dans le monde depuis 1850…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2</dc:title>
  <dc:creator>Catherine DHERBECOURT</dc:creator>
  <cp:lastModifiedBy>Cath</cp:lastModifiedBy>
  <cp:revision>24</cp:revision>
  <cp:lastPrinted>2011-06-24T15:13:31Z</cp:lastPrinted>
  <dcterms:created xsi:type="dcterms:W3CDTF">2011-06-24T11:34:15Z</dcterms:created>
  <dcterms:modified xsi:type="dcterms:W3CDTF">2016-02-03T14:25:18Z</dcterms:modified>
</cp:coreProperties>
</file>