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22"/>
  </p:notesMasterIdLst>
  <p:sldIdLst>
    <p:sldId id="256" r:id="rId2"/>
    <p:sldId id="306" r:id="rId3"/>
    <p:sldId id="310" r:id="rId4"/>
    <p:sldId id="311" r:id="rId5"/>
    <p:sldId id="313" r:id="rId6"/>
    <p:sldId id="314" r:id="rId7"/>
    <p:sldId id="316" r:id="rId8"/>
    <p:sldId id="307" r:id="rId9"/>
    <p:sldId id="308" r:id="rId10"/>
    <p:sldId id="289" r:id="rId11"/>
    <p:sldId id="267" r:id="rId12"/>
    <p:sldId id="301" r:id="rId13"/>
    <p:sldId id="283" r:id="rId14"/>
    <p:sldId id="285" r:id="rId15"/>
    <p:sldId id="284" r:id="rId16"/>
    <p:sldId id="317" r:id="rId17"/>
    <p:sldId id="303" r:id="rId18"/>
    <p:sldId id="319" r:id="rId19"/>
    <p:sldId id="318" r:id="rId20"/>
    <p:sldId id="295" r:id="rId21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  <a:srgbClr val="FF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9018" autoAdjust="0"/>
  </p:normalViewPr>
  <p:slideViewPr>
    <p:cSldViewPr>
      <p:cViewPr>
        <p:scale>
          <a:sx n="72" d="100"/>
          <a:sy n="72" d="100"/>
        </p:scale>
        <p:origin x="-1332" y="-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D0CEA-4415-41B7-BD15-DA2CE6FEA8C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00735D7-CD16-490B-90AD-5ADABB8CB50A}">
      <dgm:prSet phldrT="[Texte]" custT="1"/>
      <dgm:spPr>
        <a:solidFill>
          <a:srgbClr val="FFFF99"/>
        </a:solidFill>
        <a:ln w="38100">
          <a:solidFill>
            <a:schemeClr val="accent2"/>
          </a:solidFill>
        </a:ln>
      </dgm:spPr>
      <dgm:t>
        <a:bodyPr lIns="0" tIns="0" rIns="0" bIns="0"/>
        <a:lstStyle/>
        <a:p>
          <a:pPr algn="ctr"/>
          <a:r>
            <a:rPr lang="fr-FR" sz="2400" b="1" dirty="0">
              <a:solidFill>
                <a:schemeClr val="tx1"/>
              </a:solidFill>
            </a:rPr>
            <a:t>drone  </a:t>
          </a:r>
        </a:p>
      </dgm:t>
    </dgm:pt>
    <dgm:pt modelId="{CA240A68-4C4C-4D2E-8C4C-88608409A7A9}" type="parTrans" cxnId="{3D67F537-EAC9-4F07-80E5-E1F236ED8A0A}">
      <dgm:prSet/>
      <dgm:spPr/>
      <dgm:t>
        <a:bodyPr/>
        <a:lstStyle/>
        <a:p>
          <a:pPr algn="ctr"/>
          <a:endParaRPr lang="fr-FR" sz="4800"/>
        </a:p>
      </dgm:t>
    </dgm:pt>
    <dgm:pt modelId="{A6739008-F4B6-4DA7-B3FE-440FFAF21FFF}" type="sibTrans" cxnId="{3D67F537-EAC9-4F07-80E5-E1F236ED8A0A}">
      <dgm:prSet/>
      <dgm:spPr/>
      <dgm:t>
        <a:bodyPr/>
        <a:lstStyle/>
        <a:p>
          <a:pPr algn="ctr"/>
          <a:endParaRPr lang="fr-FR" sz="4800"/>
        </a:p>
      </dgm:t>
    </dgm:pt>
    <dgm:pt modelId="{1C1DEB6F-138B-448F-B5A4-F843847F6636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fr-FR" sz="2000" b="1" dirty="0"/>
            <a:t>Prise de photo et vidéo</a:t>
          </a:r>
        </a:p>
      </dgm:t>
    </dgm:pt>
    <dgm:pt modelId="{5D184CFE-6899-48B4-AEB3-01671350CB37}" type="parTrans" cxnId="{A986C302-1007-4BF9-9392-1C4A143EA8F8}">
      <dgm:prSet/>
      <dgm:spPr/>
      <dgm:t>
        <a:bodyPr/>
        <a:lstStyle/>
        <a:p>
          <a:pPr algn="ctr"/>
          <a:endParaRPr lang="fr-FR" sz="4800"/>
        </a:p>
      </dgm:t>
    </dgm:pt>
    <dgm:pt modelId="{A837A104-1231-4E3B-AA23-0D863698ABC3}" type="sibTrans" cxnId="{A986C302-1007-4BF9-9392-1C4A143EA8F8}">
      <dgm:prSet/>
      <dgm:spPr/>
      <dgm:t>
        <a:bodyPr/>
        <a:lstStyle/>
        <a:p>
          <a:pPr algn="ctr"/>
          <a:endParaRPr lang="fr-FR" sz="4800"/>
        </a:p>
      </dgm:t>
    </dgm:pt>
    <dgm:pt modelId="{88FEEE1B-F0F7-428E-9F01-CA5E00623B30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fr-FR" sz="2000" b="1" dirty="0"/>
            <a:t>Retour vidéo temps réel</a:t>
          </a:r>
        </a:p>
      </dgm:t>
    </dgm:pt>
    <dgm:pt modelId="{3488A215-0E85-4458-922C-CFCA13300BA1}" type="parTrans" cxnId="{4A12CAB0-4583-45AE-9BF0-9700FC21ECB9}">
      <dgm:prSet/>
      <dgm:spPr/>
      <dgm:t>
        <a:bodyPr/>
        <a:lstStyle/>
        <a:p>
          <a:pPr algn="ctr"/>
          <a:endParaRPr lang="fr-FR" sz="4800"/>
        </a:p>
      </dgm:t>
    </dgm:pt>
    <dgm:pt modelId="{11C25E24-F573-4A76-B938-7D478BB91B12}" type="sibTrans" cxnId="{4A12CAB0-4583-45AE-9BF0-9700FC21ECB9}">
      <dgm:prSet/>
      <dgm:spPr/>
      <dgm:t>
        <a:bodyPr/>
        <a:lstStyle/>
        <a:p>
          <a:pPr algn="ctr"/>
          <a:endParaRPr lang="fr-FR" sz="4800"/>
        </a:p>
      </dgm:t>
    </dgm:pt>
    <dgm:pt modelId="{13764E28-FDF4-4B44-8024-85C618E105A2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fr-FR" sz="2000" b="1" dirty="0"/>
            <a:t>Incrustation vidéo des paramètres</a:t>
          </a:r>
        </a:p>
      </dgm:t>
    </dgm:pt>
    <dgm:pt modelId="{D82F84C9-97D2-428A-8F14-65F3DDDC66B9}" type="parTrans" cxnId="{39938D18-02E5-4095-8739-7EF7D83CFE26}">
      <dgm:prSet/>
      <dgm:spPr/>
      <dgm:t>
        <a:bodyPr/>
        <a:lstStyle/>
        <a:p>
          <a:pPr algn="ctr"/>
          <a:endParaRPr lang="fr-FR"/>
        </a:p>
      </dgm:t>
    </dgm:pt>
    <dgm:pt modelId="{363FA927-F905-4471-9D79-1DC14D9676FD}" type="sibTrans" cxnId="{39938D18-02E5-4095-8739-7EF7D83CFE26}">
      <dgm:prSet/>
      <dgm:spPr/>
      <dgm:t>
        <a:bodyPr/>
        <a:lstStyle/>
        <a:p>
          <a:pPr algn="ctr"/>
          <a:endParaRPr lang="fr-FR"/>
        </a:p>
      </dgm:t>
    </dgm:pt>
    <dgm:pt modelId="{76109EBA-E225-45EF-86EE-0773D9F94300}">
      <dgm:prSet phldrT="[Texte]" custT="1"/>
      <dgm:spPr>
        <a:solidFill>
          <a:schemeClr val="accent6">
            <a:lumMod val="75000"/>
          </a:schemeClr>
        </a:solidFill>
      </dgm:spPr>
      <dgm:t>
        <a:bodyPr lIns="36000" tIns="0" rIns="0" bIns="0"/>
        <a:lstStyle/>
        <a:p>
          <a:pPr algn="ctr"/>
          <a:r>
            <a:rPr lang="fr-FR" sz="2000" b="1" dirty="0"/>
            <a:t>Mesure distance obstacle</a:t>
          </a:r>
        </a:p>
      </dgm:t>
    </dgm:pt>
    <dgm:pt modelId="{DAB67922-2EA8-45F6-8898-38950CDF2F1E}" type="parTrans" cxnId="{385662BA-EF70-4A86-8B56-106827AC9C77}">
      <dgm:prSet/>
      <dgm:spPr/>
      <dgm:t>
        <a:bodyPr/>
        <a:lstStyle/>
        <a:p>
          <a:pPr algn="ctr"/>
          <a:endParaRPr lang="fr-FR"/>
        </a:p>
      </dgm:t>
    </dgm:pt>
    <dgm:pt modelId="{2CD0F8EF-8991-407F-A4A3-DD51C022362D}" type="sibTrans" cxnId="{385662BA-EF70-4A86-8B56-106827AC9C77}">
      <dgm:prSet/>
      <dgm:spPr/>
      <dgm:t>
        <a:bodyPr/>
        <a:lstStyle/>
        <a:p>
          <a:pPr algn="ctr"/>
          <a:endParaRPr lang="fr-FR"/>
        </a:p>
      </dgm:t>
    </dgm:pt>
    <dgm:pt modelId="{FE04A61A-25D4-4DBB-A704-5A85E35F7431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fr-FR" sz="2000" b="1" dirty="0"/>
            <a:t>Géo</a:t>
          </a:r>
          <a:br>
            <a:rPr lang="fr-FR" sz="2000" b="1" dirty="0"/>
          </a:br>
          <a:r>
            <a:rPr lang="fr-FR" sz="2000" b="1" dirty="0"/>
            <a:t>localisation</a:t>
          </a:r>
        </a:p>
      </dgm:t>
    </dgm:pt>
    <dgm:pt modelId="{33D1790B-0398-468F-8E53-E9EDAAD887B5}" type="parTrans" cxnId="{9F11B34B-015B-4102-9574-AFAA024577F0}">
      <dgm:prSet/>
      <dgm:spPr/>
      <dgm:t>
        <a:bodyPr/>
        <a:lstStyle/>
        <a:p>
          <a:pPr algn="ctr"/>
          <a:endParaRPr lang="fr-FR"/>
        </a:p>
      </dgm:t>
    </dgm:pt>
    <dgm:pt modelId="{7E7005C1-C9CF-4746-86D9-E4B9A86AE74A}" type="sibTrans" cxnId="{9F11B34B-015B-4102-9574-AFAA024577F0}">
      <dgm:prSet/>
      <dgm:spPr/>
      <dgm:t>
        <a:bodyPr/>
        <a:lstStyle/>
        <a:p>
          <a:pPr algn="ctr"/>
          <a:endParaRPr lang="fr-FR"/>
        </a:p>
      </dgm:t>
    </dgm:pt>
    <dgm:pt modelId="{651F7226-7ABA-4D66-A535-4269A4DCE219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fr-FR" sz="2000" b="1" dirty="0"/>
            <a:t>Mesure des grandeurs physiques</a:t>
          </a:r>
        </a:p>
      </dgm:t>
    </dgm:pt>
    <dgm:pt modelId="{65502079-FA55-4594-BB4D-2BC2FAB8A36D}" type="parTrans" cxnId="{AE5BED8E-53C3-4936-A09E-043860B16049}">
      <dgm:prSet/>
      <dgm:spPr/>
      <dgm:t>
        <a:bodyPr/>
        <a:lstStyle/>
        <a:p>
          <a:endParaRPr lang="fr-FR"/>
        </a:p>
      </dgm:t>
    </dgm:pt>
    <dgm:pt modelId="{497757BF-F68E-403A-9D61-9B02820ECB6E}" type="sibTrans" cxnId="{AE5BED8E-53C3-4936-A09E-043860B16049}">
      <dgm:prSet/>
      <dgm:spPr/>
      <dgm:t>
        <a:bodyPr/>
        <a:lstStyle/>
        <a:p>
          <a:endParaRPr lang="fr-FR"/>
        </a:p>
      </dgm:t>
    </dgm:pt>
    <dgm:pt modelId="{E5971D07-2003-47FB-869B-CDC64E7B2FAE}" type="pres">
      <dgm:prSet presAssocID="{160D0CEA-4415-41B7-BD15-DA2CE6FEA8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0AAC7AA-0B99-4DDD-B0E7-8EEBC96262F0}" type="pres">
      <dgm:prSet presAssocID="{C00735D7-CD16-490B-90AD-5ADABB8CB50A}" presName="centerShape" presStyleLbl="node0" presStyleIdx="0" presStyleCnt="1" custScaleX="105976" custScaleY="57273" custLinFactNeighborX="2172" custLinFactNeighborY="1340"/>
      <dgm:spPr>
        <a:prstGeom prst="flowChartAlternateProcess">
          <a:avLst/>
        </a:prstGeom>
      </dgm:spPr>
      <dgm:t>
        <a:bodyPr/>
        <a:lstStyle/>
        <a:p>
          <a:endParaRPr lang="fr-FR"/>
        </a:p>
      </dgm:t>
    </dgm:pt>
    <dgm:pt modelId="{40C25CE0-B328-40D2-AE20-875C2AA7BD83}" type="pres">
      <dgm:prSet presAssocID="{5D184CFE-6899-48B4-AEB3-01671350CB37}" presName="parTrans" presStyleLbl="bgSibTrans2D1" presStyleIdx="0" presStyleCnt="6"/>
      <dgm:spPr/>
      <dgm:t>
        <a:bodyPr/>
        <a:lstStyle/>
        <a:p>
          <a:endParaRPr lang="fr-FR"/>
        </a:p>
      </dgm:t>
    </dgm:pt>
    <dgm:pt modelId="{0CA1CF4E-96C1-4ADF-A1FC-3BAE16770B30}" type="pres">
      <dgm:prSet presAssocID="{1C1DEB6F-138B-448F-B5A4-F843847F663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009E11-22F2-4D37-9B4F-701D6316BB06}" type="pres">
      <dgm:prSet presAssocID="{3488A215-0E85-4458-922C-CFCA13300BA1}" presName="parTrans" presStyleLbl="bgSibTrans2D1" presStyleIdx="1" presStyleCnt="6" custScaleX="93408"/>
      <dgm:spPr/>
      <dgm:t>
        <a:bodyPr/>
        <a:lstStyle/>
        <a:p>
          <a:endParaRPr lang="fr-FR"/>
        </a:p>
      </dgm:t>
    </dgm:pt>
    <dgm:pt modelId="{EB8B7ACD-AA9C-457D-9A9D-43B7C4C0A299}" type="pres">
      <dgm:prSet presAssocID="{88FEEE1B-F0F7-428E-9F01-CA5E00623B30}" presName="node" presStyleLbl="node1" presStyleIdx="1" presStyleCnt="6" custRadScaleRad="110735" custRadScaleInc="-62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768D5F-003F-4831-BAC9-0B8FF5C0846B}" type="pres">
      <dgm:prSet presAssocID="{D82F84C9-97D2-428A-8F14-65F3DDDC66B9}" presName="parTrans" presStyleLbl="bgSibTrans2D1" presStyleIdx="2" presStyleCnt="6" custScaleX="105610"/>
      <dgm:spPr/>
      <dgm:t>
        <a:bodyPr/>
        <a:lstStyle/>
        <a:p>
          <a:endParaRPr lang="fr-FR"/>
        </a:p>
      </dgm:t>
    </dgm:pt>
    <dgm:pt modelId="{85CC7307-3DF1-477E-BC42-CBBFD52DF969}" type="pres">
      <dgm:prSet presAssocID="{13764E28-FDF4-4B44-8024-85C618E105A2}" presName="node" presStyleLbl="node1" presStyleIdx="2" presStyleCnt="6" custRadScaleRad="98728" custRadScaleInc="85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37E00B-8ADA-4675-8F6C-0D84DCEA7DA6}" type="pres">
      <dgm:prSet presAssocID="{65502079-FA55-4594-BB4D-2BC2FAB8A36D}" presName="parTrans" presStyleLbl="bgSibTrans2D1" presStyleIdx="3" presStyleCnt="6"/>
      <dgm:spPr/>
      <dgm:t>
        <a:bodyPr/>
        <a:lstStyle/>
        <a:p>
          <a:endParaRPr lang="fr-FR"/>
        </a:p>
      </dgm:t>
    </dgm:pt>
    <dgm:pt modelId="{F7064698-F131-4EBA-A287-6187F119484E}" type="pres">
      <dgm:prSet presAssocID="{651F7226-7ABA-4D66-A535-4269A4DCE219}" presName="node" presStyleLbl="node1" presStyleIdx="3" presStyleCnt="6" custRadScaleRad="99459" custRadScaleInc="133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61DBB4-1361-4A8C-AEF6-1A3BF34494CA}" type="pres">
      <dgm:prSet presAssocID="{DAB67922-2EA8-45F6-8898-38950CDF2F1E}" presName="parTrans" presStyleLbl="bgSibTrans2D1" presStyleIdx="4" presStyleCnt="6" custScaleX="91916"/>
      <dgm:spPr/>
      <dgm:t>
        <a:bodyPr/>
        <a:lstStyle/>
        <a:p>
          <a:endParaRPr lang="fr-FR"/>
        </a:p>
      </dgm:t>
    </dgm:pt>
    <dgm:pt modelId="{4A221049-1058-4E03-AF1C-93DACBB5D5BE}" type="pres">
      <dgm:prSet presAssocID="{76109EBA-E225-45EF-86EE-0773D9F94300}" presName="node" presStyleLbl="node1" presStyleIdx="4" presStyleCnt="6" custRadScaleRad="115130" custRadScaleInc="117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77E6A9-98CA-4E4F-A5BA-FD542F102AE1}" type="pres">
      <dgm:prSet presAssocID="{33D1790B-0398-468F-8E53-E9EDAAD887B5}" presName="parTrans" presStyleLbl="bgSibTrans2D1" presStyleIdx="5" presStyleCnt="6"/>
      <dgm:spPr/>
      <dgm:t>
        <a:bodyPr/>
        <a:lstStyle/>
        <a:p>
          <a:endParaRPr lang="fr-FR"/>
        </a:p>
      </dgm:t>
    </dgm:pt>
    <dgm:pt modelId="{BFAC19B0-D641-4852-9595-0CE2AFC205A3}" type="pres">
      <dgm:prSet presAssocID="{FE04A61A-25D4-4DBB-A704-5A85E35F743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9155917-19EA-4C7D-98C2-7B9079C8E0FB}" type="presOf" srcId="{C00735D7-CD16-490B-90AD-5ADABB8CB50A}" destId="{B0AAC7AA-0B99-4DDD-B0E7-8EEBC96262F0}" srcOrd="0" destOrd="0" presId="urn:microsoft.com/office/officeart/2005/8/layout/radial4"/>
    <dgm:cxn modelId="{A17A5599-150E-4FAF-9FE0-0FEF78F8EDA0}" type="presOf" srcId="{DAB67922-2EA8-45F6-8898-38950CDF2F1E}" destId="{9C61DBB4-1361-4A8C-AEF6-1A3BF34494CA}" srcOrd="0" destOrd="0" presId="urn:microsoft.com/office/officeart/2005/8/layout/radial4"/>
    <dgm:cxn modelId="{A986C302-1007-4BF9-9392-1C4A143EA8F8}" srcId="{C00735D7-CD16-490B-90AD-5ADABB8CB50A}" destId="{1C1DEB6F-138B-448F-B5A4-F843847F6636}" srcOrd="0" destOrd="0" parTransId="{5D184CFE-6899-48B4-AEB3-01671350CB37}" sibTransId="{A837A104-1231-4E3B-AA23-0D863698ABC3}"/>
    <dgm:cxn modelId="{B4B2DBB2-DAD6-4585-A5CD-650592385A58}" type="presOf" srcId="{88FEEE1B-F0F7-428E-9F01-CA5E00623B30}" destId="{EB8B7ACD-AA9C-457D-9A9D-43B7C4C0A299}" srcOrd="0" destOrd="0" presId="urn:microsoft.com/office/officeart/2005/8/layout/radial4"/>
    <dgm:cxn modelId="{39938D18-02E5-4095-8739-7EF7D83CFE26}" srcId="{C00735D7-CD16-490B-90AD-5ADABB8CB50A}" destId="{13764E28-FDF4-4B44-8024-85C618E105A2}" srcOrd="2" destOrd="0" parTransId="{D82F84C9-97D2-428A-8F14-65F3DDDC66B9}" sibTransId="{363FA927-F905-4471-9D79-1DC14D9676FD}"/>
    <dgm:cxn modelId="{3D67F537-EAC9-4F07-80E5-E1F236ED8A0A}" srcId="{160D0CEA-4415-41B7-BD15-DA2CE6FEA8CF}" destId="{C00735D7-CD16-490B-90AD-5ADABB8CB50A}" srcOrd="0" destOrd="0" parTransId="{CA240A68-4C4C-4D2E-8C4C-88608409A7A9}" sibTransId="{A6739008-F4B6-4DA7-B3FE-440FFAF21FFF}"/>
    <dgm:cxn modelId="{F435054E-3ED9-44CB-99B4-4B031AEE1F4B}" type="presOf" srcId="{D82F84C9-97D2-428A-8F14-65F3DDDC66B9}" destId="{0C768D5F-003F-4831-BAC9-0B8FF5C0846B}" srcOrd="0" destOrd="0" presId="urn:microsoft.com/office/officeart/2005/8/layout/radial4"/>
    <dgm:cxn modelId="{B5BC553E-8EA2-40CE-8A21-1C1581208F52}" type="presOf" srcId="{FE04A61A-25D4-4DBB-A704-5A85E35F7431}" destId="{BFAC19B0-D641-4852-9595-0CE2AFC205A3}" srcOrd="0" destOrd="0" presId="urn:microsoft.com/office/officeart/2005/8/layout/radial4"/>
    <dgm:cxn modelId="{385662BA-EF70-4A86-8B56-106827AC9C77}" srcId="{C00735D7-CD16-490B-90AD-5ADABB8CB50A}" destId="{76109EBA-E225-45EF-86EE-0773D9F94300}" srcOrd="4" destOrd="0" parTransId="{DAB67922-2EA8-45F6-8898-38950CDF2F1E}" sibTransId="{2CD0F8EF-8991-407F-A4A3-DD51C022362D}"/>
    <dgm:cxn modelId="{561C2ED2-EF38-4A77-8135-E3F21E9B99A3}" type="presOf" srcId="{651F7226-7ABA-4D66-A535-4269A4DCE219}" destId="{F7064698-F131-4EBA-A287-6187F119484E}" srcOrd="0" destOrd="0" presId="urn:microsoft.com/office/officeart/2005/8/layout/radial4"/>
    <dgm:cxn modelId="{AE5BED8E-53C3-4936-A09E-043860B16049}" srcId="{C00735D7-CD16-490B-90AD-5ADABB8CB50A}" destId="{651F7226-7ABA-4D66-A535-4269A4DCE219}" srcOrd="3" destOrd="0" parTransId="{65502079-FA55-4594-BB4D-2BC2FAB8A36D}" sibTransId="{497757BF-F68E-403A-9D61-9B02820ECB6E}"/>
    <dgm:cxn modelId="{9F11B34B-015B-4102-9574-AFAA024577F0}" srcId="{C00735D7-CD16-490B-90AD-5ADABB8CB50A}" destId="{FE04A61A-25D4-4DBB-A704-5A85E35F7431}" srcOrd="5" destOrd="0" parTransId="{33D1790B-0398-468F-8E53-E9EDAAD887B5}" sibTransId="{7E7005C1-C9CF-4746-86D9-E4B9A86AE74A}"/>
    <dgm:cxn modelId="{D037CFC7-3A54-4A97-8B0F-8850A890BDE4}" type="presOf" srcId="{76109EBA-E225-45EF-86EE-0773D9F94300}" destId="{4A221049-1058-4E03-AF1C-93DACBB5D5BE}" srcOrd="0" destOrd="0" presId="urn:microsoft.com/office/officeart/2005/8/layout/radial4"/>
    <dgm:cxn modelId="{66CD7F8D-342E-4FE7-8FB1-5B60ED051697}" type="presOf" srcId="{1C1DEB6F-138B-448F-B5A4-F843847F6636}" destId="{0CA1CF4E-96C1-4ADF-A1FC-3BAE16770B30}" srcOrd="0" destOrd="0" presId="urn:microsoft.com/office/officeart/2005/8/layout/radial4"/>
    <dgm:cxn modelId="{B9931A68-2B04-4299-9199-9FCA561A615D}" type="presOf" srcId="{3488A215-0E85-4458-922C-CFCA13300BA1}" destId="{0F009E11-22F2-4D37-9B4F-701D6316BB06}" srcOrd="0" destOrd="0" presId="urn:microsoft.com/office/officeart/2005/8/layout/radial4"/>
    <dgm:cxn modelId="{4A12CAB0-4583-45AE-9BF0-9700FC21ECB9}" srcId="{C00735D7-CD16-490B-90AD-5ADABB8CB50A}" destId="{88FEEE1B-F0F7-428E-9F01-CA5E00623B30}" srcOrd="1" destOrd="0" parTransId="{3488A215-0E85-4458-922C-CFCA13300BA1}" sibTransId="{11C25E24-F573-4A76-B938-7D478BB91B12}"/>
    <dgm:cxn modelId="{4C8E742C-CBBD-435B-8C24-D22B13A1BBAB}" type="presOf" srcId="{5D184CFE-6899-48B4-AEB3-01671350CB37}" destId="{40C25CE0-B328-40D2-AE20-875C2AA7BD83}" srcOrd="0" destOrd="0" presId="urn:microsoft.com/office/officeart/2005/8/layout/radial4"/>
    <dgm:cxn modelId="{6B177527-B74A-4705-A91E-8F583FD5B3ED}" type="presOf" srcId="{33D1790B-0398-468F-8E53-E9EDAAD887B5}" destId="{D777E6A9-98CA-4E4F-A5BA-FD542F102AE1}" srcOrd="0" destOrd="0" presId="urn:microsoft.com/office/officeart/2005/8/layout/radial4"/>
    <dgm:cxn modelId="{2F63C212-DF48-43F7-9E55-2287489ABF91}" type="presOf" srcId="{160D0CEA-4415-41B7-BD15-DA2CE6FEA8CF}" destId="{E5971D07-2003-47FB-869B-CDC64E7B2FAE}" srcOrd="0" destOrd="0" presId="urn:microsoft.com/office/officeart/2005/8/layout/radial4"/>
    <dgm:cxn modelId="{0CD9F436-C141-4596-840F-190FC3D52979}" type="presOf" srcId="{65502079-FA55-4594-BB4D-2BC2FAB8A36D}" destId="{EB37E00B-8ADA-4675-8F6C-0D84DCEA7DA6}" srcOrd="0" destOrd="0" presId="urn:microsoft.com/office/officeart/2005/8/layout/radial4"/>
    <dgm:cxn modelId="{864D238E-68D1-4F89-8488-6AB2D09D56E4}" type="presOf" srcId="{13764E28-FDF4-4B44-8024-85C618E105A2}" destId="{85CC7307-3DF1-477E-BC42-CBBFD52DF969}" srcOrd="0" destOrd="0" presId="urn:microsoft.com/office/officeart/2005/8/layout/radial4"/>
    <dgm:cxn modelId="{9A303EB6-ACCE-4F84-A7A0-E09F4C42DDDD}" type="presParOf" srcId="{E5971D07-2003-47FB-869B-CDC64E7B2FAE}" destId="{B0AAC7AA-0B99-4DDD-B0E7-8EEBC96262F0}" srcOrd="0" destOrd="0" presId="urn:microsoft.com/office/officeart/2005/8/layout/radial4"/>
    <dgm:cxn modelId="{6C1A5270-00A6-4FD9-B5F7-CD17DDE95FB7}" type="presParOf" srcId="{E5971D07-2003-47FB-869B-CDC64E7B2FAE}" destId="{40C25CE0-B328-40D2-AE20-875C2AA7BD83}" srcOrd="1" destOrd="0" presId="urn:microsoft.com/office/officeart/2005/8/layout/radial4"/>
    <dgm:cxn modelId="{4043DC1E-C2C5-4F90-8239-579C6D12F346}" type="presParOf" srcId="{E5971D07-2003-47FB-869B-CDC64E7B2FAE}" destId="{0CA1CF4E-96C1-4ADF-A1FC-3BAE16770B30}" srcOrd="2" destOrd="0" presId="urn:microsoft.com/office/officeart/2005/8/layout/radial4"/>
    <dgm:cxn modelId="{CBB3B1D2-C2AB-45BC-BF9A-A2DCE7ABFE21}" type="presParOf" srcId="{E5971D07-2003-47FB-869B-CDC64E7B2FAE}" destId="{0F009E11-22F2-4D37-9B4F-701D6316BB06}" srcOrd="3" destOrd="0" presId="urn:microsoft.com/office/officeart/2005/8/layout/radial4"/>
    <dgm:cxn modelId="{51EDCC59-69FF-414C-9C49-CF7AD81311FA}" type="presParOf" srcId="{E5971D07-2003-47FB-869B-CDC64E7B2FAE}" destId="{EB8B7ACD-AA9C-457D-9A9D-43B7C4C0A299}" srcOrd="4" destOrd="0" presId="urn:microsoft.com/office/officeart/2005/8/layout/radial4"/>
    <dgm:cxn modelId="{81E215E8-B33F-4895-BC32-3760A3B60458}" type="presParOf" srcId="{E5971D07-2003-47FB-869B-CDC64E7B2FAE}" destId="{0C768D5F-003F-4831-BAC9-0B8FF5C0846B}" srcOrd="5" destOrd="0" presId="urn:microsoft.com/office/officeart/2005/8/layout/radial4"/>
    <dgm:cxn modelId="{1E04642F-F8C9-4572-A9E7-AA21E82FC372}" type="presParOf" srcId="{E5971D07-2003-47FB-869B-CDC64E7B2FAE}" destId="{85CC7307-3DF1-477E-BC42-CBBFD52DF969}" srcOrd="6" destOrd="0" presId="urn:microsoft.com/office/officeart/2005/8/layout/radial4"/>
    <dgm:cxn modelId="{A21D13E0-2D1A-48A6-9102-C8360133C8C9}" type="presParOf" srcId="{E5971D07-2003-47FB-869B-CDC64E7B2FAE}" destId="{EB37E00B-8ADA-4675-8F6C-0D84DCEA7DA6}" srcOrd="7" destOrd="0" presId="urn:microsoft.com/office/officeart/2005/8/layout/radial4"/>
    <dgm:cxn modelId="{4E69DD6D-FC54-4705-ADDF-95CC822C1C91}" type="presParOf" srcId="{E5971D07-2003-47FB-869B-CDC64E7B2FAE}" destId="{F7064698-F131-4EBA-A287-6187F119484E}" srcOrd="8" destOrd="0" presId="urn:microsoft.com/office/officeart/2005/8/layout/radial4"/>
    <dgm:cxn modelId="{39728F35-9EC4-4BEF-BA43-7269E1684B6A}" type="presParOf" srcId="{E5971D07-2003-47FB-869B-CDC64E7B2FAE}" destId="{9C61DBB4-1361-4A8C-AEF6-1A3BF34494CA}" srcOrd="9" destOrd="0" presId="urn:microsoft.com/office/officeart/2005/8/layout/radial4"/>
    <dgm:cxn modelId="{EA27D85A-685B-4240-BF17-9C4F74768BF7}" type="presParOf" srcId="{E5971D07-2003-47FB-869B-CDC64E7B2FAE}" destId="{4A221049-1058-4E03-AF1C-93DACBB5D5BE}" srcOrd="10" destOrd="0" presId="urn:microsoft.com/office/officeart/2005/8/layout/radial4"/>
    <dgm:cxn modelId="{7638606B-546A-4C20-B111-F149861AE27F}" type="presParOf" srcId="{E5971D07-2003-47FB-869B-CDC64E7B2FAE}" destId="{D777E6A9-98CA-4E4F-A5BA-FD542F102AE1}" srcOrd="11" destOrd="0" presId="urn:microsoft.com/office/officeart/2005/8/layout/radial4"/>
    <dgm:cxn modelId="{3AECEB68-6AD8-4C96-B81D-A09D2428E505}" type="presParOf" srcId="{E5971D07-2003-47FB-869B-CDC64E7B2FAE}" destId="{BFAC19B0-D641-4852-9595-0CE2AFC205A3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AC7AA-0B99-4DDD-B0E7-8EEBC96262F0}">
      <dsp:nvSpPr>
        <dsp:cNvPr id="0" name=""/>
        <dsp:cNvSpPr/>
      </dsp:nvSpPr>
      <dsp:spPr>
        <a:xfrm>
          <a:off x="3060861" y="3754011"/>
          <a:ext cx="2313001" cy="1250024"/>
        </a:xfrm>
        <a:prstGeom prst="flowChartAlternateProcess">
          <a:avLst/>
        </a:pr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>
              <a:solidFill>
                <a:schemeClr val="tx1"/>
              </a:solidFill>
            </a:rPr>
            <a:t>drone  </a:t>
          </a:r>
        </a:p>
      </dsp:txBody>
      <dsp:txXfrm>
        <a:off x="3121881" y="3815031"/>
        <a:ext cx="2190961" cy="1127984"/>
      </dsp:txXfrm>
    </dsp:sp>
    <dsp:sp modelId="{40C25CE0-B328-40D2-AE20-875C2AA7BD83}">
      <dsp:nvSpPr>
        <dsp:cNvPr id="0" name=""/>
        <dsp:cNvSpPr/>
      </dsp:nvSpPr>
      <dsp:spPr>
        <a:xfrm rot="10888277">
          <a:off x="764365" y="4007209"/>
          <a:ext cx="2171799" cy="6220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1CF4E-96C1-4ADF-A1FC-3BAE16770B30}">
      <dsp:nvSpPr>
        <dsp:cNvPr id="0" name=""/>
        <dsp:cNvSpPr/>
      </dsp:nvSpPr>
      <dsp:spPr>
        <a:xfrm>
          <a:off x="823" y="3679224"/>
          <a:ext cx="1527799" cy="122223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/>
            <a:t>Prise de photo et vidéo</a:t>
          </a:r>
        </a:p>
      </dsp:txBody>
      <dsp:txXfrm>
        <a:off x="36621" y="3715022"/>
        <a:ext cx="1456203" cy="1150643"/>
      </dsp:txXfrm>
    </dsp:sp>
    <dsp:sp modelId="{0F009E11-22F2-4D37-9B4F-701D6316BB06}">
      <dsp:nvSpPr>
        <dsp:cNvPr id="0" name=""/>
        <dsp:cNvSpPr/>
      </dsp:nvSpPr>
      <dsp:spPr>
        <a:xfrm rot="12841602">
          <a:off x="893461" y="2706075"/>
          <a:ext cx="2613564" cy="6220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B7ACD-AA9C-457D-9A9D-43B7C4C0A299}">
      <dsp:nvSpPr>
        <dsp:cNvPr id="0" name=""/>
        <dsp:cNvSpPr/>
      </dsp:nvSpPr>
      <dsp:spPr>
        <a:xfrm>
          <a:off x="276881" y="1623117"/>
          <a:ext cx="1527799" cy="122223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/>
            <a:t>Retour vidéo temps réel</a:t>
          </a:r>
        </a:p>
      </dsp:txBody>
      <dsp:txXfrm>
        <a:off x="312679" y="1658915"/>
        <a:ext cx="1456203" cy="1150643"/>
      </dsp:txXfrm>
    </dsp:sp>
    <dsp:sp modelId="{0C768D5F-003F-4831-BAC9-0B8FF5C0846B}">
      <dsp:nvSpPr>
        <dsp:cNvPr id="0" name=""/>
        <dsp:cNvSpPr/>
      </dsp:nvSpPr>
      <dsp:spPr>
        <a:xfrm rot="15156958">
          <a:off x="2220875" y="2069018"/>
          <a:ext cx="2741307" cy="6220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C7307-3DF1-477E-BC42-CBBFD52DF969}">
      <dsp:nvSpPr>
        <dsp:cNvPr id="0" name=""/>
        <dsp:cNvSpPr/>
      </dsp:nvSpPr>
      <dsp:spPr>
        <a:xfrm>
          <a:off x="2439866" y="530351"/>
          <a:ext cx="1527799" cy="122223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/>
            <a:t>Incrustation vidéo des paramètres</a:t>
          </a:r>
        </a:p>
      </dsp:txBody>
      <dsp:txXfrm>
        <a:off x="2475664" y="566149"/>
        <a:ext cx="1456203" cy="1150643"/>
      </dsp:txXfrm>
    </dsp:sp>
    <dsp:sp modelId="{EB37E00B-8ADA-4675-8F6C-0D84DCEA7DA6}">
      <dsp:nvSpPr>
        <dsp:cNvPr id="0" name=""/>
        <dsp:cNvSpPr/>
      </dsp:nvSpPr>
      <dsp:spPr>
        <a:xfrm rot="17347425">
          <a:off x="3629205" y="2121314"/>
          <a:ext cx="2526326" cy="6220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64698-F131-4EBA-A287-6187F119484E}">
      <dsp:nvSpPr>
        <dsp:cNvPr id="0" name=""/>
        <dsp:cNvSpPr/>
      </dsp:nvSpPr>
      <dsp:spPr>
        <a:xfrm>
          <a:off x="4542293" y="627757"/>
          <a:ext cx="1527799" cy="122223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/>
            <a:t>Mesure des grandeurs physiques</a:t>
          </a:r>
        </a:p>
      </dsp:txBody>
      <dsp:txXfrm>
        <a:off x="4578091" y="663555"/>
        <a:ext cx="1456203" cy="1150643"/>
      </dsp:txXfrm>
    </dsp:sp>
    <dsp:sp modelId="{9C61DBB4-1361-4A8C-AEF6-1A3BF34494CA}">
      <dsp:nvSpPr>
        <dsp:cNvPr id="0" name=""/>
        <dsp:cNvSpPr/>
      </dsp:nvSpPr>
      <dsp:spPr>
        <a:xfrm rot="19511644">
          <a:off x="4923790" y="2709061"/>
          <a:ext cx="2496814" cy="6220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21049-1058-4E03-AF1C-93DACBB5D5BE}">
      <dsp:nvSpPr>
        <dsp:cNvPr id="0" name=""/>
        <dsp:cNvSpPr/>
      </dsp:nvSpPr>
      <dsp:spPr>
        <a:xfrm>
          <a:off x="6523505" y="1633696"/>
          <a:ext cx="1527799" cy="122223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/>
            <a:t>Mesure distance obstacle</a:t>
          </a:r>
        </a:p>
      </dsp:txBody>
      <dsp:txXfrm>
        <a:off x="6559303" y="1669494"/>
        <a:ext cx="1456203" cy="1150643"/>
      </dsp:txXfrm>
    </dsp:sp>
    <dsp:sp modelId="{D777E6A9-98CA-4E4F-A5BA-FD542F102AE1}">
      <dsp:nvSpPr>
        <dsp:cNvPr id="0" name=""/>
        <dsp:cNvSpPr/>
      </dsp:nvSpPr>
      <dsp:spPr>
        <a:xfrm rot="21503710">
          <a:off x="5482501" y="4005939"/>
          <a:ext cx="1900396" cy="6220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C19B0-D641-4852-9595-0CE2AFC205A3}">
      <dsp:nvSpPr>
        <dsp:cNvPr id="0" name=""/>
        <dsp:cNvSpPr/>
      </dsp:nvSpPr>
      <dsp:spPr>
        <a:xfrm>
          <a:off x="6618625" y="3679224"/>
          <a:ext cx="1527799" cy="122223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/>
            <a:t>Géo</a:t>
          </a:r>
          <a:br>
            <a:rPr lang="fr-FR" sz="2000" b="1" kern="1200" dirty="0"/>
          </a:br>
          <a:r>
            <a:rPr lang="fr-FR" sz="2000" b="1" kern="1200" dirty="0"/>
            <a:t>localisation</a:t>
          </a:r>
        </a:p>
      </dsp:txBody>
      <dsp:txXfrm>
        <a:off x="6654423" y="3715022"/>
        <a:ext cx="1456203" cy="1150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31598-76A7-4D4A-95D1-A904A267B4B3}" type="datetimeFigureOut">
              <a:rPr lang="fr-FR" smtClean="0"/>
              <a:t>26/06/2016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CA52C-3B2C-4861-992A-04B72B736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80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CA52C-3B2C-4861-992A-04B72B736E1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84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mesures de température et d’humidité des structures doivent être réalisé à courte distance. </a:t>
            </a:r>
          </a:p>
          <a:p>
            <a:r>
              <a:rPr lang="fr-FR" dirty="0"/>
              <a:t>En raison de la grande taille des ouvrages le pilote doit connaitre la distance entre le drone et l’ouvrage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CA52C-3B2C-4861-992A-04B72B736E1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445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Christian</a:t>
            </a:r>
          </a:p>
          <a:p>
            <a:endParaRPr lang="fr-FR" dirty="0"/>
          </a:p>
          <a:p>
            <a:r>
              <a:rPr lang="fr-FR" dirty="0"/>
              <a:t>La problématique :</a:t>
            </a:r>
          </a:p>
          <a:p>
            <a:r>
              <a:rPr lang="fr-FR" dirty="0"/>
              <a:t>Description des fonctionnalités</a:t>
            </a:r>
            <a:r>
              <a:rPr lang="fr-FR" baseline="0" dirty="0"/>
              <a:t> à réaliser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5B7F-B0B4-4755-80A0-020021BA7D30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131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Claude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5B7F-B0B4-4755-80A0-020021BA7D30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22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516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156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438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467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508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311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488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918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048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368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372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660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D:\SkyDrive\Documents\DOSSIERS%20PEDAGO\Systemes\DRONE\1.LE_PROJET_DRONE\films%20presentation\crash.mp4" TargetMode="External"/><Relationship Id="rId2" Type="http://schemas.openxmlformats.org/officeDocument/2006/relationships/hyperlink" Target="films%20presentation/crash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3024336" cy="2088232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BTS SN</a:t>
            </a:r>
            <a:br>
              <a:rPr lang="fr-FR" dirty="0"/>
            </a:br>
            <a:r>
              <a:rPr lang="fr-FR" dirty="0"/>
              <a:t>Drone d’imagerie et de télémétrie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5517232"/>
            <a:ext cx="6234108" cy="1152128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BTS SN épreuve E6.2</a:t>
            </a:r>
          </a:p>
          <a:p>
            <a:r>
              <a:rPr lang="fr-FR" dirty="0"/>
              <a:t>Philippe Antoine, lycée Benoit L’Isle sur la Sorgue</a:t>
            </a:r>
            <a:br>
              <a:rPr lang="fr-FR" dirty="0"/>
            </a:br>
            <a:r>
              <a:rPr lang="fr-FR" dirty="0"/>
              <a:t>Christian Dupaty, Lycée Fourcade Gardanne</a:t>
            </a:r>
            <a:br>
              <a:rPr lang="fr-FR" dirty="0"/>
            </a:br>
            <a:r>
              <a:rPr lang="fr-FR" dirty="0"/>
              <a:t>Marc </a:t>
            </a:r>
            <a:r>
              <a:rPr lang="fr-FR" dirty="0" err="1"/>
              <a:t>Silanus</a:t>
            </a:r>
            <a:r>
              <a:rPr lang="fr-FR" dirty="0"/>
              <a:t> , lycée Benoit L’Isle sur la Sorgue</a:t>
            </a:r>
          </a:p>
        </p:txBody>
      </p:sp>
      <p:pic>
        <p:nvPicPr>
          <p:cNvPr id="5" name="Image 4" descr="pige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73187"/>
            <a:ext cx="4824536" cy="5015481"/>
          </a:xfrm>
          <a:prstGeom prst="rect">
            <a:avLst/>
          </a:prstGeom>
          <a:ln w="38100">
            <a:solidFill>
              <a:srgbClr val="F0720A"/>
            </a:solidFill>
          </a:ln>
        </p:spPr>
      </p:pic>
    </p:spTree>
    <p:extLst>
      <p:ext uri="{BB962C8B-B14F-4D97-AF65-F5344CB8AC3E}">
        <p14:creationId xmlns:p14="http://schemas.microsoft.com/office/powerpoint/2010/main" val="205595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500490" y="-171400"/>
            <a:ext cx="3643510" cy="824136"/>
          </a:xfrm>
        </p:spPr>
        <p:txBody>
          <a:bodyPr>
            <a:normAutofit/>
          </a:bodyPr>
          <a:lstStyle/>
          <a:p>
            <a:r>
              <a:rPr lang="fr-FR" dirty="0"/>
              <a:t>Règlementation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36692"/>
            <a:ext cx="6336704" cy="478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544522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Catégorie D : </a:t>
            </a:r>
            <a:r>
              <a:rPr lang="fr-FR" dirty="0"/>
              <a:t>les aéronefs </a:t>
            </a:r>
            <a:r>
              <a:rPr lang="fr-FR" dirty="0" err="1"/>
              <a:t>télépilotés</a:t>
            </a:r>
            <a:r>
              <a:rPr lang="fr-FR" dirty="0"/>
              <a:t> qui ne sont pas des </a:t>
            </a:r>
            <a:r>
              <a:rPr lang="fr-FR" dirty="0" err="1"/>
              <a:t>aéromodèles</a:t>
            </a:r>
            <a:r>
              <a:rPr lang="fr-FR" dirty="0"/>
              <a:t>, motorisés ou non, non captifs, de masse maximale au décollage inférieure à 2 kilogrammes.</a:t>
            </a:r>
          </a:p>
          <a:p>
            <a:r>
              <a:rPr lang="fr-FR" b="1" i="1" dirty="0"/>
              <a:t>Les aéronefs </a:t>
            </a:r>
            <a:r>
              <a:rPr lang="fr-FR" b="1" i="1" dirty="0" err="1"/>
              <a:t>télépilotés</a:t>
            </a:r>
            <a:r>
              <a:rPr lang="fr-FR" b="1" i="1" dirty="0"/>
              <a:t> de catégorie D et E sont dispensés de document de navigabilité.</a:t>
            </a:r>
          </a:p>
        </p:txBody>
      </p:sp>
    </p:spTree>
    <p:extLst>
      <p:ext uri="{BB962C8B-B14F-4D97-AF65-F5344CB8AC3E}">
        <p14:creationId xmlns:p14="http://schemas.microsoft.com/office/powerpoint/2010/main" val="4253202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5587726" cy="680120"/>
          </a:xfrm>
        </p:spPr>
        <p:txBody>
          <a:bodyPr>
            <a:normAutofit/>
          </a:bodyPr>
          <a:lstStyle/>
          <a:p>
            <a:r>
              <a:rPr lang="fr-FR" dirty="0"/>
              <a:t>Besoins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2426" y="1052736"/>
            <a:ext cx="8612062" cy="5595046"/>
          </a:xfrm>
        </p:spPr>
        <p:txBody>
          <a:bodyPr>
            <a:noAutofit/>
          </a:bodyPr>
          <a:lstStyle/>
          <a:p>
            <a:r>
              <a:rPr lang="fr-FR" sz="2000" dirty="0"/>
              <a:t>- </a:t>
            </a:r>
            <a:r>
              <a:rPr lang="fr-FR" sz="2000" b="1" dirty="0"/>
              <a:t>Prise de vue et vidéo sur caméra GOPRO commandée depuis le sol</a:t>
            </a:r>
            <a:br>
              <a:rPr lang="fr-FR" sz="2000" b="1" dirty="0"/>
            </a:br>
            <a:r>
              <a:rPr lang="fr-FR" sz="2000" dirty="0"/>
              <a:t>- Retour temps réel vidéo à faible cout, visualisation et enregistrement  sur PC</a:t>
            </a:r>
            <a:br>
              <a:rPr lang="fr-FR" sz="2000" dirty="0"/>
            </a:br>
            <a:r>
              <a:rPr lang="fr-FR" sz="2000" dirty="0"/>
              <a:t>- Visualisation temps réel des paramètres physiques mesurés :</a:t>
            </a:r>
            <a:br>
              <a:rPr lang="fr-FR" sz="2000" dirty="0"/>
            </a:br>
            <a:r>
              <a:rPr lang="fr-FR" sz="2000" dirty="0"/>
              <a:t>	</a:t>
            </a:r>
            <a:r>
              <a:rPr lang="fr-FR" sz="2000" i="1" dirty="0"/>
              <a:t>- température ambiante</a:t>
            </a:r>
            <a:br>
              <a:rPr lang="fr-FR" sz="2000" i="1" dirty="0"/>
            </a:br>
            <a:r>
              <a:rPr lang="fr-FR" sz="2000" i="1" dirty="0"/>
              <a:t>	- distance de l’objet</a:t>
            </a:r>
            <a:br>
              <a:rPr lang="fr-FR" sz="2000" i="1" dirty="0"/>
            </a:br>
            <a:r>
              <a:rPr lang="fr-FR" sz="2000" i="1" dirty="0"/>
              <a:t>	- humidité</a:t>
            </a:r>
            <a:br>
              <a:rPr lang="fr-FR" sz="2000" i="1" dirty="0"/>
            </a:br>
            <a:r>
              <a:rPr lang="fr-FR" sz="2000" i="1" dirty="0"/>
              <a:t>	- altitude</a:t>
            </a:r>
            <a:br>
              <a:rPr lang="fr-FR" sz="2000" i="1" dirty="0"/>
            </a:br>
            <a:r>
              <a:rPr lang="fr-FR" sz="2000" i="1" dirty="0"/>
              <a:t>	- horloge temps réel</a:t>
            </a:r>
            <a:br>
              <a:rPr lang="fr-FR" sz="2000" i="1" dirty="0"/>
            </a:br>
            <a:r>
              <a:rPr lang="fr-FR" sz="2000" i="1" dirty="0"/>
              <a:t>	- position géographique</a:t>
            </a:r>
            <a:br>
              <a:rPr lang="fr-FR" sz="2000" i="1" dirty="0"/>
            </a:br>
            <a:r>
              <a:rPr lang="fr-FR" sz="2000" dirty="0"/>
              <a:t>	- cap</a:t>
            </a:r>
            <a:r>
              <a:rPr lang="fr-FR" sz="2000" i="1" dirty="0"/>
              <a:t/>
            </a:r>
            <a:br>
              <a:rPr lang="fr-FR" sz="2000" i="1" dirty="0"/>
            </a:br>
            <a:r>
              <a:rPr lang="fr-FR" sz="2000" dirty="0"/>
              <a:t>- Intégration dans un ensemble </a:t>
            </a:r>
            <a:br>
              <a:rPr lang="fr-FR" sz="2000" dirty="0"/>
            </a:br>
            <a:r>
              <a:rPr lang="fr-FR" sz="2000" dirty="0"/>
              <a:t>- IHM (drone) audio</a:t>
            </a:r>
            <a:r>
              <a:rPr lang="fr-FR" sz="2000" b="1" dirty="0"/>
              <a:t>.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3074" name="Picture 2" descr="http://cache.20minutes.fr/img/photos/20mn_indesign/2011-04/2011-04-26/article_2604-BOR02-DR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701" y="3918617"/>
            <a:ext cx="3995936" cy="293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hepiper.k12.somerville.ma.us/wordpress/wp-content/uploads/2012/11/Iron-Man-3-Trailer-Officia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951233"/>
            <a:ext cx="2880320" cy="1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46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400" dirty="0"/>
              <a:t>Mise en situation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085851" y="245615"/>
            <a:ext cx="6947535" cy="6428741"/>
            <a:chOff x="0" y="0"/>
            <a:chExt cx="6947658" cy="6429188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356808"/>
              <a:ext cx="1910080" cy="5072380"/>
            </a:xfrm>
            <a:prstGeom prst="rect">
              <a:avLst/>
            </a:prstGeom>
          </p:spPr>
        </p:pic>
        <p:pic>
          <p:nvPicPr>
            <p:cNvPr id="6" name="il_fi" descr="http://www.clker.com/cliparts/9/d/d/7/14009593971504499251drone_cartoon.svg.hi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2221" y="1545994"/>
              <a:ext cx="1892300" cy="6597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l_fi" descr="http://sr.photos3.fotosearch.com/bthumb/CSP/CSP992/k14674129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696" y="5498421"/>
              <a:ext cx="892513" cy="892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391806" y="5787771"/>
              <a:ext cx="461723" cy="497688"/>
            </a:xfrm>
            <a:prstGeom prst="rect">
              <a:avLst/>
            </a:prstGeom>
          </p:spPr>
        </p:pic>
        <p:sp>
          <p:nvSpPr>
            <p:cNvPr id="9" name="Zone de texte 461"/>
            <p:cNvSpPr txBox="1"/>
            <p:nvPr/>
          </p:nvSpPr>
          <p:spPr>
            <a:xfrm>
              <a:off x="4887477" y="528560"/>
              <a:ext cx="1662880" cy="123924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Température</a:t>
              </a:r>
              <a:br>
                <a:rPr lang="fr-FR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fr-FR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Hygrométrie</a:t>
              </a:r>
              <a:br>
                <a:rPr lang="fr-FR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fr-FR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Pression</a:t>
              </a:r>
              <a:br>
                <a:rPr lang="fr-FR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fr-FR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Hauteur</a:t>
              </a:r>
              <a:br>
                <a:rPr lang="fr-FR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fr-FR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Etc…</a:t>
              </a:r>
              <a:endParaRPr lang="fr-FR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 flipH="1">
              <a:off x="1418897" y="1955898"/>
              <a:ext cx="1049020" cy="180340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V="1">
              <a:off x="1434662" y="2034725"/>
              <a:ext cx="1049020" cy="222222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 de texte 538"/>
            <p:cNvSpPr txBox="1"/>
            <p:nvPr/>
          </p:nvSpPr>
          <p:spPr>
            <a:xfrm>
              <a:off x="1686910" y="2145084"/>
              <a:ext cx="1255214" cy="7504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Mesure distance</a:t>
              </a:r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3121572" y="2050491"/>
              <a:ext cx="2246428" cy="3593661"/>
            </a:xfrm>
            <a:custGeom>
              <a:avLst/>
              <a:gdLst>
                <a:gd name="connsiteX0" fmla="*/ 0 w 2353586"/>
                <a:gd name="connsiteY0" fmla="*/ 0 h 3912041"/>
                <a:gd name="connsiteX1" fmla="*/ 1598212 w 2353586"/>
                <a:gd name="connsiteY1" fmla="*/ 946205 h 3912041"/>
                <a:gd name="connsiteX2" fmla="*/ 2353586 w 2353586"/>
                <a:gd name="connsiteY2" fmla="*/ 3912041 h 39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3586" h="3912041">
                  <a:moveTo>
                    <a:pt x="0" y="0"/>
                  </a:moveTo>
                  <a:cubicBezTo>
                    <a:pt x="602974" y="147099"/>
                    <a:pt x="1205948" y="294198"/>
                    <a:pt x="1598212" y="946205"/>
                  </a:cubicBezTo>
                  <a:cubicBezTo>
                    <a:pt x="1990476" y="1598212"/>
                    <a:pt x="2172031" y="2755126"/>
                    <a:pt x="2353586" y="391204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1400"/>
            </a:p>
          </p:txBody>
        </p:sp>
        <p:sp>
          <p:nvSpPr>
            <p:cNvPr id="14" name="Zone de texte 546"/>
            <p:cNvSpPr txBox="1"/>
            <p:nvPr/>
          </p:nvSpPr>
          <p:spPr>
            <a:xfrm>
              <a:off x="5028643" y="3322313"/>
              <a:ext cx="1397566" cy="43732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Vidéo avec </a:t>
              </a:r>
              <a:r>
                <a:rPr lang="fr-FR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paramètres</a:t>
              </a:r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3137338" y="1924367"/>
              <a:ext cx="3073736" cy="3792772"/>
            </a:xfrm>
            <a:custGeom>
              <a:avLst/>
              <a:gdLst>
                <a:gd name="connsiteX0" fmla="*/ 2918128 w 3073736"/>
                <a:gd name="connsiteY0" fmla="*/ 3792772 h 3792772"/>
                <a:gd name="connsiteX1" fmla="*/ 3069203 w 3073736"/>
                <a:gd name="connsiteY1" fmla="*/ 2735249 h 3792772"/>
                <a:gd name="connsiteX2" fmla="*/ 2934031 w 3073736"/>
                <a:gd name="connsiteY2" fmla="*/ 1622066 h 3792772"/>
                <a:gd name="connsiteX3" fmla="*/ 2035534 w 3073736"/>
                <a:gd name="connsiteY3" fmla="*/ 675861 h 3792772"/>
                <a:gd name="connsiteX4" fmla="*/ 0 w 3073736"/>
                <a:gd name="connsiteY4" fmla="*/ 0 h 379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3736" h="3792772">
                  <a:moveTo>
                    <a:pt x="2918128" y="3792772"/>
                  </a:moveTo>
                  <a:cubicBezTo>
                    <a:pt x="2992340" y="3444902"/>
                    <a:pt x="3066553" y="3097033"/>
                    <a:pt x="3069203" y="2735249"/>
                  </a:cubicBezTo>
                  <a:cubicBezTo>
                    <a:pt x="3071854" y="2373465"/>
                    <a:pt x="3106309" y="1965297"/>
                    <a:pt x="2934031" y="1622066"/>
                  </a:cubicBezTo>
                  <a:cubicBezTo>
                    <a:pt x="2761753" y="1278835"/>
                    <a:pt x="2524539" y="946205"/>
                    <a:pt x="2035534" y="675861"/>
                  </a:cubicBezTo>
                  <a:cubicBezTo>
                    <a:pt x="1546529" y="405517"/>
                    <a:pt x="773264" y="202758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1400"/>
            </a:p>
          </p:txBody>
        </p:sp>
        <p:sp>
          <p:nvSpPr>
            <p:cNvPr id="16" name="Zone de texte 550"/>
            <p:cNvSpPr txBox="1"/>
            <p:nvPr/>
          </p:nvSpPr>
          <p:spPr>
            <a:xfrm>
              <a:off x="5691352" y="2539222"/>
              <a:ext cx="1256306" cy="53273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Contrôles prise de vue et mesures</a:t>
              </a:r>
            </a:p>
          </p:txBody>
        </p:sp>
        <p:pic>
          <p:nvPicPr>
            <p:cNvPr id="17" name="il_fi" descr="http://sr.photos3.fotosearch.com/bthumb/UNN/UNN308/u10591441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445" y="5498421"/>
              <a:ext cx="720064" cy="9012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Forme libre 17"/>
            <p:cNvSpPr/>
            <p:nvPr/>
          </p:nvSpPr>
          <p:spPr>
            <a:xfrm>
              <a:off x="2743200" y="1971663"/>
              <a:ext cx="2043485" cy="3864333"/>
            </a:xfrm>
            <a:custGeom>
              <a:avLst/>
              <a:gdLst>
                <a:gd name="connsiteX0" fmla="*/ 2043485 w 2043485"/>
                <a:gd name="connsiteY0" fmla="*/ 3864333 h 3864333"/>
                <a:gd name="connsiteX1" fmla="*/ 564543 w 2043485"/>
                <a:gd name="connsiteY1" fmla="*/ 3037398 h 3864333"/>
                <a:gd name="connsiteX2" fmla="*/ 0 w 2043485"/>
                <a:gd name="connsiteY2" fmla="*/ 0 h 38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3485" h="3864333">
                  <a:moveTo>
                    <a:pt x="2043485" y="3864333"/>
                  </a:moveTo>
                  <a:cubicBezTo>
                    <a:pt x="1474304" y="3772893"/>
                    <a:pt x="905124" y="3681453"/>
                    <a:pt x="564543" y="3037398"/>
                  </a:cubicBezTo>
                  <a:cubicBezTo>
                    <a:pt x="223962" y="2393342"/>
                    <a:pt x="111981" y="1196671"/>
                    <a:pt x="0" y="0"/>
                  </a:cubicBezTo>
                </a:path>
              </a:pathLst>
            </a:custGeom>
            <a:noFill/>
            <a:ln>
              <a:solidFill>
                <a:srgbClr val="0070C0"/>
              </a:solidFill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1400"/>
            </a:p>
          </p:txBody>
        </p:sp>
        <p:sp>
          <p:nvSpPr>
            <p:cNvPr id="19" name="Zone de texte 555"/>
            <p:cNvSpPr txBox="1"/>
            <p:nvPr/>
          </p:nvSpPr>
          <p:spPr>
            <a:xfrm>
              <a:off x="3058510" y="3879291"/>
              <a:ext cx="1468935" cy="79644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Contrôles de navigation</a:t>
              </a:r>
            </a:p>
          </p:txBody>
        </p:sp>
        <p:pic>
          <p:nvPicPr>
            <p:cNvPr id="20" name="Image 19" descr="http://www.clker.com/cliparts/d/G/A/r/q/F/satellite-black-md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079707">
              <a:off x="2979683" y="95567"/>
              <a:ext cx="692150" cy="50101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/>
              </a:solidFill>
            </a:ln>
          </p:spPr>
        </p:pic>
        <p:sp>
          <p:nvSpPr>
            <p:cNvPr id="21" name="Zone de texte 557"/>
            <p:cNvSpPr txBox="1"/>
            <p:nvPr/>
          </p:nvSpPr>
          <p:spPr>
            <a:xfrm>
              <a:off x="2548940" y="94972"/>
              <a:ext cx="588397" cy="2782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GPS</a:t>
              </a:r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3421117" y="757719"/>
              <a:ext cx="1367569" cy="648141"/>
            </a:xfrm>
            <a:custGeom>
              <a:avLst/>
              <a:gdLst>
                <a:gd name="connsiteX0" fmla="*/ 1073426 w 1073426"/>
                <a:gd name="connsiteY0" fmla="*/ 44401 h 577138"/>
                <a:gd name="connsiteX1" fmla="*/ 922351 w 1073426"/>
                <a:gd name="connsiteY1" fmla="*/ 4644 h 577138"/>
                <a:gd name="connsiteX2" fmla="*/ 946205 w 1073426"/>
                <a:gd name="connsiteY2" fmla="*/ 139816 h 577138"/>
                <a:gd name="connsiteX3" fmla="*/ 763325 w 1073426"/>
                <a:gd name="connsiteY3" fmla="*/ 100060 h 577138"/>
                <a:gd name="connsiteX4" fmla="*/ 771277 w 1073426"/>
                <a:gd name="connsiteY4" fmla="*/ 251135 h 577138"/>
                <a:gd name="connsiteX5" fmla="*/ 604299 w 1073426"/>
                <a:gd name="connsiteY5" fmla="*/ 163670 h 577138"/>
                <a:gd name="connsiteX6" fmla="*/ 588397 w 1073426"/>
                <a:gd name="connsiteY6" fmla="*/ 322696 h 577138"/>
                <a:gd name="connsiteX7" fmla="*/ 453225 w 1073426"/>
                <a:gd name="connsiteY7" fmla="*/ 251135 h 577138"/>
                <a:gd name="connsiteX8" fmla="*/ 429371 w 1073426"/>
                <a:gd name="connsiteY8" fmla="*/ 418112 h 577138"/>
                <a:gd name="connsiteX9" fmla="*/ 310101 w 1073426"/>
                <a:gd name="connsiteY9" fmla="*/ 322696 h 577138"/>
                <a:gd name="connsiteX10" fmla="*/ 318052 w 1073426"/>
                <a:gd name="connsiteY10" fmla="*/ 497625 h 577138"/>
                <a:gd name="connsiteX11" fmla="*/ 174929 w 1073426"/>
                <a:gd name="connsiteY11" fmla="*/ 402209 h 577138"/>
                <a:gd name="connsiteX12" fmla="*/ 0 w 1073426"/>
                <a:gd name="connsiteY12" fmla="*/ 577138 h 5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3426" h="577138">
                  <a:moveTo>
                    <a:pt x="1073426" y="44401"/>
                  </a:moveTo>
                  <a:cubicBezTo>
                    <a:pt x="1008490" y="16571"/>
                    <a:pt x="943554" y="-11259"/>
                    <a:pt x="922351" y="4644"/>
                  </a:cubicBezTo>
                  <a:cubicBezTo>
                    <a:pt x="901147" y="20546"/>
                    <a:pt x="972709" y="123913"/>
                    <a:pt x="946205" y="139816"/>
                  </a:cubicBezTo>
                  <a:cubicBezTo>
                    <a:pt x="919701" y="155719"/>
                    <a:pt x="792480" y="81507"/>
                    <a:pt x="763325" y="100060"/>
                  </a:cubicBezTo>
                  <a:cubicBezTo>
                    <a:pt x="734170" y="118613"/>
                    <a:pt x="797781" y="240533"/>
                    <a:pt x="771277" y="251135"/>
                  </a:cubicBezTo>
                  <a:cubicBezTo>
                    <a:pt x="744773" y="261737"/>
                    <a:pt x="634779" y="151743"/>
                    <a:pt x="604299" y="163670"/>
                  </a:cubicBezTo>
                  <a:cubicBezTo>
                    <a:pt x="573819" y="175597"/>
                    <a:pt x="613576" y="308119"/>
                    <a:pt x="588397" y="322696"/>
                  </a:cubicBezTo>
                  <a:cubicBezTo>
                    <a:pt x="563218" y="337273"/>
                    <a:pt x="479729" y="235232"/>
                    <a:pt x="453225" y="251135"/>
                  </a:cubicBezTo>
                  <a:cubicBezTo>
                    <a:pt x="426721" y="267038"/>
                    <a:pt x="453225" y="406185"/>
                    <a:pt x="429371" y="418112"/>
                  </a:cubicBezTo>
                  <a:cubicBezTo>
                    <a:pt x="405517" y="430039"/>
                    <a:pt x="328654" y="309444"/>
                    <a:pt x="310101" y="322696"/>
                  </a:cubicBezTo>
                  <a:cubicBezTo>
                    <a:pt x="291548" y="335948"/>
                    <a:pt x="340581" y="484373"/>
                    <a:pt x="318052" y="497625"/>
                  </a:cubicBezTo>
                  <a:cubicBezTo>
                    <a:pt x="295523" y="510877"/>
                    <a:pt x="227938" y="388957"/>
                    <a:pt x="174929" y="402209"/>
                  </a:cubicBezTo>
                  <a:cubicBezTo>
                    <a:pt x="121920" y="415461"/>
                    <a:pt x="60960" y="496299"/>
                    <a:pt x="0" y="577138"/>
                  </a:cubicBezTo>
                </a:path>
              </a:pathLst>
            </a:custGeom>
            <a:noFill/>
            <a:ln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1400"/>
            </a:p>
          </p:txBody>
        </p:sp>
        <p:sp>
          <p:nvSpPr>
            <p:cNvPr id="23" name="Forme libre 22"/>
            <p:cNvSpPr/>
            <p:nvPr/>
          </p:nvSpPr>
          <p:spPr>
            <a:xfrm rot="306919">
              <a:off x="3641835" y="978436"/>
              <a:ext cx="1160835" cy="648142"/>
            </a:xfrm>
            <a:custGeom>
              <a:avLst/>
              <a:gdLst>
                <a:gd name="connsiteX0" fmla="*/ 1073426 w 1073426"/>
                <a:gd name="connsiteY0" fmla="*/ 44401 h 577138"/>
                <a:gd name="connsiteX1" fmla="*/ 922351 w 1073426"/>
                <a:gd name="connsiteY1" fmla="*/ 4644 h 577138"/>
                <a:gd name="connsiteX2" fmla="*/ 946205 w 1073426"/>
                <a:gd name="connsiteY2" fmla="*/ 139816 h 577138"/>
                <a:gd name="connsiteX3" fmla="*/ 763325 w 1073426"/>
                <a:gd name="connsiteY3" fmla="*/ 100060 h 577138"/>
                <a:gd name="connsiteX4" fmla="*/ 771277 w 1073426"/>
                <a:gd name="connsiteY4" fmla="*/ 251135 h 577138"/>
                <a:gd name="connsiteX5" fmla="*/ 604299 w 1073426"/>
                <a:gd name="connsiteY5" fmla="*/ 163670 h 577138"/>
                <a:gd name="connsiteX6" fmla="*/ 588397 w 1073426"/>
                <a:gd name="connsiteY6" fmla="*/ 322696 h 577138"/>
                <a:gd name="connsiteX7" fmla="*/ 453225 w 1073426"/>
                <a:gd name="connsiteY7" fmla="*/ 251135 h 577138"/>
                <a:gd name="connsiteX8" fmla="*/ 429371 w 1073426"/>
                <a:gd name="connsiteY8" fmla="*/ 418112 h 577138"/>
                <a:gd name="connsiteX9" fmla="*/ 310101 w 1073426"/>
                <a:gd name="connsiteY9" fmla="*/ 322696 h 577138"/>
                <a:gd name="connsiteX10" fmla="*/ 318052 w 1073426"/>
                <a:gd name="connsiteY10" fmla="*/ 497625 h 577138"/>
                <a:gd name="connsiteX11" fmla="*/ 174929 w 1073426"/>
                <a:gd name="connsiteY11" fmla="*/ 402209 h 577138"/>
                <a:gd name="connsiteX12" fmla="*/ 0 w 1073426"/>
                <a:gd name="connsiteY12" fmla="*/ 577138 h 5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3426" h="577138">
                  <a:moveTo>
                    <a:pt x="1073426" y="44401"/>
                  </a:moveTo>
                  <a:cubicBezTo>
                    <a:pt x="1008490" y="16571"/>
                    <a:pt x="943554" y="-11259"/>
                    <a:pt x="922351" y="4644"/>
                  </a:cubicBezTo>
                  <a:cubicBezTo>
                    <a:pt x="901147" y="20546"/>
                    <a:pt x="972709" y="123913"/>
                    <a:pt x="946205" y="139816"/>
                  </a:cubicBezTo>
                  <a:cubicBezTo>
                    <a:pt x="919701" y="155719"/>
                    <a:pt x="792480" y="81507"/>
                    <a:pt x="763325" y="100060"/>
                  </a:cubicBezTo>
                  <a:cubicBezTo>
                    <a:pt x="734170" y="118613"/>
                    <a:pt x="797781" y="240533"/>
                    <a:pt x="771277" y="251135"/>
                  </a:cubicBezTo>
                  <a:cubicBezTo>
                    <a:pt x="744773" y="261737"/>
                    <a:pt x="634779" y="151743"/>
                    <a:pt x="604299" y="163670"/>
                  </a:cubicBezTo>
                  <a:cubicBezTo>
                    <a:pt x="573819" y="175597"/>
                    <a:pt x="613576" y="308119"/>
                    <a:pt x="588397" y="322696"/>
                  </a:cubicBezTo>
                  <a:cubicBezTo>
                    <a:pt x="563218" y="337273"/>
                    <a:pt x="479729" y="235232"/>
                    <a:pt x="453225" y="251135"/>
                  </a:cubicBezTo>
                  <a:cubicBezTo>
                    <a:pt x="426721" y="267038"/>
                    <a:pt x="453225" y="406185"/>
                    <a:pt x="429371" y="418112"/>
                  </a:cubicBezTo>
                  <a:cubicBezTo>
                    <a:pt x="405517" y="430039"/>
                    <a:pt x="328654" y="309444"/>
                    <a:pt x="310101" y="322696"/>
                  </a:cubicBezTo>
                  <a:cubicBezTo>
                    <a:pt x="291548" y="335948"/>
                    <a:pt x="340581" y="484373"/>
                    <a:pt x="318052" y="497625"/>
                  </a:cubicBezTo>
                  <a:cubicBezTo>
                    <a:pt x="295523" y="510877"/>
                    <a:pt x="227938" y="388957"/>
                    <a:pt x="174929" y="402209"/>
                  </a:cubicBezTo>
                  <a:cubicBezTo>
                    <a:pt x="121920" y="415461"/>
                    <a:pt x="60960" y="496299"/>
                    <a:pt x="0" y="577138"/>
                  </a:cubicBezTo>
                </a:path>
              </a:pathLst>
            </a:custGeom>
            <a:noFill/>
            <a:ln>
              <a:solidFill>
                <a:srgbClr val="92D05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1400"/>
            </a:p>
          </p:txBody>
        </p:sp>
        <p:sp>
          <p:nvSpPr>
            <p:cNvPr id="24" name="Forme libre 23"/>
            <p:cNvSpPr/>
            <p:nvPr/>
          </p:nvSpPr>
          <p:spPr>
            <a:xfrm rot="165180">
              <a:off x="3909848" y="1309512"/>
              <a:ext cx="895704" cy="496121"/>
            </a:xfrm>
            <a:custGeom>
              <a:avLst/>
              <a:gdLst>
                <a:gd name="connsiteX0" fmla="*/ 1073426 w 1073426"/>
                <a:gd name="connsiteY0" fmla="*/ 44401 h 577138"/>
                <a:gd name="connsiteX1" fmla="*/ 922351 w 1073426"/>
                <a:gd name="connsiteY1" fmla="*/ 4644 h 577138"/>
                <a:gd name="connsiteX2" fmla="*/ 946205 w 1073426"/>
                <a:gd name="connsiteY2" fmla="*/ 139816 h 577138"/>
                <a:gd name="connsiteX3" fmla="*/ 763325 w 1073426"/>
                <a:gd name="connsiteY3" fmla="*/ 100060 h 577138"/>
                <a:gd name="connsiteX4" fmla="*/ 771277 w 1073426"/>
                <a:gd name="connsiteY4" fmla="*/ 251135 h 577138"/>
                <a:gd name="connsiteX5" fmla="*/ 604299 w 1073426"/>
                <a:gd name="connsiteY5" fmla="*/ 163670 h 577138"/>
                <a:gd name="connsiteX6" fmla="*/ 588397 w 1073426"/>
                <a:gd name="connsiteY6" fmla="*/ 322696 h 577138"/>
                <a:gd name="connsiteX7" fmla="*/ 453225 w 1073426"/>
                <a:gd name="connsiteY7" fmla="*/ 251135 h 577138"/>
                <a:gd name="connsiteX8" fmla="*/ 429371 w 1073426"/>
                <a:gd name="connsiteY8" fmla="*/ 418112 h 577138"/>
                <a:gd name="connsiteX9" fmla="*/ 310101 w 1073426"/>
                <a:gd name="connsiteY9" fmla="*/ 322696 h 577138"/>
                <a:gd name="connsiteX10" fmla="*/ 318052 w 1073426"/>
                <a:gd name="connsiteY10" fmla="*/ 497625 h 577138"/>
                <a:gd name="connsiteX11" fmla="*/ 174929 w 1073426"/>
                <a:gd name="connsiteY11" fmla="*/ 402209 h 577138"/>
                <a:gd name="connsiteX12" fmla="*/ 0 w 1073426"/>
                <a:gd name="connsiteY12" fmla="*/ 577138 h 5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3426" h="577138">
                  <a:moveTo>
                    <a:pt x="1073426" y="44401"/>
                  </a:moveTo>
                  <a:cubicBezTo>
                    <a:pt x="1008490" y="16571"/>
                    <a:pt x="943554" y="-11259"/>
                    <a:pt x="922351" y="4644"/>
                  </a:cubicBezTo>
                  <a:cubicBezTo>
                    <a:pt x="901147" y="20546"/>
                    <a:pt x="972709" y="123913"/>
                    <a:pt x="946205" y="139816"/>
                  </a:cubicBezTo>
                  <a:cubicBezTo>
                    <a:pt x="919701" y="155719"/>
                    <a:pt x="792480" y="81507"/>
                    <a:pt x="763325" y="100060"/>
                  </a:cubicBezTo>
                  <a:cubicBezTo>
                    <a:pt x="734170" y="118613"/>
                    <a:pt x="797781" y="240533"/>
                    <a:pt x="771277" y="251135"/>
                  </a:cubicBezTo>
                  <a:cubicBezTo>
                    <a:pt x="744773" y="261737"/>
                    <a:pt x="634779" y="151743"/>
                    <a:pt x="604299" y="163670"/>
                  </a:cubicBezTo>
                  <a:cubicBezTo>
                    <a:pt x="573819" y="175597"/>
                    <a:pt x="613576" y="308119"/>
                    <a:pt x="588397" y="322696"/>
                  </a:cubicBezTo>
                  <a:cubicBezTo>
                    <a:pt x="563218" y="337273"/>
                    <a:pt x="479729" y="235232"/>
                    <a:pt x="453225" y="251135"/>
                  </a:cubicBezTo>
                  <a:cubicBezTo>
                    <a:pt x="426721" y="267038"/>
                    <a:pt x="453225" y="406185"/>
                    <a:pt x="429371" y="418112"/>
                  </a:cubicBezTo>
                  <a:cubicBezTo>
                    <a:pt x="405517" y="430039"/>
                    <a:pt x="328654" y="309444"/>
                    <a:pt x="310101" y="322696"/>
                  </a:cubicBezTo>
                  <a:cubicBezTo>
                    <a:pt x="291548" y="335948"/>
                    <a:pt x="340581" y="484373"/>
                    <a:pt x="318052" y="497625"/>
                  </a:cubicBezTo>
                  <a:cubicBezTo>
                    <a:pt x="295523" y="510877"/>
                    <a:pt x="227938" y="388957"/>
                    <a:pt x="174929" y="402209"/>
                  </a:cubicBezTo>
                  <a:cubicBezTo>
                    <a:pt x="121920" y="415461"/>
                    <a:pt x="60960" y="496299"/>
                    <a:pt x="0" y="577138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1400"/>
            </a:p>
          </p:txBody>
        </p:sp>
        <p:sp>
          <p:nvSpPr>
            <p:cNvPr id="25" name="Forme libre 24"/>
            <p:cNvSpPr/>
            <p:nvPr/>
          </p:nvSpPr>
          <p:spPr>
            <a:xfrm rot="1153226">
              <a:off x="3941379" y="1530229"/>
              <a:ext cx="858685" cy="572935"/>
            </a:xfrm>
            <a:custGeom>
              <a:avLst/>
              <a:gdLst>
                <a:gd name="connsiteX0" fmla="*/ 1073426 w 1073426"/>
                <a:gd name="connsiteY0" fmla="*/ 44401 h 577138"/>
                <a:gd name="connsiteX1" fmla="*/ 922351 w 1073426"/>
                <a:gd name="connsiteY1" fmla="*/ 4644 h 577138"/>
                <a:gd name="connsiteX2" fmla="*/ 946205 w 1073426"/>
                <a:gd name="connsiteY2" fmla="*/ 139816 h 577138"/>
                <a:gd name="connsiteX3" fmla="*/ 763325 w 1073426"/>
                <a:gd name="connsiteY3" fmla="*/ 100060 h 577138"/>
                <a:gd name="connsiteX4" fmla="*/ 771277 w 1073426"/>
                <a:gd name="connsiteY4" fmla="*/ 251135 h 577138"/>
                <a:gd name="connsiteX5" fmla="*/ 604299 w 1073426"/>
                <a:gd name="connsiteY5" fmla="*/ 163670 h 577138"/>
                <a:gd name="connsiteX6" fmla="*/ 588397 w 1073426"/>
                <a:gd name="connsiteY6" fmla="*/ 322696 h 577138"/>
                <a:gd name="connsiteX7" fmla="*/ 453225 w 1073426"/>
                <a:gd name="connsiteY7" fmla="*/ 251135 h 577138"/>
                <a:gd name="connsiteX8" fmla="*/ 429371 w 1073426"/>
                <a:gd name="connsiteY8" fmla="*/ 418112 h 577138"/>
                <a:gd name="connsiteX9" fmla="*/ 310101 w 1073426"/>
                <a:gd name="connsiteY9" fmla="*/ 322696 h 577138"/>
                <a:gd name="connsiteX10" fmla="*/ 318052 w 1073426"/>
                <a:gd name="connsiteY10" fmla="*/ 497625 h 577138"/>
                <a:gd name="connsiteX11" fmla="*/ 174929 w 1073426"/>
                <a:gd name="connsiteY11" fmla="*/ 402209 h 577138"/>
                <a:gd name="connsiteX12" fmla="*/ 0 w 1073426"/>
                <a:gd name="connsiteY12" fmla="*/ 577138 h 5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3426" h="577138">
                  <a:moveTo>
                    <a:pt x="1073426" y="44401"/>
                  </a:moveTo>
                  <a:cubicBezTo>
                    <a:pt x="1008490" y="16571"/>
                    <a:pt x="943554" y="-11259"/>
                    <a:pt x="922351" y="4644"/>
                  </a:cubicBezTo>
                  <a:cubicBezTo>
                    <a:pt x="901147" y="20546"/>
                    <a:pt x="972709" y="123913"/>
                    <a:pt x="946205" y="139816"/>
                  </a:cubicBezTo>
                  <a:cubicBezTo>
                    <a:pt x="919701" y="155719"/>
                    <a:pt x="792480" y="81507"/>
                    <a:pt x="763325" y="100060"/>
                  </a:cubicBezTo>
                  <a:cubicBezTo>
                    <a:pt x="734170" y="118613"/>
                    <a:pt x="797781" y="240533"/>
                    <a:pt x="771277" y="251135"/>
                  </a:cubicBezTo>
                  <a:cubicBezTo>
                    <a:pt x="744773" y="261737"/>
                    <a:pt x="634779" y="151743"/>
                    <a:pt x="604299" y="163670"/>
                  </a:cubicBezTo>
                  <a:cubicBezTo>
                    <a:pt x="573819" y="175597"/>
                    <a:pt x="613576" y="308119"/>
                    <a:pt x="588397" y="322696"/>
                  </a:cubicBezTo>
                  <a:cubicBezTo>
                    <a:pt x="563218" y="337273"/>
                    <a:pt x="479729" y="235232"/>
                    <a:pt x="453225" y="251135"/>
                  </a:cubicBezTo>
                  <a:cubicBezTo>
                    <a:pt x="426721" y="267038"/>
                    <a:pt x="453225" y="406185"/>
                    <a:pt x="429371" y="418112"/>
                  </a:cubicBezTo>
                  <a:cubicBezTo>
                    <a:pt x="405517" y="430039"/>
                    <a:pt x="328654" y="309444"/>
                    <a:pt x="310101" y="322696"/>
                  </a:cubicBezTo>
                  <a:cubicBezTo>
                    <a:pt x="291548" y="335948"/>
                    <a:pt x="340581" y="484373"/>
                    <a:pt x="318052" y="497625"/>
                  </a:cubicBezTo>
                  <a:cubicBezTo>
                    <a:pt x="295523" y="510877"/>
                    <a:pt x="227938" y="388957"/>
                    <a:pt x="174929" y="402209"/>
                  </a:cubicBezTo>
                  <a:cubicBezTo>
                    <a:pt x="121920" y="415461"/>
                    <a:pt x="60960" y="496299"/>
                    <a:pt x="0" y="577138"/>
                  </a:cubicBezTo>
                </a:path>
              </a:pathLst>
            </a:custGeom>
            <a:noFill/>
            <a:ln>
              <a:solidFill>
                <a:srgbClr val="FFC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1400"/>
            </a:p>
          </p:txBody>
        </p:sp>
      </p:grpSp>
      <p:sp>
        <p:nvSpPr>
          <p:cNvPr id="26" name="Forme libre 25"/>
          <p:cNvSpPr/>
          <p:nvPr/>
        </p:nvSpPr>
        <p:spPr>
          <a:xfrm>
            <a:off x="3829002" y="965760"/>
            <a:ext cx="339528" cy="684605"/>
          </a:xfrm>
          <a:custGeom>
            <a:avLst/>
            <a:gdLst>
              <a:gd name="connsiteX0" fmla="*/ 1073426 w 1073426"/>
              <a:gd name="connsiteY0" fmla="*/ 44401 h 577138"/>
              <a:gd name="connsiteX1" fmla="*/ 922351 w 1073426"/>
              <a:gd name="connsiteY1" fmla="*/ 4644 h 577138"/>
              <a:gd name="connsiteX2" fmla="*/ 946205 w 1073426"/>
              <a:gd name="connsiteY2" fmla="*/ 139816 h 577138"/>
              <a:gd name="connsiteX3" fmla="*/ 763325 w 1073426"/>
              <a:gd name="connsiteY3" fmla="*/ 100060 h 577138"/>
              <a:gd name="connsiteX4" fmla="*/ 771277 w 1073426"/>
              <a:gd name="connsiteY4" fmla="*/ 251135 h 577138"/>
              <a:gd name="connsiteX5" fmla="*/ 604299 w 1073426"/>
              <a:gd name="connsiteY5" fmla="*/ 163670 h 577138"/>
              <a:gd name="connsiteX6" fmla="*/ 588397 w 1073426"/>
              <a:gd name="connsiteY6" fmla="*/ 322696 h 577138"/>
              <a:gd name="connsiteX7" fmla="*/ 453225 w 1073426"/>
              <a:gd name="connsiteY7" fmla="*/ 251135 h 577138"/>
              <a:gd name="connsiteX8" fmla="*/ 429371 w 1073426"/>
              <a:gd name="connsiteY8" fmla="*/ 418112 h 577138"/>
              <a:gd name="connsiteX9" fmla="*/ 310101 w 1073426"/>
              <a:gd name="connsiteY9" fmla="*/ 322696 h 577138"/>
              <a:gd name="connsiteX10" fmla="*/ 318052 w 1073426"/>
              <a:gd name="connsiteY10" fmla="*/ 497625 h 577138"/>
              <a:gd name="connsiteX11" fmla="*/ 174929 w 1073426"/>
              <a:gd name="connsiteY11" fmla="*/ 402209 h 577138"/>
              <a:gd name="connsiteX12" fmla="*/ 0 w 1073426"/>
              <a:gd name="connsiteY12" fmla="*/ 577138 h 57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3426" h="577138">
                <a:moveTo>
                  <a:pt x="1073426" y="44401"/>
                </a:moveTo>
                <a:cubicBezTo>
                  <a:pt x="1008490" y="16571"/>
                  <a:pt x="943554" y="-11259"/>
                  <a:pt x="922351" y="4644"/>
                </a:cubicBezTo>
                <a:cubicBezTo>
                  <a:pt x="901147" y="20546"/>
                  <a:pt x="972709" y="123913"/>
                  <a:pt x="946205" y="139816"/>
                </a:cubicBezTo>
                <a:cubicBezTo>
                  <a:pt x="919701" y="155719"/>
                  <a:pt x="792480" y="81507"/>
                  <a:pt x="763325" y="100060"/>
                </a:cubicBezTo>
                <a:cubicBezTo>
                  <a:pt x="734170" y="118613"/>
                  <a:pt x="797781" y="240533"/>
                  <a:pt x="771277" y="251135"/>
                </a:cubicBezTo>
                <a:cubicBezTo>
                  <a:pt x="744773" y="261737"/>
                  <a:pt x="634779" y="151743"/>
                  <a:pt x="604299" y="163670"/>
                </a:cubicBezTo>
                <a:cubicBezTo>
                  <a:pt x="573819" y="175597"/>
                  <a:pt x="613576" y="308119"/>
                  <a:pt x="588397" y="322696"/>
                </a:cubicBezTo>
                <a:cubicBezTo>
                  <a:pt x="563218" y="337273"/>
                  <a:pt x="479729" y="235232"/>
                  <a:pt x="453225" y="251135"/>
                </a:cubicBezTo>
                <a:cubicBezTo>
                  <a:pt x="426721" y="267038"/>
                  <a:pt x="453225" y="406185"/>
                  <a:pt x="429371" y="418112"/>
                </a:cubicBezTo>
                <a:cubicBezTo>
                  <a:pt x="405517" y="430039"/>
                  <a:pt x="328654" y="309444"/>
                  <a:pt x="310101" y="322696"/>
                </a:cubicBezTo>
                <a:cubicBezTo>
                  <a:pt x="291548" y="335948"/>
                  <a:pt x="340581" y="484373"/>
                  <a:pt x="318052" y="497625"/>
                </a:cubicBezTo>
                <a:cubicBezTo>
                  <a:pt x="295523" y="510877"/>
                  <a:pt x="227938" y="388957"/>
                  <a:pt x="174929" y="402209"/>
                </a:cubicBezTo>
                <a:cubicBezTo>
                  <a:pt x="121920" y="415461"/>
                  <a:pt x="60960" y="496299"/>
                  <a:pt x="0" y="577138"/>
                </a:cubicBezTo>
              </a:path>
            </a:pathLst>
          </a:custGeom>
          <a:noFill/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366163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791574" cy="1066800"/>
          </a:xfrm>
        </p:spPr>
        <p:txBody>
          <a:bodyPr>
            <a:normAutofit/>
          </a:bodyPr>
          <a:lstStyle/>
          <a:p>
            <a:r>
              <a:rPr lang="fr-FR" dirty="0"/>
              <a:t>Drone support du projet : HEXAKOPTER ou QUADRAKOPTER de MIKROKOPER</a:t>
            </a:r>
          </a:p>
        </p:txBody>
      </p:sp>
      <p:pic>
        <p:nvPicPr>
          <p:cNvPr id="1026" name="Picture 2" descr="http://www.flashrc.com/images/produits/4608/MK-He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23704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88024" y="1315744"/>
            <a:ext cx="41157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Hexakopter</a:t>
            </a:r>
            <a:r>
              <a:rPr lang="fr-FR" dirty="0"/>
              <a:t> : 1600 €</a:t>
            </a:r>
          </a:p>
          <a:p>
            <a:r>
              <a:rPr lang="fr-FR" dirty="0"/>
              <a:t>- 6 moteurs </a:t>
            </a:r>
          </a:p>
          <a:p>
            <a:r>
              <a:rPr lang="fr-FR" dirty="0"/>
              <a:t>- Capacité d'emport : 1100g</a:t>
            </a:r>
          </a:p>
          <a:p>
            <a:r>
              <a:rPr lang="fr-FR" dirty="0"/>
              <a:t>- Autonomie : 	16 mn à vide</a:t>
            </a:r>
            <a:br>
              <a:rPr lang="fr-FR" dirty="0"/>
            </a:br>
            <a:r>
              <a:rPr lang="fr-FR" dirty="0"/>
              <a:t>		7 mn en pleine charge</a:t>
            </a:r>
            <a:br>
              <a:rPr lang="fr-FR" dirty="0"/>
            </a:br>
            <a:r>
              <a:rPr lang="fr-FR" dirty="0" err="1"/>
              <a:t>Quadrakopter</a:t>
            </a:r>
            <a:r>
              <a:rPr lang="fr-FR" dirty="0"/>
              <a:t> : 1200€</a:t>
            </a:r>
            <a:br>
              <a:rPr lang="fr-FR" dirty="0"/>
            </a:br>
            <a:r>
              <a:rPr lang="fr-FR" dirty="0"/>
              <a:t>- 4 moteurs </a:t>
            </a:r>
          </a:p>
          <a:p>
            <a:r>
              <a:rPr lang="fr-FR" dirty="0"/>
              <a:t>- Capacité d'emport : 800g</a:t>
            </a:r>
          </a:p>
          <a:p>
            <a:r>
              <a:rPr lang="fr-FR" dirty="0"/>
              <a:t>- Autonomie : 	14 mn à vide</a:t>
            </a:r>
            <a:br>
              <a:rPr lang="fr-FR" dirty="0"/>
            </a:br>
            <a:r>
              <a:rPr lang="fr-FR" dirty="0"/>
              <a:t>		7 mn en pleine charge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Module de contrôle de vol NAZA : 400€</a:t>
            </a:r>
          </a:p>
          <a:p>
            <a:r>
              <a:rPr lang="fr-FR" dirty="0"/>
              <a:t>Asservissement en position par  GPS et altimètre (société DJI) </a:t>
            </a:r>
          </a:p>
          <a:p>
            <a:endParaRPr lang="fr-FR" dirty="0"/>
          </a:p>
          <a:p>
            <a:r>
              <a:rPr lang="fr-FR" dirty="0"/>
              <a:t>Télécommande 200 €</a:t>
            </a:r>
          </a:p>
          <a:p>
            <a:endParaRPr lang="fr-FR" dirty="0"/>
          </a:p>
          <a:p>
            <a:r>
              <a:rPr lang="fr-FR" dirty="0"/>
              <a:t>2500 € monté, testé, avec 4h de cours de pilotage (Société Drone-Concept)</a:t>
            </a:r>
          </a:p>
          <a:p>
            <a:endParaRPr lang="fr-FR" dirty="0"/>
          </a:p>
        </p:txBody>
      </p:sp>
      <p:pic>
        <p:nvPicPr>
          <p:cNvPr id="1028" name="Picture 4" descr="http://www.dji-innovations.com/wp-content/uploads/2012/05/001-01-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740079"/>
            <a:ext cx="2912840" cy="19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c-drone.de/wp-content/uploads/2012/02/graupner-mx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5182" y="4740079"/>
            <a:ext cx="1942842" cy="19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924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20978" y="27566"/>
            <a:ext cx="3787526" cy="1066800"/>
          </a:xfrm>
        </p:spPr>
        <p:txBody>
          <a:bodyPr/>
          <a:lstStyle/>
          <a:p>
            <a:r>
              <a:rPr lang="fr-FR" dirty="0"/>
              <a:t>Accessoires 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341503" y="4675767"/>
            <a:ext cx="5678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Camera GOPRO</a:t>
            </a:r>
            <a:br>
              <a:rPr lang="fr-FR" dirty="0"/>
            </a:br>
            <a:r>
              <a:rPr lang="fr-FR" dirty="0"/>
              <a:t>300€</a:t>
            </a:r>
          </a:p>
          <a:p>
            <a:pPr algn="r"/>
            <a:r>
              <a:rPr lang="fr-FR" dirty="0"/>
              <a:t>Equipement semi-professionnel</a:t>
            </a:r>
            <a:br>
              <a:rPr lang="fr-FR" dirty="0"/>
            </a:br>
            <a:r>
              <a:rPr lang="fr-FR" dirty="0"/>
              <a:t>Vidéo full-HD</a:t>
            </a:r>
            <a:br>
              <a:rPr lang="fr-FR" dirty="0"/>
            </a:br>
            <a:r>
              <a:rPr lang="fr-FR" dirty="0"/>
              <a:t>pilotable par WIFI</a:t>
            </a:r>
          </a:p>
        </p:txBody>
      </p:sp>
      <p:sp>
        <p:nvSpPr>
          <p:cNvPr id="2" name="AutoShape 2" descr="http://img.clubic.com/03546510-photo-canon-powershot-g12.jpg"/>
          <p:cNvSpPr>
            <a:spLocks noChangeAspect="1" noChangeArrowheads="1"/>
          </p:cNvSpPr>
          <p:nvPr/>
        </p:nvSpPr>
        <p:spPr bwMode="auto">
          <a:xfrm>
            <a:off x="155575" y="-2224088"/>
            <a:ext cx="5991225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4" name="Picture 2" descr="http://api.ning.com/files/2fkPoRGqGONFKgzjvk4eherkGQeFexVBOtNM46bsS6SkDoaGrXqK*pN1wlu*b-TfIFwgwdswsVFX6Bmd6Cl5Kw__/full_GoPro_HD_Hero_3_357728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70948"/>
            <a:ext cx="5175200" cy="33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62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3427486" cy="2048272"/>
          </a:xfrm>
        </p:spPr>
        <p:txBody>
          <a:bodyPr>
            <a:normAutofit/>
          </a:bodyPr>
          <a:lstStyle/>
          <a:p>
            <a:r>
              <a:rPr lang="fr-FR" dirty="0"/>
              <a:t>Montage des cartes électroniques sur le drone</a:t>
            </a:r>
          </a:p>
        </p:txBody>
      </p:sp>
      <p:pic>
        <p:nvPicPr>
          <p:cNvPr id="2050" name="Picture 2" descr="http://gallery.mikrokopter.de/main.php/v/Nachbau/XL-Hexa_5dmkII_Snow.jpg.html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323783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ert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2" y="2657571"/>
            <a:ext cx="5608199" cy="418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SC0045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936" y="116632"/>
            <a:ext cx="4929064" cy="369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03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BTS-SN, projets E62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484784"/>
            <a:ext cx="7759774" cy="231591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4000" dirty="0"/>
              <a:t>Deux versions </a:t>
            </a:r>
          </a:p>
          <a:p>
            <a:endParaRPr lang="fr-FR" dirty="0"/>
          </a:p>
          <a:p>
            <a:r>
              <a:rPr lang="fr-FR" sz="3900" dirty="0">
                <a:solidFill>
                  <a:srgbClr val="FF0000"/>
                </a:solidFill>
              </a:rPr>
              <a:t>A </a:t>
            </a:r>
            <a:r>
              <a:rPr lang="fr-FR" dirty="0"/>
              <a:t>contrats mixtes IR/EC orienté IR, intégrant un mini ordinateur Raspberry Pi sur le drone</a:t>
            </a:r>
          </a:p>
          <a:p>
            <a:r>
              <a:rPr lang="fr-FR" sz="3900" dirty="0">
                <a:solidFill>
                  <a:srgbClr val="FF0000"/>
                </a:solidFill>
              </a:rPr>
              <a:t>B </a:t>
            </a:r>
            <a:r>
              <a:rPr lang="fr-FR" dirty="0"/>
              <a:t>contrats mixtes IR/EC orienté EC, intégrant un microcontrôleur STM32 sur le drone</a:t>
            </a:r>
          </a:p>
          <a:p>
            <a:endParaRPr lang="fr-FR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3" y="4005064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87578"/>
            <a:ext cx="2832249" cy="20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584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29732"/>
            <a:ext cx="7687765" cy="51312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CONTRATS</a:t>
            </a:r>
          </a:p>
        </p:txBody>
      </p:sp>
    </p:spTree>
    <p:extLst>
      <p:ext uri="{BB962C8B-B14F-4D97-AF65-F5344CB8AC3E}">
        <p14:creationId xmlns:p14="http://schemas.microsoft.com/office/powerpoint/2010/main" val="2917879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337337"/>
            <a:ext cx="1719639" cy="1147778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69408"/>
              </p:ext>
            </p:extLst>
          </p:nvPr>
        </p:nvGraphicFramePr>
        <p:xfrm>
          <a:off x="1199781" y="1304039"/>
          <a:ext cx="6305550" cy="2513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1099">
                  <a:extLst>
                    <a:ext uri="{9D8B030D-6E8A-4147-A177-3AD203B41FA5}">
                      <a16:colId xmlns:a16="http://schemas.microsoft.com/office/drawing/2014/main" xmlns="" val="2245534733"/>
                    </a:ext>
                  </a:extLst>
                </a:gridCol>
                <a:gridCol w="5314451">
                  <a:extLst>
                    <a:ext uri="{9D8B030D-6E8A-4147-A177-3AD203B41FA5}">
                      <a16:colId xmlns:a16="http://schemas.microsoft.com/office/drawing/2014/main" xmlns="" val="20926889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50" dirty="0">
                          <a:effectLst/>
                        </a:rPr>
                        <a:t> </a:t>
                      </a:r>
                      <a:r>
                        <a:rPr lang="fr-FR" sz="1050" b="1" kern="150" dirty="0">
                          <a:effectLst/>
                        </a:rPr>
                        <a:t>EQUIPE 1</a:t>
                      </a:r>
                      <a:endParaRPr lang="fr-FR" sz="1100" b="1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378346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Étudiant 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39770" algn="r"/>
                        </a:tabLst>
                      </a:pPr>
                      <a:r>
                        <a:rPr lang="fr-FR" sz="1000" i="1" kern="1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Liste des fonctions assurées par l’étudiant :</a:t>
                      </a:r>
                      <a:endParaRPr lang="fr-FR" sz="105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239770" algn="r"/>
                        </a:tabLst>
                      </a:pPr>
                      <a:r>
                        <a:rPr lang="fr-FR" sz="1000" i="1" kern="1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fr-FR" sz="105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239770" algn="r"/>
                        </a:tabLst>
                      </a:pPr>
                      <a:r>
                        <a:rPr lang="fr-FR" sz="1000" kern="1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EDD : UC Incruster</a:t>
                      </a:r>
                      <a:endParaRPr lang="fr-FR" sz="105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2218645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Étudiant 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i="1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Liste des fonctions assurées par l’étudiant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239770" algn="r"/>
                        </a:tabLs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GCS : UC Historiser les missions + IHM du UC Superviser la mission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2232664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Étudiant 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i="1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Liste des fonctions assurées par l’étudiant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239770" algn="r"/>
                        </a:tabLs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EDD : UC Mesurer (Géolocalisation, altitude et distance)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98475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Étudiant 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i="1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Liste des fonctions assurées par l’étudiant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239770" algn="r"/>
                        </a:tabLs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EDD : UC Contrôler caméra et Contrôler la mission (partie multitâches et communication entre processus)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210266182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641576"/>
              </p:ext>
            </p:extLst>
          </p:nvPr>
        </p:nvGraphicFramePr>
        <p:xfrm>
          <a:off x="1199781" y="4006731"/>
          <a:ext cx="6305551" cy="2513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800">
                  <a:extLst>
                    <a:ext uri="{9D8B030D-6E8A-4147-A177-3AD203B41FA5}">
                      <a16:colId xmlns:a16="http://schemas.microsoft.com/office/drawing/2014/main" xmlns="" val="679124380"/>
                    </a:ext>
                  </a:extLst>
                </a:gridCol>
                <a:gridCol w="5314751">
                  <a:extLst>
                    <a:ext uri="{9D8B030D-6E8A-4147-A177-3AD203B41FA5}">
                      <a16:colId xmlns:a16="http://schemas.microsoft.com/office/drawing/2014/main" xmlns="" val="52408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r>
                        <a:rPr lang="fr-FR" sz="1050" b="1" kern="150" dirty="0">
                          <a:effectLst/>
                        </a:rPr>
                        <a:t>EQUIPE 2</a:t>
                      </a:r>
                      <a:endParaRPr lang="fr-FR" sz="1100" b="1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3030374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Étudiant 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i="1" kern="1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Liste des fonctions assurées par l’étudiant</a:t>
                      </a:r>
                      <a:endParaRPr lang="fr-FR" sz="105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fr-FR" sz="105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239770" algn="r"/>
                        </a:tabLst>
                      </a:pPr>
                      <a:r>
                        <a:rPr lang="fr-FR" sz="1000" kern="1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EDD : UC Communiquer avec GCS et Contrôler la mission (initialisation de l’application et IHM de debogage)</a:t>
                      </a:r>
                      <a:endParaRPr lang="fr-FR" sz="105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1913131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Étudiant 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i="1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Liste des fonctions assurées par l’étudiant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239770" algn="r"/>
                        </a:tabLs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GCS : UC Communiquer avec EDD 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1416882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Étudiant 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i="1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Liste des fonctions assurées par l’étudiant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239770" algn="r"/>
                        </a:tabLs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GCS : UC Exporter les données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3979195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Étudiant 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i="1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Liste des fonctions assurées par l’étudiant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239770" algn="r"/>
                        </a:tabLs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EDD : UC Mesurer (température et humidité)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3070967665"/>
                  </a:ext>
                </a:extLst>
              </a:tr>
            </a:tbl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179512" y="-31643"/>
            <a:ext cx="6391622" cy="1335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Contrats version A (Raspberry Pi sur drone)</a:t>
            </a:r>
          </a:p>
        </p:txBody>
      </p:sp>
    </p:spTree>
    <p:extLst>
      <p:ext uri="{BB962C8B-B14F-4D97-AF65-F5344CB8AC3E}">
        <p14:creationId xmlns:p14="http://schemas.microsoft.com/office/powerpoint/2010/main" val="3574794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939158"/>
              </p:ext>
            </p:extLst>
          </p:nvPr>
        </p:nvGraphicFramePr>
        <p:xfrm>
          <a:off x="591133" y="1124744"/>
          <a:ext cx="6305550" cy="2550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5435">
                  <a:extLst>
                    <a:ext uri="{9D8B030D-6E8A-4147-A177-3AD203B41FA5}">
                      <a16:colId xmlns:a16="http://schemas.microsoft.com/office/drawing/2014/main" xmlns="" val="1645312013"/>
                    </a:ext>
                  </a:extLst>
                </a:gridCol>
                <a:gridCol w="4430115">
                  <a:extLst>
                    <a:ext uri="{9D8B030D-6E8A-4147-A177-3AD203B41FA5}">
                      <a16:colId xmlns:a16="http://schemas.microsoft.com/office/drawing/2014/main" xmlns="" val="2564486446"/>
                    </a:ext>
                  </a:extLst>
                </a:gridCol>
              </a:tblGrid>
              <a:tr h="267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kern="150" dirty="0">
                        <a:effectLst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39770" algn="r"/>
                        </a:tabLst>
                      </a:pPr>
                      <a:r>
                        <a:rPr lang="fr-FR" sz="1050" b="1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EQUIPE 1 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2834293977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Étudiant 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39770" algn="r"/>
                        </a:tabLst>
                      </a:pPr>
                      <a:r>
                        <a:rPr lang="fr-FR" sz="1000" i="1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Liste des fonctions assurées par l’étudiant :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239770" algn="r"/>
                        </a:tabLst>
                      </a:pPr>
                      <a:r>
                        <a:rPr lang="fr-FR" sz="1000" i="1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239770" algn="r"/>
                        </a:tabLs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EDD : UC Incruster, contrôler caméra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309326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Étudiant 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i="1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Liste des fonctions assurées par l’étudiant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239770" algn="r"/>
                        </a:tabLs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EDD : UC Contrôler la mission et Communiquer avec GCS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965101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Étudiant 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i="1" kern="1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Liste des fonctions assurées par l’étudiant</a:t>
                      </a:r>
                      <a:endParaRPr lang="fr-FR" sz="105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fr-FR" sz="105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239770" algn="r"/>
                        </a:tabLst>
                      </a:pPr>
                      <a:r>
                        <a:rPr lang="fr-FR" sz="1000" kern="1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EDD : UC Mesurer (Géolocalisation par GPS, hauteur, cap)</a:t>
                      </a:r>
                      <a:endParaRPr lang="fr-FR" sz="105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3172840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Étudiant 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i="1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Liste des fonctions assurées par l’étudiant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239770" algn="r"/>
                        </a:tabLs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EDD : UC Mesurer (température, humidité, distance obstacle, tension batterie (option).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4036341118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230190"/>
            <a:ext cx="1935408" cy="1291794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539898"/>
              </p:ext>
            </p:extLst>
          </p:nvPr>
        </p:nvGraphicFramePr>
        <p:xfrm>
          <a:off x="591133" y="4005064"/>
          <a:ext cx="6305550" cy="1877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3853">
                  <a:extLst>
                    <a:ext uri="{9D8B030D-6E8A-4147-A177-3AD203B41FA5}">
                      <a16:colId xmlns:a16="http://schemas.microsoft.com/office/drawing/2014/main" xmlns="" val="1425076174"/>
                    </a:ext>
                  </a:extLst>
                </a:gridCol>
                <a:gridCol w="4381697">
                  <a:extLst>
                    <a:ext uri="{9D8B030D-6E8A-4147-A177-3AD203B41FA5}">
                      <a16:colId xmlns:a16="http://schemas.microsoft.com/office/drawing/2014/main" xmlns="" val="2065816215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kern="150" dirty="0">
                          <a:effectLst/>
                        </a:rPr>
                        <a:t>EQUIPE 2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369605624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Étudiant 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i="1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Liste des fonctions assurées par l’étudiant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239770" algn="r"/>
                        </a:tabLs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GCS : UC Communiquer avec EDD, Piloter (Recevoir la vidéo), Enregistrer vidéo. 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3744480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Étudiant 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i="1" kern="1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Liste des fonctions assurées par l’étudiant</a:t>
                      </a:r>
                      <a:endParaRPr lang="fr-FR" sz="105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fr-FR" sz="105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239770" algn="r"/>
                        </a:tabLst>
                      </a:pPr>
                      <a:r>
                        <a:rPr lang="fr-FR" sz="1000" kern="1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GCS : UC Exporter les données, Historiser les missions.</a:t>
                      </a:r>
                      <a:endParaRPr lang="fr-FR" sz="105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175611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140"/>
                        </a:spcAft>
                        <a:tabLst>
                          <a:tab pos="2296160" algn="r"/>
                          <a:tab pos="3466465" algn="r"/>
                        </a:tabLs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Etudiant 7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Bef>
                          <a:spcPts val="140"/>
                        </a:spcBef>
                        <a:spcAft>
                          <a:spcPts val="140"/>
                        </a:spcAft>
                        <a:tabLst>
                          <a:tab pos="2296160" algn="r"/>
                          <a:tab pos="3466465" algn="r"/>
                        </a:tabLs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Bef>
                          <a:spcPts val="140"/>
                        </a:spcBef>
                        <a:spcAft>
                          <a:spcPts val="140"/>
                        </a:spcAft>
                        <a:tabLst>
                          <a:tab pos="2296160" algn="r"/>
                          <a:tab pos="3466465" algn="r"/>
                        </a:tabLs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i="1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Liste des fonctions assurées par l’étudiant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239770" algn="r"/>
                        </a:tabLst>
                      </a:pPr>
                      <a:r>
                        <a:rPr lang="fr-FR" sz="10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GCS : UC Piloter (IHM Audio).</a:t>
                      </a:r>
                      <a:endParaRPr lang="fr-FR" sz="105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4086321020"/>
                  </a:ext>
                </a:extLst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467544" y="101544"/>
            <a:ext cx="7399734" cy="471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Contrats version B (STM32sur drone)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858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751662" cy="596814"/>
          </a:xfrm>
        </p:spPr>
        <p:txBody>
          <a:bodyPr/>
          <a:lstStyle/>
          <a:p>
            <a:r>
              <a:rPr lang="fr-FR" dirty="0"/>
              <a:t>Expression du besoin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99107"/>
            <a:ext cx="8892480" cy="992849"/>
          </a:xfrm>
        </p:spPr>
        <p:txBody>
          <a:bodyPr/>
          <a:lstStyle/>
          <a:p>
            <a:r>
              <a:rPr lang="fr-FR" dirty="0"/>
              <a:t>Les grandes structures de génie civil constituées de béton et d’acier et soumises aux rigueurs du climat doivent être régulièrement inspectées afin de prévenir toute altération.</a:t>
            </a:r>
          </a:p>
        </p:txBody>
      </p:sp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4" y="5013176"/>
            <a:ext cx="2480041" cy="18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27208"/>
            <a:ext cx="3841945" cy="288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704" y="4005064"/>
            <a:ext cx="380391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64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r>
              <a:rPr lang="fr-FR" dirty="0">
                <a:hlinkClick r:id="rId2" action="ppaction://hlinkfile"/>
              </a:rPr>
              <a:t>Le mot de la fin….</a:t>
            </a:r>
            <a:endParaRPr lang="fr-FR" dirty="0"/>
          </a:p>
        </p:txBody>
      </p:sp>
      <p:pic>
        <p:nvPicPr>
          <p:cNvPr id="5" name="Image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44095"/>
            <a:ext cx="4032448" cy="552067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61371" y="3068960"/>
            <a:ext cx="44826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Evolution technologique ….</a:t>
            </a:r>
          </a:p>
          <a:p>
            <a:endParaRPr lang="fr-FR" sz="2000" dirty="0"/>
          </a:p>
          <a:p>
            <a:r>
              <a:rPr lang="fr-FR" sz="3200" dirty="0"/>
              <a:t>Le drone biologique </a:t>
            </a:r>
          </a:p>
          <a:p>
            <a:r>
              <a:rPr lang="fr-FR" sz="2000" dirty="0"/>
              <a:t>autonomie, longévité, autoreproductible</a:t>
            </a:r>
          </a:p>
          <a:p>
            <a:r>
              <a:rPr lang="fr-FR" sz="2000" dirty="0"/>
              <a:t>Capacités de bombardement intégrées.</a:t>
            </a:r>
          </a:p>
        </p:txBody>
      </p:sp>
    </p:spTree>
    <p:extLst>
      <p:ext uri="{BB962C8B-B14F-4D97-AF65-F5344CB8AC3E}">
        <p14:creationId xmlns:p14="http://schemas.microsoft.com/office/powerpoint/2010/main" val="35663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1634"/>
          </a:xfrm>
        </p:spPr>
        <p:txBody>
          <a:bodyPr/>
          <a:lstStyle/>
          <a:p>
            <a:r>
              <a:rPr lang="fr-FR" b="1" dirty="0"/>
              <a:t>Béton + Acier  </a:t>
            </a:r>
            <a:r>
              <a:rPr lang="fr-FR" sz="2000" dirty="0"/>
              <a:t>vs</a:t>
            </a:r>
            <a:r>
              <a:rPr lang="fr-FR" dirty="0"/>
              <a:t> </a:t>
            </a:r>
            <a:r>
              <a:rPr lang="fr-FR" b="1" dirty="0"/>
              <a:t>Eau + gel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50106"/>
            <a:ext cx="8047806" cy="1747391"/>
          </a:xfrm>
        </p:spPr>
        <p:txBody>
          <a:bodyPr>
            <a:normAutofit lnSpcReduction="10000"/>
          </a:bodyPr>
          <a:lstStyle/>
          <a:p>
            <a:r>
              <a:rPr lang="fr-FR" dirty="0"/>
              <a:t>Par temps chaud sous l’effet de la chaleur les aciers intégrés aux bétons se dilatent</a:t>
            </a:r>
          </a:p>
          <a:p>
            <a:r>
              <a:rPr lang="fr-FR" dirty="0"/>
              <a:t>Les bétons se fissurent</a:t>
            </a:r>
          </a:p>
          <a:p>
            <a:r>
              <a:rPr lang="fr-FR" dirty="0"/>
              <a:t>Par temps humide l’eau s’incère dans les fissures</a:t>
            </a:r>
          </a:p>
          <a:p>
            <a:r>
              <a:rPr lang="fr-FR" dirty="0"/>
              <a:t>Par temps froid l’eau gèle, son volume augmente et casse les bétons</a:t>
            </a:r>
          </a:p>
        </p:txBody>
      </p:sp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390960"/>
            <a:ext cx="4026693" cy="250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81" y="2897497"/>
            <a:ext cx="33718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18" y="4943035"/>
            <a:ext cx="2847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96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83710" cy="615602"/>
          </a:xfrm>
        </p:spPr>
        <p:txBody>
          <a:bodyPr/>
          <a:lstStyle/>
          <a:p>
            <a:r>
              <a:rPr lang="fr-FR" dirty="0"/>
              <a:t>Surveillance aérienne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282" y="923298"/>
            <a:ext cx="4827696" cy="120955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La traditionnelle surveillance aérienne des grands ouvrages d’art par hélicoptère sera très avantageusement remplacée par une surveillance par drone.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47" y="2185028"/>
            <a:ext cx="3517827" cy="26383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62" b="10718"/>
          <a:stretch/>
        </p:blipFill>
        <p:spPr>
          <a:xfrm>
            <a:off x="827584" y="4902293"/>
            <a:ext cx="2487805" cy="1772817"/>
          </a:xfrm>
          <a:prstGeom prst="rect">
            <a:avLst/>
          </a:prstGeom>
        </p:spPr>
      </p:pic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31455"/>
            <a:ext cx="4537866" cy="283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78" y="859099"/>
            <a:ext cx="3840361" cy="23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481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r>
              <a:rPr lang="fr-FR" dirty="0"/>
              <a:t>Avantage des drones</a:t>
            </a:r>
          </a:p>
        </p:txBody>
      </p:sp>
      <p:pic>
        <p:nvPicPr>
          <p:cNvPr id="6" name="Picture 5" descr="C:\Documents and Settings\Administrateur\Bureau\2013-05-13_2114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429" y="1988841"/>
            <a:ext cx="7761719" cy="46085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67544" y="1150107"/>
            <a:ext cx="8280920" cy="838734"/>
          </a:xfrm>
        </p:spPr>
        <p:txBody>
          <a:bodyPr>
            <a:normAutofit/>
          </a:bodyPr>
          <a:lstStyle/>
          <a:p>
            <a:r>
              <a:rPr lang="fr-FR" dirty="0"/>
              <a:t>La surveillance des certaines parties des grands ouvrages d’art est impossible par hélicoptère</a:t>
            </a:r>
          </a:p>
        </p:txBody>
      </p:sp>
    </p:spTree>
    <p:extLst>
      <p:ext uri="{BB962C8B-B14F-4D97-AF65-F5344CB8AC3E}">
        <p14:creationId xmlns:p14="http://schemas.microsoft.com/office/powerpoint/2010/main" val="171584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615758" cy="615602"/>
          </a:xfrm>
        </p:spPr>
        <p:txBody>
          <a:bodyPr/>
          <a:lstStyle/>
          <a:p>
            <a:r>
              <a:rPr lang="fr-FR" dirty="0"/>
              <a:t>Localisation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11501"/>
            <a:ext cx="8424936" cy="761315"/>
          </a:xfrm>
        </p:spPr>
        <p:txBody>
          <a:bodyPr>
            <a:normAutofit/>
          </a:bodyPr>
          <a:lstStyle/>
          <a:p>
            <a:r>
              <a:rPr lang="fr-FR" dirty="0"/>
              <a:t>Les défauts des structures doivent être parfaitement localisés sur les grands ouvrages afin de permettre une intervention humaine précise.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122654" y="2166900"/>
            <a:ext cx="3274590" cy="1490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Latitude</a:t>
            </a:r>
          </a:p>
          <a:p>
            <a:pPr marL="0" indent="0">
              <a:buNone/>
            </a:pPr>
            <a:r>
              <a:rPr lang="fr-FR" dirty="0"/>
              <a:t>Longitude</a:t>
            </a:r>
          </a:p>
          <a:p>
            <a:pPr marL="0" indent="0">
              <a:buNone/>
            </a:pPr>
            <a:r>
              <a:rPr lang="fr-FR" dirty="0"/>
              <a:t>Hauteur au sol / Altitude</a:t>
            </a:r>
          </a:p>
        </p:txBody>
      </p: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9" y="2166900"/>
            <a:ext cx="4310187" cy="34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60" y="3465828"/>
            <a:ext cx="3904686" cy="291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37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r="2333" b="8174"/>
          <a:stretch/>
        </p:blipFill>
        <p:spPr bwMode="auto">
          <a:xfrm>
            <a:off x="1008000" y="240977"/>
            <a:ext cx="7416000" cy="65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1927126" cy="687610"/>
          </a:xfrm>
        </p:spPr>
        <p:txBody>
          <a:bodyPr/>
          <a:lstStyle/>
          <a:p>
            <a:r>
              <a:rPr lang="fr-FR" dirty="0"/>
              <a:t>Sécurité</a:t>
            </a:r>
          </a:p>
        </p:txBody>
      </p:sp>
      <p:pic>
        <p:nvPicPr>
          <p:cNvPr id="5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816" y="4077072"/>
            <a:ext cx="1346573" cy="8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5508104" y="4365104"/>
            <a:ext cx="941712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43080" y="1001124"/>
            <a:ext cx="2772736" cy="1203740"/>
          </a:xfrm>
        </p:spPr>
        <p:txBody>
          <a:bodyPr>
            <a:normAutofit/>
          </a:bodyPr>
          <a:lstStyle/>
          <a:p>
            <a:r>
              <a:rPr lang="fr-FR" dirty="0"/>
              <a:t>Mesurer la distance entre le drone et l’ouvrage</a:t>
            </a:r>
          </a:p>
        </p:txBody>
      </p:sp>
    </p:spTree>
    <p:extLst>
      <p:ext uri="{BB962C8B-B14F-4D97-AF65-F5344CB8AC3E}">
        <p14:creationId xmlns:p14="http://schemas.microsoft.com/office/powerpoint/2010/main" val="78243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19" y="0"/>
            <a:ext cx="8784977" cy="1217077"/>
          </a:xfrm>
        </p:spPr>
        <p:txBody>
          <a:bodyPr>
            <a:noAutofit/>
          </a:bodyPr>
          <a:lstStyle/>
          <a:p>
            <a:r>
              <a:rPr lang="fr-FR" sz="2000" b="1" dirty="0"/>
              <a:t>Besoins : </a:t>
            </a:r>
            <a:r>
              <a:rPr lang="fr-FR" sz="2000" dirty="0"/>
              <a:t>mesures et restitution des grandeurs physiques déterminants l’évolution de structures du pont.  </a:t>
            </a:r>
            <a:br>
              <a:rPr lang="fr-FR" sz="2000" dirty="0"/>
            </a:br>
            <a:r>
              <a:rPr lang="fr-FR" sz="2000" dirty="0"/>
              <a:t>Observation en temps réel</a:t>
            </a:r>
            <a:br>
              <a:rPr lang="fr-FR" sz="2000" dirty="0"/>
            </a:br>
            <a:r>
              <a:rPr lang="fr-FR" sz="2000" dirty="0"/>
              <a:t>Enregistrement des missions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752958673"/>
              </p:ext>
            </p:extLst>
          </p:nvPr>
        </p:nvGraphicFramePr>
        <p:xfrm>
          <a:off x="677781" y="1217077"/>
          <a:ext cx="8147248" cy="5447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7CF-E1F0-430C-99B7-9C5CF43E6B61}" type="slidenum">
              <a:rPr lang="fr-FR" sz="800" smtClean="0"/>
              <a:pPr/>
              <a:t>8</a:t>
            </a:fld>
            <a:endParaRPr lang="fr-FR" sz="800"/>
          </a:p>
        </p:txBody>
      </p:sp>
    </p:spTree>
    <p:extLst>
      <p:ext uri="{BB962C8B-B14F-4D97-AF65-F5344CB8AC3E}">
        <p14:creationId xmlns:p14="http://schemas.microsoft.com/office/powerpoint/2010/main" val="3112247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se_case_dron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24744"/>
            <a:ext cx="7632848" cy="5360318"/>
          </a:xfrm>
          <a:prstGeom prst="rect">
            <a:avLst/>
          </a:prstGeom>
        </p:spPr>
      </p:pic>
      <p:pic>
        <p:nvPicPr>
          <p:cNvPr id="1026" name="Picture 2" descr="http://www.cogivea.com/images/stories/articles/cahier-des-char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2276872"/>
            <a:ext cx="1428760" cy="1142547"/>
          </a:xfrm>
          <a:prstGeom prst="rect">
            <a:avLst/>
          </a:prstGeom>
          <a:noFill/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Modélisation de la problématique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E7CF-E1F0-430C-99B7-9C5CF43E6B6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7328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4146</TotalTime>
  <Words>570</Words>
  <Application>Microsoft Office PowerPoint</Application>
  <PresentationFormat>Affichage à l'écran (4:3)</PresentationFormat>
  <Paragraphs>179</Paragraphs>
  <Slides>20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   BTS SN Drone d’imagerie et de télémétrie</vt:lpstr>
      <vt:lpstr>Expression du besoin</vt:lpstr>
      <vt:lpstr>Béton + Acier  vs Eau + gel </vt:lpstr>
      <vt:lpstr>Surveillance aérienne</vt:lpstr>
      <vt:lpstr>Avantage des drones</vt:lpstr>
      <vt:lpstr>Localisation</vt:lpstr>
      <vt:lpstr>Sécurité</vt:lpstr>
      <vt:lpstr>Besoins : mesures et restitution des grandeurs physiques déterminants l’évolution de structures du pont.   Observation en temps réel Enregistrement des missions</vt:lpstr>
      <vt:lpstr>Modélisation de la problématique</vt:lpstr>
      <vt:lpstr>Règlementation </vt:lpstr>
      <vt:lpstr>Besoins</vt:lpstr>
      <vt:lpstr>Mise en situation</vt:lpstr>
      <vt:lpstr>Drone support du projet : HEXAKOPTER ou QUADRAKOPTER de MIKROKOPER</vt:lpstr>
      <vt:lpstr>Accessoires :</vt:lpstr>
      <vt:lpstr>Montage des cartes électroniques sur le drone</vt:lpstr>
      <vt:lpstr>BTS-SN, projets E62</vt:lpstr>
      <vt:lpstr>CONTRATS</vt:lpstr>
      <vt:lpstr>Présentation PowerPoint</vt:lpstr>
      <vt:lpstr>Présentation PowerPoint</vt:lpstr>
      <vt:lpstr>Le mot de la fin….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Drone</dc:title>
  <dc:creator>Christian</dc:creator>
  <cp:lastModifiedBy>Jean-Francois</cp:lastModifiedBy>
  <cp:revision>257</cp:revision>
  <cp:lastPrinted>2013-11-12T15:06:26Z</cp:lastPrinted>
  <dcterms:created xsi:type="dcterms:W3CDTF">2012-07-14T14:48:37Z</dcterms:created>
  <dcterms:modified xsi:type="dcterms:W3CDTF">2016-06-26T07:17:14Z</dcterms:modified>
</cp:coreProperties>
</file>