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648" r:id="rId1"/>
    <p:sldMasterId id="2147483649" r:id="rId2"/>
  </p:sldMasterIdLst>
  <p:notesMasterIdLst>
    <p:notesMasterId r:id="rId22"/>
  </p:notesMasterIdLst>
  <p:sldIdLst>
    <p:sldId id="256" r:id="rId3"/>
    <p:sldId id="258" r:id="rId4"/>
    <p:sldId id="300" r:id="rId5"/>
    <p:sldId id="322" r:id="rId6"/>
    <p:sldId id="323" r:id="rId7"/>
    <p:sldId id="311" r:id="rId8"/>
    <p:sldId id="312" r:id="rId9"/>
    <p:sldId id="313" r:id="rId10"/>
    <p:sldId id="314" r:id="rId11"/>
    <p:sldId id="315" r:id="rId12"/>
    <p:sldId id="316" r:id="rId13"/>
    <p:sldId id="317" r:id="rId14"/>
    <p:sldId id="318" r:id="rId15"/>
    <p:sldId id="319" r:id="rId16"/>
    <p:sldId id="320" r:id="rId17"/>
    <p:sldId id="321" r:id="rId18"/>
    <p:sldId id="290" r:id="rId19"/>
    <p:sldId id="291" r:id="rId20"/>
    <p:sldId id="292" r:id="rId21"/>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Arial Unicode MS" pitchFamily="34" charset="-128"/>
        <a:cs typeface="Arial Unicode MS" pitchFamily="34" charset="-128"/>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Arial Unicode MS" pitchFamily="34" charset="-128"/>
        <a:cs typeface="Arial Unicode MS" pitchFamily="34" charset="-128"/>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Arial Unicode MS" pitchFamily="34" charset="-128"/>
        <a:cs typeface="Arial Unicode MS" pitchFamily="34" charset="-128"/>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Arial Unicode MS" pitchFamily="34" charset="-128"/>
        <a:cs typeface="Arial Unicode MS" pitchFamily="34" charset="-128"/>
      </a:defRPr>
    </a:lvl5pPr>
    <a:lvl6pPr marL="2286000" algn="l" defTabSz="914400" rtl="0" eaLnBrk="1" latinLnBrk="0" hangingPunct="1">
      <a:defRPr sz="2400" kern="1200">
        <a:solidFill>
          <a:schemeClr val="bg1"/>
        </a:solidFill>
        <a:latin typeface="Times New Roman" pitchFamily="16" charset="0"/>
        <a:ea typeface="Arial Unicode MS" pitchFamily="34" charset="-128"/>
        <a:cs typeface="Arial Unicode MS" pitchFamily="34" charset="-128"/>
      </a:defRPr>
    </a:lvl6pPr>
    <a:lvl7pPr marL="2743200" algn="l" defTabSz="914400" rtl="0" eaLnBrk="1" latinLnBrk="0" hangingPunct="1">
      <a:defRPr sz="2400" kern="1200">
        <a:solidFill>
          <a:schemeClr val="bg1"/>
        </a:solidFill>
        <a:latin typeface="Times New Roman" pitchFamily="16" charset="0"/>
        <a:ea typeface="Arial Unicode MS" pitchFamily="34" charset="-128"/>
        <a:cs typeface="Arial Unicode MS" pitchFamily="34" charset="-128"/>
      </a:defRPr>
    </a:lvl7pPr>
    <a:lvl8pPr marL="3200400" algn="l" defTabSz="914400" rtl="0" eaLnBrk="1" latinLnBrk="0" hangingPunct="1">
      <a:defRPr sz="2400" kern="1200">
        <a:solidFill>
          <a:schemeClr val="bg1"/>
        </a:solidFill>
        <a:latin typeface="Times New Roman" pitchFamily="16" charset="0"/>
        <a:ea typeface="Arial Unicode MS" pitchFamily="34" charset="-128"/>
        <a:cs typeface="Arial Unicode MS" pitchFamily="34" charset="-128"/>
      </a:defRPr>
    </a:lvl8pPr>
    <a:lvl9pPr marL="3657600" algn="l" defTabSz="914400" rtl="0" eaLnBrk="1" latinLnBrk="0" hangingPunct="1">
      <a:defRPr sz="2400" kern="1200">
        <a:solidFill>
          <a:schemeClr val="bg1"/>
        </a:solidFill>
        <a:latin typeface="Times New Roman" pitchFamily="16" charset="0"/>
        <a:ea typeface="Arial Unicode MS" pitchFamily="34" charset="-128"/>
        <a:cs typeface="Arial Unicode MS" pitchFamily="34" charset="-128"/>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p:scale>
          <a:sx n="106" d="100"/>
          <a:sy n="106" d="100"/>
        </p:scale>
        <p:origin x="-300" y="6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https://d.docs.live.net/a5ce890259409e72/Documents/UTBM/Ergonomie%20EG80/TD%20Projet/SAV%20Cafeti&#232;re.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https://d.docs.live.net/a5ce890259409e72/Documents/UTBM/Ergonomie%20EG80/TD%20Projet/SAV%20Cafeti&#232;re.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https://d.docs.live.net/a5ce890259409e72/Documents/UTBM/Ergonomie%20EG80/TD%20Projet/SAV%20Cafeti&#232;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a:t>Répartition des Notes de la cafetière</a:t>
            </a:r>
          </a:p>
        </c:rich>
      </c:tx>
      <c:layout>
        <c:manualLayout>
          <c:xMode val="edge"/>
          <c:yMode val="edge"/>
          <c:x val="0.16310400136764514"/>
          <c:y val="4.0840878133210166E-3"/>
        </c:manualLayout>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0864281332649557E-2"/>
          <c:y val="0.32334457453537885"/>
          <c:w val="0.81770833333333381"/>
          <c:h val="0.65757545931758576"/>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58B7-4482-BED0-5A76CAA20E16}"/>
              </c:ext>
            </c:extLst>
          </c:dPt>
          <c:dPt>
            <c:idx val="1"/>
            <c:bubble3D val="0"/>
            <c:spPr>
              <a:solidFill>
                <a:schemeClr val="bg2">
                  <a:lumMod val="25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58B7-4482-BED0-5A76CAA20E16}"/>
              </c:ext>
            </c:extLst>
          </c:dPt>
          <c:dPt>
            <c:idx val="2"/>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58B7-4482-BED0-5A76CAA20E16}"/>
              </c:ext>
            </c:extLst>
          </c:dPt>
          <c:dPt>
            <c:idx val="3"/>
            <c:bubble3D val="0"/>
            <c:spPr>
              <a:solidFill>
                <a:schemeClr val="accent1">
                  <a:lumMod val="75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58B7-4482-BED0-5A76CAA20E16}"/>
              </c:ext>
            </c:extLst>
          </c:dPt>
          <c:dPt>
            <c:idx val="4"/>
            <c:bubble3D val="0"/>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9-58B7-4482-BED0-5A76CAA20E16}"/>
              </c:ext>
            </c:extLst>
          </c:dPt>
          <c:dLbls>
            <c:dLbl>
              <c:idx val="0"/>
              <c:layout>
                <c:manualLayout>
                  <c:x val="-3.2940641023280044E-2"/>
                  <c:y val="-0.31914499084692194"/>
                </c:manualLayout>
              </c:layout>
              <c:tx>
                <c:rich>
                  <a:bodyPr/>
                  <a:lstStyle/>
                  <a:p>
                    <a:r>
                      <a:rPr lang="en-US" baseline="0"/>
                      <a:t>Note 5/5
</a:t>
                    </a:r>
                    <a:fld id="{A674933C-0C5E-4F11-9493-5B5CE4B40BD8}"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58B7-4482-BED0-5A76CAA20E16}"/>
                </c:ext>
                <c:ext xmlns:c15="http://schemas.microsoft.com/office/drawing/2012/chart" uri="{CE6537A1-D6FC-4f65-9D91-7224C49458BB}">
                  <c15:layout/>
                  <c15:dlblFieldTable/>
                  <c15:showDataLabelsRange val="0"/>
                </c:ext>
              </c:extLst>
            </c:dLbl>
            <c:dLbl>
              <c:idx val="1"/>
              <c:layout>
                <c:manualLayout>
                  <c:x val="-4.0646284900989461E-2"/>
                  <c:y val="-6.4580464184563952E-2"/>
                </c:manualLayout>
              </c:layout>
              <c:tx>
                <c:rich>
                  <a:bodyPr/>
                  <a:lstStyle/>
                  <a:p>
                    <a:r>
                      <a:rPr lang="en-US" baseline="0"/>
                      <a:t>Note 4/5
</a:t>
                    </a:r>
                    <a:fld id="{EB51AFF2-023B-4F4B-82FE-421BF47D3570}"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58B7-4482-BED0-5A76CAA20E16}"/>
                </c:ext>
                <c:ext xmlns:c15="http://schemas.microsoft.com/office/drawing/2012/chart" uri="{CE6537A1-D6FC-4f65-9D91-7224C49458BB}">
                  <c15:layout/>
                  <c15:dlblFieldTable/>
                  <c15:showDataLabelsRange val="0"/>
                </c:ext>
              </c:extLst>
            </c:dLbl>
            <c:dLbl>
              <c:idx val="2"/>
              <c:layout>
                <c:manualLayout>
                  <c:x val="-3.5054497238964401E-2"/>
                  <c:y val="6.5670374142639126E-2"/>
                </c:manualLayout>
              </c:layout>
              <c:tx>
                <c:rich>
                  <a:bodyPr/>
                  <a:lstStyle/>
                  <a:p>
                    <a:r>
                      <a:rPr lang="en-US" baseline="0"/>
                      <a:t>Note 3/5
</a:t>
                    </a:r>
                    <a:fld id="{831BE573-3934-4AED-BC2E-6FCF96878807}"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58B7-4482-BED0-5A76CAA20E16}"/>
                </c:ext>
                <c:ext xmlns:c15="http://schemas.microsoft.com/office/drawing/2012/chart" uri="{CE6537A1-D6FC-4f65-9D91-7224C49458BB}">
                  <c15:layout/>
                  <c15:dlblFieldTable/>
                  <c15:showDataLabelsRange val="0"/>
                </c:ext>
              </c:extLst>
            </c:dLbl>
            <c:dLbl>
              <c:idx val="3"/>
              <c:layout>
                <c:manualLayout>
                  <c:x val="-4.8969906158990432E-2"/>
                  <c:y val="-1.4212479993503216E-2"/>
                </c:manualLayout>
              </c:layout>
              <c:tx>
                <c:rich>
                  <a:bodyPr/>
                  <a:lstStyle/>
                  <a:p>
                    <a:r>
                      <a:rPr lang="en-US" baseline="0"/>
                      <a:t>Note 2/5
</a:t>
                    </a:r>
                    <a:fld id="{7018C1A7-FD8E-4FA6-9912-42F4C40862A8}"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58B7-4482-BED0-5A76CAA20E16}"/>
                </c:ext>
                <c:ext xmlns:c15="http://schemas.microsoft.com/office/drawing/2012/chart" uri="{CE6537A1-D6FC-4f65-9D91-7224C49458BB}">
                  <c15:layout/>
                  <c15:dlblFieldTable/>
                  <c15:showDataLabelsRange val="0"/>
                </c:ext>
              </c:extLst>
            </c:dLbl>
            <c:dLbl>
              <c:idx val="4"/>
              <c:layout>
                <c:manualLayout>
                  <c:x val="3.2945113401085475E-2"/>
                  <c:y val="-2.6229574762544453E-2"/>
                </c:manualLayout>
              </c:layout>
              <c:tx>
                <c:rich>
                  <a:bodyPr/>
                  <a:lstStyle/>
                  <a:p>
                    <a:r>
                      <a:rPr lang="en-US" baseline="0"/>
                      <a:t>Note 1/5
</a:t>
                    </a:r>
                    <a:fld id="{EF4DD32D-E9A7-4525-BD61-116DE056C099}"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58B7-4482-BED0-5A76CAA20E16}"/>
                </c:ext>
                <c:ext xmlns:c15="http://schemas.microsoft.com/office/drawing/2012/chart" uri="{CE6537A1-D6FC-4f65-9D91-7224C49458BB}">
                  <c15:layout/>
                  <c15:dlblFieldTable/>
                  <c15:showDataLabelsRange val="0"/>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dLblPos val="ctr"/>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val>
            <c:numRef>
              <c:f>'[SAV Cafetière.xlsx]Feuil1'!$H$4:$H$8</c:f>
              <c:numCache>
                <c:formatCode>0.0</c:formatCode>
                <c:ptCount val="5"/>
                <c:pt idx="0">
                  <c:v>50.980392156862742</c:v>
                </c:pt>
                <c:pt idx="1">
                  <c:v>27.450980392156861</c:v>
                </c:pt>
                <c:pt idx="2">
                  <c:v>10.294117647058819</c:v>
                </c:pt>
                <c:pt idx="3">
                  <c:v>5.392156862745094</c:v>
                </c:pt>
                <c:pt idx="4">
                  <c:v>5.8823529411764692</c:v>
                </c:pt>
              </c:numCache>
            </c:numRef>
          </c:val>
          <c:extLst xmlns:c16r2="http://schemas.microsoft.com/office/drawing/2015/06/chart">
            <c:ext xmlns:c16="http://schemas.microsoft.com/office/drawing/2014/chart" uri="{C3380CC4-5D6E-409C-BE32-E72D297353CC}">
              <c16:uniqueId val="{0000000A-58B7-4482-BED0-5A76CAA20E16}"/>
            </c:ext>
          </c:extLst>
        </c:ser>
        <c:dLbls>
          <c:dLblPos val="ctr"/>
          <c:showLegendKey val="0"/>
          <c:showVal val="0"/>
          <c:showCatName val="0"/>
          <c:showSerName val="0"/>
          <c:showPercent val="1"/>
          <c:showBubbleSize val="0"/>
          <c:showLeaderLines val="0"/>
        </c:dLbls>
      </c:pie3DChart>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a:t>Répartition des points positifs</a:t>
            </a:r>
          </a:p>
        </c:rich>
      </c:tx>
      <c:layout>
        <c:manualLayout>
          <c:xMode val="edge"/>
          <c:yMode val="edge"/>
          <c:x val="0.16977777777777775"/>
          <c:y val="2.7777777777777801E-2"/>
        </c:manualLayout>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tx1">
                  <a:lumMod val="75000"/>
                  <a:lumOff val="25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09D8-4953-AB65-45595D948D98}"/>
              </c:ext>
            </c:extLst>
          </c:dPt>
          <c:dPt>
            <c:idx val="1"/>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09D8-4953-AB65-45595D948D98}"/>
              </c:ext>
            </c:extLst>
          </c:dPt>
          <c:dPt>
            <c:idx val="2"/>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09D8-4953-AB65-45595D948D98}"/>
              </c:ext>
            </c:extLst>
          </c:dPt>
          <c:dPt>
            <c:idx val="3"/>
            <c:bubble3D val="0"/>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09D8-4953-AB65-45595D948D98}"/>
              </c:ext>
            </c:extLst>
          </c:dPt>
          <c:dPt>
            <c:idx val="4"/>
            <c:bubble3D val="0"/>
            <c:spPr>
              <a:solidFill>
                <a:schemeClr val="accent5"/>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9-09D8-4953-AB65-45595D948D98}"/>
              </c:ext>
            </c:extLst>
          </c:dPt>
          <c:dPt>
            <c:idx val="5"/>
            <c:bubble3D val="0"/>
            <c:spPr>
              <a:solidFill>
                <a:schemeClr val="accent6"/>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B-09D8-4953-AB65-45595D948D98}"/>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D-09D8-4953-AB65-45595D948D98}"/>
              </c:ext>
            </c:extLst>
          </c:dPt>
          <c:dPt>
            <c:idx val="7"/>
            <c:bubble3D val="0"/>
            <c:spPr>
              <a:solidFill>
                <a:schemeClr val="accent2">
                  <a:lumMod val="75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F-09D8-4953-AB65-45595D948D98}"/>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1-09D8-4953-AB65-45595D948D98}"/>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3-09D8-4953-AB65-45595D948D98}"/>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5-09D8-4953-AB65-45595D948D98}"/>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7-09D8-4953-AB65-45595D948D98}"/>
              </c:ext>
            </c:extLst>
          </c:dPt>
          <c:dPt>
            <c:idx val="12"/>
            <c:bubble3D val="0"/>
            <c:spPr>
              <a:solidFill>
                <a:schemeClr val="accent1">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9-09D8-4953-AB65-45595D948D98}"/>
              </c:ext>
            </c:extLst>
          </c:dPt>
          <c:dPt>
            <c:idx val="13"/>
            <c:bubble3D val="0"/>
            <c:spPr>
              <a:solidFill>
                <a:schemeClr val="accent2">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B-09D8-4953-AB65-45595D948D98}"/>
              </c:ext>
            </c:extLst>
          </c:dPt>
          <c:dPt>
            <c:idx val="14"/>
            <c:bubble3D val="0"/>
            <c:spPr>
              <a:solidFill>
                <a:schemeClr val="accent3">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D-09D8-4953-AB65-45595D948D98}"/>
              </c:ext>
            </c:extLst>
          </c:dPt>
          <c:dPt>
            <c:idx val="15"/>
            <c:bubble3D val="0"/>
            <c:spPr>
              <a:solidFill>
                <a:schemeClr val="accent4">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F-09D8-4953-AB65-45595D948D98}"/>
              </c:ext>
            </c:extLst>
          </c:dPt>
          <c:dPt>
            <c:idx val="16"/>
            <c:bubble3D val="0"/>
            <c:spPr>
              <a:solidFill>
                <a:schemeClr val="accent5">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1-09D8-4953-AB65-45595D948D98}"/>
              </c:ext>
            </c:extLst>
          </c:dPt>
          <c:dPt>
            <c:idx val="17"/>
            <c:bubble3D val="0"/>
            <c:spPr>
              <a:solidFill>
                <a:schemeClr val="accent6">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3-09D8-4953-AB65-45595D948D98}"/>
              </c:ext>
            </c:extLst>
          </c:dPt>
          <c:dPt>
            <c:idx val="18"/>
            <c:bubble3D val="0"/>
            <c:spPr>
              <a:solidFill>
                <a:schemeClr val="accent1">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5-09D8-4953-AB65-45595D948D98}"/>
              </c:ext>
            </c:extLst>
          </c:dPt>
          <c:dPt>
            <c:idx val="19"/>
            <c:bubble3D val="0"/>
            <c:spPr>
              <a:solidFill>
                <a:schemeClr val="accent2">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7-09D8-4953-AB65-45595D948D98}"/>
              </c:ext>
            </c:extLst>
          </c:dPt>
          <c:dPt>
            <c:idx val="20"/>
            <c:bubble3D val="0"/>
            <c:spPr>
              <a:solidFill>
                <a:schemeClr val="accent3">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9-09D8-4953-AB65-45595D948D98}"/>
              </c:ext>
            </c:extLst>
          </c:dPt>
          <c:dPt>
            <c:idx val="21"/>
            <c:bubble3D val="0"/>
            <c:spPr>
              <a:solidFill>
                <a:schemeClr val="accent4">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B-09D8-4953-AB65-45595D948D98}"/>
              </c:ext>
            </c:extLst>
          </c:dPt>
          <c:dPt>
            <c:idx val="22"/>
            <c:bubble3D val="0"/>
            <c:spPr>
              <a:solidFill>
                <a:schemeClr val="accent5">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D-09D8-4953-AB65-45595D948D98}"/>
              </c:ext>
            </c:extLst>
          </c:dPt>
          <c:dPt>
            <c:idx val="23"/>
            <c:bubble3D val="0"/>
            <c:spPr>
              <a:solidFill>
                <a:schemeClr val="accent6">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F-09D8-4953-AB65-45595D948D98}"/>
              </c:ext>
            </c:extLst>
          </c:dPt>
          <c:dPt>
            <c:idx val="24"/>
            <c:bubble3D val="0"/>
            <c:spPr>
              <a:solidFill>
                <a:schemeClr val="accent1">
                  <a:lumMod val="60000"/>
                  <a:lumOff val="4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31-09D8-4953-AB65-45595D948D98}"/>
              </c:ext>
            </c:extLst>
          </c:dPt>
          <c:dLbls>
            <c:dLbl>
              <c:idx val="0"/>
              <c:layout>
                <c:manualLayout>
                  <c:x val="2.1439396998452116E-2"/>
                  <c:y val="-3.3977368722949368E-2"/>
                </c:manualLayout>
              </c:layout>
              <c:tx>
                <c:rich>
                  <a:bodyPr/>
                  <a:lstStyle/>
                  <a:p>
                    <a:r>
                      <a:rPr lang="en-US" baseline="0"/>
                      <a:t>Esthétisme
</a:t>
                    </a:r>
                    <a:fld id="{56016420-CDEF-4D41-BDC3-080D1FF8E420}"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09D8-4953-AB65-45595D948D98}"/>
                </c:ext>
                <c:ext xmlns:c15="http://schemas.microsoft.com/office/drawing/2012/chart" uri="{CE6537A1-D6FC-4f65-9D91-7224C49458BB}">
                  <c15:layout/>
                  <c15:dlblFieldTable/>
                  <c15:showDataLabelsRange val="0"/>
                </c:ext>
              </c:extLst>
            </c:dLbl>
            <c:dLbl>
              <c:idx val="1"/>
              <c:delete val="1"/>
              <c:extLst xmlns:c16r2="http://schemas.microsoft.com/office/drawing/2015/06/chart">
                <c:ext xmlns:c16="http://schemas.microsoft.com/office/drawing/2014/chart" uri="{C3380CC4-5D6E-409C-BE32-E72D297353CC}">
                  <c16:uniqueId val="{00000003-09D8-4953-AB65-45595D948D98}"/>
                </c:ext>
                <c:ext xmlns:c15="http://schemas.microsoft.com/office/drawing/2012/chart" uri="{CE6537A1-D6FC-4f65-9D91-7224C49458BB}"/>
              </c:extLst>
            </c:dLbl>
            <c:dLbl>
              <c:idx val="2"/>
              <c:delete val="1"/>
              <c:extLst xmlns:c16r2="http://schemas.microsoft.com/office/drawing/2015/06/chart">
                <c:ext xmlns:c16="http://schemas.microsoft.com/office/drawing/2014/chart" uri="{C3380CC4-5D6E-409C-BE32-E72D297353CC}">
                  <c16:uniqueId val="{00000005-09D8-4953-AB65-45595D948D98}"/>
                </c:ext>
                <c:ext xmlns:c15="http://schemas.microsoft.com/office/drawing/2012/chart" uri="{CE6537A1-D6FC-4f65-9D91-7224C49458BB}"/>
              </c:extLst>
            </c:dLbl>
            <c:dLbl>
              <c:idx val="3"/>
              <c:delete val="1"/>
              <c:extLst xmlns:c16r2="http://schemas.microsoft.com/office/drawing/2015/06/chart">
                <c:ext xmlns:c16="http://schemas.microsoft.com/office/drawing/2014/chart" uri="{C3380CC4-5D6E-409C-BE32-E72D297353CC}">
                  <c16:uniqueId val="{00000007-09D8-4953-AB65-45595D948D98}"/>
                </c:ext>
                <c:ext xmlns:c15="http://schemas.microsoft.com/office/drawing/2012/chart" uri="{CE6537A1-D6FC-4f65-9D91-7224C49458BB}"/>
              </c:extLst>
            </c:dLbl>
            <c:dLbl>
              <c:idx val="4"/>
              <c:layout>
                <c:manualLayout>
                  <c:x val="3.8915674002288188E-2"/>
                  <c:y val="-4.8933201230640967E-2"/>
                </c:manualLayout>
              </c:layout>
              <c:tx>
                <c:rich>
                  <a:bodyPr/>
                  <a:lstStyle/>
                  <a:p>
                    <a:r>
                      <a:rPr lang="en-US"/>
                      <a:t>Programmation</a:t>
                    </a:r>
                    <a:r>
                      <a:rPr lang="en-US" baseline="0"/>
                      <a:t>
</a:t>
                    </a:r>
                    <a:fld id="{32CA62B2-0057-4DF9-8AC2-366E38CBA913}"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09D8-4953-AB65-45595D948D98}"/>
                </c:ext>
                <c:ext xmlns:c15="http://schemas.microsoft.com/office/drawing/2012/chart" uri="{CE6537A1-D6FC-4f65-9D91-7224C49458BB}">
                  <c15:layout>
                    <c:manualLayout>
                      <c:w val="0.25544572313076253"/>
                      <c:h val="0.21193054179485843"/>
                    </c:manualLayout>
                  </c15:layout>
                  <c15:dlblFieldTable/>
                  <c15:showDataLabelsRange val="0"/>
                </c:ext>
              </c:extLst>
            </c:dLbl>
            <c:dLbl>
              <c:idx val="5"/>
              <c:delete val="1"/>
              <c:extLst xmlns:c16r2="http://schemas.microsoft.com/office/drawing/2015/06/chart">
                <c:ext xmlns:c16="http://schemas.microsoft.com/office/drawing/2014/chart" uri="{C3380CC4-5D6E-409C-BE32-E72D297353CC}">
                  <c16:uniqueId val="{0000000B-09D8-4953-AB65-45595D948D98}"/>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D-09D8-4953-AB65-45595D948D98}"/>
                </c:ext>
                <c:ext xmlns:c15="http://schemas.microsoft.com/office/drawing/2012/chart" uri="{CE6537A1-D6FC-4f65-9D91-7224C49458BB}"/>
              </c:extLst>
            </c:dLbl>
            <c:dLbl>
              <c:idx val="7"/>
              <c:layout>
                <c:manualLayout>
                  <c:x val="-0.25641160239585442"/>
                  <c:y val="-4.5537883923448992E-3"/>
                </c:manualLayout>
              </c:layout>
              <c:tx>
                <c:rich>
                  <a:bodyPr/>
                  <a:lstStyle/>
                  <a:p>
                    <a:r>
                      <a:rPr lang="en-US"/>
                      <a:t>Prix </a:t>
                    </a:r>
                    <a:r>
                      <a:rPr lang="en-US" baseline="0"/>
                      <a:t>
</a:t>
                    </a:r>
                    <a:fld id="{65C3C808-BBAC-421A-BF3A-1CEE98BFA410}"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F-09D8-4953-AB65-45595D948D98}"/>
                </c:ext>
                <c:ext xmlns:c15="http://schemas.microsoft.com/office/drawing/2012/chart" uri="{CE6537A1-D6FC-4f65-9D91-7224C49458BB}">
                  <c15:layout/>
                  <c15:dlblFieldTable/>
                  <c15:showDataLabelsRange val="0"/>
                </c:ext>
              </c:extLst>
            </c:dLbl>
            <c:dLbl>
              <c:idx val="8"/>
              <c:delete val="1"/>
              <c:extLst xmlns:c16r2="http://schemas.microsoft.com/office/drawing/2015/06/chart">
                <c:ext xmlns:c16="http://schemas.microsoft.com/office/drawing/2014/chart" uri="{C3380CC4-5D6E-409C-BE32-E72D297353CC}">
                  <c16:uniqueId val="{00000011-09D8-4953-AB65-45595D948D98}"/>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13-09D8-4953-AB65-45595D948D98}"/>
                </c:ext>
                <c:ext xmlns:c15="http://schemas.microsoft.com/office/drawing/2012/chart" uri="{CE6537A1-D6FC-4f65-9D91-7224C49458BB}"/>
              </c:extLst>
            </c:dLbl>
            <c:dLbl>
              <c:idx val="10"/>
              <c:layout>
                <c:manualLayout>
                  <c:x val="-8.5954909482468533E-2"/>
                  <c:y val="-0.11900172081138874"/>
                </c:manualLayout>
              </c:layout>
              <c:tx>
                <c:rich>
                  <a:bodyPr/>
                  <a:lstStyle/>
                  <a:p>
                    <a:r>
                      <a:rPr lang="en-US"/>
                      <a:t>Utilisation facile
</a:t>
                    </a:r>
                    <a:fld id="{DC00FE66-C779-4437-AD7A-E7D74A14761A}" type="PERCENTAGE">
                      <a:rPr lang="en-US"/>
                      <a:pPr/>
                      <a:t>[POURCENTAGE]</a:t>
                    </a:fld>
                    <a:endParaRPr lang="en-U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5-09D8-4953-AB65-45595D948D98}"/>
                </c:ext>
                <c:ext xmlns:c15="http://schemas.microsoft.com/office/drawing/2012/chart" uri="{CE6537A1-D6FC-4f65-9D91-7224C49458BB}">
                  <c15:layout/>
                  <c15:dlblFieldTable/>
                  <c15:showDataLabelsRange val="0"/>
                </c:ext>
              </c:extLst>
            </c:dLbl>
            <c:dLbl>
              <c:idx val="11"/>
              <c:layout>
                <c:manualLayout>
                  <c:x val="-1.9822868295309264E-2"/>
                  <c:y val="-0.10971225947749909"/>
                </c:manualLayout>
              </c:layout>
              <c:tx>
                <c:rich>
                  <a:bodyPr/>
                  <a:lstStyle/>
                  <a:p>
                    <a:r>
                      <a:rPr lang="fr-FR"/>
                      <a:t>Café de bon goût
</a:t>
                    </a:r>
                    <a:fld id="{F7BCD06D-7AD9-406D-80DA-CD083D82BE4E}" type="PERCENTAGE">
                      <a:rPr lang="fr-FR"/>
                      <a:pPr/>
                      <a:t>[POURCENTAGE]</a:t>
                    </a:fld>
                    <a:endParaRPr lang="fr-F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7-09D8-4953-AB65-45595D948D98}"/>
                </c:ext>
                <c:ext xmlns:c15="http://schemas.microsoft.com/office/drawing/2012/chart" uri="{CE6537A1-D6FC-4f65-9D91-7224C49458BB}">
                  <c15:layout/>
                  <c15:dlblFieldTable/>
                  <c15:showDataLabelsRange val="0"/>
                </c:ext>
              </c:extLst>
            </c:dLbl>
            <c:dLbl>
              <c:idx val="12"/>
              <c:delete val="1"/>
              <c:extLst xmlns:c16r2="http://schemas.microsoft.com/office/drawing/2015/06/chart">
                <c:ext xmlns:c16="http://schemas.microsoft.com/office/drawing/2014/chart" uri="{C3380CC4-5D6E-409C-BE32-E72D297353CC}">
                  <c16:uniqueId val="{00000019-09D8-4953-AB65-45595D948D98}"/>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1B-09D8-4953-AB65-45595D948D98}"/>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1D-09D8-4953-AB65-45595D948D98}"/>
                </c:ext>
                <c:ext xmlns:c15="http://schemas.microsoft.com/office/drawing/2012/chart" uri="{CE6537A1-D6FC-4f65-9D91-7224C49458BB}"/>
              </c:extLst>
            </c:dLbl>
            <c:dLbl>
              <c:idx val="15"/>
              <c:delete val="1"/>
              <c:extLst xmlns:c16r2="http://schemas.microsoft.com/office/drawing/2015/06/chart">
                <c:ext xmlns:c16="http://schemas.microsoft.com/office/drawing/2014/chart" uri="{C3380CC4-5D6E-409C-BE32-E72D297353CC}">
                  <c16:uniqueId val="{0000001F-09D8-4953-AB65-45595D948D98}"/>
                </c:ext>
                <c:ext xmlns:c15="http://schemas.microsoft.com/office/drawing/2012/chart" uri="{CE6537A1-D6FC-4f65-9D91-7224C49458BB}"/>
              </c:extLst>
            </c:dLbl>
            <c:dLbl>
              <c:idx val="16"/>
              <c:delete val="1"/>
              <c:extLst xmlns:c16r2="http://schemas.microsoft.com/office/drawing/2015/06/chart">
                <c:ext xmlns:c16="http://schemas.microsoft.com/office/drawing/2014/chart" uri="{C3380CC4-5D6E-409C-BE32-E72D297353CC}">
                  <c16:uniqueId val="{00000021-09D8-4953-AB65-45595D948D98}"/>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23-09D8-4953-AB65-45595D948D98}"/>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25-09D8-4953-AB65-45595D948D98}"/>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27-09D8-4953-AB65-45595D948D98}"/>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29-09D8-4953-AB65-45595D948D98}"/>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2B-09D8-4953-AB65-45595D948D98}"/>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2D-09D8-4953-AB65-45595D948D98}"/>
                </c:ext>
                <c:ext xmlns:c15="http://schemas.microsoft.com/office/drawing/2012/chart" uri="{CE6537A1-D6FC-4f65-9D91-7224C49458BB}"/>
              </c:extLst>
            </c:dLbl>
            <c:dLbl>
              <c:idx val="23"/>
              <c:delete val="1"/>
              <c:extLst xmlns:c16r2="http://schemas.microsoft.com/office/drawing/2015/06/chart">
                <c:ext xmlns:c16="http://schemas.microsoft.com/office/drawing/2014/chart" uri="{C3380CC4-5D6E-409C-BE32-E72D297353CC}">
                  <c16:uniqueId val="{0000002F-09D8-4953-AB65-45595D948D98}"/>
                </c:ext>
                <c:ext xmlns:c15="http://schemas.microsoft.com/office/drawing/2012/chart" uri="{CE6537A1-D6FC-4f65-9D91-7224C49458BB}"/>
              </c:extLst>
            </c:dLbl>
            <c:dLbl>
              <c:idx val="24"/>
              <c:layout>
                <c:manualLayout>
                  <c:x val="-4.9753550037014635E-2"/>
                  <c:y val="4.9246076028575919E-2"/>
                </c:manualLayout>
              </c:layout>
              <c:tx>
                <c:rich>
                  <a:bodyPr/>
                  <a:lstStyle/>
                  <a:p>
                    <a:r>
                      <a:rPr lang="en-US"/>
                      <a:t>Autres</a:t>
                    </a:r>
                    <a:r>
                      <a:rPr lang="en-US" baseline="0"/>
                      <a:t>
</a:t>
                    </a:r>
                    <a:fld id="{ABC6154A-DAC2-4B05-8B3F-05DADD3A8180}"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31-09D8-4953-AB65-45595D948D98}"/>
                </c:ext>
                <c:ext xmlns:c15="http://schemas.microsoft.com/office/drawing/2012/chart" uri="{CE6537A1-D6FC-4f65-9D91-7224C49458BB}">
                  <c15:layout/>
                  <c15:dlblFieldTable/>
                  <c15:showDataLabelsRange val="0"/>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dLblPos val="ctr"/>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val>
            <c:numRef>
              <c:f>'[SAV Cafetière.xlsx]Feuil1'!$M$21:$M$45</c:f>
              <c:numCache>
                <c:formatCode>0.0</c:formatCode>
                <c:ptCount val="25"/>
                <c:pt idx="0">
                  <c:v>33.427762039660045</c:v>
                </c:pt>
                <c:pt idx="1">
                  <c:v>0</c:v>
                </c:pt>
                <c:pt idx="2">
                  <c:v>0</c:v>
                </c:pt>
                <c:pt idx="3">
                  <c:v>0</c:v>
                </c:pt>
                <c:pt idx="4">
                  <c:v>10.198300283286118</c:v>
                </c:pt>
                <c:pt idx="5">
                  <c:v>0</c:v>
                </c:pt>
                <c:pt idx="6">
                  <c:v>0</c:v>
                </c:pt>
                <c:pt idx="7">
                  <c:v>12.747875354107649</c:v>
                </c:pt>
                <c:pt idx="8">
                  <c:v>0</c:v>
                </c:pt>
                <c:pt idx="9">
                  <c:v>0</c:v>
                </c:pt>
                <c:pt idx="10">
                  <c:v>14.447592067988673</c:v>
                </c:pt>
                <c:pt idx="11">
                  <c:v>6.2322946175637393</c:v>
                </c:pt>
                <c:pt idx="12">
                  <c:v>0</c:v>
                </c:pt>
                <c:pt idx="13">
                  <c:v>0</c:v>
                </c:pt>
                <c:pt idx="14">
                  <c:v>0</c:v>
                </c:pt>
                <c:pt idx="15">
                  <c:v>0</c:v>
                </c:pt>
                <c:pt idx="16">
                  <c:v>0</c:v>
                </c:pt>
                <c:pt idx="17">
                  <c:v>0</c:v>
                </c:pt>
                <c:pt idx="18">
                  <c:v>0</c:v>
                </c:pt>
                <c:pt idx="19">
                  <c:v>0</c:v>
                </c:pt>
                <c:pt idx="20">
                  <c:v>0</c:v>
                </c:pt>
                <c:pt idx="21">
                  <c:v>0</c:v>
                </c:pt>
                <c:pt idx="24">
                  <c:v>22.946175637393758</c:v>
                </c:pt>
              </c:numCache>
            </c:numRef>
          </c:val>
          <c:extLst xmlns:c16r2="http://schemas.microsoft.com/office/drawing/2015/06/chart">
            <c:ext xmlns:c16="http://schemas.microsoft.com/office/drawing/2014/chart" uri="{C3380CC4-5D6E-409C-BE32-E72D297353CC}">
              <c16:uniqueId val="{00000032-09D8-4953-AB65-45595D948D98}"/>
            </c:ext>
          </c:extLst>
        </c:ser>
        <c:dLbls>
          <c:dLblPos val="ctr"/>
          <c:showLegendKey val="0"/>
          <c:showVal val="0"/>
          <c:showCatName val="0"/>
          <c:showSerName val="0"/>
          <c:showPercent val="1"/>
          <c:showBubbleSize val="0"/>
          <c:showLeaderLines val="0"/>
        </c:dLbls>
      </c:pie3DChart>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fr-FR"/>
              <a:t>Répartitions des points négatifs</a:t>
            </a:r>
          </a:p>
        </c:rich>
      </c:tx>
      <c:layout>
        <c:manualLayout>
          <c:xMode val="edge"/>
          <c:yMode val="edge"/>
          <c:x val="0.15368744531933518"/>
          <c:y val="1.6705527650042823E-2"/>
        </c:manualLayout>
      </c:layout>
      <c:overlay val="0"/>
      <c:spPr>
        <a:noFill/>
        <a:ln>
          <a:noFill/>
        </a:ln>
        <a:effectLst/>
      </c:spPr>
    </c:title>
    <c:autoTitleDeleted val="0"/>
    <c:view3D>
      <c:rotX val="5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7567192174659089E-3"/>
          <c:y val="0.31614775779486709"/>
          <c:w val="0.81944444444444464"/>
          <c:h val="0.68378373420528682"/>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1-B703-48E5-9D8E-3A5E134D59D6}"/>
              </c:ext>
            </c:extLst>
          </c:dPt>
          <c:dPt>
            <c:idx val="1"/>
            <c:bubble3D val="0"/>
            <c:spPr>
              <a:solidFill>
                <a:schemeClr val="accent2"/>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3-B703-48E5-9D8E-3A5E134D59D6}"/>
              </c:ext>
            </c:extLst>
          </c:dPt>
          <c:dPt>
            <c:idx val="2"/>
            <c:bubble3D val="0"/>
            <c:spPr>
              <a:solidFill>
                <a:schemeClr val="accent3"/>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5-B703-48E5-9D8E-3A5E134D59D6}"/>
              </c:ext>
            </c:extLst>
          </c:dPt>
          <c:dPt>
            <c:idx val="3"/>
            <c:bubble3D val="0"/>
            <c:spPr>
              <a:solidFill>
                <a:schemeClr val="accent4"/>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7-B703-48E5-9D8E-3A5E134D59D6}"/>
              </c:ext>
            </c:extLst>
          </c:dPt>
          <c:dPt>
            <c:idx val="4"/>
            <c:bubble3D val="0"/>
            <c:spPr>
              <a:solidFill>
                <a:schemeClr val="accent5"/>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9-B703-48E5-9D8E-3A5E134D59D6}"/>
              </c:ext>
            </c:extLst>
          </c:dPt>
          <c:dPt>
            <c:idx val="5"/>
            <c:bubble3D val="0"/>
            <c:spPr>
              <a:solidFill>
                <a:schemeClr val="accent6"/>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B-B703-48E5-9D8E-3A5E134D59D6}"/>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D-B703-48E5-9D8E-3A5E134D59D6}"/>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0F-B703-48E5-9D8E-3A5E134D59D6}"/>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1-B703-48E5-9D8E-3A5E134D59D6}"/>
              </c:ext>
            </c:extLst>
          </c:dPt>
          <c:dPt>
            <c:idx val="9"/>
            <c:bubble3D val="0"/>
            <c:spPr>
              <a:solidFill>
                <a:schemeClr val="accent4">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3-B703-48E5-9D8E-3A5E134D59D6}"/>
              </c:ext>
            </c:extLst>
          </c:dPt>
          <c:dPt>
            <c:idx val="10"/>
            <c:bubble3D val="0"/>
            <c:spPr>
              <a:solidFill>
                <a:schemeClr val="accent5">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5-B703-48E5-9D8E-3A5E134D59D6}"/>
              </c:ext>
            </c:extLst>
          </c:dPt>
          <c:dPt>
            <c:idx val="11"/>
            <c:bubble3D val="0"/>
            <c:spPr>
              <a:solidFill>
                <a:schemeClr val="accent6">
                  <a:lumMod val="6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7-B703-48E5-9D8E-3A5E134D59D6}"/>
              </c:ext>
            </c:extLst>
          </c:dPt>
          <c:dPt>
            <c:idx val="12"/>
            <c:bubble3D val="0"/>
            <c:spPr>
              <a:solidFill>
                <a:schemeClr val="accent1">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9-B703-48E5-9D8E-3A5E134D59D6}"/>
              </c:ext>
            </c:extLst>
          </c:dPt>
          <c:dPt>
            <c:idx val="13"/>
            <c:bubble3D val="0"/>
            <c:spPr>
              <a:solidFill>
                <a:schemeClr val="accent2">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B-B703-48E5-9D8E-3A5E134D59D6}"/>
              </c:ext>
            </c:extLst>
          </c:dPt>
          <c:dPt>
            <c:idx val="14"/>
            <c:bubble3D val="0"/>
            <c:spPr>
              <a:solidFill>
                <a:schemeClr val="accent3">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D-B703-48E5-9D8E-3A5E134D59D6}"/>
              </c:ext>
            </c:extLst>
          </c:dPt>
          <c:dPt>
            <c:idx val="15"/>
            <c:bubble3D val="0"/>
            <c:spPr>
              <a:solidFill>
                <a:schemeClr val="accent4">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1F-B703-48E5-9D8E-3A5E134D59D6}"/>
              </c:ext>
            </c:extLst>
          </c:dPt>
          <c:dPt>
            <c:idx val="16"/>
            <c:bubble3D val="0"/>
            <c:spPr>
              <a:solidFill>
                <a:schemeClr val="accent5">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1-B703-48E5-9D8E-3A5E134D59D6}"/>
              </c:ext>
            </c:extLst>
          </c:dPt>
          <c:dPt>
            <c:idx val="17"/>
            <c:bubble3D val="0"/>
            <c:spPr>
              <a:solidFill>
                <a:schemeClr val="accent6">
                  <a:lumMod val="80000"/>
                  <a:lumOff val="2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3-B703-48E5-9D8E-3A5E134D59D6}"/>
              </c:ext>
            </c:extLst>
          </c:dPt>
          <c:dPt>
            <c:idx val="18"/>
            <c:bubble3D val="0"/>
            <c:spPr>
              <a:solidFill>
                <a:schemeClr val="accent1">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5-B703-48E5-9D8E-3A5E134D59D6}"/>
              </c:ext>
            </c:extLst>
          </c:dPt>
          <c:dPt>
            <c:idx val="19"/>
            <c:bubble3D val="0"/>
            <c:spPr>
              <a:solidFill>
                <a:schemeClr val="accent2">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7-B703-48E5-9D8E-3A5E134D59D6}"/>
              </c:ext>
            </c:extLst>
          </c:dPt>
          <c:dPt>
            <c:idx val="20"/>
            <c:bubble3D val="0"/>
            <c:spPr>
              <a:solidFill>
                <a:schemeClr val="accent3">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9-B703-48E5-9D8E-3A5E134D59D6}"/>
              </c:ext>
            </c:extLst>
          </c:dPt>
          <c:dPt>
            <c:idx val="21"/>
            <c:bubble3D val="0"/>
            <c:spPr>
              <a:solidFill>
                <a:schemeClr val="accent4">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B-B703-48E5-9D8E-3A5E134D59D6}"/>
              </c:ext>
            </c:extLst>
          </c:dPt>
          <c:dPt>
            <c:idx val="22"/>
            <c:bubble3D val="0"/>
            <c:spPr>
              <a:solidFill>
                <a:schemeClr val="accent5">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D-B703-48E5-9D8E-3A5E134D59D6}"/>
              </c:ext>
            </c:extLst>
          </c:dPt>
          <c:dPt>
            <c:idx val="23"/>
            <c:bubble3D val="0"/>
            <c:spPr>
              <a:solidFill>
                <a:schemeClr val="accent6">
                  <a:lumMod val="8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2F-B703-48E5-9D8E-3A5E134D59D6}"/>
              </c:ext>
            </c:extLst>
          </c:dPt>
          <c:dPt>
            <c:idx val="24"/>
            <c:bubble3D val="0"/>
            <c:spPr>
              <a:solidFill>
                <a:schemeClr val="accent1">
                  <a:lumMod val="60000"/>
                  <a:lumOff val="40000"/>
                </a:schemeClr>
              </a:solidFill>
              <a:ln>
                <a:noFill/>
              </a:ln>
              <a:effectLst>
                <a:outerShdw blurRad="254000" sx="102000" sy="102000" algn="ctr" rotWithShape="0">
                  <a:prstClr val="black">
                    <a:alpha val="20000"/>
                  </a:prstClr>
                </a:outerShdw>
              </a:effectLst>
              <a:sp3d/>
            </c:spPr>
            <c:extLst xmlns:c16r2="http://schemas.microsoft.com/office/drawing/2015/06/chart">
              <c:ext xmlns:c16="http://schemas.microsoft.com/office/drawing/2014/chart" uri="{C3380CC4-5D6E-409C-BE32-E72D297353CC}">
                <c16:uniqueId val="{00000031-B703-48E5-9D8E-3A5E134D59D6}"/>
              </c:ext>
            </c:extLst>
          </c:dPt>
          <c:dLbls>
            <c:dLbl>
              <c:idx val="0"/>
              <c:delete val="1"/>
              <c:extLst xmlns:c16r2="http://schemas.microsoft.com/office/drawing/2015/06/chart">
                <c:ext xmlns:c16="http://schemas.microsoft.com/office/drawing/2014/chart" uri="{C3380CC4-5D6E-409C-BE32-E72D297353CC}">
                  <c16:uniqueId val="{00000001-B703-48E5-9D8E-3A5E134D59D6}"/>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3-B703-48E5-9D8E-3A5E134D59D6}"/>
                </c:ext>
                <c:ext xmlns:c15="http://schemas.microsoft.com/office/drawing/2012/chart" uri="{CE6537A1-D6FC-4f65-9D91-7224C49458BB}"/>
              </c:extLst>
            </c:dLbl>
            <c:dLbl>
              <c:idx val="2"/>
              <c:layout>
                <c:manualLayout>
                  <c:x val="-0.15724529906755724"/>
                  <c:y val="-3.149136513577826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lt1"/>
                        </a:solidFill>
                        <a:latin typeface="+mn-lt"/>
                        <a:ea typeface="+mn-ea"/>
                        <a:cs typeface="+mn-cs"/>
                      </a:defRPr>
                    </a:pPr>
                    <a:r>
                      <a:rPr lang="en-US"/>
                      <a:t>Programmation</a:t>
                    </a:r>
                    <a:r>
                      <a:rPr lang="en-US" baseline="0"/>
                      <a:t>
</a:t>
                    </a:r>
                    <a:fld id="{BC8F65CF-A5ED-47CE-A2E4-6ABA4F7F82E3}" type="PERCENTAGE">
                      <a:rPr lang="en-US" baseline="0"/>
                      <a:pPr>
                        <a:defRPr sz="1000" b="1" i="0" u="none" strike="noStrike" kern="1200" baseline="0">
                          <a:solidFill>
                            <a:schemeClr val="lt1"/>
                          </a:solidFill>
                          <a:latin typeface="+mn-lt"/>
                          <a:ea typeface="+mn-ea"/>
                          <a:cs typeface="+mn-cs"/>
                        </a:defRPr>
                      </a:pPr>
                      <a:t>[POURCENTAGE]</a:t>
                    </a:fld>
                    <a:endParaRPr lang="en-US" baseline="0"/>
                  </a:p>
                </c:rich>
              </c:tx>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B703-48E5-9D8E-3A5E134D59D6}"/>
                </c:ex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manualLayout>
                      <c:w val="0.26286847222461224"/>
                      <c:h val="0.15046376012336976"/>
                    </c:manualLayout>
                  </c15:layout>
                  <c15:dlblFieldTable/>
                  <c15:showDataLabelsRange val="0"/>
                </c:ext>
              </c:extLst>
            </c:dLbl>
            <c:dLbl>
              <c:idx val="3"/>
              <c:delete val="1"/>
              <c:extLst xmlns:c16r2="http://schemas.microsoft.com/office/drawing/2015/06/chart">
                <c:ext xmlns:c16="http://schemas.microsoft.com/office/drawing/2014/chart" uri="{C3380CC4-5D6E-409C-BE32-E72D297353CC}">
                  <c16:uniqueId val="{00000007-B703-48E5-9D8E-3A5E134D59D6}"/>
                </c:ext>
                <c:ext xmlns:c15="http://schemas.microsoft.com/office/drawing/2012/chart" uri="{CE6537A1-D6FC-4f65-9D91-7224C49458BB}"/>
              </c:extLst>
            </c:dLbl>
            <c:dLbl>
              <c:idx val="4"/>
              <c:layout>
                <c:manualLayout>
                  <c:x val="8.9337014265661374E-2"/>
                  <c:y val="-3.1271382905930532E-2"/>
                </c:manualLayout>
              </c:layout>
              <c:tx>
                <c:rich>
                  <a:bodyPr/>
                  <a:lstStyle/>
                  <a:p>
                    <a:r>
                      <a:rPr lang="en-US" baseline="0"/>
                      <a:t>Prix en magasin
</a:t>
                    </a:r>
                    <a:fld id="{E30F4141-5D9B-4F1A-9F72-D7AE14074A30}"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B703-48E5-9D8E-3A5E134D59D6}"/>
                </c:ext>
                <c:ext xmlns:c15="http://schemas.microsoft.com/office/drawing/2012/chart" uri="{CE6537A1-D6FC-4f65-9D91-7224C49458BB}">
                  <c15:layout/>
                  <c15:dlblFieldTable/>
                  <c15:showDataLabelsRange val="0"/>
                </c:ext>
              </c:extLst>
            </c:dLbl>
            <c:dLbl>
              <c:idx val="5"/>
              <c:delete val="1"/>
              <c:extLst xmlns:c16r2="http://schemas.microsoft.com/office/drawing/2015/06/chart">
                <c:ext xmlns:c16="http://schemas.microsoft.com/office/drawing/2014/chart" uri="{C3380CC4-5D6E-409C-BE32-E72D297353CC}">
                  <c16:uniqueId val="{0000000B-B703-48E5-9D8E-3A5E134D59D6}"/>
                </c:ext>
                <c:ext xmlns:c15="http://schemas.microsoft.com/office/drawing/2012/chart" uri="{CE6537A1-D6FC-4f65-9D91-7224C49458BB}"/>
              </c:extLst>
            </c:dLbl>
            <c:dLbl>
              <c:idx val="6"/>
              <c:delete val="1"/>
              <c:extLst xmlns:c16r2="http://schemas.microsoft.com/office/drawing/2015/06/chart">
                <c:ext xmlns:c16="http://schemas.microsoft.com/office/drawing/2014/chart" uri="{C3380CC4-5D6E-409C-BE32-E72D297353CC}">
                  <c16:uniqueId val="{0000000D-B703-48E5-9D8E-3A5E134D59D6}"/>
                </c:ext>
                <c:ext xmlns:c15="http://schemas.microsoft.com/office/drawing/2012/chart" uri="{CE6537A1-D6FC-4f65-9D91-7224C49458BB}"/>
              </c:extLst>
            </c:dLbl>
            <c:dLbl>
              <c:idx val="7"/>
              <c:layout>
                <c:manualLayout>
                  <c:x val="0.16316125876085646"/>
                  <c:y val="-9.7833879714452517E-3"/>
                </c:manualLayout>
              </c:layout>
              <c:tx>
                <c:rich>
                  <a:bodyPr/>
                  <a:lstStyle/>
                  <a:p>
                    <a:r>
                      <a:rPr lang="fr-FR"/>
                      <a:t>Difficile de la remplir</a:t>
                    </a:r>
                    <a:r>
                      <a:rPr lang="fr-FR" baseline="0"/>
                      <a:t>
</a:t>
                    </a:r>
                    <a:fld id="{06B626E7-8B87-4FB5-893A-3D638E1CFF34}" type="PERCENTAGE">
                      <a:rPr lang="fr-FR" baseline="0"/>
                      <a:pPr/>
                      <a:t>[POURCENTAGE]</a:t>
                    </a:fld>
                    <a:endParaRPr lang="fr-FR"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F-B703-48E5-9D8E-3A5E134D59D6}"/>
                </c:ext>
                <c:ext xmlns:c15="http://schemas.microsoft.com/office/drawing/2012/chart" uri="{CE6537A1-D6FC-4f65-9D91-7224C49458BB}">
                  <c15:layout/>
                  <c15:dlblFieldTable/>
                  <c15:showDataLabelsRange val="0"/>
                </c:ext>
              </c:extLst>
            </c:dLbl>
            <c:dLbl>
              <c:idx val="8"/>
              <c:delete val="1"/>
              <c:extLst xmlns:c16r2="http://schemas.microsoft.com/office/drawing/2015/06/chart">
                <c:ext xmlns:c16="http://schemas.microsoft.com/office/drawing/2014/chart" uri="{C3380CC4-5D6E-409C-BE32-E72D297353CC}">
                  <c16:uniqueId val="{00000011-B703-48E5-9D8E-3A5E134D59D6}"/>
                </c:ext>
                <c:ext xmlns:c15="http://schemas.microsoft.com/office/drawing/2012/chart" uri="{CE6537A1-D6FC-4f65-9D91-7224C49458BB}"/>
              </c:extLst>
            </c:dLbl>
            <c:dLbl>
              <c:idx val="9"/>
              <c:delete val="1"/>
              <c:extLst xmlns:c16r2="http://schemas.microsoft.com/office/drawing/2015/06/chart">
                <c:ext xmlns:c16="http://schemas.microsoft.com/office/drawing/2014/chart" uri="{C3380CC4-5D6E-409C-BE32-E72D297353CC}">
                  <c16:uniqueId val="{00000013-B703-48E5-9D8E-3A5E134D59D6}"/>
                </c:ext>
                <c:ext xmlns:c15="http://schemas.microsoft.com/office/drawing/2012/chart" uri="{CE6537A1-D6FC-4f65-9D91-7224C49458BB}"/>
              </c:extLst>
            </c:dLbl>
            <c:dLbl>
              <c:idx val="10"/>
              <c:delete val="1"/>
              <c:extLst xmlns:c16r2="http://schemas.microsoft.com/office/drawing/2015/06/chart">
                <c:ext xmlns:c16="http://schemas.microsoft.com/office/drawing/2014/chart" uri="{C3380CC4-5D6E-409C-BE32-E72D297353CC}">
                  <c16:uniqueId val="{00000015-B703-48E5-9D8E-3A5E134D59D6}"/>
                </c:ext>
                <c:ext xmlns:c15="http://schemas.microsoft.com/office/drawing/2012/chart" uri="{CE6537A1-D6FC-4f65-9D91-7224C49458BB}"/>
              </c:extLst>
            </c:dLbl>
            <c:dLbl>
              <c:idx val="11"/>
              <c:delete val="1"/>
              <c:extLst xmlns:c16r2="http://schemas.microsoft.com/office/drawing/2015/06/chart">
                <c:ext xmlns:c16="http://schemas.microsoft.com/office/drawing/2014/chart" uri="{C3380CC4-5D6E-409C-BE32-E72D297353CC}">
                  <c16:uniqueId val="{00000017-B703-48E5-9D8E-3A5E134D59D6}"/>
                </c:ext>
                <c:ext xmlns:c15="http://schemas.microsoft.com/office/drawing/2012/chart" uri="{CE6537A1-D6FC-4f65-9D91-7224C49458BB}"/>
              </c:extLst>
            </c:dLbl>
            <c:dLbl>
              <c:idx val="12"/>
              <c:delete val="1"/>
              <c:extLst xmlns:c16r2="http://schemas.microsoft.com/office/drawing/2015/06/chart">
                <c:ext xmlns:c16="http://schemas.microsoft.com/office/drawing/2014/chart" uri="{C3380CC4-5D6E-409C-BE32-E72D297353CC}">
                  <c16:uniqueId val="{00000019-B703-48E5-9D8E-3A5E134D59D6}"/>
                </c:ext>
                <c:ext xmlns:c15="http://schemas.microsoft.com/office/drawing/2012/chart" uri="{CE6537A1-D6FC-4f65-9D91-7224C49458BB}"/>
              </c:extLst>
            </c:dLbl>
            <c:dLbl>
              <c:idx val="13"/>
              <c:delete val="1"/>
              <c:extLst xmlns:c16r2="http://schemas.microsoft.com/office/drawing/2015/06/chart">
                <c:ext xmlns:c16="http://schemas.microsoft.com/office/drawing/2014/chart" uri="{C3380CC4-5D6E-409C-BE32-E72D297353CC}">
                  <c16:uniqueId val="{0000001B-B703-48E5-9D8E-3A5E134D59D6}"/>
                </c:ext>
                <c:ext xmlns:c15="http://schemas.microsoft.com/office/drawing/2012/chart" uri="{CE6537A1-D6FC-4f65-9D91-7224C49458BB}"/>
              </c:extLst>
            </c:dLbl>
            <c:dLbl>
              <c:idx val="14"/>
              <c:delete val="1"/>
              <c:extLst xmlns:c16r2="http://schemas.microsoft.com/office/drawing/2015/06/chart">
                <c:ext xmlns:c16="http://schemas.microsoft.com/office/drawing/2014/chart" uri="{C3380CC4-5D6E-409C-BE32-E72D297353CC}">
                  <c16:uniqueId val="{0000001D-B703-48E5-9D8E-3A5E134D59D6}"/>
                </c:ext>
                <c:ext xmlns:c15="http://schemas.microsoft.com/office/drawing/2012/chart" uri="{CE6537A1-D6FC-4f65-9D91-7224C49458BB}"/>
              </c:extLst>
            </c:dLbl>
            <c:dLbl>
              <c:idx val="15"/>
              <c:layout>
                <c:manualLayout>
                  <c:x val="6.8775336114518512E-2"/>
                  <c:y val="-3.1003809348734132E-2"/>
                </c:manualLayout>
              </c:layout>
              <c:tx>
                <c:rich>
                  <a:bodyPr/>
                  <a:lstStyle/>
                  <a:p>
                    <a:r>
                      <a:rPr lang="en-US"/>
                      <a:t>Niveau d'eau incertain</a:t>
                    </a:r>
                    <a:r>
                      <a:rPr lang="en-US" baseline="0"/>
                      <a:t>
</a:t>
                    </a:r>
                    <a:fld id="{EEDEF1BA-851A-47EB-8CC5-F35D35882AAF}"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F-B703-48E5-9D8E-3A5E134D59D6}"/>
                </c:ext>
                <c:ext xmlns:c15="http://schemas.microsoft.com/office/drawing/2012/chart" uri="{CE6537A1-D6FC-4f65-9D91-7224C49458BB}">
                  <c15:layout/>
                  <c15:dlblFieldTable/>
                  <c15:showDataLabelsRange val="0"/>
                </c:ext>
              </c:extLst>
            </c:dLbl>
            <c:dLbl>
              <c:idx val="16"/>
              <c:delete val="1"/>
              <c:extLst xmlns:c16r2="http://schemas.microsoft.com/office/drawing/2015/06/chart">
                <c:ext xmlns:c16="http://schemas.microsoft.com/office/drawing/2014/chart" uri="{C3380CC4-5D6E-409C-BE32-E72D297353CC}">
                  <c16:uniqueId val="{00000021-B703-48E5-9D8E-3A5E134D59D6}"/>
                </c:ext>
                <c:ext xmlns:c15="http://schemas.microsoft.com/office/drawing/2012/chart" uri="{CE6537A1-D6FC-4f65-9D91-7224C49458BB}"/>
              </c:extLst>
            </c:dLbl>
            <c:dLbl>
              <c:idx val="17"/>
              <c:delete val="1"/>
              <c:extLst xmlns:c16r2="http://schemas.microsoft.com/office/drawing/2015/06/chart">
                <c:ext xmlns:c16="http://schemas.microsoft.com/office/drawing/2014/chart" uri="{C3380CC4-5D6E-409C-BE32-E72D297353CC}">
                  <c16:uniqueId val="{00000023-B703-48E5-9D8E-3A5E134D59D6}"/>
                </c:ext>
                <c:ext xmlns:c15="http://schemas.microsoft.com/office/drawing/2012/chart" uri="{CE6537A1-D6FC-4f65-9D91-7224C49458BB}"/>
              </c:extLst>
            </c:dLbl>
            <c:dLbl>
              <c:idx val="18"/>
              <c:delete val="1"/>
              <c:extLst xmlns:c16r2="http://schemas.microsoft.com/office/drawing/2015/06/chart">
                <c:ext xmlns:c16="http://schemas.microsoft.com/office/drawing/2014/chart" uri="{C3380CC4-5D6E-409C-BE32-E72D297353CC}">
                  <c16:uniqueId val="{00000025-B703-48E5-9D8E-3A5E134D59D6}"/>
                </c:ext>
                <c:ext xmlns:c15="http://schemas.microsoft.com/office/drawing/2012/chart" uri="{CE6537A1-D6FC-4f65-9D91-7224C49458BB}"/>
              </c:extLst>
            </c:dLbl>
            <c:dLbl>
              <c:idx val="19"/>
              <c:delete val="1"/>
              <c:extLst xmlns:c16r2="http://schemas.microsoft.com/office/drawing/2015/06/chart">
                <c:ext xmlns:c16="http://schemas.microsoft.com/office/drawing/2014/chart" uri="{C3380CC4-5D6E-409C-BE32-E72D297353CC}">
                  <c16:uniqueId val="{00000027-B703-48E5-9D8E-3A5E134D59D6}"/>
                </c:ext>
                <c:ext xmlns:c15="http://schemas.microsoft.com/office/drawing/2012/chart" uri="{CE6537A1-D6FC-4f65-9D91-7224C49458BB}"/>
              </c:extLst>
            </c:dLbl>
            <c:dLbl>
              <c:idx val="20"/>
              <c:delete val="1"/>
              <c:extLst xmlns:c16r2="http://schemas.microsoft.com/office/drawing/2015/06/chart">
                <c:ext xmlns:c16="http://schemas.microsoft.com/office/drawing/2014/chart" uri="{C3380CC4-5D6E-409C-BE32-E72D297353CC}">
                  <c16:uniqueId val="{00000029-B703-48E5-9D8E-3A5E134D59D6}"/>
                </c:ext>
                <c:ext xmlns:c15="http://schemas.microsoft.com/office/drawing/2012/chart" uri="{CE6537A1-D6FC-4f65-9D91-7224C49458BB}"/>
              </c:extLst>
            </c:dLbl>
            <c:dLbl>
              <c:idx val="21"/>
              <c:delete val="1"/>
              <c:extLst xmlns:c16r2="http://schemas.microsoft.com/office/drawing/2015/06/chart">
                <c:ext xmlns:c16="http://schemas.microsoft.com/office/drawing/2014/chart" uri="{C3380CC4-5D6E-409C-BE32-E72D297353CC}">
                  <c16:uniqueId val="{0000002B-B703-48E5-9D8E-3A5E134D59D6}"/>
                </c:ext>
                <c:ext xmlns:c15="http://schemas.microsoft.com/office/drawing/2012/chart" uri="{CE6537A1-D6FC-4f65-9D91-7224C49458BB}"/>
              </c:extLst>
            </c:dLbl>
            <c:dLbl>
              <c:idx val="22"/>
              <c:delete val="1"/>
              <c:extLst xmlns:c16r2="http://schemas.microsoft.com/office/drawing/2015/06/chart">
                <c:ext xmlns:c16="http://schemas.microsoft.com/office/drawing/2014/chart" uri="{C3380CC4-5D6E-409C-BE32-E72D297353CC}">
                  <c16:uniqueId val="{0000002D-B703-48E5-9D8E-3A5E134D59D6}"/>
                </c:ext>
                <c:ext xmlns:c15="http://schemas.microsoft.com/office/drawing/2012/chart" uri="{CE6537A1-D6FC-4f65-9D91-7224C49458BB}"/>
              </c:extLst>
            </c:dLbl>
            <c:dLbl>
              <c:idx val="23"/>
              <c:layout>
                <c:manualLayout>
                  <c:x val="2.2556854917019118E-2"/>
                  <c:y val="1.8783663715187447E-2"/>
                </c:manualLayout>
              </c:layout>
              <c:tx>
                <c:rich>
                  <a:bodyPr/>
                  <a:lstStyle/>
                  <a:p>
                    <a:r>
                      <a:rPr lang="en-US"/>
                      <a:t>Cafetière en panne</a:t>
                    </a:r>
                    <a:r>
                      <a:rPr lang="en-US" baseline="0"/>
                      <a:t>
</a:t>
                    </a:r>
                    <a:fld id="{9AAFF6BE-75D5-4035-9A14-DDC8CBA2C5A5}"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2F-B703-48E5-9D8E-3A5E134D59D6}"/>
                </c:ext>
                <c:ext xmlns:c15="http://schemas.microsoft.com/office/drawing/2012/chart" uri="{CE6537A1-D6FC-4f65-9D91-7224C49458BB}">
                  <c15:layout/>
                  <c15:dlblFieldTable/>
                  <c15:showDataLabelsRange val="0"/>
                </c:ext>
              </c:extLst>
            </c:dLbl>
            <c:dLbl>
              <c:idx val="24"/>
              <c:layout>
                <c:manualLayout>
                  <c:x val="-4.3216620245291694E-2"/>
                  <c:y val="-0.18925620678738114"/>
                </c:manualLayout>
              </c:layout>
              <c:tx>
                <c:rich>
                  <a:bodyPr/>
                  <a:lstStyle/>
                  <a:p>
                    <a:r>
                      <a:rPr lang="en-US"/>
                      <a:t>Autres</a:t>
                    </a:r>
                    <a:r>
                      <a:rPr lang="en-US" baseline="0"/>
                      <a:t>
</a:t>
                    </a:r>
                    <a:fld id="{8EB8C6BA-03D6-486D-9772-D85AE5BB8D3F}" type="PERCENTAGE">
                      <a:rPr lang="en-US" baseline="0"/>
                      <a:pPr/>
                      <a:t>[POURCENTAGE]</a:t>
                    </a:fld>
                    <a:endParaRPr lang="en-US" baseline="0"/>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31-B703-48E5-9D8E-3A5E134D59D6}"/>
                </c:ext>
                <c:ext xmlns:c15="http://schemas.microsoft.com/office/drawing/2012/chart" uri="{CE6537A1-D6FC-4f65-9D91-7224C49458BB}">
                  <c15:layout/>
                  <c15:dlblFieldTable/>
                  <c15:showDataLabelsRange val="0"/>
                </c:ext>
              </c:extLst>
            </c:dLbl>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fr-FR"/>
              </a:p>
            </c:txPr>
            <c:dLblPos val="ctr"/>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ext>
            </c:extLst>
          </c:dLbls>
          <c:val>
            <c:numRef>
              <c:f>'[SAV Cafetière.xlsx]Feuil1'!$M$21:$M$45</c:f>
              <c:numCache>
                <c:formatCode>0.0</c:formatCode>
                <c:ptCount val="25"/>
                <c:pt idx="0">
                  <c:v>0</c:v>
                </c:pt>
                <c:pt idx="1">
                  <c:v>0</c:v>
                </c:pt>
                <c:pt idx="2">
                  <c:v>7.8740157480314936</c:v>
                </c:pt>
                <c:pt idx="3">
                  <c:v>0</c:v>
                </c:pt>
                <c:pt idx="4">
                  <c:v>7.0866141732283463</c:v>
                </c:pt>
                <c:pt idx="5">
                  <c:v>0</c:v>
                </c:pt>
                <c:pt idx="6">
                  <c:v>0</c:v>
                </c:pt>
                <c:pt idx="7">
                  <c:v>8.6614173228346463</c:v>
                </c:pt>
                <c:pt idx="8">
                  <c:v>0</c:v>
                </c:pt>
                <c:pt idx="9">
                  <c:v>0</c:v>
                </c:pt>
                <c:pt idx="10">
                  <c:v>0</c:v>
                </c:pt>
                <c:pt idx="11">
                  <c:v>0</c:v>
                </c:pt>
                <c:pt idx="12">
                  <c:v>0</c:v>
                </c:pt>
                <c:pt idx="13">
                  <c:v>0</c:v>
                </c:pt>
                <c:pt idx="14">
                  <c:v>0</c:v>
                </c:pt>
                <c:pt idx="15">
                  <c:v>7.0866141732283463</c:v>
                </c:pt>
                <c:pt idx="16">
                  <c:v>0</c:v>
                </c:pt>
                <c:pt idx="17">
                  <c:v>0</c:v>
                </c:pt>
                <c:pt idx="18">
                  <c:v>0</c:v>
                </c:pt>
                <c:pt idx="19">
                  <c:v>0</c:v>
                </c:pt>
                <c:pt idx="20">
                  <c:v>0</c:v>
                </c:pt>
                <c:pt idx="21">
                  <c:v>0</c:v>
                </c:pt>
                <c:pt idx="22">
                  <c:v>0</c:v>
                </c:pt>
                <c:pt idx="23">
                  <c:v>11.023622047244094</c:v>
                </c:pt>
                <c:pt idx="24">
                  <c:v>58.267716535433067</c:v>
                </c:pt>
              </c:numCache>
            </c:numRef>
          </c:val>
          <c:extLst xmlns:c16r2="http://schemas.microsoft.com/office/drawing/2015/06/chart">
            <c:ext xmlns:c16="http://schemas.microsoft.com/office/drawing/2014/chart" uri="{C3380CC4-5D6E-409C-BE32-E72D297353CC}">
              <c16:uniqueId val="{00000032-B703-48E5-9D8E-3A5E134D59D6}"/>
            </c:ext>
          </c:extLst>
        </c:ser>
        <c:dLbls>
          <c:dLblPos val="ctr"/>
          <c:showLegendKey val="0"/>
          <c:showVal val="0"/>
          <c:showCatName val="0"/>
          <c:showSerName val="0"/>
          <c:showPercent val="1"/>
          <c:showBubbleSize val="0"/>
          <c:showLeaderLines val="0"/>
        </c:dLbls>
      </c:pie3DChart>
      <c:spPr>
        <a:noFill/>
        <a:ln>
          <a:noFill/>
        </a:ln>
        <a:effectLst/>
      </c:spPr>
    </c:plotArea>
    <c:plotVisOnly val="1"/>
    <c:dispBlanksAs val="zero"/>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fr-F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99300" cy="10234613"/>
          </a:xfrm>
          <a:prstGeom prst="roundRect">
            <a:avLst>
              <a:gd name="adj" fmla="val 19"/>
            </a:avLst>
          </a:prstGeom>
          <a:solidFill>
            <a:srgbClr val="FFFFFF"/>
          </a:solidFill>
          <a:ln w="9360">
            <a:noFill/>
            <a:miter lim="800000"/>
            <a:headEnd/>
            <a:tailEnd/>
          </a:ln>
          <a:effectLst/>
        </p:spPr>
        <p:txBody>
          <a:bodyPr wrap="none" anchor="ctr"/>
          <a:lstStyle/>
          <a:p>
            <a:pPr>
              <a:defRPr/>
            </a:pPr>
            <a:endParaRPr lang="fr-FR">
              <a:ea typeface="+mn-ea"/>
              <a:cs typeface="Arial Unicode MS" pitchFamily="32" charset="0"/>
            </a:endParaRPr>
          </a:p>
        </p:txBody>
      </p:sp>
      <p:sp>
        <p:nvSpPr>
          <p:cNvPr id="3074" name="AutoShape 2"/>
          <p:cNvSpPr>
            <a:spLocks noChangeArrowheads="1"/>
          </p:cNvSpPr>
          <p:nvPr/>
        </p:nvSpPr>
        <p:spPr bwMode="auto">
          <a:xfrm>
            <a:off x="0" y="0"/>
            <a:ext cx="7099300" cy="10234613"/>
          </a:xfrm>
          <a:prstGeom prst="roundRect">
            <a:avLst>
              <a:gd name="adj" fmla="val 19"/>
            </a:avLst>
          </a:prstGeom>
          <a:solidFill>
            <a:srgbClr val="FFFFFF"/>
          </a:solidFill>
          <a:ln w="9525">
            <a:noFill/>
            <a:round/>
            <a:headEnd/>
            <a:tailEnd/>
          </a:ln>
          <a:effectLst/>
        </p:spPr>
        <p:txBody>
          <a:bodyPr wrap="none" anchor="ctr"/>
          <a:lstStyle/>
          <a:p>
            <a:pPr>
              <a:defRPr/>
            </a:pPr>
            <a:endParaRPr lang="fr-FR">
              <a:ea typeface="+mn-ea"/>
              <a:cs typeface="Arial Unicode MS" pitchFamily="32" charset="0"/>
            </a:endParaRPr>
          </a:p>
        </p:txBody>
      </p:sp>
      <p:sp>
        <p:nvSpPr>
          <p:cNvPr id="3075" name="AutoShape 3"/>
          <p:cNvSpPr>
            <a:spLocks noChangeArrowheads="1"/>
          </p:cNvSpPr>
          <p:nvPr/>
        </p:nvSpPr>
        <p:spPr bwMode="auto">
          <a:xfrm>
            <a:off x="0" y="0"/>
            <a:ext cx="7099300" cy="10234613"/>
          </a:xfrm>
          <a:prstGeom prst="roundRect">
            <a:avLst>
              <a:gd name="adj" fmla="val 19"/>
            </a:avLst>
          </a:prstGeom>
          <a:solidFill>
            <a:srgbClr val="FFFFFF"/>
          </a:solidFill>
          <a:ln w="9525">
            <a:noFill/>
            <a:round/>
            <a:headEnd/>
            <a:tailEnd/>
          </a:ln>
          <a:effectLst/>
        </p:spPr>
        <p:txBody>
          <a:bodyPr wrap="none" anchor="ctr"/>
          <a:lstStyle/>
          <a:p>
            <a:pPr>
              <a:defRPr/>
            </a:pPr>
            <a:endParaRPr lang="fr-FR">
              <a:ea typeface="+mn-ea"/>
              <a:cs typeface="Arial Unicode MS" pitchFamily="32" charset="0"/>
            </a:endParaRPr>
          </a:p>
        </p:txBody>
      </p:sp>
      <p:sp>
        <p:nvSpPr>
          <p:cNvPr id="3076" name="AutoShape 4"/>
          <p:cNvSpPr>
            <a:spLocks noChangeArrowheads="1"/>
          </p:cNvSpPr>
          <p:nvPr/>
        </p:nvSpPr>
        <p:spPr bwMode="auto">
          <a:xfrm>
            <a:off x="0" y="0"/>
            <a:ext cx="7099300" cy="10234613"/>
          </a:xfrm>
          <a:prstGeom prst="roundRect">
            <a:avLst>
              <a:gd name="adj" fmla="val 19"/>
            </a:avLst>
          </a:prstGeom>
          <a:solidFill>
            <a:srgbClr val="FFFFFF"/>
          </a:solidFill>
          <a:ln w="9525">
            <a:noFill/>
            <a:round/>
            <a:headEnd/>
            <a:tailEnd/>
          </a:ln>
          <a:effectLst/>
        </p:spPr>
        <p:txBody>
          <a:bodyPr wrap="none" anchor="ctr"/>
          <a:lstStyle/>
          <a:p>
            <a:pPr>
              <a:defRPr/>
            </a:pPr>
            <a:endParaRPr lang="fr-FR">
              <a:ea typeface="+mn-ea"/>
              <a:cs typeface="Arial Unicode MS" pitchFamily="32" charset="0"/>
            </a:endParaRPr>
          </a:p>
        </p:txBody>
      </p:sp>
      <p:sp>
        <p:nvSpPr>
          <p:cNvPr id="3077" name="Text Box 5"/>
          <p:cNvSpPr txBox="1">
            <a:spLocks noChangeArrowheads="1"/>
          </p:cNvSpPr>
          <p:nvPr/>
        </p:nvSpPr>
        <p:spPr bwMode="auto">
          <a:xfrm>
            <a:off x="0" y="0"/>
            <a:ext cx="3087688" cy="501650"/>
          </a:xfrm>
          <a:prstGeom prst="rect">
            <a:avLst/>
          </a:prstGeom>
          <a:noFill/>
          <a:ln w="9525">
            <a:noFill/>
            <a:round/>
            <a:headEnd/>
            <a:tailEnd/>
          </a:ln>
          <a:effectLst/>
        </p:spPr>
        <p:txBody>
          <a:bodyPr wrap="none" anchor="ctr"/>
          <a:lstStyle/>
          <a:p>
            <a:pPr>
              <a:defRPr/>
            </a:pPr>
            <a:endParaRPr lang="fr-FR">
              <a:ea typeface="+mn-ea"/>
              <a:cs typeface="Arial Unicode MS" pitchFamily="32" charset="0"/>
            </a:endParaRPr>
          </a:p>
        </p:txBody>
      </p:sp>
      <p:sp>
        <p:nvSpPr>
          <p:cNvPr id="3078" name="Text Box 6"/>
          <p:cNvSpPr txBox="1">
            <a:spLocks noChangeArrowheads="1"/>
          </p:cNvSpPr>
          <p:nvPr/>
        </p:nvSpPr>
        <p:spPr bwMode="auto">
          <a:xfrm>
            <a:off x="4014788" y="0"/>
            <a:ext cx="3087687" cy="501650"/>
          </a:xfrm>
          <a:prstGeom prst="rect">
            <a:avLst/>
          </a:prstGeom>
          <a:noFill/>
          <a:ln w="9525">
            <a:noFill/>
            <a:round/>
            <a:headEnd/>
            <a:tailEnd/>
          </a:ln>
          <a:effectLst/>
        </p:spPr>
        <p:txBody>
          <a:bodyPr wrap="none" anchor="ctr"/>
          <a:lstStyle/>
          <a:p>
            <a:pPr>
              <a:defRPr/>
            </a:pPr>
            <a:endParaRPr lang="fr-FR">
              <a:ea typeface="+mn-ea"/>
              <a:cs typeface="Arial Unicode MS" pitchFamily="32" charset="0"/>
            </a:endParaRPr>
          </a:p>
        </p:txBody>
      </p:sp>
      <p:sp>
        <p:nvSpPr>
          <p:cNvPr id="54280" name="Rectangle 7"/>
          <p:cNvSpPr>
            <a:spLocks noGrp="1" noRot="1" noChangeAspect="1" noChangeArrowheads="1"/>
          </p:cNvSpPr>
          <p:nvPr>
            <p:ph type="sldImg"/>
          </p:nvPr>
        </p:nvSpPr>
        <p:spPr bwMode="auto">
          <a:xfrm>
            <a:off x="977900" y="755650"/>
            <a:ext cx="5143500" cy="3856038"/>
          </a:xfrm>
          <a:prstGeom prst="rect">
            <a:avLst/>
          </a:prstGeom>
          <a:solidFill>
            <a:srgbClr val="FFFFFF"/>
          </a:solidFill>
          <a:ln w="9360">
            <a:solidFill>
              <a:srgbClr val="000000"/>
            </a:solidFill>
            <a:miter lim="800000"/>
            <a:headEnd/>
            <a:tailEnd/>
          </a:ln>
        </p:spPr>
      </p:sp>
      <p:sp>
        <p:nvSpPr>
          <p:cNvPr id="3080" name="Rectangle 8"/>
          <p:cNvSpPr>
            <a:spLocks noGrp="1" noChangeArrowheads="1"/>
          </p:cNvSpPr>
          <p:nvPr>
            <p:ph type="body"/>
          </p:nvPr>
        </p:nvSpPr>
        <p:spPr bwMode="auto">
          <a:xfrm>
            <a:off x="927100" y="4868863"/>
            <a:ext cx="5245100" cy="4610100"/>
          </a:xfrm>
          <a:prstGeom prst="rect">
            <a:avLst/>
          </a:prstGeom>
          <a:noFill/>
          <a:ln w="9525">
            <a:noFill/>
            <a:round/>
            <a:headEnd/>
            <a:tailEnd/>
          </a:ln>
          <a:effectLst/>
        </p:spPr>
        <p:txBody>
          <a:bodyPr vert="horz" wrap="square" lIns="94680" tIns="47520" rIns="94680" bIns="47520" numCol="1" anchor="t" anchorCtr="0" compatLnSpc="1">
            <a:prstTxWarp prst="textNoShape">
              <a:avLst/>
            </a:prstTxWarp>
          </a:bodyPr>
          <a:lstStyle/>
          <a:p>
            <a:pPr lvl="0"/>
            <a:endParaRPr lang="fr-FR" noProof="0" smtClean="0"/>
          </a:p>
        </p:txBody>
      </p:sp>
      <p:sp>
        <p:nvSpPr>
          <p:cNvPr id="3081" name="Text Box 9"/>
          <p:cNvSpPr txBox="1">
            <a:spLocks noChangeArrowheads="1"/>
          </p:cNvSpPr>
          <p:nvPr/>
        </p:nvSpPr>
        <p:spPr bwMode="auto">
          <a:xfrm>
            <a:off x="0" y="9736138"/>
            <a:ext cx="3087688" cy="500062"/>
          </a:xfrm>
          <a:prstGeom prst="rect">
            <a:avLst/>
          </a:prstGeom>
          <a:noFill/>
          <a:ln w="9525">
            <a:noFill/>
            <a:round/>
            <a:headEnd/>
            <a:tailEnd/>
          </a:ln>
          <a:effectLst/>
        </p:spPr>
        <p:txBody>
          <a:bodyPr wrap="none" anchor="ctr"/>
          <a:lstStyle/>
          <a:p>
            <a:pPr>
              <a:defRPr/>
            </a:pPr>
            <a:endParaRPr lang="fr-FR">
              <a:ea typeface="+mn-ea"/>
              <a:cs typeface="Arial Unicode MS" pitchFamily="32" charset="0"/>
            </a:endParaRPr>
          </a:p>
        </p:txBody>
      </p:sp>
      <p:sp>
        <p:nvSpPr>
          <p:cNvPr id="3082" name="Rectangle 10"/>
          <p:cNvSpPr>
            <a:spLocks noGrp="1" noChangeArrowheads="1"/>
          </p:cNvSpPr>
          <p:nvPr>
            <p:ph type="sldNum"/>
          </p:nvPr>
        </p:nvSpPr>
        <p:spPr bwMode="auto">
          <a:xfrm>
            <a:off x="4014788" y="9736138"/>
            <a:ext cx="3084512" cy="496887"/>
          </a:xfrm>
          <a:prstGeom prst="rect">
            <a:avLst/>
          </a:prstGeom>
          <a:noFill/>
          <a:ln w="9525">
            <a:noFill/>
            <a:round/>
            <a:headEnd/>
            <a:tailEnd/>
          </a:ln>
          <a:effectLst/>
        </p:spPr>
        <p:txBody>
          <a:bodyPr vert="horz" wrap="square" lIns="94680" tIns="47520" rIns="94680" bIns="47520" numCol="1" anchor="b" anchorCtr="0" compatLnSpc="1">
            <a:prstTxWarp prst="textNoShape">
              <a:avLst/>
            </a:prstTxWarp>
          </a:bodyPr>
          <a:lstStyle>
            <a:lvl1pPr algn="r" eaLnBrk="1">
              <a:buClrTx/>
              <a:buFontTx/>
              <a:buNone/>
              <a:tabLst>
                <a:tab pos="723900" algn="l"/>
                <a:tab pos="1447800" algn="l"/>
                <a:tab pos="2171700" algn="l"/>
                <a:tab pos="2895600" algn="l"/>
              </a:tabLst>
              <a:defRPr sz="1300">
                <a:solidFill>
                  <a:srgbClr val="000000"/>
                </a:solidFill>
                <a:ea typeface="+mn-ea"/>
                <a:cs typeface="Arial Unicode MS" pitchFamily="32" charset="0"/>
              </a:defRPr>
            </a:lvl1pPr>
          </a:lstStyle>
          <a:p>
            <a:pPr>
              <a:defRPr/>
            </a:pPr>
            <a:fld id="{5D3D9CBE-9345-47D9-AFCA-9767A92FD161}" type="slidenum">
              <a:rPr lang="fr-FR"/>
              <a:pPr>
                <a:defRPr/>
              </a:pPr>
              <a:t>‹N°›</a:t>
            </a:fld>
            <a:endParaRPr lang="fr-FR"/>
          </a:p>
        </p:txBody>
      </p:sp>
    </p:spTree>
    <p:extLst>
      <p:ext uri="{BB962C8B-B14F-4D97-AF65-F5344CB8AC3E}">
        <p14:creationId xmlns:p14="http://schemas.microsoft.com/office/powerpoint/2010/main" val="201038560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0"/>
          <p:cNvSpPr>
            <a:spLocks noGrp="1" noChangeArrowheads="1"/>
          </p:cNvSpPr>
          <p:nvPr>
            <p:ph type="sldNum" sz="quarter"/>
          </p:nvPr>
        </p:nvSpPr>
        <p:spPr>
          <a:noFill/>
        </p:spPr>
        <p:txBody>
          <a:bodyPr/>
          <a:lstStyle/>
          <a:p>
            <a:fld id="{027331D9-8EEF-4253-8F22-EE0BB6B3F970}" type="slidenum">
              <a:rPr lang="fr-FR" smtClean="0">
                <a:ea typeface="Arial Unicode MS" pitchFamily="34" charset="-128"/>
                <a:cs typeface="Arial Unicode MS" pitchFamily="34" charset="-128"/>
              </a:rPr>
              <a:pPr/>
              <a:t>1</a:t>
            </a:fld>
            <a:endParaRPr lang="fr-FR" smtClean="0">
              <a:ea typeface="Arial Unicode MS" pitchFamily="34" charset="-128"/>
              <a:cs typeface="Arial Unicode MS" pitchFamily="34" charset="-128"/>
            </a:endParaRPr>
          </a:p>
        </p:txBody>
      </p:sp>
      <p:sp>
        <p:nvSpPr>
          <p:cNvPr id="55299" name="Text Box 1"/>
          <p:cNvSpPr txBox="1">
            <a:spLocks noChangeArrowheads="1"/>
          </p:cNvSpPr>
          <p:nvPr/>
        </p:nvSpPr>
        <p:spPr bwMode="auto">
          <a:xfrm>
            <a:off x="4014788" y="9737725"/>
            <a:ext cx="3087687" cy="500063"/>
          </a:xfrm>
          <a:prstGeom prst="rect">
            <a:avLst/>
          </a:prstGeom>
          <a:noFill/>
          <a:ln w="9525">
            <a:noFill/>
            <a:round/>
            <a:headEnd/>
            <a:tailEnd/>
          </a:ln>
        </p:spPr>
        <p:txBody>
          <a:bodyPr lIns="94680" tIns="47520" rIns="94680" bIns="4752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17DDC65F-D27A-443A-B608-C497A1AEFE6E}" type="slidenum">
              <a:rPr lang="fr-FR" sz="13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fr-FR" sz="1300">
              <a:solidFill>
                <a:srgbClr val="000000"/>
              </a:solidFill>
            </a:endParaRPr>
          </a:p>
        </p:txBody>
      </p:sp>
      <p:sp>
        <p:nvSpPr>
          <p:cNvPr id="55300" name="Rectangle 2"/>
          <p:cNvSpPr>
            <a:spLocks noGrp="1" noRot="1" noChangeAspect="1" noChangeArrowheads="1" noTextEdit="1"/>
          </p:cNvSpPr>
          <p:nvPr>
            <p:ph type="sldImg"/>
          </p:nvPr>
        </p:nvSpPr>
        <p:spPr>
          <a:xfrm>
            <a:off x="977900" y="755650"/>
            <a:ext cx="5149850" cy="3862388"/>
          </a:xfrm>
          <a:ln/>
        </p:spPr>
      </p:sp>
      <p:sp>
        <p:nvSpPr>
          <p:cNvPr id="55301" name="Rectangle 3"/>
          <p:cNvSpPr>
            <a:spLocks noGrp="1" noChangeArrowheads="1"/>
          </p:cNvSpPr>
          <p:nvPr>
            <p:ph type="body" idx="1"/>
          </p:nvPr>
        </p:nvSpPr>
        <p:spPr>
          <a:xfrm>
            <a:off x="927100" y="4868863"/>
            <a:ext cx="5246688" cy="4611687"/>
          </a:xfrm>
          <a:noFill/>
          <a:ln/>
        </p:spPr>
        <p:txBody>
          <a:bodyPr wrap="none" anchor="ctr"/>
          <a:lstStyle/>
          <a:p>
            <a:endParaRPr lang="fr-FR" smtClean="0"/>
          </a:p>
        </p:txBody>
      </p:sp>
    </p:spTree>
    <p:extLst>
      <p:ext uri="{BB962C8B-B14F-4D97-AF65-F5344CB8AC3E}">
        <p14:creationId xmlns:p14="http://schemas.microsoft.com/office/powerpoint/2010/main" val="1193705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0"/>
          <p:cNvSpPr>
            <a:spLocks noGrp="1" noChangeArrowheads="1"/>
          </p:cNvSpPr>
          <p:nvPr>
            <p:ph type="sldNum" sz="quarter"/>
          </p:nvPr>
        </p:nvSpPr>
        <p:spPr>
          <a:noFill/>
        </p:spPr>
        <p:txBody>
          <a:bodyPr/>
          <a:lstStyle/>
          <a:p>
            <a:fld id="{B7FF8713-8B8E-4B32-9FB7-4DD5C8D920BB}" type="slidenum">
              <a:rPr lang="fr-FR" smtClean="0">
                <a:ea typeface="Arial Unicode MS" pitchFamily="34" charset="-128"/>
                <a:cs typeface="Arial Unicode MS" pitchFamily="34" charset="-128"/>
              </a:rPr>
              <a:pPr/>
              <a:t>3</a:t>
            </a:fld>
            <a:endParaRPr lang="fr-FR" smtClean="0">
              <a:ea typeface="Arial Unicode MS" pitchFamily="34" charset="-128"/>
              <a:cs typeface="Arial Unicode MS" pitchFamily="34" charset="-128"/>
            </a:endParaRPr>
          </a:p>
        </p:txBody>
      </p:sp>
      <p:sp>
        <p:nvSpPr>
          <p:cNvPr id="56323" name="Text Box 1"/>
          <p:cNvSpPr txBox="1">
            <a:spLocks noChangeArrowheads="1"/>
          </p:cNvSpPr>
          <p:nvPr/>
        </p:nvSpPr>
        <p:spPr bwMode="auto">
          <a:xfrm>
            <a:off x="4014788" y="9737725"/>
            <a:ext cx="3087687" cy="500063"/>
          </a:xfrm>
          <a:prstGeom prst="rect">
            <a:avLst/>
          </a:prstGeom>
          <a:noFill/>
          <a:ln w="9525">
            <a:noFill/>
            <a:round/>
            <a:headEnd/>
            <a:tailEnd/>
          </a:ln>
        </p:spPr>
        <p:txBody>
          <a:bodyPr lIns="94680" tIns="47520" rIns="94680" bIns="4752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79B3E3F8-AC8C-4804-8FE2-9D9C95414EF7}" type="slidenum">
              <a:rPr lang="fr-FR" sz="13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fr-FR" sz="1300">
              <a:solidFill>
                <a:srgbClr val="000000"/>
              </a:solidFill>
            </a:endParaRPr>
          </a:p>
        </p:txBody>
      </p:sp>
      <p:sp>
        <p:nvSpPr>
          <p:cNvPr id="56324" name="Rectangle 2"/>
          <p:cNvSpPr>
            <a:spLocks noGrp="1" noRot="1" noChangeAspect="1" noChangeArrowheads="1" noTextEdit="1"/>
          </p:cNvSpPr>
          <p:nvPr>
            <p:ph type="sldImg"/>
          </p:nvPr>
        </p:nvSpPr>
        <p:spPr>
          <a:xfrm>
            <a:off x="977900" y="755650"/>
            <a:ext cx="5149850" cy="3862388"/>
          </a:xfrm>
          <a:ln/>
        </p:spPr>
      </p:sp>
      <p:sp>
        <p:nvSpPr>
          <p:cNvPr id="56325" name="Rectangle 3"/>
          <p:cNvSpPr>
            <a:spLocks noGrp="1" noChangeArrowheads="1"/>
          </p:cNvSpPr>
          <p:nvPr>
            <p:ph type="body" idx="1"/>
          </p:nvPr>
        </p:nvSpPr>
        <p:spPr>
          <a:xfrm>
            <a:off x="927100" y="4868863"/>
            <a:ext cx="5246688" cy="4611687"/>
          </a:xfrm>
          <a:noFill/>
          <a:ln/>
        </p:spPr>
        <p:txBody>
          <a:bodyPr wrap="none" anchor="ctr"/>
          <a:lstStyle/>
          <a:p>
            <a:endParaRPr lang="fr-FR" smtClean="0"/>
          </a:p>
        </p:txBody>
      </p:sp>
    </p:spTree>
    <p:extLst>
      <p:ext uri="{BB962C8B-B14F-4D97-AF65-F5344CB8AC3E}">
        <p14:creationId xmlns:p14="http://schemas.microsoft.com/office/powerpoint/2010/main" val="217491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79488" y="755650"/>
            <a:ext cx="5140325" cy="38560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5D3D9CBE-9345-47D9-AFCA-9767A92FD161}" type="slidenum">
              <a:rPr lang="fr-FR" smtClean="0"/>
              <a:pPr>
                <a:defRPr/>
              </a:pPr>
              <a:t>14</a:t>
            </a:fld>
            <a:endParaRPr lang="fr-FR"/>
          </a:p>
        </p:txBody>
      </p:sp>
    </p:spTree>
    <p:extLst>
      <p:ext uri="{BB962C8B-B14F-4D97-AF65-F5344CB8AC3E}">
        <p14:creationId xmlns:p14="http://schemas.microsoft.com/office/powerpoint/2010/main" val="295089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79488" y="755650"/>
            <a:ext cx="5140325" cy="3856038"/>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idx="10"/>
          </p:nvPr>
        </p:nvSpPr>
        <p:spPr/>
        <p:txBody>
          <a:bodyPr/>
          <a:lstStyle/>
          <a:p>
            <a:pPr>
              <a:defRPr/>
            </a:pPr>
            <a:fld id="{5D3D9CBE-9345-47D9-AFCA-9767A92FD161}" type="slidenum">
              <a:rPr lang="fr-FR" smtClean="0"/>
              <a:pPr>
                <a:defRPr/>
              </a:pPr>
              <a:t>15</a:t>
            </a:fld>
            <a:endParaRPr lang="fr-FR"/>
          </a:p>
        </p:txBody>
      </p:sp>
    </p:spTree>
    <p:extLst>
      <p:ext uri="{BB962C8B-B14F-4D97-AF65-F5344CB8AC3E}">
        <p14:creationId xmlns:p14="http://schemas.microsoft.com/office/powerpoint/2010/main" val="2538932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0"/>
          <p:cNvSpPr>
            <a:spLocks noGrp="1" noChangeArrowheads="1"/>
          </p:cNvSpPr>
          <p:nvPr>
            <p:ph type="sldNum" sz="quarter"/>
          </p:nvPr>
        </p:nvSpPr>
        <p:spPr>
          <a:noFill/>
        </p:spPr>
        <p:txBody>
          <a:bodyPr/>
          <a:lstStyle/>
          <a:p>
            <a:fld id="{97B10B9E-C97D-4006-BA8A-169CB1A9193F}" type="slidenum">
              <a:rPr lang="fr-FR" smtClean="0">
                <a:ea typeface="Arial Unicode MS" pitchFamily="34" charset="-128"/>
                <a:cs typeface="Arial Unicode MS" pitchFamily="34" charset="-128"/>
              </a:rPr>
              <a:pPr/>
              <a:t>18</a:t>
            </a:fld>
            <a:endParaRPr lang="fr-FR" smtClean="0">
              <a:ea typeface="Arial Unicode MS" pitchFamily="34" charset="-128"/>
              <a:cs typeface="Arial Unicode MS" pitchFamily="34" charset="-128"/>
            </a:endParaRPr>
          </a:p>
        </p:txBody>
      </p:sp>
      <p:sp>
        <p:nvSpPr>
          <p:cNvPr id="95235" name="Text Box 1"/>
          <p:cNvSpPr txBox="1">
            <a:spLocks noChangeArrowheads="1"/>
          </p:cNvSpPr>
          <p:nvPr/>
        </p:nvSpPr>
        <p:spPr bwMode="auto">
          <a:xfrm>
            <a:off x="4014788" y="9737725"/>
            <a:ext cx="3087687" cy="500063"/>
          </a:xfrm>
          <a:prstGeom prst="rect">
            <a:avLst/>
          </a:prstGeom>
          <a:noFill/>
          <a:ln w="9525">
            <a:noFill/>
            <a:round/>
            <a:headEnd/>
            <a:tailEnd/>
          </a:ln>
        </p:spPr>
        <p:txBody>
          <a:bodyPr lIns="94680" tIns="47520" rIns="94680" bIns="47520" anchor="b"/>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35FE149-ECDB-4C78-B2D1-9B7D22967E9C}" type="slidenum">
              <a:rPr lang="fr-FR" sz="1300">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18</a:t>
            </a:fld>
            <a:endParaRPr lang="fr-FR" sz="1300">
              <a:solidFill>
                <a:srgbClr val="000000"/>
              </a:solidFill>
            </a:endParaRPr>
          </a:p>
        </p:txBody>
      </p:sp>
      <p:sp>
        <p:nvSpPr>
          <p:cNvPr id="95236" name="Rectangle 2"/>
          <p:cNvSpPr>
            <a:spLocks noGrp="1" noRot="1" noChangeAspect="1" noChangeArrowheads="1" noTextEdit="1"/>
          </p:cNvSpPr>
          <p:nvPr>
            <p:ph type="sldImg"/>
          </p:nvPr>
        </p:nvSpPr>
        <p:spPr>
          <a:xfrm>
            <a:off x="977900" y="755650"/>
            <a:ext cx="5149850" cy="3862388"/>
          </a:xfrm>
          <a:ln/>
        </p:spPr>
      </p:sp>
      <p:sp>
        <p:nvSpPr>
          <p:cNvPr id="95237" name="Rectangle 3"/>
          <p:cNvSpPr>
            <a:spLocks noGrp="1" noChangeArrowheads="1"/>
          </p:cNvSpPr>
          <p:nvPr>
            <p:ph type="body" idx="1"/>
          </p:nvPr>
        </p:nvSpPr>
        <p:spPr>
          <a:xfrm>
            <a:off x="927100" y="4868863"/>
            <a:ext cx="5246688" cy="4611687"/>
          </a:xfrm>
          <a:noFill/>
          <a:ln/>
        </p:spPr>
        <p:txBody>
          <a:bodyPr wrap="none" anchor="ctr"/>
          <a:lstStyle/>
          <a:p>
            <a:endParaRPr lang="fr-FR" smtClean="0"/>
          </a:p>
        </p:txBody>
      </p:sp>
    </p:spTree>
    <p:extLst>
      <p:ext uri="{BB962C8B-B14F-4D97-AF65-F5344CB8AC3E}">
        <p14:creationId xmlns:p14="http://schemas.microsoft.com/office/powerpoint/2010/main" val="10952599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0"/>
          <p:cNvSpPr>
            <a:spLocks noGrp="1" noChangeArrowheads="1"/>
          </p:cNvSpPr>
          <p:nvPr>
            <p:ph type="sldNum" sz="quarter"/>
          </p:nvPr>
        </p:nvSpPr>
        <p:spPr>
          <a:noFill/>
        </p:spPr>
        <p:txBody>
          <a:bodyPr/>
          <a:lstStyle/>
          <a:p>
            <a:fld id="{507A9EB0-0118-477B-8CE2-2289DC7BB16B}" type="slidenum">
              <a:rPr lang="fr-FR"/>
              <a:pPr/>
              <a:t>19</a:t>
            </a:fld>
            <a:endParaRPr lang="fr-FR"/>
          </a:p>
        </p:txBody>
      </p:sp>
      <p:sp>
        <p:nvSpPr>
          <p:cNvPr id="37891" name="Text Box 1"/>
          <p:cNvSpPr txBox="1">
            <a:spLocks noChangeArrowheads="1"/>
          </p:cNvSpPr>
          <p:nvPr/>
        </p:nvSpPr>
        <p:spPr bwMode="auto">
          <a:xfrm>
            <a:off x="4014788" y="9737725"/>
            <a:ext cx="3087687" cy="500063"/>
          </a:xfrm>
          <a:prstGeom prst="rect">
            <a:avLst/>
          </a:prstGeom>
          <a:noFill/>
          <a:ln w="9525">
            <a:noFill/>
            <a:round/>
            <a:headEnd/>
            <a:tailEnd/>
          </a:ln>
        </p:spPr>
        <p:txBody>
          <a:bodyPr lIns="94680" tIns="47520" rIns="94680" bIns="47520" anchor="b"/>
          <a:lstStyle/>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D04A7204-8963-4A86-B768-DBE6A5BD55F3}" type="slidenum">
              <a:rPr lang="fr-FR" sz="1300">
                <a:solidFill>
                  <a:srgbClr val="000000"/>
                </a:solidFill>
              </a:rPr>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fr-FR" sz="1300">
              <a:solidFill>
                <a:srgbClr val="000000"/>
              </a:solidFill>
            </a:endParaRPr>
          </a:p>
        </p:txBody>
      </p:sp>
      <p:sp>
        <p:nvSpPr>
          <p:cNvPr id="37892" name="Rectangle 2"/>
          <p:cNvSpPr>
            <a:spLocks noGrp="1" noRot="1" noChangeAspect="1" noChangeArrowheads="1" noTextEdit="1"/>
          </p:cNvSpPr>
          <p:nvPr>
            <p:ph type="sldImg"/>
          </p:nvPr>
        </p:nvSpPr>
        <p:spPr>
          <a:xfrm>
            <a:off x="977900" y="755650"/>
            <a:ext cx="5149850" cy="3862388"/>
          </a:xfrm>
          <a:ln/>
        </p:spPr>
      </p:sp>
      <p:sp>
        <p:nvSpPr>
          <p:cNvPr id="37893" name="Rectangle 3"/>
          <p:cNvSpPr>
            <a:spLocks noGrp="1" noChangeArrowheads="1"/>
          </p:cNvSpPr>
          <p:nvPr>
            <p:ph type="body" idx="1"/>
          </p:nvPr>
        </p:nvSpPr>
        <p:spPr>
          <a:xfrm>
            <a:off x="927100" y="4868863"/>
            <a:ext cx="5246688" cy="4611687"/>
          </a:xfrm>
          <a:noFill/>
          <a:ln/>
        </p:spPr>
        <p:txBody>
          <a:bodyPr wrap="none" anchor="ctr"/>
          <a:lstStyle/>
          <a:p>
            <a:endParaRPr lang="fr-FR" smtClean="0">
              <a:latin typeface="Times New Roman" pitchFamily="18" charset="0"/>
            </a:endParaRPr>
          </a:p>
        </p:txBody>
      </p:sp>
    </p:spTree>
    <p:extLst>
      <p:ext uri="{BB962C8B-B14F-4D97-AF65-F5344CB8AC3E}">
        <p14:creationId xmlns:p14="http://schemas.microsoft.com/office/powerpoint/2010/main" val="1173837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A8267217-4A9A-4D17-90F9-A6A7AC7C106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F8B0D69D-CD4A-4531-ADB6-25593D1E9689}"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19888" y="144463"/>
            <a:ext cx="2112962" cy="5929312"/>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81000" y="144463"/>
            <a:ext cx="6186488" cy="592931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F22F6E77-0B9C-43D6-99C9-2FFB6CA31D8C}"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4963"/>
            <a:ext cx="4035425" cy="451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5025" y="1604963"/>
            <a:ext cx="4035425" cy="4519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5"/>
          <p:cNvSpPr>
            <a:spLocks noGrp="1" noChangeArrowheads="1"/>
          </p:cNvSpPr>
          <p:nvPr>
            <p:ph type="sldNum" idx="10"/>
          </p:nvPr>
        </p:nvSpPr>
        <p:spPr>
          <a:ln/>
        </p:spPr>
        <p:txBody>
          <a:bodyPr/>
          <a:lstStyle>
            <a:lvl1pPr>
              <a:defRPr/>
            </a:lvl1pPr>
          </a:lstStyle>
          <a:p>
            <a:pPr>
              <a:defRPr/>
            </a:pPr>
            <a:fld id="{F05D40C5-6BF8-455A-B853-4D96E99D3277}" type="slidenum">
              <a:rPr lang="fr-FR"/>
              <a:pPr>
                <a:defRP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62738" y="488950"/>
            <a:ext cx="2068512" cy="56356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88950"/>
            <a:ext cx="6053138" cy="56356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5"/>
          <p:cNvSpPr>
            <a:spLocks noGrp="1" noChangeArrowheads="1"/>
          </p:cNvSpPr>
          <p:nvPr>
            <p:ph type="sldNum" idx="10"/>
          </p:nvPr>
        </p:nvSpPr>
        <p:spPr>
          <a:ln/>
        </p:spPr>
        <p:txBody>
          <a:bodyPr/>
          <a:lstStyle>
            <a:lvl1pPr>
              <a:defRPr/>
            </a:lvl1pPr>
          </a:lstStyle>
          <a:p>
            <a:pPr>
              <a:defRPr/>
            </a:pPr>
            <a:fld id="{D724A5E3-13F0-499D-8D37-0C783C593049}"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295400" y="1660525"/>
            <a:ext cx="3692525" cy="441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40325" y="1660525"/>
            <a:ext cx="3692525" cy="441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5"/>
          <p:cNvSpPr>
            <a:spLocks noGrp="1" noChangeArrowheads="1"/>
          </p:cNvSpPr>
          <p:nvPr>
            <p:ph type="sldNum" idx="10"/>
          </p:nvPr>
        </p:nvSpPr>
        <p:spPr>
          <a:ln/>
        </p:spPr>
        <p:txBody>
          <a:bodyPr/>
          <a:lstStyle>
            <a:lvl1pPr>
              <a:defRPr/>
            </a:lvl1pPr>
          </a:lstStyle>
          <a:p>
            <a:pPr>
              <a:defRPr/>
            </a:pPr>
            <a:fld id="{C0A76894-DC69-4254-BA23-CADA7679C883}"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5"/>
          <p:cNvSpPr>
            <a:spLocks noGrp="1" noChangeArrowheads="1"/>
          </p:cNvSpPr>
          <p:nvPr>
            <p:ph type="sldNum" idx="10"/>
          </p:nvPr>
        </p:nvSpPr>
        <p:spPr>
          <a:ln/>
        </p:spPr>
        <p:txBody>
          <a:bodyPr/>
          <a:lstStyle>
            <a:lvl1pPr>
              <a:defRPr/>
            </a:lvl1pPr>
          </a:lstStyle>
          <a:p>
            <a:pPr>
              <a:defRPr/>
            </a:pPr>
            <a:fld id="{0FC3DC55-9159-48F2-9176-EE2BD8FFAA89}"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5"/>
          <p:cNvSpPr>
            <a:spLocks noGrp="1" noChangeArrowheads="1"/>
          </p:cNvSpPr>
          <p:nvPr>
            <p:ph type="sldNum" idx="10"/>
          </p:nvPr>
        </p:nvSpPr>
        <p:spPr>
          <a:ln/>
        </p:spPr>
        <p:txBody>
          <a:bodyPr/>
          <a:lstStyle>
            <a:lvl1pPr>
              <a:defRPr/>
            </a:lvl1pPr>
          </a:lstStyle>
          <a:p>
            <a:pPr>
              <a:defRPr/>
            </a:pPr>
            <a:fld id="{0FAE4CF3-10C8-4654-99E9-D230144D3108}"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E0844B0C-4CF0-449A-B4DB-122865D683C5}"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A5F56322-147A-4139-8D8F-2DEB9EE09624}"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51DF4014-9658-4E4C-8ED5-02E2CB75AF7D}"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cstate="print"/>
          <a:srcRect/>
          <a:stretch>
            <a:fillRect/>
          </a:stretch>
        </p:blipFill>
        <p:spPr bwMode="auto">
          <a:xfrm>
            <a:off x="3429000" y="5711825"/>
            <a:ext cx="5715000" cy="1146175"/>
          </a:xfrm>
          <a:prstGeom prst="rect">
            <a:avLst/>
          </a:prstGeom>
          <a:noFill/>
          <a:ln w="9525">
            <a:noFill/>
            <a:round/>
            <a:headEnd/>
            <a:tailEnd/>
          </a:ln>
        </p:spPr>
      </p:pic>
      <p:pic>
        <p:nvPicPr>
          <p:cNvPr id="1027" name="Picture 2"/>
          <p:cNvPicPr>
            <a:picLocks noChangeAspect="1" noChangeArrowheads="1"/>
          </p:cNvPicPr>
          <p:nvPr/>
        </p:nvPicPr>
        <p:blipFill>
          <a:blip r:embed="rId14" cstate="print"/>
          <a:srcRect/>
          <a:stretch>
            <a:fillRect/>
          </a:stretch>
        </p:blipFill>
        <p:spPr bwMode="auto">
          <a:xfrm>
            <a:off x="0" y="6126163"/>
            <a:ext cx="963613" cy="731837"/>
          </a:xfrm>
          <a:prstGeom prst="rect">
            <a:avLst/>
          </a:prstGeom>
          <a:noFill/>
          <a:ln w="9525">
            <a:noFill/>
            <a:round/>
            <a:headEnd/>
            <a:tailEnd/>
          </a:ln>
        </p:spPr>
      </p:pic>
      <p:pic>
        <p:nvPicPr>
          <p:cNvPr id="1028" name="Picture 3"/>
          <p:cNvPicPr>
            <a:picLocks noChangeAspect="1" noChangeArrowheads="1"/>
          </p:cNvPicPr>
          <p:nvPr/>
        </p:nvPicPr>
        <p:blipFill>
          <a:blip r:embed="rId15" cstate="print"/>
          <a:srcRect/>
          <a:stretch>
            <a:fillRect/>
          </a:stretch>
        </p:blipFill>
        <p:spPr bwMode="auto">
          <a:xfrm>
            <a:off x="0" y="0"/>
            <a:ext cx="9144000" cy="1428750"/>
          </a:xfrm>
          <a:prstGeom prst="rect">
            <a:avLst/>
          </a:prstGeom>
          <a:noFill/>
          <a:ln w="9525">
            <a:noFill/>
            <a:round/>
            <a:headEnd/>
            <a:tailEnd/>
          </a:ln>
        </p:spPr>
      </p:pic>
      <p:sp>
        <p:nvSpPr>
          <p:cNvPr id="1029" name="Rectangle 4"/>
          <p:cNvSpPr>
            <a:spLocks noGrp="1" noChangeArrowheads="1"/>
          </p:cNvSpPr>
          <p:nvPr>
            <p:ph type="title"/>
          </p:nvPr>
        </p:nvSpPr>
        <p:spPr bwMode="auto">
          <a:xfrm>
            <a:off x="381000" y="144463"/>
            <a:ext cx="6394450" cy="908050"/>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Cliquez pour éditer le format du texte-titre</a:t>
            </a:r>
          </a:p>
        </p:txBody>
      </p:sp>
      <p:sp>
        <p:nvSpPr>
          <p:cNvPr id="2" name="Rectangle 5"/>
          <p:cNvSpPr>
            <a:spLocks noGrp="1" noChangeArrowheads="1"/>
          </p:cNvSpPr>
          <p:nvPr>
            <p:ph type="sldNum"/>
          </p:nvPr>
        </p:nvSpPr>
        <p:spPr bwMode="auto">
          <a:xfrm>
            <a:off x="0" y="6156325"/>
            <a:ext cx="739775" cy="4508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ea typeface="+mn-ea"/>
                <a:cs typeface="Arial Unicode MS" pitchFamily="32" charset="0"/>
              </a:defRPr>
            </a:lvl1pPr>
          </a:lstStyle>
          <a:p>
            <a:pPr>
              <a:defRPr/>
            </a:pPr>
            <a:fld id="{B5896497-94F7-43A8-B0E4-555FAC2DCC11}" type="slidenum">
              <a:rPr lang="fr-FR"/>
              <a:pPr>
                <a:defRPr/>
              </a:pPr>
              <a:t>‹N°›</a:t>
            </a:fld>
            <a:endParaRPr lang="fr-FR"/>
          </a:p>
        </p:txBody>
      </p:sp>
      <p:sp>
        <p:nvSpPr>
          <p:cNvPr id="1030" name="Rectangle 6"/>
          <p:cNvSpPr>
            <a:spLocks noChangeArrowheads="1"/>
          </p:cNvSpPr>
          <p:nvPr/>
        </p:nvSpPr>
        <p:spPr bwMode="auto">
          <a:xfrm>
            <a:off x="-1752600" y="4343400"/>
            <a:ext cx="1600200" cy="2514600"/>
          </a:xfrm>
          <a:prstGeom prst="rect">
            <a:avLst/>
          </a:prstGeom>
          <a:solidFill>
            <a:srgbClr val="FFFFFF"/>
          </a:solidFill>
          <a:ln w="9525">
            <a:noFill/>
            <a:round/>
            <a:headEnd/>
            <a:tailEnd/>
          </a:ln>
          <a:effectLst/>
        </p:spPr>
        <p:txBody>
          <a:bodyPr lIns="36000" tIns="0" rIns="36000" bIns="0" anchor="ct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sz="1200">
                <a:solidFill>
                  <a:srgbClr val="3C005A"/>
                </a:solidFill>
                <a:latin typeface="Arial" charset="0"/>
                <a:ea typeface="+mn-ea"/>
                <a:cs typeface="Arial Unicode MS" pitchFamily="32" charset="0"/>
              </a:rPr>
              <a:t>1 / Pour personnaliser les références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fr-FR" sz="1200">
              <a:solidFill>
                <a:srgbClr val="3C005A"/>
              </a:solidFill>
              <a:latin typeface="Arial" charset="0"/>
              <a:ea typeface="+mn-ea"/>
              <a:cs typeface="Arial Unicode MS" pitchFamily="32" charset="0"/>
            </a:endParaRP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sz="1200">
                <a:solidFill>
                  <a:srgbClr val="3C005A"/>
                </a:solidFill>
                <a:latin typeface="Arial" charset="0"/>
                <a:ea typeface="+mn-ea"/>
                <a:cs typeface="Arial Unicode MS" pitchFamily="32" charset="0"/>
              </a:rPr>
              <a:t>Affichage / En-tête et pied de page</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fr-FR" sz="1200">
              <a:solidFill>
                <a:srgbClr val="3C005A"/>
              </a:solidFill>
              <a:latin typeface="Arial" charset="0"/>
              <a:ea typeface="+mn-ea"/>
              <a:cs typeface="Arial Unicode MS" pitchFamily="32" charset="0"/>
            </a:endParaRP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sz="1200">
                <a:solidFill>
                  <a:srgbClr val="3C005A"/>
                </a:solidFill>
                <a:latin typeface="Arial" charset="0"/>
                <a:ea typeface="+mn-ea"/>
                <a:cs typeface="Arial Unicode MS" pitchFamily="32" charset="0"/>
              </a:rPr>
              <a:t>Personnaliser la zone Pied de page,</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sz="1200">
                <a:solidFill>
                  <a:srgbClr val="3C005A"/>
                </a:solidFill>
                <a:latin typeface="Arial" charset="0"/>
                <a:ea typeface="+mn-ea"/>
                <a:cs typeface="Arial Unicode MS" pitchFamily="32" charset="0"/>
              </a:rPr>
              <a:t>Faire appliquer</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fr-FR" sz="1200">
                <a:solidFill>
                  <a:srgbClr val="3C005A"/>
                </a:solidFill>
                <a:latin typeface="Arial" charset="0"/>
                <a:ea typeface="+mn-ea"/>
                <a:cs typeface="Arial Unicode MS" pitchFamily="32" charset="0"/>
              </a:rPr>
              <a:t>partout</a:t>
            </a:r>
          </a:p>
        </p:txBody>
      </p:sp>
      <p:pic>
        <p:nvPicPr>
          <p:cNvPr id="1032" name="Picture 7"/>
          <p:cNvPicPr>
            <a:picLocks noChangeAspect="1" noChangeArrowheads="1"/>
          </p:cNvPicPr>
          <p:nvPr/>
        </p:nvPicPr>
        <p:blipFill>
          <a:blip r:embed="rId16" cstate="print"/>
          <a:srcRect/>
          <a:stretch>
            <a:fillRect/>
          </a:stretch>
        </p:blipFill>
        <p:spPr bwMode="auto">
          <a:xfrm>
            <a:off x="7297738" y="6156325"/>
            <a:ext cx="1846262" cy="701675"/>
          </a:xfrm>
          <a:prstGeom prst="rect">
            <a:avLst/>
          </a:prstGeom>
          <a:noFill/>
          <a:ln w="9525">
            <a:noFill/>
            <a:round/>
            <a:headEnd/>
            <a:tailEnd/>
          </a:ln>
        </p:spPr>
      </p:pic>
      <p:sp>
        <p:nvSpPr>
          <p:cNvPr id="1033" name="Rectangle 8"/>
          <p:cNvSpPr>
            <a:spLocks noGrp="1" noChangeArrowheads="1"/>
          </p:cNvSpPr>
          <p:nvPr>
            <p:ph type="body" idx="1"/>
          </p:nvPr>
        </p:nvSpPr>
        <p:spPr bwMode="auto">
          <a:xfrm>
            <a:off x="1295400" y="1660525"/>
            <a:ext cx="7537450" cy="4413250"/>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mj-lt"/>
          <a:ea typeface="Arial Unicode MS" pitchFamily="34" charset="-128"/>
          <a:cs typeface="+mj-cs"/>
        </a:defRPr>
      </a:lvl1pPr>
      <a:lvl2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2pPr>
      <a:lvl3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3pPr>
      <a:lvl4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4pPr>
      <a:lvl5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5pPr>
      <a:lvl6pPr marL="25146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6pPr>
      <a:lvl7pPr marL="29718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7pPr>
      <a:lvl8pPr marL="34290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8pPr>
      <a:lvl9pPr marL="38862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9pPr>
    </p:titleStyle>
    <p:bodyStyle>
      <a:lvl1pPr marL="342900" indent="-342900" algn="l" defTabSz="449263" rtl="0" eaLnBrk="0" fontAlgn="base" hangingPunct="0">
        <a:spcBef>
          <a:spcPts val="1488"/>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round/>
            <a:headEnd/>
            <a:tailEnd/>
          </a:ln>
        </p:spPr>
      </p:pic>
      <p:sp>
        <p:nvSpPr>
          <p:cNvPr id="2051" name="Rectangle 2"/>
          <p:cNvSpPr>
            <a:spLocks noGrp="1" noChangeArrowheads="1"/>
          </p:cNvSpPr>
          <p:nvPr>
            <p:ph type="title"/>
          </p:nvPr>
        </p:nvSpPr>
        <p:spPr bwMode="auto">
          <a:xfrm>
            <a:off x="4343400" y="488950"/>
            <a:ext cx="4387850" cy="2933700"/>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Cliquez pour éditer le format du texte-titre</a:t>
            </a:r>
          </a:p>
        </p:txBody>
      </p:sp>
      <p:pic>
        <p:nvPicPr>
          <p:cNvPr id="2052" name="Picture 3"/>
          <p:cNvPicPr>
            <a:picLocks noChangeAspect="1" noChangeArrowheads="1"/>
          </p:cNvPicPr>
          <p:nvPr/>
        </p:nvPicPr>
        <p:blipFill>
          <a:blip r:embed="rId14" cstate="print"/>
          <a:srcRect/>
          <a:stretch>
            <a:fillRect/>
          </a:stretch>
        </p:blipFill>
        <p:spPr bwMode="auto">
          <a:xfrm>
            <a:off x="6726238" y="5773738"/>
            <a:ext cx="2417762" cy="1084262"/>
          </a:xfrm>
          <a:prstGeom prst="rect">
            <a:avLst/>
          </a:prstGeom>
          <a:noFill/>
          <a:ln w="9525">
            <a:noFill/>
            <a:round/>
            <a:headEnd/>
            <a:tailEnd/>
          </a:ln>
        </p:spPr>
      </p:pic>
      <p:sp>
        <p:nvSpPr>
          <p:cNvPr id="2053" name="Rectangle 4"/>
          <p:cNvSpPr>
            <a:spLocks noGrp="1" noChangeArrowheads="1"/>
          </p:cNvSpPr>
          <p:nvPr>
            <p:ph type="body" idx="1"/>
          </p:nvPr>
        </p:nvSpPr>
        <p:spPr bwMode="auto">
          <a:xfrm>
            <a:off x="457200" y="1604963"/>
            <a:ext cx="8223250" cy="4519612"/>
          </a:xfrm>
          <a:prstGeom prst="rect">
            <a:avLst/>
          </a:prstGeom>
          <a:noFill/>
          <a:ln w="9525">
            <a:noFill/>
            <a:round/>
            <a:headEnd/>
            <a:tailEnd/>
          </a:ln>
        </p:spPr>
        <p:txBody>
          <a:bodyPr vert="horz" wrap="square" lIns="0" tIns="0" rIns="0" bIns="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mj-lt"/>
          <a:ea typeface="Arial Unicode MS" pitchFamily="34" charset="-128"/>
          <a:cs typeface="+mj-cs"/>
        </a:defRPr>
      </a:lvl1pPr>
      <a:lvl2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2pPr>
      <a:lvl3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3pPr>
      <a:lvl4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4pPr>
      <a:lvl5pPr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ea typeface="Arial Unicode MS" pitchFamily="34" charset="-128"/>
          <a:cs typeface="Arial Unicode MS" pitchFamily="32" charset="0"/>
        </a:defRPr>
      </a:lvl5pPr>
      <a:lvl6pPr marL="25146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6pPr>
      <a:lvl7pPr marL="29718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7pPr>
      <a:lvl8pPr marL="34290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8pPr>
      <a:lvl9pPr marL="3886200" indent="-228600" algn="l" defTabSz="449263" rtl="0" eaLnBrk="0" fontAlgn="base" hangingPunct="0">
        <a:lnSpc>
          <a:spcPct val="90000"/>
        </a:lnSpc>
        <a:spcBef>
          <a:spcPct val="0"/>
        </a:spcBef>
        <a:spcAft>
          <a:spcPct val="0"/>
        </a:spcAft>
        <a:buClr>
          <a:srgbClr val="000000"/>
        </a:buClr>
        <a:buSzPct val="100000"/>
        <a:buFont typeface="Times New Roman" pitchFamily="16" charset="0"/>
        <a:defRPr sz="2200" b="1">
          <a:solidFill>
            <a:srgbClr val="3C005A"/>
          </a:solidFill>
          <a:latin typeface="Arial" charset="0"/>
          <a:cs typeface="Arial Unicode MS" pitchFamily="32" charset="0"/>
        </a:defRPr>
      </a:lvl9pPr>
    </p:titleStyle>
    <p:bodyStyle>
      <a:lvl1pPr marL="342900" indent="-342900" algn="l" defTabSz="449263" rtl="0" eaLnBrk="0" fontAlgn="base" hangingPunct="0">
        <a:spcBef>
          <a:spcPts val="1488"/>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ea typeface="Arial Unicode MS" pitchFamily="34" charset="-128"/>
          <a:cs typeface="+mn-cs"/>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1700">
          <a:solidFill>
            <a:srgbClr val="3C005A"/>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www.afnor.org/fr/metiers/normalisation/panorama-normalisation/nouvelles-commissions-de-normalisation-et-groupes-d-experts-du-mois"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685800" y="533400"/>
            <a:ext cx="7772400" cy="1447800"/>
          </a:xfrm>
          <a:prstGeom prst="rect">
            <a:avLst/>
          </a:prstGeom>
          <a:noFill/>
          <a:ln w="9525">
            <a:noFill/>
            <a:round/>
            <a:headEnd/>
            <a:tailEnd/>
          </a:ln>
        </p:spPr>
        <p:txBody>
          <a:bodyPr lIns="0" tIns="0" rIns="0" bIns="0"/>
          <a:lstStyle/>
          <a:p>
            <a:pPr algn="r">
              <a:lnSpc>
                <a:spcPct val="9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3300">
                <a:solidFill>
                  <a:srgbClr val="3C005A"/>
                </a:solidFill>
                <a:latin typeface="Arial" charset="0"/>
              </a:rPr>
              <a:t/>
            </a:r>
            <a:br>
              <a:rPr lang="fr-FR" sz="3300">
                <a:solidFill>
                  <a:srgbClr val="3C005A"/>
                </a:solidFill>
                <a:latin typeface="Arial" charset="0"/>
              </a:rPr>
            </a:br>
            <a:endParaRPr lang="fr-FR" sz="3300">
              <a:solidFill>
                <a:srgbClr val="3C005A"/>
              </a:solidFill>
              <a:latin typeface="Arial" charset="0"/>
            </a:endParaRPr>
          </a:p>
        </p:txBody>
      </p:sp>
      <p:sp>
        <p:nvSpPr>
          <p:cNvPr id="3075" name="Text Box 2"/>
          <p:cNvSpPr txBox="1">
            <a:spLocks noChangeArrowheads="1"/>
          </p:cNvSpPr>
          <p:nvPr/>
        </p:nvSpPr>
        <p:spPr bwMode="auto">
          <a:xfrm>
            <a:off x="755650" y="692150"/>
            <a:ext cx="7777163" cy="2305050"/>
          </a:xfrm>
          <a:prstGeom prst="rect">
            <a:avLst/>
          </a:prstGeom>
          <a:noFill/>
          <a:ln w="9525">
            <a:noFill/>
            <a:round/>
            <a:headEnd/>
            <a:tailEnd/>
          </a:ln>
        </p:spPr>
        <p:txBody>
          <a:bodyPr lIns="0" tIns="0" rIns="0" bIns="0"/>
          <a:lstStyle/>
          <a:p>
            <a:pPr algn="r">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4100" b="1" i="1" dirty="0" smtClean="0">
                <a:solidFill>
                  <a:srgbClr val="3C005A"/>
                </a:solidFill>
                <a:latin typeface="Tahoma" pitchFamily="32" charset="0"/>
              </a:rPr>
              <a:t>Exemple de TP</a:t>
            </a:r>
          </a:p>
          <a:p>
            <a:pPr algn="r">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4100" b="1" i="1" dirty="0" smtClean="0">
                <a:solidFill>
                  <a:srgbClr val="3C005A"/>
                </a:solidFill>
                <a:latin typeface="Tahoma" pitchFamily="32" charset="0"/>
              </a:rPr>
              <a:t> </a:t>
            </a:r>
            <a:endParaRPr lang="fr-FR" sz="4100" b="1" i="1" dirty="0">
              <a:solidFill>
                <a:srgbClr val="3C005A"/>
              </a:solidFill>
              <a:latin typeface="Tahoma" pitchFamily="32" charset="0"/>
            </a:endParaRPr>
          </a:p>
          <a:p>
            <a:pPr algn="r">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4100" b="1" i="1" dirty="0">
              <a:solidFill>
                <a:srgbClr val="3C005A"/>
              </a:solidFill>
              <a:latin typeface="Tahoma" pitchFamily="32" charset="0"/>
            </a:endParaRPr>
          </a:p>
          <a:p>
            <a:pPr algn="r">
              <a:lnSpc>
                <a:spcPct val="8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4100" b="1" i="1" dirty="0">
              <a:solidFill>
                <a:srgbClr val="3C005A"/>
              </a:solidFill>
              <a:latin typeface="Tahoma" pitchFamily="32" charset="0"/>
            </a:endParaRPr>
          </a:p>
        </p:txBody>
      </p:sp>
      <p:sp>
        <p:nvSpPr>
          <p:cNvPr id="3076" name="Text Box 3"/>
          <p:cNvSpPr txBox="1">
            <a:spLocks noChangeArrowheads="1"/>
          </p:cNvSpPr>
          <p:nvPr/>
        </p:nvSpPr>
        <p:spPr bwMode="auto">
          <a:xfrm>
            <a:off x="2195736" y="4725144"/>
            <a:ext cx="6096000" cy="366713"/>
          </a:xfrm>
          <a:prstGeom prst="rect">
            <a:avLst/>
          </a:prstGeom>
          <a:noFill/>
          <a:ln w="9525">
            <a:noFill/>
            <a:round/>
            <a:headEnd/>
            <a:tailEnd/>
          </a:ln>
        </p:spPr>
        <p:txBody>
          <a:bodyPr wrap="none" anchor="ctr"/>
          <a:lstStyle/>
          <a:p>
            <a:r>
              <a:rPr lang="fr-FR" sz="4400" dirty="0" smtClean="0">
                <a:solidFill>
                  <a:schemeClr val="tx1"/>
                </a:solidFill>
              </a:rPr>
              <a:t>Cafetière électrique Rowenta</a:t>
            </a:r>
          </a:p>
          <a:p>
            <a:endParaRPr lang="fr-FR" sz="44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d’utilisation</a:t>
            </a:r>
            <a:endParaRPr lang="fr-FR" dirty="0"/>
          </a:p>
        </p:txBody>
      </p:sp>
      <p:sp>
        <p:nvSpPr>
          <p:cNvPr id="3" name="Espace réservé du contenu 2"/>
          <p:cNvSpPr>
            <a:spLocks noGrp="1"/>
          </p:cNvSpPr>
          <p:nvPr>
            <p:ph idx="1"/>
          </p:nvPr>
        </p:nvSpPr>
        <p:spPr>
          <a:xfrm>
            <a:off x="539552" y="1124744"/>
            <a:ext cx="8257530" cy="4752528"/>
          </a:xfrm>
        </p:spPr>
        <p:txBody>
          <a:bodyPr/>
          <a:lstStyle/>
          <a:p>
            <a:pPr marL="285750" indent="-285750">
              <a:buFont typeface="Arial" panose="020B0604020202020204" pitchFamily="34" charset="0"/>
              <a:buChar char="•"/>
            </a:pPr>
            <a:r>
              <a:rPr lang="fr-FR" u="sng" dirty="0" smtClean="0"/>
              <a:t>Analyse </a:t>
            </a:r>
            <a:r>
              <a:rPr lang="fr-FR" u="sng" dirty="0"/>
              <a:t>de la programmation par </a:t>
            </a:r>
            <a:r>
              <a:rPr lang="fr-FR" u="sng" dirty="0" smtClean="0"/>
              <a:t>intuition:</a:t>
            </a:r>
            <a:endParaRPr lang="fr-FR" u="sng" dirty="0"/>
          </a:p>
          <a:p>
            <a:pPr algn="just"/>
            <a:r>
              <a:rPr lang="fr-FR" dirty="0" smtClean="0"/>
              <a:t>			Plusieurs </a:t>
            </a:r>
            <a:r>
              <a:rPr lang="fr-FR" dirty="0"/>
              <a:t>problèmes ont été soulevés pendant cette interaction. En effet, avec l’absence de protocoles, l'utilisateur a subi plusieurs échecs. Le premier est d'appuyer sur le bouton ON-OFF en pensant mettre sous-tension la cafetière. </a:t>
            </a:r>
            <a:r>
              <a:rPr lang="fr-FR" dirty="0" smtClean="0"/>
              <a:t>			Mais </a:t>
            </a:r>
            <a:r>
              <a:rPr lang="fr-FR" dirty="0"/>
              <a:t>cette dernière s'est mise à fonctionner et à préparer du café. Le second échec est arrivé lors de la programmation. En effet, la personne n'a pas réussi à lancer cette fonction ce qui a provoqué un découragement pour continuer sans notice.</a:t>
            </a:r>
          </a:p>
          <a:p>
            <a:pPr lvl="0" algn="just"/>
            <a:endParaRPr lang="fr-FR" dirty="0"/>
          </a:p>
          <a:p>
            <a:pPr algn="just"/>
            <a:r>
              <a:rPr lang="fr-FR" dirty="0" smtClean="0"/>
              <a:t>			Nous </a:t>
            </a:r>
            <a:r>
              <a:rPr lang="fr-FR" dirty="0"/>
              <a:t>avons également observé que l'utilisateur avait du mal à lire l'heure. En effet, l’horloge manquant de contraste et sa position étant trop basse, elle oblige le consommateur à se pencher pour la voir. </a:t>
            </a:r>
          </a:p>
          <a:p>
            <a:pPr algn="just"/>
            <a:endParaRPr lang="fr-FR" dirty="0"/>
          </a:p>
          <a:p>
            <a:pPr algn="just"/>
            <a:endParaRPr lang="fr-FR" dirty="0"/>
          </a:p>
        </p:txBody>
      </p:sp>
    </p:spTree>
    <p:extLst>
      <p:ext uri="{BB962C8B-B14F-4D97-AF65-F5344CB8AC3E}">
        <p14:creationId xmlns:p14="http://schemas.microsoft.com/office/powerpoint/2010/main" val="389205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d’utilisation</a:t>
            </a:r>
            <a:endParaRPr lang="fr-FR" dirty="0"/>
          </a:p>
        </p:txBody>
      </p:sp>
      <p:sp>
        <p:nvSpPr>
          <p:cNvPr id="3" name="Espace réservé du contenu 2"/>
          <p:cNvSpPr>
            <a:spLocks noGrp="1"/>
          </p:cNvSpPr>
          <p:nvPr>
            <p:ph idx="1"/>
          </p:nvPr>
        </p:nvSpPr>
        <p:spPr>
          <a:xfrm>
            <a:off x="107504" y="1124744"/>
            <a:ext cx="8784976" cy="4752528"/>
          </a:xfrm>
        </p:spPr>
        <p:txBody>
          <a:bodyPr/>
          <a:lstStyle/>
          <a:p>
            <a:pPr marL="285750" indent="-285750">
              <a:buFont typeface="Arial" panose="020B0604020202020204" pitchFamily="34" charset="0"/>
              <a:buChar char="•"/>
            </a:pPr>
            <a:r>
              <a:rPr lang="fr-FR" u="sng" dirty="0" smtClean="0"/>
              <a:t>Analyse </a:t>
            </a:r>
            <a:r>
              <a:rPr lang="fr-FR" u="sng" dirty="0"/>
              <a:t>de la programmation </a:t>
            </a:r>
            <a:r>
              <a:rPr lang="fr-FR" u="sng" dirty="0" smtClean="0"/>
              <a:t>avec notice:</a:t>
            </a:r>
            <a:endParaRPr lang="fr-FR" u="sng" dirty="0"/>
          </a:p>
          <a:p>
            <a:pPr algn="just"/>
            <a:r>
              <a:rPr lang="fr-FR" dirty="0" smtClean="0"/>
              <a:t>			</a:t>
            </a:r>
            <a:r>
              <a:rPr lang="fr-FR" dirty="0"/>
              <a:t>M</a:t>
            </a:r>
            <a:r>
              <a:rPr lang="fr-FR" dirty="0" smtClean="0"/>
              <a:t>algré </a:t>
            </a:r>
            <a:r>
              <a:rPr lang="fr-FR" dirty="0"/>
              <a:t>la présence du protocole, l'utilisateur </a:t>
            </a:r>
            <a:r>
              <a:rPr lang="fr-FR" dirty="0" smtClean="0"/>
              <a:t>a </a:t>
            </a:r>
            <a:r>
              <a:rPr lang="fr-FR" dirty="0"/>
              <a:t>certaines difficultés à utiliser la fonction programmation. La notice oblige l’utilisateur à recommencer la manipulation du début à chaque erreur. </a:t>
            </a:r>
          </a:p>
          <a:p>
            <a:pPr algn="just"/>
            <a:r>
              <a:rPr lang="fr-FR" dirty="0" smtClean="0"/>
              <a:t>			L’étape </a:t>
            </a:r>
            <a:r>
              <a:rPr lang="fr-FR" dirty="0"/>
              <a:t>où l’utilisateur semble se tromper le plus régulièrement est l’étape de la validation de la programmation. Elle est réalisée automatiquement au bout de 5 secondes. Or nous avons remarqué que le consommateur oublie généralement ce laps de temps et à tendance à appuyer sur le bouton AUTO trop tôt.</a:t>
            </a:r>
          </a:p>
          <a:p>
            <a:pPr algn="just"/>
            <a:r>
              <a:rPr lang="fr-FR" dirty="0"/>
              <a:t> </a:t>
            </a:r>
            <a:r>
              <a:rPr lang="fr-FR" dirty="0" smtClean="0"/>
              <a:t>			Cette </a:t>
            </a:r>
            <a:r>
              <a:rPr lang="fr-FR" dirty="0"/>
              <a:t>analyse nous a permis de relever d’autres points négatifs qui n’ont pas été présent lors de l’analyse d’intuition.</a:t>
            </a:r>
          </a:p>
          <a:p>
            <a:pPr algn="just">
              <a:buFont typeface="Arial" panose="020B0604020202020204" pitchFamily="34" charset="0"/>
              <a:buChar char="•"/>
            </a:pPr>
            <a:r>
              <a:rPr lang="fr-FR" dirty="0"/>
              <a:t> </a:t>
            </a:r>
            <a:r>
              <a:rPr lang="fr-FR" dirty="0" smtClean="0"/>
              <a:t>Absence </a:t>
            </a:r>
            <a:r>
              <a:rPr lang="fr-FR" dirty="0"/>
              <a:t>de bouton de mise sous tension conduisant à une ambiguïté</a:t>
            </a:r>
          </a:p>
          <a:p>
            <a:pPr lvl="0" algn="just">
              <a:buFont typeface="Arial" panose="020B0604020202020204" pitchFamily="34" charset="0"/>
              <a:buChar char="•"/>
            </a:pPr>
            <a:r>
              <a:rPr lang="fr-FR" dirty="0"/>
              <a:t>Le bouton ON-OFF induit en erreur l’utilisateur car celui-ci lance la réalisation du café. Il n’est donc pas, comme on pourrait le croire, la mise sous tension de la cafetière. </a:t>
            </a:r>
          </a:p>
          <a:p>
            <a:pPr lvl="0" algn="just">
              <a:buFont typeface="Arial" panose="020B0604020202020204" pitchFamily="34" charset="0"/>
              <a:buChar char="•"/>
            </a:pPr>
            <a:r>
              <a:rPr lang="fr-FR" dirty="0"/>
              <a:t>L’interface Homme-machine (IHM) est trop complexe. Elle demande une lecture approfondie de la notice. </a:t>
            </a:r>
          </a:p>
          <a:p>
            <a:pPr lvl="0" algn="just">
              <a:buFont typeface="Arial" panose="020B0604020202020204" pitchFamily="34" charset="0"/>
              <a:buChar char="•"/>
            </a:pPr>
            <a:r>
              <a:rPr lang="fr-FR" dirty="0"/>
              <a:t>Vapeur d'eau chaude apparente vers le couvercle (risque de brûlure)</a:t>
            </a:r>
          </a:p>
        </p:txBody>
      </p:sp>
    </p:spTree>
    <p:extLst>
      <p:ext uri="{BB962C8B-B14F-4D97-AF65-F5344CB8AC3E}">
        <p14:creationId xmlns:p14="http://schemas.microsoft.com/office/powerpoint/2010/main" val="3297890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 SAV</a:t>
            </a:r>
            <a:endParaRPr lang="fr-FR" dirty="0"/>
          </a:p>
        </p:txBody>
      </p:sp>
      <p:sp>
        <p:nvSpPr>
          <p:cNvPr id="3" name="Espace réservé du contenu 2"/>
          <p:cNvSpPr>
            <a:spLocks noGrp="1"/>
          </p:cNvSpPr>
          <p:nvPr>
            <p:ph idx="1"/>
          </p:nvPr>
        </p:nvSpPr>
        <p:spPr>
          <a:xfrm>
            <a:off x="539552" y="1772816"/>
            <a:ext cx="8257530" cy="4752528"/>
          </a:xfrm>
        </p:spPr>
        <p:txBody>
          <a:bodyPr/>
          <a:lstStyle/>
          <a:p>
            <a:r>
              <a:rPr lang="fr-FR" dirty="0"/>
              <a:t>Lors d’une étude d’un produit, il est important, voir primordial de connaître l’avis des clients. Cela permet de faire ressortir les qualités et les défauts de l'objet.</a:t>
            </a:r>
          </a:p>
          <a:p>
            <a:r>
              <a:rPr lang="fr-FR" dirty="0"/>
              <a:t> </a:t>
            </a:r>
          </a:p>
          <a:p>
            <a:r>
              <a:rPr lang="fr-FR" dirty="0"/>
              <a:t>Pour cela, il peut être intéressant d’étudier le service après-vente (SAV). Il est donc possible de connaître les problèmes récurrents. Ces </a:t>
            </a:r>
            <a:r>
              <a:rPr lang="fr-FR" dirty="0" smtClean="0"/>
              <a:t>résultats aideront </a:t>
            </a:r>
            <a:r>
              <a:rPr lang="fr-FR" dirty="0"/>
              <a:t>à proposer des idées innovantes pour parer les difficultés rencontrées par les utilisateurs</a:t>
            </a:r>
            <a:r>
              <a:rPr lang="fr-FR" dirty="0" smtClean="0"/>
              <a:t>.</a:t>
            </a:r>
          </a:p>
          <a:p>
            <a:pPr>
              <a:buFont typeface="Wingdings" panose="05000000000000000000" pitchFamily="2" charset="2"/>
              <a:buChar char="Ø"/>
            </a:pPr>
            <a:r>
              <a:rPr lang="fr-FR" dirty="0" smtClean="0"/>
              <a:t>Les élèves devront utiliser les critiques client sur internet, les diapositives suivantes en font le bilan.</a:t>
            </a:r>
            <a:endParaRPr lang="fr-FR" dirty="0"/>
          </a:p>
          <a:p>
            <a:pPr algn="just"/>
            <a:endParaRPr lang="fr-FR" dirty="0"/>
          </a:p>
          <a:p>
            <a:pPr algn="just"/>
            <a:endParaRPr lang="fr-FR" dirty="0"/>
          </a:p>
        </p:txBody>
      </p:sp>
    </p:spTree>
    <p:extLst>
      <p:ext uri="{BB962C8B-B14F-4D97-AF65-F5344CB8AC3E}">
        <p14:creationId xmlns:p14="http://schemas.microsoft.com/office/powerpoint/2010/main" val="2369912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 SAV</a:t>
            </a:r>
            <a:endParaRPr lang="fr-FR" dirty="0"/>
          </a:p>
        </p:txBody>
      </p:sp>
      <p:sp>
        <p:nvSpPr>
          <p:cNvPr id="3" name="Espace réservé du contenu 2"/>
          <p:cNvSpPr>
            <a:spLocks noGrp="1"/>
          </p:cNvSpPr>
          <p:nvPr>
            <p:ph idx="1"/>
          </p:nvPr>
        </p:nvSpPr>
        <p:spPr>
          <a:xfrm>
            <a:off x="539552" y="1052736"/>
            <a:ext cx="8257530" cy="4752528"/>
          </a:xfrm>
        </p:spPr>
        <p:txBody>
          <a:bodyPr/>
          <a:lstStyle/>
          <a:p>
            <a:pPr algn="just"/>
            <a:r>
              <a:rPr lang="fr-FR" dirty="0" smtClean="0"/>
              <a:t>	</a:t>
            </a:r>
            <a:r>
              <a:rPr lang="fr-FR" sz="1600" dirty="0" smtClean="0"/>
              <a:t>Relevé </a:t>
            </a:r>
            <a:r>
              <a:rPr lang="fr-FR" sz="1600" dirty="0"/>
              <a:t>les notes données par </a:t>
            </a:r>
            <a:r>
              <a:rPr lang="fr-FR" sz="1600" dirty="0" smtClean="0"/>
              <a:t>204 utilisateurs:  </a:t>
            </a:r>
            <a:r>
              <a:rPr lang="fr-FR" sz="1600" dirty="0"/>
              <a:t>La moitié a noté à 5/5 la cafetière (note maximale) et seulement 12 utilisateurs ont mis une note de 1/5 (note minimale). Ci-dessous, le diagramme représentant la répartition des notes relevées (en pourcentage</a:t>
            </a:r>
            <a:r>
              <a:rPr lang="fr-FR" sz="1600" dirty="0" smtClean="0"/>
              <a:t>).</a:t>
            </a:r>
          </a:p>
          <a:p>
            <a:pPr algn="just"/>
            <a:r>
              <a:rPr lang="fr-FR" dirty="0" smtClean="0"/>
              <a:t>	</a:t>
            </a:r>
          </a:p>
          <a:p>
            <a:pPr algn="just"/>
            <a:endParaRPr lang="fr-FR" dirty="0"/>
          </a:p>
          <a:p>
            <a:pPr algn="just"/>
            <a:endParaRPr lang="fr-FR" dirty="0" smtClean="0"/>
          </a:p>
          <a:p>
            <a:pPr algn="just"/>
            <a:endParaRPr lang="fr-FR" dirty="0"/>
          </a:p>
          <a:p>
            <a:pPr algn="just"/>
            <a:endParaRPr lang="fr-FR" dirty="0" smtClean="0"/>
          </a:p>
          <a:p>
            <a:pPr algn="just"/>
            <a:endParaRPr lang="fr-FR" dirty="0"/>
          </a:p>
          <a:p>
            <a:pPr algn="just"/>
            <a:endParaRPr lang="fr-FR" dirty="0" smtClean="0"/>
          </a:p>
          <a:p>
            <a:pPr algn="ctr"/>
            <a:r>
              <a:rPr lang="fr-FR" sz="1600" dirty="0" smtClean="0"/>
              <a:t>Ce </a:t>
            </a:r>
            <a:r>
              <a:rPr lang="fr-FR" sz="1600" dirty="0"/>
              <a:t>diagramme permet de constater que les trois quarts des personnes ayant acheté cette cafetière en sont satisfaites. Cela signifie, que les innovations apportées aux produits doivent prendre en compte les avis négatifs mais également ceux qui sont positifs. Il faudra donc essayer de garder l’esprit de cette cafetière tout en l’améliorant.</a:t>
            </a:r>
          </a:p>
          <a:p>
            <a:pPr algn="just"/>
            <a:endParaRPr lang="fr-FR" dirty="0" smtClean="0"/>
          </a:p>
          <a:p>
            <a:endParaRPr lang="fr-FR" dirty="0" smtClean="0"/>
          </a:p>
          <a:p>
            <a:endParaRPr lang="fr-FR" dirty="0"/>
          </a:p>
          <a:p>
            <a:pPr algn="just"/>
            <a:endParaRPr lang="fr-FR" dirty="0"/>
          </a:p>
          <a:p>
            <a:pPr algn="just"/>
            <a:endParaRPr lang="fr-FR" dirty="0"/>
          </a:p>
        </p:txBody>
      </p:sp>
      <p:graphicFrame>
        <p:nvGraphicFramePr>
          <p:cNvPr id="14" name="Graphique 13"/>
          <p:cNvGraphicFramePr/>
          <p:nvPr>
            <p:extLst>
              <p:ext uri="{D42A27DB-BD31-4B8C-83A1-F6EECF244321}">
                <p14:modId xmlns:p14="http://schemas.microsoft.com/office/powerpoint/2010/main" val="2449729068"/>
              </p:ext>
            </p:extLst>
          </p:nvPr>
        </p:nvGraphicFramePr>
        <p:xfrm>
          <a:off x="2767762" y="1844824"/>
          <a:ext cx="4007688" cy="3168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4970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 SAV</a:t>
            </a:r>
            <a:endParaRPr lang="fr-FR" dirty="0"/>
          </a:p>
        </p:txBody>
      </p:sp>
      <p:sp>
        <p:nvSpPr>
          <p:cNvPr id="3" name="Espace réservé du contenu 2"/>
          <p:cNvSpPr>
            <a:spLocks noGrp="1"/>
          </p:cNvSpPr>
          <p:nvPr>
            <p:ph idx="1"/>
          </p:nvPr>
        </p:nvSpPr>
        <p:spPr>
          <a:xfrm>
            <a:off x="539552" y="1052736"/>
            <a:ext cx="8257530" cy="4752528"/>
          </a:xfrm>
        </p:spPr>
        <p:txBody>
          <a:bodyPr/>
          <a:lstStyle/>
          <a:p>
            <a:pPr algn="just"/>
            <a:r>
              <a:rPr lang="fr-FR" dirty="0" smtClean="0"/>
              <a:t>	</a:t>
            </a:r>
            <a:r>
              <a:rPr lang="fr-FR" sz="1600" dirty="0"/>
              <a:t>Après lecture des commentaires, nous avons relevé vingt-deux points positifs. Mais certains points reviennent fréquemment. Nous avons donc décidé de garder les cinq principaux. Nous avons donc pu ainsi obtenir le diagramme ci-après :</a:t>
            </a:r>
            <a:endParaRPr lang="fr-FR" sz="1600" dirty="0" smtClean="0"/>
          </a:p>
          <a:p>
            <a:pPr algn="just"/>
            <a:endParaRPr lang="fr-FR" sz="1600" dirty="0" smtClean="0"/>
          </a:p>
          <a:p>
            <a:pPr algn="just"/>
            <a:r>
              <a:rPr lang="fr-FR" dirty="0" smtClean="0"/>
              <a:t>	</a:t>
            </a:r>
          </a:p>
          <a:p>
            <a:pPr algn="just"/>
            <a:endParaRPr lang="fr-FR" dirty="0"/>
          </a:p>
          <a:p>
            <a:pPr algn="just"/>
            <a:endParaRPr lang="fr-FR" dirty="0" smtClean="0"/>
          </a:p>
          <a:p>
            <a:pPr algn="just"/>
            <a:endParaRPr lang="fr-FR" dirty="0"/>
          </a:p>
          <a:p>
            <a:pPr algn="ctr"/>
            <a:endParaRPr lang="fr-FR" dirty="0"/>
          </a:p>
          <a:p>
            <a:pPr algn="just"/>
            <a:r>
              <a:rPr lang="fr-FR" dirty="0" smtClean="0"/>
              <a:t>Nous avons </a:t>
            </a:r>
            <a:r>
              <a:rPr lang="fr-FR" dirty="0"/>
              <a:t>constaté que l'esthétisme avait une très grande </a:t>
            </a:r>
            <a:r>
              <a:rPr lang="fr-FR" dirty="0" smtClean="0"/>
              <a:t>importance.</a:t>
            </a:r>
          </a:p>
          <a:p>
            <a:pPr algn="just"/>
            <a:r>
              <a:rPr lang="fr-FR" dirty="0" smtClean="0"/>
              <a:t>Une utilisation </a:t>
            </a:r>
            <a:r>
              <a:rPr lang="fr-FR" dirty="0"/>
              <a:t>facile et le prix sont également des critères importants lors de l’achat.</a:t>
            </a:r>
          </a:p>
          <a:p>
            <a:pPr algn="just"/>
            <a:r>
              <a:rPr lang="fr-FR" dirty="0"/>
              <a:t>Il est donc nécessaire de ne pas les modifier afin de garder le même concept.</a:t>
            </a:r>
          </a:p>
          <a:p>
            <a:pPr algn="just"/>
            <a:endParaRPr lang="fr-FR" dirty="0"/>
          </a:p>
          <a:p>
            <a:pPr algn="just"/>
            <a:endParaRPr lang="fr-FR" dirty="0" smtClean="0"/>
          </a:p>
          <a:p>
            <a:endParaRPr lang="fr-FR" dirty="0" smtClean="0"/>
          </a:p>
          <a:p>
            <a:endParaRPr lang="fr-FR" dirty="0"/>
          </a:p>
          <a:p>
            <a:pPr algn="just"/>
            <a:endParaRPr lang="fr-FR" dirty="0"/>
          </a:p>
          <a:p>
            <a:pPr algn="just"/>
            <a:endParaRPr lang="fr-FR" dirty="0"/>
          </a:p>
        </p:txBody>
      </p:sp>
      <p:graphicFrame>
        <p:nvGraphicFramePr>
          <p:cNvPr id="5" name="Graphique 4"/>
          <p:cNvGraphicFramePr/>
          <p:nvPr>
            <p:extLst>
              <p:ext uri="{D42A27DB-BD31-4B8C-83A1-F6EECF244321}">
                <p14:modId xmlns:p14="http://schemas.microsoft.com/office/powerpoint/2010/main" val="2275029449"/>
              </p:ext>
            </p:extLst>
          </p:nvPr>
        </p:nvGraphicFramePr>
        <p:xfrm>
          <a:off x="2714624" y="1916832"/>
          <a:ext cx="4521672" cy="27107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7557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 SAV</a:t>
            </a:r>
            <a:endParaRPr lang="fr-FR" dirty="0"/>
          </a:p>
        </p:txBody>
      </p:sp>
      <p:sp>
        <p:nvSpPr>
          <p:cNvPr id="3" name="Espace réservé du contenu 2"/>
          <p:cNvSpPr>
            <a:spLocks noGrp="1"/>
          </p:cNvSpPr>
          <p:nvPr>
            <p:ph idx="1"/>
          </p:nvPr>
        </p:nvSpPr>
        <p:spPr>
          <a:xfrm>
            <a:off x="539552" y="1052736"/>
            <a:ext cx="8257530" cy="4752528"/>
          </a:xfrm>
        </p:spPr>
        <p:txBody>
          <a:bodyPr/>
          <a:lstStyle/>
          <a:p>
            <a:pPr algn="just"/>
            <a:r>
              <a:rPr lang="fr-FR" dirty="0" smtClean="0"/>
              <a:t>		</a:t>
            </a:r>
            <a:r>
              <a:rPr lang="fr-FR" sz="1800" dirty="0" smtClean="0"/>
              <a:t>	</a:t>
            </a:r>
            <a:r>
              <a:rPr lang="fr-FR" sz="1600" dirty="0" smtClean="0"/>
              <a:t>Nous </a:t>
            </a:r>
            <a:r>
              <a:rPr lang="fr-FR" sz="1600" dirty="0"/>
              <a:t>avons effectué les mêmes démarches que pour les points positifs. Nous avons trouvé 24 critères négatifs. Certains sont revenus plusieurs fois. Nous en avons retenu </a:t>
            </a:r>
            <a:r>
              <a:rPr lang="fr-FR" sz="1600" dirty="0" smtClean="0"/>
              <a:t>six.</a:t>
            </a:r>
          </a:p>
          <a:p>
            <a:pPr algn="just"/>
            <a:endParaRPr lang="fr-FR" sz="1600" dirty="0"/>
          </a:p>
          <a:p>
            <a:pPr algn="just"/>
            <a:endParaRPr lang="fr-FR" sz="1600" dirty="0" smtClean="0"/>
          </a:p>
          <a:p>
            <a:pPr algn="just"/>
            <a:r>
              <a:rPr lang="fr-FR" dirty="0" smtClean="0"/>
              <a:t>	</a:t>
            </a:r>
          </a:p>
          <a:p>
            <a:pPr algn="just"/>
            <a:endParaRPr lang="fr-FR" dirty="0"/>
          </a:p>
          <a:p>
            <a:pPr algn="just"/>
            <a:endParaRPr lang="fr-FR" dirty="0" smtClean="0"/>
          </a:p>
          <a:p>
            <a:pPr algn="just"/>
            <a:endParaRPr lang="fr-FR" dirty="0" smtClean="0"/>
          </a:p>
          <a:p>
            <a:r>
              <a:rPr lang="fr-FR" dirty="0"/>
              <a:t>P</a:t>
            </a:r>
            <a:r>
              <a:rPr lang="fr-FR" dirty="0" smtClean="0"/>
              <a:t>rincipaux </a:t>
            </a:r>
            <a:r>
              <a:rPr lang="fr-FR" dirty="0"/>
              <a:t>points négatifs </a:t>
            </a:r>
            <a:r>
              <a:rPr lang="fr-FR" dirty="0" smtClean="0"/>
              <a:t>retenus: </a:t>
            </a:r>
            <a:endParaRPr lang="fr-FR" dirty="0"/>
          </a:p>
          <a:p>
            <a:pPr marL="285750" lvl="0" indent="-285750" algn="ctr">
              <a:buFont typeface="Arial" panose="020B0604020202020204" pitchFamily="34" charset="0"/>
              <a:buChar char="•"/>
            </a:pPr>
            <a:r>
              <a:rPr lang="fr-FR" sz="1200" dirty="0"/>
              <a:t>	</a:t>
            </a:r>
            <a:r>
              <a:rPr lang="fr-FR" sz="1600" dirty="0" smtClean="0"/>
              <a:t>La </a:t>
            </a:r>
            <a:r>
              <a:rPr lang="fr-FR" sz="1600" dirty="0"/>
              <a:t>programmation difficile (temps </a:t>
            </a:r>
            <a:r>
              <a:rPr lang="fr-FR" sz="1600" dirty="0" smtClean="0"/>
              <a:t>long), horloge </a:t>
            </a:r>
            <a:r>
              <a:rPr lang="fr-FR" sz="1600" dirty="0"/>
              <a:t>trop lumineuse et pas assez </a:t>
            </a:r>
            <a:r>
              <a:rPr lang="fr-FR" sz="1600" dirty="0" smtClean="0"/>
              <a:t>contrasté, niveau </a:t>
            </a:r>
            <a:r>
              <a:rPr lang="fr-FR" sz="1600" dirty="0"/>
              <a:t>d’eau </a:t>
            </a:r>
            <a:r>
              <a:rPr lang="fr-FR" sz="1600" dirty="0" smtClean="0"/>
              <a:t>illisible, remplissage difficile, nettoyage difficile notamment de la verseuse et bruit.</a:t>
            </a:r>
            <a:endParaRPr lang="fr-FR" sz="1600" dirty="0"/>
          </a:p>
          <a:p>
            <a:pPr algn="just"/>
            <a:endParaRPr lang="fr-FR" dirty="0"/>
          </a:p>
          <a:p>
            <a:pPr algn="just"/>
            <a:endParaRPr lang="fr-FR" dirty="0" smtClean="0"/>
          </a:p>
          <a:p>
            <a:endParaRPr lang="fr-FR" dirty="0" smtClean="0"/>
          </a:p>
          <a:p>
            <a:endParaRPr lang="fr-FR" dirty="0"/>
          </a:p>
          <a:p>
            <a:pPr algn="just"/>
            <a:endParaRPr lang="fr-FR" dirty="0"/>
          </a:p>
          <a:p>
            <a:pPr algn="just"/>
            <a:endParaRPr lang="fr-FR" dirty="0"/>
          </a:p>
        </p:txBody>
      </p:sp>
      <p:graphicFrame>
        <p:nvGraphicFramePr>
          <p:cNvPr id="6" name="Graphique 5"/>
          <p:cNvGraphicFramePr/>
          <p:nvPr>
            <p:extLst>
              <p:ext uri="{D42A27DB-BD31-4B8C-83A1-F6EECF244321}">
                <p14:modId xmlns:p14="http://schemas.microsoft.com/office/powerpoint/2010/main" val="1213199545"/>
              </p:ext>
            </p:extLst>
          </p:nvPr>
        </p:nvGraphicFramePr>
        <p:xfrm>
          <a:off x="2187054" y="1772816"/>
          <a:ext cx="4962525" cy="27241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98668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Recherche des points à améliorer:</a:t>
            </a:r>
            <a:b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Bilan</a:t>
            </a:r>
            <a:endParaRPr lang="fr-FR" dirty="0"/>
          </a:p>
        </p:txBody>
      </p:sp>
      <p:sp>
        <p:nvSpPr>
          <p:cNvPr id="3" name="Espace réservé du contenu 2"/>
          <p:cNvSpPr>
            <a:spLocks noGrp="1"/>
          </p:cNvSpPr>
          <p:nvPr>
            <p:ph idx="1"/>
          </p:nvPr>
        </p:nvSpPr>
        <p:spPr>
          <a:xfrm>
            <a:off x="1043608" y="1196752"/>
            <a:ext cx="7848872" cy="4413250"/>
          </a:xfrm>
        </p:spPr>
        <p:txBody>
          <a:bodyPr/>
          <a:lstStyle/>
          <a:p>
            <a:pPr algn="just"/>
            <a:r>
              <a:rPr lang="fr-FR" dirty="0" smtClean="0"/>
              <a:t>			A la suite de l’ensemble ou d’une partie de cette analyse de produit les élèves seront amenés à faire un bilan des points d’améliorations de la cafetière comme indiqué ci-dessous. Puis à faire une recherche sur </a:t>
            </a:r>
            <a:r>
              <a:rPr lang="fr-FR" dirty="0" err="1" smtClean="0"/>
              <a:t>Sagaweb</a:t>
            </a:r>
            <a:r>
              <a:rPr lang="fr-FR" dirty="0" smtClean="0"/>
              <a:t> des normes portant sur ces points à améliorer.</a:t>
            </a:r>
          </a:p>
          <a:p>
            <a:r>
              <a:rPr lang="fr-FR" dirty="0"/>
              <a:t>	</a:t>
            </a:r>
            <a:r>
              <a:rPr lang="fr-FR" dirty="0" smtClean="0"/>
              <a:t>Point à améliorer:</a:t>
            </a:r>
          </a:p>
          <a:p>
            <a:pPr>
              <a:buFont typeface="Arial" panose="020B0604020202020204" pitchFamily="34" charset="0"/>
              <a:buChar char="•"/>
            </a:pPr>
            <a:r>
              <a:rPr lang="fr-FR" dirty="0" smtClean="0"/>
              <a:t>Emballage et protection du produit.</a:t>
            </a:r>
          </a:p>
          <a:p>
            <a:pPr>
              <a:buFont typeface="Arial" panose="020B0604020202020204" pitchFamily="34" charset="0"/>
              <a:buChar char="•"/>
            </a:pPr>
            <a:r>
              <a:rPr lang="fr-FR" dirty="0" smtClean="0"/>
              <a:t>Position et clapet du filtre à café.</a:t>
            </a:r>
          </a:p>
          <a:p>
            <a:pPr>
              <a:buFont typeface="Arial" panose="020B0604020202020204" pitchFamily="34" charset="0"/>
              <a:buChar char="•"/>
            </a:pPr>
            <a:r>
              <a:rPr lang="fr-FR" dirty="0" smtClean="0"/>
              <a:t>Sécurité (vapeur, brûlures).</a:t>
            </a:r>
          </a:p>
          <a:p>
            <a:pPr>
              <a:buFont typeface="Arial" panose="020B0604020202020204" pitchFamily="34" charset="0"/>
              <a:buChar char="•"/>
            </a:pPr>
            <a:r>
              <a:rPr lang="fr-FR" dirty="0" smtClean="0"/>
              <a:t>Remplissage de l’eau.</a:t>
            </a:r>
          </a:p>
          <a:p>
            <a:pPr>
              <a:buFont typeface="Arial" panose="020B0604020202020204" pitchFamily="34" charset="0"/>
              <a:buChar char="•"/>
            </a:pPr>
            <a:r>
              <a:rPr lang="fr-FR" dirty="0" smtClean="0"/>
              <a:t>Lisibilité </a:t>
            </a:r>
            <a:r>
              <a:rPr lang="fr-FR" smtClean="0"/>
              <a:t>des </a:t>
            </a:r>
            <a:r>
              <a:rPr lang="fr-FR" smtClean="0"/>
              <a:t>graduations d’eau et </a:t>
            </a:r>
            <a:r>
              <a:rPr lang="fr-FR" dirty="0" smtClean="0"/>
              <a:t>de l’afficheur.</a:t>
            </a:r>
          </a:p>
          <a:p>
            <a:pPr>
              <a:buFont typeface="Arial" panose="020B0604020202020204" pitchFamily="34" charset="0"/>
              <a:buChar char="•"/>
            </a:pPr>
            <a:r>
              <a:rPr lang="fr-FR" dirty="0" smtClean="0"/>
              <a:t>Simplification de la programmation: bouton ON/OFF et temps de validation.</a:t>
            </a:r>
          </a:p>
          <a:p>
            <a:pPr>
              <a:buFont typeface="Arial" panose="020B0604020202020204" pitchFamily="34" charset="0"/>
              <a:buChar char="•"/>
            </a:pPr>
            <a:r>
              <a:rPr lang="fr-FR" dirty="0" smtClean="0"/>
              <a:t>Bruit.</a:t>
            </a:r>
          </a:p>
          <a:p>
            <a:pPr>
              <a:buFont typeface="Arial" panose="020B0604020202020204" pitchFamily="34" charset="0"/>
              <a:buChar char="•"/>
            </a:pPr>
            <a:r>
              <a:rPr lang="fr-FR" dirty="0" smtClean="0"/>
              <a:t>Nettoyage de la verseuse</a:t>
            </a:r>
            <a:r>
              <a:rPr lang="fr-FR" dirty="0"/>
              <a:t>.</a:t>
            </a:r>
            <a:endParaRPr lang="fr-FR" dirty="0" smtClean="0"/>
          </a:p>
          <a:p>
            <a:pPr>
              <a:buFont typeface="Arial" panose="020B0604020202020204" pitchFamily="34" charset="0"/>
              <a:buChar char="•"/>
            </a:pPr>
            <a:endParaRPr lang="fr-FR" dirty="0" smtClean="0"/>
          </a:p>
          <a:p>
            <a:pPr>
              <a:buFont typeface="Arial" panose="020B0604020202020204" pitchFamily="34" charset="0"/>
              <a:buChar char="•"/>
            </a:pPr>
            <a:endParaRPr lang="fr-FR" dirty="0" smtClean="0"/>
          </a:p>
          <a:p>
            <a:pPr>
              <a:buFont typeface="Arial" panose="020B0604020202020204" pitchFamily="34" charset="0"/>
              <a:buChar char="•"/>
            </a:pPr>
            <a:endParaRPr lang="fr-FR" dirty="0" smtClean="0"/>
          </a:p>
          <a:p>
            <a:pPr>
              <a:buFont typeface="Arial" panose="020B0604020202020204" pitchFamily="34" charset="0"/>
              <a:buChar char="•"/>
            </a:pPr>
            <a:endParaRPr lang="fr-FR" dirty="0" smtClean="0"/>
          </a:p>
          <a:p>
            <a:pPr>
              <a:buFont typeface="Arial" panose="020B0604020202020204" pitchFamily="34" charset="0"/>
              <a:buChar char="•"/>
            </a:pPr>
            <a:endParaRPr lang="fr-FR" dirty="0" smtClean="0"/>
          </a:p>
          <a:p>
            <a:endParaRPr lang="fr-FR" dirty="0"/>
          </a:p>
        </p:txBody>
      </p:sp>
    </p:spTree>
    <p:extLst>
      <p:ext uri="{BB962C8B-B14F-4D97-AF65-F5344CB8AC3E}">
        <p14:creationId xmlns:p14="http://schemas.microsoft.com/office/powerpoint/2010/main" val="21210708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cstate="print"/>
          <a:srcRect l="24213" t="10934" r="23813" b="39368"/>
          <a:stretch>
            <a:fillRect/>
          </a:stretch>
        </p:blipFill>
        <p:spPr bwMode="auto">
          <a:xfrm>
            <a:off x="611188" y="1844675"/>
            <a:ext cx="8137525" cy="4376738"/>
          </a:xfrm>
          <a:prstGeom prst="rect">
            <a:avLst/>
          </a:prstGeom>
          <a:noFill/>
          <a:ln w="9525">
            <a:noFill/>
            <a:miter lim="800000"/>
            <a:headEnd/>
            <a:tailEnd/>
          </a:ln>
        </p:spPr>
      </p:pic>
      <p:sp>
        <p:nvSpPr>
          <p:cNvPr id="4" name="Rectangle 3"/>
          <p:cNvSpPr/>
          <p:nvPr/>
        </p:nvSpPr>
        <p:spPr>
          <a:xfrm>
            <a:off x="539552" y="908720"/>
            <a:ext cx="8172400" cy="923330"/>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ctr">
              <a:defRPr/>
            </a:pPr>
            <a:r>
              <a:rPr lang="fr-FR" sz="5400" b="1" dirty="0">
                <a:ln w="12700">
                  <a:solidFill>
                    <a:srgbClr val="000000">
                      <a:satMod val="155000"/>
                    </a:srgbClr>
                  </a:solidFill>
                  <a:prstDash val="solid"/>
                </a:ln>
                <a:solidFill>
                  <a:srgbClr val="808080">
                    <a:tint val="85000"/>
                    <a:satMod val="155000"/>
                  </a:srgbClr>
                </a:solidFill>
                <a:effectLst>
                  <a:outerShdw blurRad="41275" dist="20320" dir="1800000" algn="tl" rotWithShape="0">
                    <a:srgbClr val="000000">
                      <a:alpha val="40000"/>
                    </a:srgbClr>
                  </a:outerShdw>
                </a:effectLst>
              </a:rPr>
              <a:t>http://sagaweb.afnor.org</a:t>
            </a:r>
          </a:p>
        </p:txBody>
      </p:sp>
      <p:sp>
        <p:nvSpPr>
          <p:cNvPr id="2" name="Espace réservé du numéro de diapositive 1"/>
          <p:cNvSpPr>
            <a:spLocks noGrp="1"/>
          </p:cNvSpPr>
          <p:nvPr>
            <p:ph type="sldNum" idx="10"/>
          </p:nvPr>
        </p:nvSpPr>
        <p:spPr/>
        <p:txBody>
          <a:bodyPr/>
          <a:lstStyle/>
          <a:p>
            <a:fld id="{ED181C20-928A-48FB-B859-C61434579013}" type="slidenum">
              <a:rPr lang="fr-FR" smtClean="0"/>
              <a:pPr/>
              <a:t>17</a:t>
            </a:fld>
            <a:endParaRPr lang="fr-FR"/>
          </a:p>
        </p:txBody>
      </p:sp>
    </p:spTree>
    <p:extLst>
      <p:ext uri="{BB962C8B-B14F-4D97-AF65-F5344CB8AC3E}">
        <p14:creationId xmlns:p14="http://schemas.microsoft.com/office/powerpoint/2010/main" val="1650876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179388" y="188913"/>
            <a:ext cx="7772400" cy="609600"/>
          </a:xfrm>
          <a:prstGeom prst="rect">
            <a:avLst/>
          </a:prstGeom>
          <a:noFill/>
          <a:ln w="9525">
            <a:noFill/>
            <a:round/>
            <a:headEnd/>
            <a:tailEnd/>
          </a:ln>
        </p:spPr>
        <p:txBody>
          <a:bodyPr lIns="0" tIns="0" rIns="0" bIns="0"/>
          <a:lstStyle/>
          <a:p>
            <a:pPr>
              <a:lnSpc>
                <a:spcPct val="9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200" b="1" dirty="0">
                <a:solidFill>
                  <a:srgbClr val="3C005A"/>
                </a:solidFill>
                <a:latin typeface="Verdana" pitchFamily="32" charset="0"/>
              </a:rPr>
              <a:t>Comment s’informer ?</a:t>
            </a:r>
          </a:p>
        </p:txBody>
      </p:sp>
      <p:sp>
        <p:nvSpPr>
          <p:cNvPr id="44035" name="Text Box 3"/>
          <p:cNvSpPr txBox="1">
            <a:spLocks noChangeArrowheads="1"/>
          </p:cNvSpPr>
          <p:nvPr/>
        </p:nvSpPr>
        <p:spPr bwMode="auto">
          <a:xfrm>
            <a:off x="323850" y="1341438"/>
            <a:ext cx="8153400" cy="5016500"/>
          </a:xfrm>
          <a:prstGeom prst="rect">
            <a:avLst/>
          </a:prstGeom>
          <a:noFill/>
          <a:ln w="9525">
            <a:noFill/>
            <a:round/>
            <a:headEnd/>
            <a:tailEnd/>
          </a:ln>
        </p:spPr>
        <p:txBody>
          <a:bodyPr lIns="0" tIns="0" rIns="0" bIns="0"/>
          <a:lstStyle/>
          <a:p>
            <a:pPr marL="342900" indent="-336550">
              <a:lnSpc>
                <a:spcPct val="90000"/>
              </a:lnSpc>
              <a:spcBef>
                <a:spcPts val="2013"/>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fr-FR" sz="2200">
              <a:solidFill>
                <a:srgbClr val="CCCCFF"/>
              </a:solidFill>
              <a:latin typeface="Verdana" pitchFamily="32" charset="0"/>
              <a:hlinkClick r:id="rId3"/>
            </a:endParaRPr>
          </a:p>
          <a:p>
            <a:pPr marL="342900" indent="-336550">
              <a:lnSpc>
                <a:spcPct val="140000"/>
              </a:lnSpc>
              <a:spcBef>
                <a:spcPts val="2800"/>
              </a:spcBef>
              <a:buClrTx/>
              <a:buFontTx/>
              <a:buNone/>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fr-FR" sz="2200">
              <a:solidFill>
                <a:srgbClr val="CCCCFF"/>
              </a:solidFill>
              <a:latin typeface="Verdana" pitchFamily="32" charset="0"/>
            </a:endParaRPr>
          </a:p>
        </p:txBody>
      </p:sp>
      <p:pic>
        <p:nvPicPr>
          <p:cNvPr id="44036" name="Picture 5"/>
          <p:cNvPicPr>
            <a:picLocks noChangeAspect="1" noChangeArrowheads="1"/>
          </p:cNvPicPr>
          <p:nvPr/>
        </p:nvPicPr>
        <p:blipFill>
          <a:blip r:embed="rId4" cstate="print"/>
          <a:srcRect l="23032" t="10367" r="24207" b="31799"/>
          <a:stretch>
            <a:fillRect/>
          </a:stretch>
        </p:blipFill>
        <p:spPr bwMode="auto">
          <a:xfrm>
            <a:off x="683568" y="1196752"/>
            <a:ext cx="8129587" cy="5013325"/>
          </a:xfrm>
          <a:prstGeom prst="rect">
            <a:avLst/>
          </a:prstGeom>
          <a:noFill/>
          <a:ln w="9525">
            <a:noFill/>
            <a:miter lim="800000"/>
            <a:headEnd/>
            <a:tailEnd/>
          </a:ln>
        </p:spPr>
      </p:pic>
      <p:sp>
        <p:nvSpPr>
          <p:cNvPr id="2" name="Espace réservé du numéro de diapositive 1"/>
          <p:cNvSpPr>
            <a:spLocks noGrp="1"/>
          </p:cNvSpPr>
          <p:nvPr>
            <p:ph type="sldNum" idx="10"/>
          </p:nvPr>
        </p:nvSpPr>
        <p:spPr/>
        <p:txBody>
          <a:bodyPr/>
          <a:lstStyle/>
          <a:p>
            <a:fld id="{ED181C20-928A-48FB-B859-C61434579013}" type="slidenum">
              <a:rPr lang="fr-FR" smtClean="0"/>
              <a:pPr/>
              <a:t>18</a:t>
            </a:fld>
            <a:endParaRPr lang="fr-FR"/>
          </a:p>
        </p:txBody>
      </p:sp>
    </p:spTree>
    <p:extLst>
      <p:ext uri="{BB962C8B-B14F-4D97-AF65-F5344CB8AC3E}">
        <p14:creationId xmlns:p14="http://schemas.microsoft.com/office/powerpoint/2010/main" val="38577413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0" y="6156325"/>
            <a:ext cx="742950" cy="454025"/>
          </a:xfrm>
          <a:prstGeom prst="rect">
            <a:avLst/>
          </a:prstGeom>
          <a:noFill/>
          <a:ln w="9525">
            <a:noFill/>
            <a:round/>
            <a:headEnd/>
            <a:tailEnd/>
          </a:ln>
        </p:spPr>
        <p:txBody>
          <a:bodyPr lIns="0" tIns="0" rIns="0" bIns="0" anchor="b"/>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5394C863-4F98-4D35-979B-ADEBBA3F8F87}" type="slidenum">
              <a:rPr lang="fr-FR">
                <a:solidFill>
                  <a:srgbClr val="C3965A"/>
                </a:solidFill>
              </a:rPr>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19</a:t>
            </a:fld>
            <a:endParaRPr lang="fr-FR">
              <a:solidFill>
                <a:srgbClr val="C3965A"/>
              </a:solidFill>
            </a:endParaRPr>
          </a:p>
        </p:txBody>
      </p:sp>
      <p:sp>
        <p:nvSpPr>
          <p:cNvPr id="36867" name="Text Box 2"/>
          <p:cNvSpPr txBox="1">
            <a:spLocks noChangeArrowheads="1"/>
          </p:cNvSpPr>
          <p:nvPr/>
        </p:nvSpPr>
        <p:spPr bwMode="auto">
          <a:xfrm>
            <a:off x="457200" y="228600"/>
            <a:ext cx="7772400" cy="1143000"/>
          </a:xfrm>
          <a:prstGeom prst="rect">
            <a:avLst/>
          </a:prstGeom>
          <a:noFill/>
          <a:ln w="9525">
            <a:noFill/>
            <a:round/>
            <a:headEnd/>
            <a:tailEnd/>
          </a:ln>
        </p:spPr>
        <p:txBody>
          <a:bodyPr lIns="0" tIns="0" rIns="0" bIns="0"/>
          <a:lstStyle/>
          <a:p>
            <a:pPr>
              <a:lnSpc>
                <a:spcPct val="90000"/>
              </a:lnSpc>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200" b="1">
              <a:solidFill>
                <a:srgbClr val="3C005A"/>
              </a:solidFill>
              <a:latin typeface="Verdana" pitchFamily="34" charset="0"/>
            </a:endParaRPr>
          </a:p>
        </p:txBody>
      </p:sp>
      <p:sp>
        <p:nvSpPr>
          <p:cNvPr id="16391" name="Text Box 3"/>
          <p:cNvSpPr txBox="1">
            <a:spLocks noChangeArrowheads="1"/>
          </p:cNvSpPr>
          <p:nvPr/>
        </p:nvSpPr>
        <p:spPr bwMode="auto">
          <a:xfrm>
            <a:off x="340251" y="2455863"/>
            <a:ext cx="860425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marL="279400" indent="-279400">
              <a:spcBef>
                <a:spcPts val="1488"/>
              </a:spcBef>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1pPr>
            <a:lvl2pPr marL="800100" indent="-342900">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2pPr>
            <a:lvl3pPr>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3pPr>
            <a:lvl4pPr>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4pPr>
            <a:lvl5pPr>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279400" algn="l"/>
                <a:tab pos="727075" algn="l"/>
                <a:tab pos="1176338" algn="l"/>
                <a:tab pos="1625600" algn="l"/>
                <a:tab pos="2074863" algn="l"/>
                <a:tab pos="2524125" algn="l"/>
                <a:tab pos="2973388" algn="l"/>
                <a:tab pos="3422650" algn="l"/>
                <a:tab pos="3871913" algn="l"/>
                <a:tab pos="4321175" algn="l"/>
                <a:tab pos="4770438" algn="l"/>
                <a:tab pos="5219700" algn="l"/>
                <a:tab pos="5668963" algn="l"/>
                <a:tab pos="6118225" algn="l"/>
                <a:tab pos="6567488" algn="l"/>
                <a:tab pos="7016750" algn="l"/>
                <a:tab pos="7466013" algn="l"/>
                <a:tab pos="7915275" algn="l"/>
                <a:tab pos="8364538" algn="l"/>
                <a:tab pos="8813800" algn="l"/>
                <a:tab pos="9263063" algn="l"/>
              </a:tabLst>
              <a:defRPr sz="1700">
                <a:solidFill>
                  <a:srgbClr val="3C005A"/>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a:spcBef>
                <a:spcPts val="1575"/>
              </a:spcBef>
              <a:buClr>
                <a:srgbClr val="3C005A"/>
              </a:buClr>
              <a:buFont typeface="Times New Roman" panose="02020603050405020304" pitchFamily="18" charset="0"/>
              <a:buBlip>
                <a:blip r:embed="rId3"/>
              </a:buBlip>
              <a:defRPr/>
            </a:pPr>
            <a:r>
              <a:rPr lang="fr-FR" sz="2000" dirty="0" smtClean="0">
                <a:latin typeface="Verdana" panose="020B0604030504040204" pitchFamily="34" charset="0"/>
              </a:rPr>
              <a:t> Chercher avec le nom du produit mais également avec des synonymes ou des constituants du produit.</a:t>
            </a:r>
          </a:p>
          <a:p>
            <a:pPr>
              <a:spcBef>
                <a:spcPts val="1575"/>
              </a:spcBef>
              <a:buClr>
                <a:srgbClr val="3C005A"/>
              </a:buClr>
              <a:buBlip>
                <a:blip r:embed="rId3"/>
              </a:buBlip>
              <a:defRPr/>
            </a:pPr>
            <a:r>
              <a:rPr lang="fr-FR" sz="2000" dirty="0" smtClean="0">
                <a:solidFill>
                  <a:srgbClr val="7030A0"/>
                </a:solidFill>
              </a:rPr>
              <a:t> Si </a:t>
            </a:r>
            <a:r>
              <a:rPr lang="fr-FR" sz="2000" dirty="0">
                <a:solidFill>
                  <a:srgbClr val="7030A0"/>
                </a:solidFill>
              </a:rPr>
              <a:t>un élément vous semble normé et que vous ne trouvez pas dans SAGA WEB, c’est qu’il peut s’agir d’une norme internationale ou d’un texte </a:t>
            </a:r>
            <a:r>
              <a:rPr lang="fr-FR" sz="2000" dirty="0" smtClean="0">
                <a:solidFill>
                  <a:srgbClr val="7030A0"/>
                </a:solidFill>
              </a:rPr>
              <a:t>réglementaire</a:t>
            </a:r>
          </a:p>
          <a:p>
            <a:pPr>
              <a:spcBef>
                <a:spcPts val="1575"/>
              </a:spcBef>
              <a:buClr>
                <a:srgbClr val="3C005A"/>
              </a:buClr>
              <a:buBlip>
                <a:blip r:embed="rId3"/>
              </a:buBlip>
              <a:defRPr/>
            </a:pPr>
            <a:r>
              <a:rPr lang="fr-FR" sz="2000" dirty="0" smtClean="0">
                <a:solidFill>
                  <a:srgbClr val="7030A0"/>
                </a:solidFill>
                <a:latin typeface="Verdana" panose="020B0604030504040204" pitchFamily="34" charset="0"/>
              </a:rPr>
              <a:t> Accès </a:t>
            </a:r>
            <a:r>
              <a:rPr lang="fr-FR" sz="2000" dirty="0">
                <a:solidFill>
                  <a:srgbClr val="7030A0"/>
                </a:solidFill>
                <a:latin typeface="Verdana" panose="020B0604030504040204" pitchFamily="34" charset="0"/>
              </a:rPr>
              <a:t>aux textes de la règlementation française : site de </a:t>
            </a:r>
            <a:r>
              <a:rPr lang="fr-FR" sz="2000" dirty="0" smtClean="0">
                <a:solidFill>
                  <a:srgbClr val="7030A0"/>
                </a:solidFill>
                <a:latin typeface="Verdana" panose="020B0604030504040204" pitchFamily="34" charset="0"/>
              </a:rPr>
              <a:t>LEGIFRANCE</a:t>
            </a:r>
          </a:p>
          <a:p>
            <a:pPr>
              <a:spcBef>
                <a:spcPts val="1575"/>
              </a:spcBef>
              <a:buClr>
                <a:srgbClr val="3C005A"/>
              </a:buClr>
              <a:buBlip>
                <a:blip r:embed="rId3"/>
              </a:buBlip>
              <a:defRPr/>
            </a:pPr>
            <a:r>
              <a:rPr lang="fr-FR" sz="2000" dirty="0" smtClean="0">
                <a:solidFill>
                  <a:srgbClr val="7030A0"/>
                </a:solidFill>
                <a:latin typeface="Verdana" panose="020B0604030504040204" pitchFamily="34" charset="0"/>
              </a:rPr>
              <a:t> Chercher également les directives et les décrets.</a:t>
            </a:r>
            <a:endParaRPr lang="fr-FR" sz="2000" dirty="0">
              <a:solidFill>
                <a:srgbClr val="7030A0"/>
              </a:solidFill>
              <a:latin typeface="Verdana" panose="020B0604030504040204" pitchFamily="34" charset="0"/>
            </a:endParaRPr>
          </a:p>
          <a:p>
            <a:pPr>
              <a:spcBef>
                <a:spcPts val="1575"/>
              </a:spcBef>
              <a:buClr>
                <a:srgbClr val="3C005A"/>
              </a:buClr>
              <a:buBlip>
                <a:blip r:embed="rId3"/>
              </a:buBlip>
              <a:defRPr/>
            </a:pPr>
            <a:endParaRPr lang="fr-FR" sz="2000" dirty="0">
              <a:solidFill>
                <a:srgbClr val="7030A0"/>
              </a:solidFill>
            </a:endParaRPr>
          </a:p>
          <a:p>
            <a:pPr>
              <a:spcBef>
                <a:spcPts val="1575"/>
              </a:spcBef>
              <a:buClr>
                <a:srgbClr val="3C005A"/>
              </a:buClr>
              <a:buFont typeface="Times New Roman" panose="02020603050405020304" pitchFamily="18" charset="0"/>
              <a:buBlip>
                <a:blip r:embed="rId3"/>
              </a:buBlip>
              <a:defRPr/>
            </a:pPr>
            <a:endParaRPr lang="fr-FR" sz="2000" dirty="0" smtClean="0">
              <a:latin typeface="Verdana" panose="020B0604030504040204" pitchFamily="34" charset="0"/>
            </a:endParaRPr>
          </a:p>
          <a:p>
            <a:pPr>
              <a:spcBef>
                <a:spcPts val="1575"/>
              </a:spcBef>
              <a:buClr>
                <a:srgbClr val="3C005A"/>
              </a:buClr>
              <a:buFont typeface="Times New Roman" panose="02020603050405020304" pitchFamily="18" charset="0"/>
              <a:buBlip>
                <a:blip r:embed="rId3"/>
              </a:buBlip>
              <a:defRPr/>
            </a:pPr>
            <a:endParaRPr lang="fr-FR" sz="2000" dirty="0" smtClean="0">
              <a:latin typeface="Verdana" panose="020B0604030504040204" pitchFamily="34" charset="0"/>
            </a:endParaRPr>
          </a:p>
          <a:p>
            <a:pPr marL="0" indent="0">
              <a:spcBef>
                <a:spcPts val="1575"/>
              </a:spcBef>
              <a:buClr>
                <a:srgbClr val="3C005A"/>
              </a:buClr>
              <a:defRPr/>
            </a:pPr>
            <a:endParaRPr lang="fr-FR" sz="2000" dirty="0" smtClean="0">
              <a:solidFill>
                <a:schemeClr val="accent2">
                  <a:lumMod val="75000"/>
                </a:schemeClr>
              </a:solidFill>
              <a:latin typeface="Verdana" panose="020B0604030504040204" pitchFamily="34" charset="0"/>
            </a:endParaRPr>
          </a:p>
        </p:txBody>
      </p:sp>
      <p:pic>
        <p:nvPicPr>
          <p:cNvPr id="36869" name="Image 3"/>
          <p:cNvPicPr>
            <a:picLocks noChangeAspect="1"/>
          </p:cNvPicPr>
          <p:nvPr/>
        </p:nvPicPr>
        <p:blipFill>
          <a:blip r:embed="rId4" cstate="print"/>
          <a:srcRect/>
          <a:stretch>
            <a:fillRect/>
          </a:stretch>
        </p:blipFill>
        <p:spPr bwMode="auto">
          <a:xfrm>
            <a:off x="30163" y="1198563"/>
            <a:ext cx="2132012" cy="1055687"/>
          </a:xfrm>
          <a:prstGeom prst="rect">
            <a:avLst/>
          </a:prstGeom>
          <a:noFill/>
          <a:ln w="9525">
            <a:noFill/>
            <a:miter lim="800000"/>
            <a:headEnd/>
            <a:tailEnd/>
          </a:ln>
        </p:spPr>
      </p:pic>
      <p:sp>
        <p:nvSpPr>
          <p:cNvPr id="2" name="Espace réservé du numéro de diapositive 1"/>
          <p:cNvSpPr>
            <a:spLocks noGrp="1"/>
          </p:cNvSpPr>
          <p:nvPr>
            <p:ph type="sldNum" idx="10"/>
          </p:nvPr>
        </p:nvSpPr>
        <p:spPr/>
        <p:txBody>
          <a:bodyPr/>
          <a:lstStyle/>
          <a:p>
            <a:fld id="{ED181C20-928A-48FB-B859-C61434579013}" type="slidenum">
              <a:rPr lang="fr-FR" smtClean="0"/>
              <a:pPr/>
              <a:t>19</a:t>
            </a:fld>
            <a:endParaRPr lang="fr-FR"/>
          </a:p>
        </p:txBody>
      </p:sp>
    </p:spTree>
    <p:extLst>
      <p:ext uri="{BB962C8B-B14F-4D97-AF65-F5344CB8AC3E}">
        <p14:creationId xmlns:p14="http://schemas.microsoft.com/office/powerpoint/2010/main" val="9037525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6394450" cy="908050"/>
          </a:xfrm>
        </p:spPr>
        <p:txBody>
          <a:bodyPr/>
          <a:lstStyle/>
          <a:p>
            <a:r>
              <a:rPr lang="fr-FR" dirty="0" smtClean="0"/>
              <a:t>Problématique</a:t>
            </a:r>
            <a:endParaRPr lang="fr-FR" dirty="0"/>
          </a:p>
        </p:txBody>
      </p:sp>
      <p:sp>
        <p:nvSpPr>
          <p:cNvPr id="3" name="ZoneTexte 2"/>
          <p:cNvSpPr txBox="1"/>
          <p:nvPr/>
        </p:nvSpPr>
        <p:spPr>
          <a:xfrm>
            <a:off x="323528" y="1988840"/>
            <a:ext cx="9001000" cy="452431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dirty="0" smtClean="0">
                <a:solidFill>
                  <a:schemeClr val="tx1"/>
                </a:solidFill>
              </a:rPr>
              <a:t>L’objectif est de proposer une </a:t>
            </a:r>
            <a:r>
              <a:rPr lang="fr-FR" dirty="0" err="1" smtClean="0">
                <a:solidFill>
                  <a:schemeClr val="tx1"/>
                </a:solidFill>
              </a:rPr>
              <a:t>re</a:t>
            </a:r>
            <a:r>
              <a:rPr lang="fr-FR" dirty="0" smtClean="0">
                <a:solidFill>
                  <a:schemeClr val="tx1"/>
                </a:solidFill>
              </a:rPr>
              <a:t>-conception d’objets de la vie courante afin de </a:t>
            </a:r>
            <a:r>
              <a:rPr lang="fr-FR" smtClean="0">
                <a:solidFill>
                  <a:schemeClr val="tx1"/>
                </a:solidFill>
              </a:rPr>
              <a:t>les rendre </a:t>
            </a:r>
            <a:r>
              <a:rPr lang="fr-FR" dirty="0" smtClean="0">
                <a:solidFill>
                  <a:schemeClr val="tx1"/>
                </a:solidFill>
              </a:rPr>
              <a:t>plus ergonomiques.</a:t>
            </a:r>
          </a:p>
          <a:p>
            <a:endParaRPr lang="fr-FR" dirty="0" smtClean="0">
              <a:solidFill>
                <a:schemeClr val="tx1"/>
              </a:solidFill>
            </a:endParaRPr>
          </a:p>
          <a:p>
            <a:r>
              <a:rPr lang="fr-FR" dirty="0" smtClean="0">
                <a:solidFill>
                  <a:schemeClr val="tx1"/>
                </a:solidFill>
              </a:rPr>
              <a:t>Afin d’atteindre cet objectif il sera nécessaire:</a:t>
            </a:r>
          </a:p>
          <a:p>
            <a:pPr marL="342900" indent="-342900">
              <a:buFont typeface="Wingdings" panose="05000000000000000000" pitchFamily="2" charset="2"/>
              <a:buChar char="§"/>
            </a:pPr>
            <a:r>
              <a:rPr lang="fr-FR" dirty="0" smtClean="0">
                <a:solidFill>
                  <a:schemeClr val="tx1"/>
                </a:solidFill>
              </a:rPr>
              <a:t>D’analyser le produit.</a:t>
            </a:r>
          </a:p>
          <a:p>
            <a:pPr marL="342900" indent="-342900">
              <a:buFont typeface="Wingdings" panose="05000000000000000000" pitchFamily="2" charset="2"/>
              <a:buChar char="§"/>
            </a:pPr>
            <a:r>
              <a:rPr lang="fr-FR" dirty="0" smtClean="0">
                <a:solidFill>
                  <a:schemeClr val="tx1"/>
                </a:solidFill>
              </a:rPr>
              <a:t>De proposer des points d’améliorations.</a:t>
            </a:r>
          </a:p>
          <a:p>
            <a:pPr marL="342900" indent="-342900">
              <a:buFont typeface="Wingdings" panose="05000000000000000000" pitchFamily="2" charset="2"/>
              <a:buChar char="§"/>
            </a:pPr>
            <a:r>
              <a:rPr lang="fr-FR" dirty="0" smtClean="0">
                <a:solidFill>
                  <a:schemeClr val="tx1"/>
                </a:solidFill>
              </a:rPr>
              <a:t>De rechercher </a:t>
            </a:r>
            <a:r>
              <a:rPr lang="fr-FR" dirty="0">
                <a:solidFill>
                  <a:schemeClr val="tx1"/>
                </a:solidFill>
              </a:rPr>
              <a:t>les normes sur </a:t>
            </a:r>
            <a:r>
              <a:rPr lang="fr-FR" dirty="0" err="1">
                <a:solidFill>
                  <a:schemeClr val="tx1"/>
                </a:solidFill>
              </a:rPr>
              <a:t>Sagaweb</a:t>
            </a:r>
            <a:r>
              <a:rPr lang="fr-FR" dirty="0" smtClean="0">
                <a:solidFill>
                  <a:schemeClr val="tx1"/>
                </a:solidFill>
              </a:rPr>
              <a:t>.</a:t>
            </a:r>
          </a:p>
          <a:p>
            <a:endParaRPr lang="fr-FR" dirty="0" smtClean="0">
              <a:solidFill>
                <a:schemeClr val="tx1"/>
              </a:solidFill>
            </a:endParaRPr>
          </a:p>
          <a:p>
            <a:r>
              <a:rPr lang="fr-FR" dirty="0" smtClean="0">
                <a:solidFill>
                  <a:schemeClr val="tx1"/>
                </a:solidFill>
              </a:rPr>
              <a:t>Au final proposer des solutions constructives en s’appuyant sur les normes.</a:t>
            </a:r>
          </a:p>
          <a:p>
            <a:r>
              <a:rPr lang="fr-FR" dirty="0" smtClean="0">
                <a:solidFill>
                  <a:schemeClr val="tx1"/>
                </a:solidFill>
              </a:rPr>
              <a:t>L’exemple retenu est celui d’une cafetière électrique programmable.</a:t>
            </a:r>
            <a:endParaRPr lang="fr-FR" dirty="0">
              <a:solidFill>
                <a:schemeClr val="tx1"/>
              </a:solidFill>
            </a:endParaRPr>
          </a:p>
        </p:txBody>
      </p:sp>
      <p:sp>
        <p:nvSpPr>
          <p:cNvPr id="4" name="ZoneTexte 3"/>
          <p:cNvSpPr txBox="1"/>
          <p:nvPr/>
        </p:nvSpPr>
        <p:spPr>
          <a:xfrm>
            <a:off x="714640" y="1330621"/>
            <a:ext cx="3714776" cy="461665"/>
          </a:xfrm>
          <a:prstGeom prst="rect">
            <a:avLst/>
          </a:prstGeom>
          <a:noFill/>
        </p:spPr>
        <p:txBody>
          <a:bodyPr wrap="square" rtlCol="0">
            <a:spAutoFit/>
          </a:bodyPr>
          <a:lstStyle/>
          <a:p>
            <a:pPr algn="just">
              <a:buBlip>
                <a:blip r:embed="rId2"/>
              </a:buBlip>
            </a:pPr>
            <a:r>
              <a:rPr lang="fr-FR" dirty="0" smtClean="0">
                <a:latin typeface="Arial" pitchFamily="34" charset="0"/>
                <a:cs typeface="Arial" pitchFamily="34" charset="0"/>
              </a:rPr>
              <a:t> </a:t>
            </a:r>
            <a:r>
              <a:rPr lang="fr-FR" dirty="0" smtClean="0">
                <a:solidFill>
                  <a:schemeClr val="tx1"/>
                </a:solidFill>
                <a:latin typeface="Arial" pitchFamily="34" charset="0"/>
                <a:cs typeface="Arial" pitchFamily="34" charset="0"/>
              </a:rPr>
              <a:t>Problématique</a:t>
            </a:r>
          </a:p>
        </p:txBody>
      </p:sp>
    </p:spTree>
    <p:extLst>
      <p:ext uri="{BB962C8B-B14F-4D97-AF65-F5344CB8AC3E}">
        <p14:creationId xmlns:p14="http://schemas.microsoft.com/office/powerpoint/2010/main" val="1123635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300658" y="6215335"/>
            <a:ext cx="742950" cy="454025"/>
          </a:xfrm>
          <a:prstGeom prst="rect">
            <a:avLst/>
          </a:prstGeom>
          <a:noFill/>
          <a:ln w="9525">
            <a:noFill/>
            <a:round/>
            <a:headEnd/>
            <a:tailEnd/>
          </a:ln>
        </p:spPr>
        <p:txBody>
          <a:bodyPr lIns="0" tIns="0" rIns="0" bIns="0" anchor="b"/>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fld id="{9321E348-6596-4BA4-A1D7-B44DD931F7FA}" type="slidenum">
              <a:rPr lang="fr-FR">
                <a:solidFill>
                  <a:srgbClr val="C3965A"/>
                </a:solidFill>
              </a:rPr>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fr-FR" dirty="0">
              <a:solidFill>
                <a:srgbClr val="C3965A"/>
              </a:solidFill>
            </a:endParaRPr>
          </a:p>
        </p:txBody>
      </p:sp>
      <p:sp>
        <p:nvSpPr>
          <p:cNvPr id="4099" name="Text Box 2"/>
          <p:cNvSpPr txBox="1">
            <a:spLocks noChangeArrowheads="1"/>
          </p:cNvSpPr>
          <p:nvPr/>
        </p:nvSpPr>
        <p:spPr bwMode="auto">
          <a:xfrm>
            <a:off x="228600" y="228600"/>
            <a:ext cx="7772400" cy="685800"/>
          </a:xfrm>
          <a:prstGeom prst="rect">
            <a:avLst/>
          </a:prstGeom>
          <a:noFill/>
          <a:ln w="9525">
            <a:noFill/>
            <a:round/>
            <a:headEnd/>
            <a:tailEnd/>
          </a:ln>
        </p:spPr>
        <p:txBody>
          <a:bodyPr lIns="0" tIns="0" rIns="0" bIns="0"/>
          <a:lstStyle/>
          <a:p>
            <a:pPr>
              <a:lnSpc>
                <a:spcPct val="9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200" b="1" dirty="0" smtClean="0">
                <a:solidFill>
                  <a:srgbClr val="3C005A"/>
                </a:solidFill>
                <a:latin typeface="Tahoma" pitchFamily="32" charset="0"/>
              </a:rPr>
              <a:t>Sommaire</a:t>
            </a:r>
            <a:endParaRPr lang="fr-FR" sz="2200" b="1" dirty="0">
              <a:solidFill>
                <a:srgbClr val="3C005A"/>
              </a:solidFill>
              <a:latin typeface="Tahoma" pitchFamily="32" charset="0"/>
            </a:endParaRPr>
          </a:p>
        </p:txBody>
      </p:sp>
      <p:cxnSp>
        <p:nvCxnSpPr>
          <p:cNvPr id="5" name="Connecteur droit 4"/>
          <p:cNvCxnSpPr/>
          <p:nvPr/>
        </p:nvCxnSpPr>
        <p:spPr>
          <a:xfrm>
            <a:off x="714640" y="2631330"/>
            <a:ext cx="7851779" cy="1588"/>
          </a:xfrm>
          <a:prstGeom prst="line">
            <a:avLst/>
          </a:prstGeom>
          <a:ln>
            <a:solidFill>
              <a:schemeClr val="accent3">
                <a:lumMod val="60000"/>
                <a:lumOff val="40000"/>
              </a:schemeClr>
            </a:solidFill>
          </a:ln>
          <a:effectLst/>
        </p:spPr>
        <p:style>
          <a:lnRef idx="2">
            <a:schemeClr val="accent2"/>
          </a:lnRef>
          <a:fillRef idx="0">
            <a:schemeClr val="accent2"/>
          </a:fillRef>
          <a:effectRef idx="1">
            <a:schemeClr val="accent2"/>
          </a:effectRef>
          <a:fontRef idx="minor">
            <a:schemeClr val="tx1"/>
          </a:fontRef>
        </p:style>
      </p:cxnSp>
      <p:sp>
        <p:nvSpPr>
          <p:cNvPr id="8" name="ZoneTexte 7"/>
          <p:cNvSpPr txBox="1"/>
          <p:nvPr/>
        </p:nvSpPr>
        <p:spPr>
          <a:xfrm>
            <a:off x="1043608" y="1650280"/>
            <a:ext cx="7066215" cy="4154984"/>
          </a:xfrm>
          <a:prstGeom prst="rect">
            <a:avLst/>
          </a:prstGeom>
          <a:noFill/>
        </p:spPr>
        <p:txBody>
          <a:bodyPr wrap="square" rtlCol="0">
            <a:spAutoFit/>
          </a:bodyPr>
          <a:lstStyle/>
          <a:p>
            <a:pPr algn="just">
              <a:buBlip>
                <a:blip r:embed="rId3"/>
              </a:buBlip>
            </a:pPr>
            <a:r>
              <a:rPr lang="fr-FR" dirty="0" smtClean="0">
                <a:solidFill>
                  <a:schemeClr val="tx1"/>
                </a:solidFill>
                <a:latin typeface="Arial" pitchFamily="34" charset="0"/>
                <a:cs typeface="Arial" pitchFamily="34" charset="0"/>
              </a:rPr>
              <a:t> Présentation du modèle de cafetière à reconcevoir.</a:t>
            </a:r>
          </a:p>
          <a:p>
            <a:pPr algn="just"/>
            <a:endParaRPr lang="fr-FR" dirty="0" smtClean="0">
              <a:solidFill>
                <a:schemeClr val="tx1"/>
              </a:solidFill>
              <a:latin typeface="Arial" pitchFamily="34" charset="0"/>
              <a:cs typeface="Arial" pitchFamily="34" charset="0"/>
            </a:endParaRPr>
          </a:p>
          <a:p>
            <a:pPr algn="just">
              <a:buBlip>
                <a:blip r:embed="rId3"/>
              </a:buBlip>
            </a:pPr>
            <a:r>
              <a:rPr lang="fr-FR" dirty="0">
                <a:solidFill>
                  <a:schemeClr val="tx1"/>
                </a:solidFill>
                <a:latin typeface="Arial" pitchFamily="34" charset="0"/>
                <a:cs typeface="Arial" pitchFamily="34" charset="0"/>
              </a:rPr>
              <a:t> </a:t>
            </a:r>
            <a:r>
              <a:rPr lang="fr-FR" dirty="0" smtClean="0">
                <a:solidFill>
                  <a:schemeClr val="tx1"/>
                </a:solidFill>
                <a:latin typeface="Arial" pitchFamily="34" charset="0"/>
                <a:cs typeface="Arial" pitchFamily="34" charset="0"/>
              </a:rPr>
              <a:t>Recherche des </a:t>
            </a:r>
            <a:r>
              <a:rPr lang="fr-FR" dirty="0">
                <a:solidFill>
                  <a:schemeClr val="tx1"/>
                </a:solidFill>
                <a:latin typeface="Arial" pitchFamily="34" charset="0"/>
                <a:cs typeface="Arial" pitchFamily="34" charset="0"/>
              </a:rPr>
              <a:t>points à améliorer sur la cafetière programmable Rowenta</a:t>
            </a:r>
            <a:r>
              <a:rPr lang="fr-FR" dirty="0" smtClean="0">
                <a:solidFill>
                  <a:schemeClr val="tx1"/>
                </a:solidFill>
                <a:latin typeface="Arial" pitchFamily="34" charset="0"/>
                <a:cs typeface="Arial" pitchFamily="34" charset="0"/>
              </a:rPr>
              <a:t>.</a:t>
            </a:r>
          </a:p>
          <a:p>
            <a:pPr algn="just"/>
            <a:endParaRPr lang="fr-FR" dirty="0" smtClean="0">
              <a:solidFill>
                <a:schemeClr val="tx1"/>
              </a:solidFill>
              <a:latin typeface="Arial" pitchFamily="34" charset="0"/>
              <a:cs typeface="Arial" pitchFamily="34" charset="0"/>
            </a:endParaRPr>
          </a:p>
          <a:p>
            <a:pPr algn="just">
              <a:buBlip>
                <a:blip r:embed="rId3"/>
              </a:buBlip>
            </a:pPr>
            <a:r>
              <a:rPr lang="fr-FR" dirty="0">
                <a:solidFill>
                  <a:schemeClr val="tx1"/>
                </a:solidFill>
                <a:latin typeface="Arial" pitchFamily="34" charset="0"/>
                <a:cs typeface="Arial" pitchFamily="34" charset="0"/>
              </a:rPr>
              <a:t> Recherche des normes à l’aide de </a:t>
            </a:r>
            <a:r>
              <a:rPr lang="fr-FR" dirty="0" err="1">
                <a:solidFill>
                  <a:schemeClr val="tx1"/>
                </a:solidFill>
                <a:latin typeface="Arial" pitchFamily="34" charset="0"/>
                <a:cs typeface="Arial" pitchFamily="34" charset="0"/>
              </a:rPr>
              <a:t>Sagaweb</a:t>
            </a:r>
            <a:r>
              <a:rPr lang="fr-FR" dirty="0">
                <a:solidFill>
                  <a:schemeClr val="tx1"/>
                </a:solidFill>
                <a:latin typeface="Arial" pitchFamily="34" charset="0"/>
                <a:cs typeface="Arial" pitchFamily="34" charset="0"/>
              </a:rPr>
              <a:t> afin de reconcevoir la cafetière</a:t>
            </a:r>
            <a:r>
              <a:rPr lang="fr-FR" dirty="0" smtClean="0">
                <a:solidFill>
                  <a:schemeClr val="tx1"/>
                </a:solidFill>
                <a:latin typeface="Arial" pitchFamily="34" charset="0"/>
                <a:cs typeface="Arial" pitchFamily="34" charset="0"/>
              </a:rPr>
              <a:t>.</a:t>
            </a:r>
          </a:p>
          <a:p>
            <a:pPr algn="just">
              <a:buBlip>
                <a:blip r:embed="rId3"/>
              </a:buBlip>
            </a:pPr>
            <a:endParaRPr lang="fr-FR"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endParaRPr lang="fr-FR"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endParaRPr lang="fr-FR" b="1"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1211434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1"/>
                </a:solidFill>
                <a:latin typeface="Arial" pitchFamily="34" charset="0"/>
                <a:cs typeface="Arial" pitchFamily="34" charset="0"/>
              </a:rPr>
              <a:t>Présentation du modèle de cafetière à reconcevoir</a:t>
            </a:r>
            <a:endParaRPr lang="fr-FR" dirty="0"/>
          </a:p>
        </p:txBody>
      </p:sp>
      <p:pic>
        <p:nvPicPr>
          <p:cNvPr id="4" name="Image 3"/>
          <p:cNvPicPr>
            <a:picLocks noChangeAspect="1"/>
          </p:cNvPicPr>
          <p:nvPr/>
        </p:nvPicPr>
        <p:blipFill>
          <a:blip r:embed="rId2"/>
          <a:stretch>
            <a:fillRect/>
          </a:stretch>
        </p:blipFill>
        <p:spPr>
          <a:xfrm>
            <a:off x="3347864" y="1967461"/>
            <a:ext cx="5688632" cy="3943763"/>
          </a:xfrm>
          <a:prstGeom prst="rect">
            <a:avLst/>
          </a:prstGeom>
        </p:spPr>
      </p:pic>
      <p:sp>
        <p:nvSpPr>
          <p:cNvPr id="5" name="Rectangle 4"/>
          <p:cNvSpPr/>
          <p:nvPr/>
        </p:nvSpPr>
        <p:spPr>
          <a:xfrm>
            <a:off x="3707904" y="1107244"/>
            <a:ext cx="4572000" cy="1200329"/>
          </a:xfrm>
          <a:prstGeom prst="rect">
            <a:avLst/>
          </a:prstGeom>
        </p:spPr>
        <p:txBody>
          <a:bodyPr>
            <a:spAutoFit/>
          </a:bodyPr>
          <a:lstStyle/>
          <a:p>
            <a:r>
              <a:rPr lang="fr-FR" b="1" dirty="0">
                <a:solidFill>
                  <a:schemeClr val="tx1"/>
                </a:solidFill>
              </a:rPr>
              <a:t>Rowenta </a:t>
            </a:r>
            <a:r>
              <a:rPr lang="fr-FR" b="1" dirty="0" err="1">
                <a:solidFill>
                  <a:schemeClr val="tx1"/>
                </a:solidFill>
              </a:rPr>
              <a:t>Prelude</a:t>
            </a:r>
            <a:r>
              <a:rPr lang="fr-FR" b="1" dirty="0">
                <a:solidFill>
                  <a:schemeClr val="tx1"/>
                </a:solidFill>
              </a:rPr>
              <a:t> </a:t>
            </a:r>
            <a:r>
              <a:rPr lang="fr-FR" b="1" dirty="0" err="1">
                <a:solidFill>
                  <a:schemeClr val="tx1"/>
                </a:solidFill>
              </a:rPr>
              <a:t>Timer</a:t>
            </a:r>
            <a:r>
              <a:rPr lang="fr-FR" b="1" dirty="0">
                <a:solidFill>
                  <a:schemeClr val="tx1"/>
                </a:solidFill>
              </a:rPr>
              <a:t> CG3029 Cafetière filtre acier inoxydable </a:t>
            </a:r>
            <a:r>
              <a:rPr lang="fr-FR" b="1" dirty="0"/>
              <a:t>brossé </a:t>
            </a:r>
            <a:endParaRPr lang="fr-FR" dirty="0"/>
          </a:p>
        </p:txBody>
      </p:sp>
    </p:spTree>
    <p:extLst>
      <p:ext uri="{BB962C8B-B14F-4D97-AF65-F5344CB8AC3E}">
        <p14:creationId xmlns:p14="http://schemas.microsoft.com/office/powerpoint/2010/main" val="184924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rotWithShape="1">
          <a:blip r:embed="rId2" cstate="print">
            <a:extLst>
              <a:ext uri="{28A0092B-C50C-407E-A947-70E740481C1C}">
                <a14:useLocalDpi xmlns:a14="http://schemas.microsoft.com/office/drawing/2010/main" val="0"/>
              </a:ext>
            </a:extLst>
          </a:blip>
          <a:srcRect l="20205" t="5037" r="19180"/>
          <a:stretch/>
        </p:blipFill>
        <p:spPr>
          <a:xfrm>
            <a:off x="6516216" y="2492896"/>
            <a:ext cx="2160240" cy="3384376"/>
          </a:xfrm>
          <a:prstGeom prst="rect">
            <a:avLst/>
          </a:prstGeom>
        </p:spPr>
      </p:pic>
      <p:sp>
        <p:nvSpPr>
          <p:cNvPr id="2" name="Titre 1"/>
          <p:cNvSpPr>
            <a:spLocks noGrp="1"/>
          </p:cNvSpPr>
          <p:nvPr>
            <p:ph type="title"/>
          </p:nvPr>
        </p:nvSpPr>
        <p:spPr/>
        <p:txBody>
          <a:bodyPr/>
          <a:lstStyle/>
          <a:p>
            <a:r>
              <a:rPr lang="fr-FR" dirty="0">
                <a:solidFill>
                  <a:schemeClr val="tx1"/>
                </a:solidFill>
                <a:latin typeface="Arial" pitchFamily="34" charset="0"/>
                <a:cs typeface="Arial" pitchFamily="34" charset="0"/>
              </a:rPr>
              <a:t>Présentation du modèle de cafetière à reconcevoir</a:t>
            </a:r>
            <a:endParaRPr lang="fr-FR" dirty="0"/>
          </a:p>
        </p:txBody>
      </p:sp>
      <p:sp>
        <p:nvSpPr>
          <p:cNvPr id="4" name="Rectangle 3"/>
          <p:cNvSpPr/>
          <p:nvPr/>
        </p:nvSpPr>
        <p:spPr>
          <a:xfrm>
            <a:off x="390361" y="1750164"/>
            <a:ext cx="6707286" cy="3046988"/>
          </a:xfrm>
          <a:prstGeom prst="rect">
            <a:avLst/>
          </a:prstGeom>
        </p:spPr>
        <p:txBody>
          <a:bodyPr wrap="square">
            <a:spAutoFit/>
          </a:bodyPr>
          <a:lstStyle/>
          <a:p>
            <a:pPr marL="342900" indent="-342900">
              <a:buFont typeface="Arial" panose="020B0604020202020204" pitchFamily="34" charset="0"/>
              <a:buChar char="•"/>
            </a:pPr>
            <a:r>
              <a:rPr lang="fr-FR" dirty="0" smtClean="0">
                <a:solidFill>
                  <a:schemeClr val="tx1"/>
                </a:solidFill>
              </a:rPr>
              <a:t> Cafetière </a:t>
            </a:r>
            <a:r>
              <a:rPr lang="fr-FR" dirty="0">
                <a:solidFill>
                  <a:schemeClr val="tx1"/>
                </a:solidFill>
              </a:rPr>
              <a:t>programmable avec </a:t>
            </a:r>
            <a:r>
              <a:rPr lang="fr-FR" dirty="0" smtClean="0">
                <a:solidFill>
                  <a:schemeClr val="tx1"/>
                </a:solidFill>
              </a:rPr>
              <a:t>arrêt automatique.</a:t>
            </a:r>
            <a:endParaRPr lang="fr-FR" dirty="0">
              <a:solidFill>
                <a:schemeClr val="tx1"/>
              </a:solidFill>
            </a:endParaRPr>
          </a:p>
          <a:p>
            <a:r>
              <a:rPr lang="fr-FR" dirty="0" smtClean="0">
                <a:solidFill>
                  <a:schemeClr val="tx1"/>
                </a:solidFill>
              </a:rPr>
              <a:t>•	Ecran Digital.</a:t>
            </a:r>
            <a:endParaRPr lang="fr-FR" dirty="0">
              <a:solidFill>
                <a:schemeClr val="tx1"/>
              </a:solidFill>
            </a:endParaRPr>
          </a:p>
          <a:p>
            <a:r>
              <a:rPr lang="fr-FR" dirty="0" smtClean="0">
                <a:solidFill>
                  <a:schemeClr val="tx1"/>
                </a:solidFill>
              </a:rPr>
              <a:t>•	Système Auto « </a:t>
            </a:r>
            <a:r>
              <a:rPr lang="fr-FR" dirty="0" err="1" smtClean="0">
                <a:solidFill>
                  <a:schemeClr val="tx1"/>
                </a:solidFill>
              </a:rPr>
              <a:t>shutt</a:t>
            </a:r>
            <a:r>
              <a:rPr lang="fr-FR" dirty="0" smtClean="0">
                <a:solidFill>
                  <a:schemeClr val="tx1"/>
                </a:solidFill>
              </a:rPr>
              <a:t>-off ».</a:t>
            </a:r>
            <a:endParaRPr lang="fr-FR" dirty="0">
              <a:solidFill>
                <a:schemeClr val="tx1"/>
              </a:solidFill>
            </a:endParaRPr>
          </a:p>
          <a:p>
            <a:r>
              <a:rPr lang="fr-FR" dirty="0" smtClean="0">
                <a:solidFill>
                  <a:schemeClr val="tx1"/>
                </a:solidFill>
              </a:rPr>
              <a:t>•	Verseuse </a:t>
            </a:r>
            <a:r>
              <a:rPr lang="fr-FR" dirty="0">
                <a:solidFill>
                  <a:schemeClr val="tx1"/>
                </a:solidFill>
              </a:rPr>
              <a:t>en verre et design en inox </a:t>
            </a:r>
            <a:r>
              <a:rPr lang="fr-FR" dirty="0" smtClean="0">
                <a:solidFill>
                  <a:schemeClr val="tx1"/>
                </a:solidFill>
              </a:rPr>
              <a:t>brossé.</a:t>
            </a:r>
            <a:endParaRPr lang="fr-FR" dirty="0">
              <a:solidFill>
                <a:schemeClr val="tx1"/>
              </a:solidFill>
            </a:endParaRPr>
          </a:p>
          <a:p>
            <a:r>
              <a:rPr lang="fr-FR" dirty="0" smtClean="0">
                <a:solidFill>
                  <a:schemeClr val="tx1"/>
                </a:solidFill>
              </a:rPr>
              <a:t>•	Programmable </a:t>
            </a:r>
            <a:r>
              <a:rPr lang="fr-FR" dirty="0">
                <a:solidFill>
                  <a:schemeClr val="tx1"/>
                </a:solidFill>
              </a:rPr>
              <a:t>24h à </a:t>
            </a:r>
            <a:r>
              <a:rPr lang="fr-FR" dirty="0" smtClean="0">
                <a:solidFill>
                  <a:schemeClr val="tx1"/>
                </a:solidFill>
              </a:rPr>
              <a:t>l'avance.</a:t>
            </a:r>
            <a:endParaRPr lang="fr-FR" dirty="0">
              <a:solidFill>
                <a:schemeClr val="tx1"/>
              </a:solidFill>
            </a:endParaRPr>
          </a:p>
          <a:p>
            <a:r>
              <a:rPr lang="fr-FR" dirty="0" smtClean="0">
                <a:solidFill>
                  <a:schemeClr val="tx1"/>
                </a:solidFill>
              </a:rPr>
              <a:t>•	Puissance 1150W.</a:t>
            </a:r>
            <a:endParaRPr lang="fr-FR" dirty="0">
              <a:solidFill>
                <a:schemeClr val="tx1"/>
              </a:solidFill>
            </a:endParaRPr>
          </a:p>
          <a:p>
            <a:r>
              <a:rPr lang="fr-FR" dirty="0" smtClean="0">
                <a:solidFill>
                  <a:schemeClr val="tx1"/>
                </a:solidFill>
              </a:rPr>
              <a:t>•	Capacité 1.25L.</a:t>
            </a:r>
            <a:endParaRPr lang="fr-FR" dirty="0">
              <a:solidFill>
                <a:schemeClr val="tx1"/>
              </a:solidFill>
            </a:endParaRPr>
          </a:p>
          <a:p>
            <a:r>
              <a:rPr lang="fr-FR" dirty="0" smtClean="0">
                <a:solidFill>
                  <a:schemeClr val="tx1"/>
                </a:solidFill>
              </a:rPr>
              <a:t>•	Porte </a:t>
            </a:r>
            <a:r>
              <a:rPr lang="fr-FR" dirty="0">
                <a:solidFill>
                  <a:schemeClr val="tx1"/>
                </a:solidFill>
              </a:rPr>
              <a:t>filtre intégré avec couvercle </a:t>
            </a:r>
            <a:r>
              <a:rPr lang="fr-FR" dirty="0" smtClean="0">
                <a:solidFill>
                  <a:schemeClr val="tx1"/>
                </a:solidFill>
              </a:rPr>
              <a:t>inox.</a:t>
            </a:r>
            <a:endParaRPr lang="fr-FR" dirty="0">
              <a:solidFill>
                <a:schemeClr val="tx1"/>
              </a:solidFill>
            </a:endParaRPr>
          </a:p>
        </p:txBody>
      </p:sp>
    </p:spTree>
    <p:extLst>
      <p:ext uri="{BB962C8B-B14F-4D97-AF65-F5344CB8AC3E}">
        <p14:creationId xmlns:p14="http://schemas.microsoft.com/office/powerpoint/2010/main" val="534590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Naïve</a:t>
            </a:r>
            <a:endParaRPr lang="fr-FR" dirty="0"/>
          </a:p>
        </p:txBody>
      </p:sp>
      <p:sp>
        <p:nvSpPr>
          <p:cNvPr id="3" name="Espace réservé du contenu 2"/>
          <p:cNvSpPr>
            <a:spLocks noGrp="1"/>
          </p:cNvSpPr>
          <p:nvPr>
            <p:ph idx="1"/>
          </p:nvPr>
        </p:nvSpPr>
        <p:spPr>
          <a:xfrm>
            <a:off x="539552" y="1556792"/>
            <a:ext cx="8257530" cy="4752528"/>
          </a:xfrm>
        </p:spPr>
        <p:txBody>
          <a:bodyPr/>
          <a:lstStyle/>
          <a:p>
            <a:pPr algn="just"/>
            <a:r>
              <a:rPr lang="fr-FR" dirty="0" smtClean="0"/>
              <a:t>			L’approche </a:t>
            </a:r>
            <a:r>
              <a:rPr lang="fr-FR" dirty="0"/>
              <a:t>ergonomique est composée de plusieurs étapes. L’analyse </a:t>
            </a:r>
            <a:r>
              <a:rPr lang="fr-FR" dirty="0" smtClean="0"/>
              <a:t>naïve en </a:t>
            </a:r>
            <a:r>
              <a:rPr lang="fr-FR" dirty="0"/>
              <a:t>est une partie qui permet de mieux se familiariser avec le produit. C’est en quelque sorte une première impression sur celui-ci. En effet, cette action permet d’avoir un aperçu sur les différents points positifs et négatifs de l’appareil. </a:t>
            </a:r>
          </a:p>
          <a:p>
            <a:pPr algn="just"/>
            <a:r>
              <a:rPr lang="fr-FR" dirty="0"/>
              <a:t> </a:t>
            </a:r>
          </a:p>
          <a:p>
            <a:pPr algn="just"/>
            <a:r>
              <a:rPr lang="fr-FR" dirty="0" smtClean="0"/>
              <a:t>	L’analyse </a:t>
            </a:r>
            <a:r>
              <a:rPr lang="fr-FR" dirty="0"/>
              <a:t>naïve est décomposée en plusieurs tâches bien distinctes :</a:t>
            </a:r>
          </a:p>
          <a:p>
            <a:pPr lvl="0" algn="just"/>
            <a:r>
              <a:rPr lang="fr-FR" dirty="0" smtClean="0"/>
              <a:t>	Une </a:t>
            </a:r>
            <a:r>
              <a:rPr lang="fr-FR" dirty="0"/>
              <a:t>analyse dite de </a:t>
            </a:r>
            <a:r>
              <a:rPr lang="fr-FR" b="1" i="1" dirty="0"/>
              <a:t>découverte du produit</a:t>
            </a:r>
            <a:endParaRPr lang="fr-FR" dirty="0"/>
          </a:p>
          <a:p>
            <a:pPr lvl="0" algn="just"/>
            <a:r>
              <a:rPr lang="fr-FR" dirty="0" smtClean="0"/>
              <a:t>	Une </a:t>
            </a:r>
            <a:r>
              <a:rPr lang="fr-FR" dirty="0"/>
              <a:t>analyse lors de </a:t>
            </a:r>
            <a:r>
              <a:rPr lang="fr-FR" b="1" i="1" dirty="0"/>
              <a:t>l’utilisation du produit</a:t>
            </a:r>
            <a:endParaRPr lang="fr-FR" dirty="0"/>
          </a:p>
          <a:p>
            <a:pPr algn="just"/>
            <a:r>
              <a:rPr lang="fr-FR" dirty="0" smtClean="0"/>
              <a:t>			Ces </a:t>
            </a:r>
            <a:r>
              <a:rPr lang="fr-FR" dirty="0"/>
              <a:t>deux points sont à une échelle purement expérimentale, c’est-à-dire avec l’intervention d’utilisateurs théoriques. </a:t>
            </a:r>
            <a:r>
              <a:rPr lang="fr-FR" dirty="0" smtClean="0"/>
              <a:t>Les élèves devront </a:t>
            </a:r>
            <a:r>
              <a:rPr lang="fr-FR" dirty="0"/>
              <a:t>donc </a:t>
            </a:r>
            <a:r>
              <a:rPr lang="fr-FR" dirty="0" smtClean="0"/>
              <a:t>s’immiscés </a:t>
            </a:r>
            <a:r>
              <a:rPr lang="fr-FR" dirty="0"/>
              <a:t>dans la peau d’un consommateur et </a:t>
            </a:r>
            <a:r>
              <a:rPr lang="fr-FR" dirty="0" smtClean="0"/>
              <a:t>ensuite étudier </a:t>
            </a:r>
            <a:r>
              <a:rPr lang="fr-FR" dirty="0"/>
              <a:t>les éléments marquants lors de la première interaction entre l’homme et la machine.</a:t>
            </a:r>
          </a:p>
          <a:p>
            <a:pPr algn="just"/>
            <a:endParaRPr lang="fr-FR" dirty="0"/>
          </a:p>
        </p:txBody>
      </p:sp>
    </p:spTree>
    <p:extLst>
      <p:ext uri="{BB962C8B-B14F-4D97-AF65-F5344CB8AC3E}">
        <p14:creationId xmlns:p14="http://schemas.microsoft.com/office/powerpoint/2010/main" val="493882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Naïve</a:t>
            </a:r>
            <a:endParaRPr lang="fr-FR" dirty="0"/>
          </a:p>
        </p:txBody>
      </p:sp>
      <p:sp>
        <p:nvSpPr>
          <p:cNvPr id="3" name="Espace réservé du contenu 2"/>
          <p:cNvSpPr>
            <a:spLocks noGrp="1"/>
          </p:cNvSpPr>
          <p:nvPr>
            <p:ph idx="1"/>
          </p:nvPr>
        </p:nvSpPr>
        <p:spPr>
          <a:xfrm>
            <a:off x="539552" y="1124744"/>
            <a:ext cx="8257530" cy="4752528"/>
          </a:xfrm>
        </p:spPr>
        <p:txBody>
          <a:bodyPr/>
          <a:lstStyle/>
          <a:p>
            <a:pPr marL="285750" lvl="0" indent="-285750">
              <a:buFont typeface="Arial" panose="020B0604020202020204" pitchFamily="34" charset="0"/>
              <a:buChar char="•"/>
            </a:pPr>
            <a:r>
              <a:rPr lang="fr-FR" u="sng" dirty="0" smtClean="0"/>
              <a:t>Analyse </a:t>
            </a:r>
            <a:r>
              <a:rPr lang="fr-FR" u="sng" dirty="0"/>
              <a:t>de découverte</a:t>
            </a:r>
            <a:endParaRPr lang="fr-FR" dirty="0"/>
          </a:p>
          <a:p>
            <a:r>
              <a:rPr lang="fr-FR" dirty="0" smtClean="0"/>
              <a:t>			Cette </a:t>
            </a:r>
            <a:r>
              <a:rPr lang="fr-FR" dirty="0"/>
              <a:t>première action </a:t>
            </a:r>
            <a:r>
              <a:rPr lang="fr-FR" dirty="0" smtClean="0"/>
              <a:t>se déroule </a:t>
            </a:r>
            <a:r>
              <a:rPr lang="fr-FR" dirty="0"/>
              <a:t>suivant une démarche bien précise. Elle </a:t>
            </a:r>
            <a:r>
              <a:rPr lang="fr-FR" dirty="0" smtClean="0"/>
              <a:t>consiste </a:t>
            </a:r>
            <a:r>
              <a:rPr lang="fr-FR" dirty="0"/>
              <a:t>à </a:t>
            </a:r>
            <a:r>
              <a:rPr lang="fr-FR" dirty="0" smtClean="0"/>
              <a:t>se </a:t>
            </a:r>
            <a:r>
              <a:rPr lang="fr-FR" dirty="0"/>
              <a:t>mettre en situation d’acheteurs découvrant le produit. </a:t>
            </a:r>
          </a:p>
          <a:p>
            <a:pPr algn="just"/>
            <a:endParaRPr lang="fr-FR" dirty="0"/>
          </a:p>
        </p:txBody>
      </p:sp>
      <p:grpSp>
        <p:nvGrpSpPr>
          <p:cNvPr id="5" name="Groupe 4"/>
          <p:cNvGrpSpPr/>
          <p:nvPr/>
        </p:nvGrpSpPr>
        <p:grpSpPr>
          <a:xfrm>
            <a:off x="971600" y="2429994"/>
            <a:ext cx="6930529" cy="3375270"/>
            <a:chOff x="0" y="0"/>
            <a:chExt cx="6619875" cy="3295015"/>
          </a:xfrm>
        </p:grpSpPr>
        <p:sp>
          <p:nvSpPr>
            <p:cNvPr id="6" name="Rectangle à coins arrondis 5"/>
            <p:cNvSpPr>
              <a:spLocks/>
            </p:cNvSpPr>
            <p:nvPr/>
          </p:nvSpPr>
          <p:spPr>
            <a:xfrm>
              <a:off x="1619250" y="66675"/>
              <a:ext cx="3328670" cy="379730"/>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228600" algn="ctr">
                <a:spcAft>
                  <a:spcPts val="0"/>
                </a:spcAft>
              </a:pPr>
              <a:r>
                <a:rPr lang="fr-FR" sz="1200">
                  <a:solidFill>
                    <a:srgbClr val="000000"/>
                  </a:solidFill>
                  <a:effectLst/>
                  <a:ea typeface="Times New Roman" panose="02020603050405020304" pitchFamily="18" charset="0"/>
                  <a:cs typeface="Times New Roman" panose="02020603050405020304" pitchFamily="18" charset="0"/>
                </a:rPr>
                <a:t>Acquérir le produit</a:t>
              </a:r>
              <a:endParaRPr lang="fr-FR" sz="1100">
                <a:effectLst/>
                <a:ea typeface="Times New Roman" panose="02020603050405020304" pitchFamily="18" charset="0"/>
                <a:cs typeface="Times New Roman" panose="02020603050405020304" pitchFamily="18" charset="0"/>
              </a:endParaRPr>
            </a:p>
          </p:txBody>
        </p:sp>
        <p:sp>
          <p:nvSpPr>
            <p:cNvPr id="7" name="Rectangle à coins arrondis 6"/>
            <p:cNvSpPr>
              <a:spLocks/>
            </p:cNvSpPr>
            <p:nvPr/>
          </p:nvSpPr>
          <p:spPr>
            <a:xfrm>
              <a:off x="1619250" y="809625"/>
              <a:ext cx="3328035" cy="918845"/>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457200" indent="228600" algn="just">
                <a:spcAft>
                  <a:spcPts val="0"/>
                </a:spcAft>
              </a:pPr>
              <a:r>
                <a:rPr lang="fr-FR" sz="1200" dirty="0">
                  <a:solidFill>
                    <a:srgbClr val="000000"/>
                  </a:solidFill>
                  <a:effectLst/>
                  <a:ea typeface="Times New Roman" panose="02020603050405020304" pitchFamily="18" charset="0"/>
                  <a:cs typeface="Times New Roman" panose="02020603050405020304" pitchFamily="18" charset="0"/>
                </a:rPr>
                <a:t>Vue de l’ensemble extérieur. (Caractéristiques emballage et produit, étude de la documentation présente sur l’emballage...)</a:t>
              </a:r>
              <a:endParaRPr lang="fr-FR" sz="1100" dirty="0">
                <a:effectLst/>
                <a:ea typeface="Times New Roman" panose="02020603050405020304" pitchFamily="18" charset="0"/>
                <a:cs typeface="Times New Roman" panose="02020603050405020304" pitchFamily="18" charset="0"/>
              </a:endParaRPr>
            </a:p>
            <a:p>
              <a:pPr indent="810260" algn="just">
                <a:spcAft>
                  <a:spcPts val="0"/>
                </a:spcAft>
              </a:pPr>
              <a:r>
                <a:rPr lang="fr-FR" sz="1200" dirty="0">
                  <a:solidFill>
                    <a:srgbClr val="000000"/>
                  </a:solidFill>
                  <a:effectLst/>
                  <a:ea typeface="Times New Roman" panose="02020603050405020304" pitchFamily="18" charset="0"/>
                  <a:cs typeface="Times New Roman" panose="02020603050405020304" pitchFamily="18" charset="0"/>
                </a:rPr>
                <a:t> </a:t>
              </a:r>
              <a:endParaRPr lang="fr-FR" sz="1100" dirty="0">
                <a:effectLst/>
                <a:ea typeface="Times New Roman" panose="02020603050405020304" pitchFamily="18" charset="0"/>
                <a:cs typeface="Times New Roman" panose="02020603050405020304" pitchFamily="18" charset="0"/>
              </a:endParaRPr>
            </a:p>
          </p:txBody>
        </p:sp>
        <p:sp>
          <p:nvSpPr>
            <p:cNvPr id="8" name="Rectangle à coins arrondis 7"/>
            <p:cNvSpPr>
              <a:spLocks/>
            </p:cNvSpPr>
            <p:nvPr/>
          </p:nvSpPr>
          <p:spPr>
            <a:xfrm>
              <a:off x="1619250" y="2095500"/>
              <a:ext cx="3348990" cy="1139825"/>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457200" indent="228600" algn="just">
                <a:spcAft>
                  <a:spcPts val="0"/>
                </a:spcAft>
              </a:pPr>
              <a:r>
                <a:rPr lang="fr-FR" sz="1200">
                  <a:solidFill>
                    <a:srgbClr val="000000"/>
                  </a:solidFill>
                  <a:effectLst/>
                  <a:ea typeface="Times New Roman" panose="02020603050405020304" pitchFamily="18" charset="0"/>
                  <a:cs typeface="Times New Roman" panose="02020603050405020304" pitchFamily="18" charset="0"/>
                </a:rPr>
                <a:t>Vue de l’ensemble intérieur (Caractéristiques principales du produit et composition de l’ensemble, présence de tous les éléments nécessaires pour l’utilisation du produit)</a:t>
              </a:r>
              <a:endParaRPr lang="fr-FR" sz="1100">
                <a:effectLst/>
                <a:ea typeface="Times New Roman" panose="02020603050405020304" pitchFamily="18" charset="0"/>
                <a:cs typeface="Times New Roman" panose="02020603050405020304" pitchFamily="18" charset="0"/>
              </a:endParaRPr>
            </a:p>
            <a:p>
              <a:pPr indent="228600" algn="just">
                <a:spcAft>
                  <a:spcPts val="0"/>
                </a:spcAft>
              </a:pPr>
              <a:r>
                <a:rPr lang="fr-FR" sz="1200">
                  <a:solidFill>
                    <a:srgbClr val="000000"/>
                  </a:solidFill>
                  <a:effectLst/>
                  <a:ea typeface="Times New Roman" panose="02020603050405020304" pitchFamily="18" charset="0"/>
                  <a:cs typeface="Times New Roman" panose="02020603050405020304" pitchFamily="18" charset="0"/>
                </a:rPr>
                <a:t> </a:t>
              </a:r>
              <a:endParaRPr lang="fr-FR" sz="1100">
                <a:effectLst/>
                <a:ea typeface="Times New Roman" panose="02020603050405020304" pitchFamily="18" charset="0"/>
                <a:cs typeface="Times New Roman" panose="02020603050405020304" pitchFamily="18" charset="0"/>
              </a:endParaRPr>
            </a:p>
          </p:txBody>
        </p:sp>
        <p:sp>
          <p:nvSpPr>
            <p:cNvPr id="9" name="Accolade ouvrante 8"/>
            <p:cNvSpPr>
              <a:spLocks/>
            </p:cNvSpPr>
            <p:nvPr/>
          </p:nvSpPr>
          <p:spPr bwMode="auto">
            <a:xfrm>
              <a:off x="1409700" y="66675"/>
              <a:ext cx="207645" cy="3157220"/>
            </a:xfrm>
            <a:prstGeom prst="leftBrace">
              <a:avLst>
                <a:gd name="adj1" fmla="val 408913"/>
                <a:gd name="adj2" fmla="val 46213"/>
              </a:avLst>
            </a:prstGeom>
            <a:noFill/>
            <a:ln w="6350">
              <a:solidFill>
                <a:schemeClr val="accent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fr-FR"/>
            </a:p>
          </p:txBody>
        </p:sp>
        <p:sp>
          <p:nvSpPr>
            <p:cNvPr id="10" name="Rectangle à coins arrondis 9"/>
            <p:cNvSpPr>
              <a:spLocks/>
            </p:cNvSpPr>
            <p:nvPr/>
          </p:nvSpPr>
          <p:spPr>
            <a:xfrm>
              <a:off x="0" y="0"/>
              <a:ext cx="1333500" cy="3285490"/>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90170" algn="ctr">
                <a:spcAft>
                  <a:spcPts val="0"/>
                </a:spcAft>
              </a:pPr>
              <a:r>
                <a:rPr lang="fr-FR" sz="1200">
                  <a:solidFill>
                    <a:srgbClr val="000000"/>
                  </a:solidFill>
                  <a:effectLst/>
                  <a:ea typeface="Times New Roman" panose="02020603050405020304" pitchFamily="18" charset="0"/>
                  <a:cs typeface="Times New Roman" panose="02020603050405020304" pitchFamily="18" charset="0"/>
                </a:rPr>
                <a:t>Personne du groupe d’étude parlant à haute voix pendant l’exécution des points ci-contre</a:t>
              </a:r>
              <a:endParaRPr lang="fr-FR" sz="1100">
                <a:effectLst/>
                <a:ea typeface="Times New Roman" panose="02020603050405020304" pitchFamily="18" charset="0"/>
                <a:cs typeface="Times New Roman" panose="02020603050405020304" pitchFamily="18" charset="0"/>
              </a:endParaRPr>
            </a:p>
          </p:txBody>
        </p:sp>
        <p:sp>
          <p:nvSpPr>
            <p:cNvPr id="11" name="Rectangle à coins arrondis 10"/>
            <p:cNvSpPr>
              <a:spLocks/>
            </p:cNvSpPr>
            <p:nvPr/>
          </p:nvSpPr>
          <p:spPr>
            <a:xfrm>
              <a:off x="5210175" y="9525"/>
              <a:ext cx="1409700" cy="3285490"/>
            </a:xfrm>
            <a:prstGeom prst="roundRect">
              <a:avLst/>
            </a:prstGeom>
            <a:solidFill>
              <a:schemeClr val="bg1"/>
            </a:solid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228600" algn="ctr">
                <a:spcAft>
                  <a:spcPts val="0"/>
                </a:spcAft>
              </a:pPr>
              <a:r>
                <a:rPr lang="fr-FR" sz="1200">
                  <a:solidFill>
                    <a:srgbClr val="000000"/>
                  </a:solidFill>
                  <a:effectLst/>
                  <a:ea typeface="Times New Roman" panose="02020603050405020304" pitchFamily="18" charset="0"/>
                  <a:cs typeface="Times New Roman" panose="02020603050405020304" pitchFamily="18" charset="0"/>
                </a:rPr>
                <a:t>Les autres prennent des notes de toutes les remarques pertinentes lors de cette démonstration</a:t>
              </a:r>
              <a:endParaRPr lang="fr-FR" sz="1100">
                <a:effectLst/>
                <a:ea typeface="Times New Roman" panose="02020603050405020304" pitchFamily="18" charset="0"/>
                <a:cs typeface="Times New Roman" panose="02020603050405020304" pitchFamily="18" charset="0"/>
              </a:endParaRPr>
            </a:p>
          </p:txBody>
        </p:sp>
        <p:sp>
          <p:nvSpPr>
            <p:cNvPr id="12" name="Accolade fermante 11"/>
            <p:cNvSpPr>
              <a:spLocks/>
            </p:cNvSpPr>
            <p:nvPr/>
          </p:nvSpPr>
          <p:spPr bwMode="auto">
            <a:xfrm>
              <a:off x="4962525" y="66675"/>
              <a:ext cx="165735" cy="3157220"/>
            </a:xfrm>
            <a:prstGeom prst="rightBrace">
              <a:avLst>
                <a:gd name="adj1" fmla="val 415127"/>
                <a:gd name="adj2" fmla="val 49616"/>
              </a:avLst>
            </a:prstGeom>
            <a:noFill/>
            <a:ln w="6350">
              <a:solidFill>
                <a:schemeClr val="accent1">
                  <a:lumMod val="100000"/>
                  <a:lumOff val="0"/>
                </a:schemeClr>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ctr" anchorCtr="0" upright="1">
              <a:noAutofit/>
            </a:bodyPr>
            <a:lstStyle/>
            <a:p>
              <a:endParaRPr lang="fr-FR"/>
            </a:p>
          </p:txBody>
        </p:sp>
        <p:cxnSp>
          <p:nvCxnSpPr>
            <p:cNvPr id="13" name="Connecteur droit avec flèche 12"/>
            <p:cNvCxnSpPr>
              <a:cxnSpLocks/>
            </p:cNvCxnSpPr>
            <p:nvPr/>
          </p:nvCxnSpPr>
          <p:spPr>
            <a:xfrm>
              <a:off x="3228975" y="447675"/>
              <a:ext cx="0" cy="368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a:cxnSpLocks/>
            </p:cNvCxnSpPr>
            <p:nvPr/>
          </p:nvCxnSpPr>
          <p:spPr>
            <a:xfrm>
              <a:off x="3228975" y="1733550"/>
              <a:ext cx="0" cy="3676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163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Naïve</a:t>
            </a:r>
            <a:endParaRPr lang="fr-FR" dirty="0"/>
          </a:p>
        </p:txBody>
      </p:sp>
      <p:sp>
        <p:nvSpPr>
          <p:cNvPr id="3" name="Espace réservé du contenu 2"/>
          <p:cNvSpPr>
            <a:spLocks noGrp="1"/>
          </p:cNvSpPr>
          <p:nvPr>
            <p:ph idx="1"/>
          </p:nvPr>
        </p:nvSpPr>
        <p:spPr>
          <a:xfrm>
            <a:off x="539552" y="1124744"/>
            <a:ext cx="8257530" cy="4752528"/>
          </a:xfrm>
        </p:spPr>
        <p:txBody>
          <a:bodyPr/>
          <a:lstStyle/>
          <a:p>
            <a:pPr marL="285750" lvl="0" indent="-285750">
              <a:buFont typeface="Arial" panose="020B0604020202020204" pitchFamily="34" charset="0"/>
              <a:buChar char="•"/>
            </a:pPr>
            <a:r>
              <a:rPr lang="fr-FR" u="sng" dirty="0" smtClean="0"/>
              <a:t>Résultats:</a:t>
            </a:r>
          </a:p>
          <a:p>
            <a:pPr marL="0" lvl="0" indent="0"/>
            <a:endParaRPr lang="fr-FR" dirty="0"/>
          </a:p>
          <a:p>
            <a:r>
              <a:rPr lang="fr-FR" dirty="0" smtClean="0"/>
              <a:t>			</a:t>
            </a:r>
            <a:endParaRPr lang="fr-FR" dirty="0"/>
          </a:p>
        </p:txBody>
      </p:sp>
      <p:graphicFrame>
        <p:nvGraphicFramePr>
          <p:cNvPr id="4" name="Tableau 3"/>
          <p:cNvGraphicFramePr>
            <a:graphicFrameLocks noGrp="1"/>
          </p:cNvGraphicFramePr>
          <p:nvPr>
            <p:extLst>
              <p:ext uri="{D42A27DB-BD31-4B8C-83A1-F6EECF244321}">
                <p14:modId xmlns:p14="http://schemas.microsoft.com/office/powerpoint/2010/main" val="730296965"/>
              </p:ext>
            </p:extLst>
          </p:nvPr>
        </p:nvGraphicFramePr>
        <p:xfrm>
          <a:off x="-36512" y="1652925"/>
          <a:ext cx="9145015" cy="4440371"/>
        </p:xfrm>
        <a:graphic>
          <a:graphicData uri="http://schemas.openxmlformats.org/drawingml/2006/table">
            <a:tbl>
              <a:tblPr firstRow="1" firstCol="1" bandRow="1">
                <a:tableStyleId>{5C22544A-7EE6-4342-B048-85BDC9FD1C3A}</a:tableStyleId>
              </a:tblPr>
              <a:tblGrid>
                <a:gridCol w="3312368"/>
                <a:gridCol w="2793326"/>
                <a:gridCol w="2939140"/>
                <a:gridCol w="100181"/>
              </a:tblGrid>
              <a:tr h="177349">
                <a:tc>
                  <a:txBody>
                    <a:bodyPr/>
                    <a:lstStyle/>
                    <a:p>
                      <a:pPr indent="228600" algn="ctr">
                        <a:lnSpc>
                          <a:spcPct val="107000"/>
                        </a:lnSpc>
                        <a:spcAft>
                          <a:spcPts val="0"/>
                        </a:spcAft>
                      </a:pPr>
                      <a:r>
                        <a:rPr lang="fr-FR" sz="1000" dirty="0">
                          <a:effectLst/>
                        </a:rPr>
                        <a:t>Caractéristiques Emballage et Produit</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gn="ctr">
                        <a:lnSpc>
                          <a:spcPct val="107000"/>
                        </a:lnSpc>
                        <a:spcAft>
                          <a:spcPts val="0"/>
                        </a:spcAft>
                      </a:pPr>
                      <a:r>
                        <a:rPr lang="fr-FR" sz="1000">
                          <a:effectLst/>
                        </a:rPr>
                        <a:t>AVANTAGES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indent="228600" algn="ctr">
                        <a:lnSpc>
                          <a:spcPct val="107000"/>
                        </a:lnSpc>
                        <a:spcAft>
                          <a:spcPts val="0"/>
                        </a:spcAft>
                      </a:pPr>
                      <a:r>
                        <a:rPr lang="fr-FR" sz="1000">
                          <a:effectLst/>
                        </a:rPr>
                        <a:t>INCONVENIENTS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475645">
                <a:tc>
                  <a:txBody>
                    <a:bodyPr/>
                    <a:lstStyle/>
                    <a:p>
                      <a:pPr indent="228600" algn="ctr">
                        <a:lnSpc>
                          <a:spcPct val="107000"/>
                        </a:lnSpc>
                        <a:spcAft>
                          <a:spcPts val="0"/>
                        </a:spcAft>
                      </a:pPr>
                      <a:r>
                        <a:rPr lang="fr-FR" sz="1000">
                          <a:effectLst/>
                        </a:rPr>
                        <a:t>Poids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Conforme à l’indication sur l’emballage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r>
              <a:tr h="168370">
                <a:tc>
                  <a:txBody>
                    <a:bodyPr/>
                    <a:lstStyle/>
                    <a:p>
                      <a:pPr indent="228600" algn="ctr">
                        <a:lnSpc>
                          <a:spcPct val="107000"/>
                        </a:lnSpc>
                        <a:spcAft>
                          <a:spcPts val="0"/>
                        </a:spcAft>
                      </a:pPr>
                      <a:r>
                        <a:rPr lang="fr-FR" sz="1000">
                          <a:effectLst/>
                        </a:rPr>
                        <a:t>Ouverture de l'emballage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Ouverture facile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r>
              <a:tr h="168370">
                <a:tc>
                  <a:txBody>
                    <a:bodyPr/>
                    <a:lstStyle/>
                    <a:p>
                      <a:pPr indent="228600" algn="ctr">
                        <a:lnSpc>
                          <a:spcPct val="107000"/>
                        </a:lnSpc>
                        <a:spcAft>
                          <a:spcPts val="0"/>
                        </a:spcAft>
                      </a:pPr>
                      <a:r>
                        <a:rPr lang="fr-FR" sz="1000">
                          <a:effectLst/>
                        </a:rPr>
                        <a:t>Enlèvement du carton supérieur de protection</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Carton facile à retirer</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r>
              <a:tr h="168370">
                <a:tc>
                  <a:txBody>
                    <a:bodyPr/>
                    <a:lstStyle/>
                    <a:p>
                      <a:pPr indent="228600" algn="ctr">
                        <a:lnSpc>
                          <a:spcPct val="107000"/>
                        </a:lnSpc>
                        <a:spcAft>
                          <a:spcPts val="0"/>
                        </a:spcAft>
                      </a:pPr>
                      <a:r>
                        <a:rPr lang="fr-FR" sz="1000">
                          <a:effectLst/>
                        </a:rPr>
                        <a:t>Protection du produit sur le contour</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a:lnSpc>
                          <a:spcPct val="107000"/>
                        </a:lnSpc>
                      </a:pPr>
                      <a:endParaRPr lang="fr-FR" sz="1000">
                        <a:effectLst/>
                        <a:latin typeface="Calibri" panose="020F0502020204030204" pitchFamily="34" charset="0"/>
                      </a:endParaRPr>
                    </a:p>
                  </a:txBody>
                  <a:tcPr marL="39286" marR="39286" marT="0" marB="0" anchor="ctr"/>
                </a:tc>
                <a:tc gridSpan="2">
                  <a:txBody>
                    <a:bodyPr/>
                    <a:lstStyle/>
                    <a:p>
                      <a:pPr indent="39370">
                        <a:lnSpc>
                          <a:spcPct val="107000"/>
                        </a:lnSpc>
                        <a:spcAft>
                          <a:spcPts val="0"/>
                        </a:spcAft>
                      </a:pPr>
                      <a:r>
                        <a:rPr lang="fr-FR" sz="1000">
                          <a:effectLst/>
                        </a:rPr>
                        <a:t>Manque papier bulle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168370">
                <a:tc>
                  <a:txBody>
                    <a:bodyPr/>
                    <a:lstStyle/>
                    <a:p>
                      <a:pPr indent="228600" algn="ctr">
                        <a:lnSpc>
                          <a:spcPct val="107000"/>
                        </a:lnSpc>
                        <a:spcAft>
                          <a:spcPts val="0"/>
                        </a:spcAft>
                      </a:pPr>
                      <a:r>
                        <a:rPr lang="fr-FR" sz="1000">
                          <a:effectLst/>
                        </a:rPr>
                        <a:t>Extraction du produit de son emballage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a:lnSpc>
                          <a:spcPct val="107000"/>
                        </a:lnSpc>
                      </a:pPr>
                      <a:endParaRPr lang="fr-FR" sz="1000">
                        <a:effectLst/>
                        <a:latin typeface="Calibri" panose="020F0502020204030204" pitchFamily="34" charset="0"/>
                      </a:endParaRPr>
                    </a:p>
                  </a:txBody>
                  <a:tcPr marL="39286" marR="39286" marT="0" marB="0" anchor="ctr"/>
                </a:tc>
                <a:tc gridSpan="2">
                  <a:txBody>
                    <a:bodyPr/>
                    <a:lstStyle/>
                    <a:p>
                      <a:pPr indent="39370">
                        <a:lnSpc>
                          <a:spcPct val="107000"/>
                        </a:lnSpc>
                        <a:spcAft>
                          <a:spcPts val="0"/>
                        </a:spcAft>
                      </a:pPr>
                      <a:r>
                        <a:rPr lang="fr-FR" sz="1000">
                          <a:effectLst/>
                        </a:rPr>
                        <a:t>Poignée inexistante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317096">
                <a:tc>
                  <a:txBody>
                    <a:bodyPr/>
                    <a:lstStyle/>
                    <a:p>
                      <a:pPr indent="228600" algn="ctr">
                        <a:lnSpc>
                          <a:spcPct val="107000"/>
                        </a:lnSpc>
                        <a:spcAft>
                          <a:spcPts val="0"/>
                        </a:spcAft>
                      </a:pPr>
                      <a:r>
                        <a:rPr lang="fr-FR" sz="1000">
                          <a:effectLst/>
                        </a:rPr>
                        <a:t>Fidélité entre la photo du produit sur l’emballage et le produit réel</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Produit fidèle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r>
              <a:tr h="176788">
                <a:tc>
                  <a:txBody>
                    <a:bodyPr/>
                    <a:lstStyle/>
                    <a:p>
                      <a:pPr indent="228600" algn="ctr">
                        <a:lnSpc>
                          <a:spcPct val="107000"/>
                        </a:lnSpc>
                        <a:spcAft>
                          <a:spcPts val="0"/>
                        </a:spcAft>
                      </a:pPr>
                      <a:r>
                        <a:rPr lang="fr-FR" sz="1000">
                          <a:effectLst/>
                        </a:rPr>
                        <a:t>Caractéristiques Principales du Produit</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3">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c hMerge="1">
                  <a:txBody>
                    <a:bodyPr/>
                    <a:lstStyle/>
                    <a:p>
                      <a:endParaRPr lang="fr-FR"/>
                    </a:p>
                  </a:txBody>
                  <a:tcPr/>
                </a:tc>
              </a:tr>
              <a:tr h="317096">
                <a:tc>
                  <a:txBody>
                    <a:bodyPr/>
                    <a:lstStyle/>
                    <a:p>
                      <a:pPr indent="228600" algn="ctr">
                        <a:lnSpc>
                          <a:spcPct val="107000"/>
                        </a:lnSpc>
                        <a:spcAft>
                          <a:spcPts val="0"/>
                        </a:spcAft>
                      </a:pPr>
                      <a:r>
                        <a:rPr lang="fr-FR" sz="1000">
                          <a:effectLst/>
                        </a:rPr>
                        <a:t>Ouverture du couvercle pour accès au filtre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Simple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marL="342900" lvl="0" indent="-342900">
                        <a:lnSpc>
                          <a:spcPct val="107000"/>
                        </a:lnSpc>
                        <a:spcAft>
                          <a:spcPts val="0"/>
                        </a:spcAft>
                        <a:buFont typeface="Symbol" panose="05050102010706020507" pitchFamily="18" charset="2"/>
                        <a:buChar char=""/>
                      </a:pPr>
                      <a:r>
                        <a:rPr lang="fr-FR" sz="1000">
                          <a:effectLst/>
                        </a:rPr>
                        <a:t>Sécurité</a:t>
                      </a:r>
                    </a:p>
                    <a:p>
                      <a:pPr marL="342900" lvl="0" indent="-342900">
                        <a:lnSpc>
                          <a:spcPct val="107000"/>
                        </a:lnSpc>
                        <a:spcAft>
                          <a:spcPts val="0"/>
                        </a:spcAft>
                        <a:buFont typeface="Symbol" panose="05050102010706020507" pitchFamily="18" charset="2"/>
                        <a:buChar char=""/>
                      </a:pPr>
                      <a:r>
                        <a:rPr lang="fr-FR" sz="1000">
                          <a:effectLst/>
                        </a:rPr>
                        <a:t>Absence de retenue du clapet</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317096">
                <a:tc>
                  <a:txBody>
                    <a:bodyPr/>
                    <a:lstStyle/>
                    <a:p>
                      <a:pPr indent="228600" algn="ctr">
                        <a:lnSpc>
                          <a:spcPct val="107000"/>
                        </a:lnSpc>
                        <a:spcAft>
                          <a:spcPts val="0"/>
                        </a:spcAft>
                      </a:pPr>
                      <a:r>
                        <a:rPr lang="fr-FR" sz="1000">
                          <a:effectLst/>
                        </a:rPr>
                        <a:t>Position du filtre dans la cafetière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Nettoyage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indent="228600" algn="ctr">
                        <a:lnSpc>
                          <a:spcPct val="107000"/>
                        </a:lnSpc>
                        <a:spcAft>
                          <a:spcPts val="0"/>
                        </a:spcAft>
                      </a:pPr>
                      <a:r>
                        <a:rPr lang="fr-FR" sz="1000">
                          <a:effectLst/>
                        </a:rPr>
                        <a:t>Emplacement Ouverture/Fermeture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317096">
                <a:tc>
                  <a:txBody>
                    <a:bodyPr/>
                    <a:lstStyle/>
                    <a:p>
                      <a:pPr indent="228600" algn="ctr">
                        <a:lnSpc>
                          <a:spcPct val="107000"/>
                        </a:lnSpc>
                        <a:spcAft>
                          <a:spcPts val="0"/>
                        </a:spcAft>
                      </a:pPr>
                      <a:r>
                        <a:rPr lang="fr-FR" sz="1000">
                          <a:effectLst/>
                        </a:rPr>
                        <a:t>Interface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a:lnSpc>
                          <a:spcPct val="107000"/>
                        </a:lnSpc>
                      </a:pPr>
                      <a:endParaRPr lang="fr-FR" sz="1000">
                        <a:effectLst/>
                        <a:latin typeface="Calibri" panose="020F0502020204030204" pitchFamily="34" charset="0"/>
                      </a:endParaRPr>
                    </a:p>
                  </a:txBody>
                  <a:tcPr marL="39286" marR="39286" marT="0" marB="0" anchor="ctr"/>
                </a:tc>
                <a:tc gridSpan="2">
                  <a:txBody>
                    <a:bodyPr/>
                    <a:lstStyle/>
                    <a:p>
                      <a:pPr marL="39370" indent="228600">
                        <a:lnSpc>
                          <a:spcPct val="107000"/>
                        </a:lnSpc>
                        <a:spcAft>
                          <a:spcPts val="0"/>
                        </a:spcAft>
                      </a:pPr>
                      <a:r>
                        <a:rPr lang="fr-FR" sz="1000">
                          <a:effectLst/>
                        </a:rPr>
                        <a:t>Interrogation sur la fonction des différents boutons</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168370">
                <a:tc>
                  <a:txBody>
                    <a:bodyPr/>
                    <a:lstStyle/>
                    <a:p>
                      <a:pPr indent="228600" algn="ctr">
                        <a:lnSpc>
                          <a:spcPct val="107000"/>
                        </a:lnSpc>
                        <a:spcAft>
                          <a:spcPts val="0"/>
                        </a:spcAft>
                      </a:pPr>
                      <a:r>
                        <a:rPr lang="fr-FR" sz="1000">
                          <a:effectLst/>
                        </a:rPr>
                        <a:t>Graduation</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a:lnSpc>
                          <a:spcPct val="107000"/>
                        </a:lnSpc>
                      </a:pPr>
                      <a:endParaRPr lang="fr-FR" sz="1000">
                        <a:effectLst/>
                        <a:latin typeface="Calibri" panose="020F0502020204030204" pitchFamily="34" charset="0"/>
                      </a:endParaRPr>
                    </a:p>
                  </a:txBody>
                  <a:tcPr marL="39286" marR="39286" marT="0" marB="0" anchor="ctr"/>
                </a:tc>
                <a:tc gridSpan="2">
                  <a:txBody>
                    <a:bodyPr/>
                    <a:lstStyle/>
                    <a:p>
                      <a:pPr indent="39370">
                        <a:lnSpc>
                          <a:spcPct val="107000"/>
                        </a:lnSpc>
                        <a:spcAft>
                          <a:spcPts val="0"/>
                        </a:spcAft>
                      </a:pPr>
                      <a:r>
                        <a:rPr lang="fr-FR" sz="1000">
                          <a:effectLst/>
                        </a:rPr>
                        <a:t>Unité difficile à définir</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951289">
                <a:tc>
                  <a:txBody>
                    <a:bodyPr/>
                    <a:lstStyle/>
                    <a:p>
                      <a:pPr indent="228600" algn="ctr">
                        <a:lnSpc>
                          <a:spcPct val="107000"/>
                        </a:lnSpc>
                        <a:spcAft>
                          <a:spcPts val="0"/>
                        </a:spcAft>
                      </a:pPr>
                      <a:r>
                        <a:rPr lang="fr-FR" sz="1000">
                          <a:effectLst/>
                        </a:rPr>
                        <a:t>Récipient</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marL="39370" indent="228600">
                        <a:lnSpc>
                          <a:spcPct val="107000"/>
                        </a:lnSpc>
                        <a:spcAft>
                          <a:spcPts val="0"/>
                        </a:spcAft>
                      </a:pPr>
                      <a:r>
                        <a:rPr lang="fr-FR" sz="1000" dirty="0">
                          <a:effectLst/>
                        </a:rPr>
                        <a:t>Mise en place/pas de déplacement au sein de la cafetière</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marL="342900" lvl="0" indent="-342900">
                        <a:lnSpc>
                          <a:spcPct val="107000"/>
                        </a:lnSpc>
                        <a:spcAft>
                          <a:spcPts val="0"/>
                        </a:spcAft>
                        <a:buFont typeface="Symbol" panose="05050102010706020507" pitchFamily="18" charset="2"/>
                        <a:buChar char=""/>
                      </a:pPr>
                      <a:r>
                        <a:rPr lang="fr-FR" sz="1000">
                          <a:effectLst/>
                        </a:rPr>
                        <a:t>Graduation peu visible lorsque le récipient est à l'intérieur </a:t>
                      </a:r>
                    </a:p>
                    <a:p>
                      <a:pPr marL="342900" lvl="0" indent="-342900">
                        <a:lnSpc>
                          <a:spcPct val="107000"/>
                        </a:lnSpc>
                        <a:spcAft>
                          <a:spcPts val="0"/>
                        </a:spcAft>
                        <a:buFont typeface="Symbol" panose="05050102010706020507" pitchFamily="18" charset="2"/>
                        <a:buChar char=""/>
                      </a:pPr>
                      <a:r>
                        <a:rPr lang="fr-FR" sz="1000">
                          <a:effectLst/>
                        </a:rPr>
                        <a:t>Position inconfortable du poignet pour lire les graduations lors de l'utilisation de la verseuse</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r h="176788">
                <a:tc>
                  <a:txBody>
                    <a:bodyPr/>
                    <a:lstStyle/>
                    <a:p>
                      <a:pPr>
                        <a:lnSpc>
                          <a:spcPct val="107000"/>
                        </a:lnSpc>
                      </a:pPr>
                      <a:endParaRPr lang="fr-FR" sz="1000">
                        <a:effectLst/>
                        <a:latin typeface="Calibri" panose="020F0502020204030204" pitchFamily="34" charset="0"/>
                      </a:endParaRPr>
                    </a:p>
                  </a:txBody>
                  <a:tcPr marL="39286" marR="39286" marT="0" marB="0" anchor="ctr"/>
                </a:tc>
                <a:tc>
                  <a:txBody>
                    <a:bodyPr/>
                    <a:lstStyle/>
                    <a:p>
                      <a:pPr>
                        <a:lnSpc>
                          <a:spcPct val="107000"/>
                        </a:lnSpc>
                      </a:pPr>
                      <a:endParaRPr lang="fr-FR" sz="1000">
                        <a:effectLst/>
                        <a:latin typeface="Calibri" panose="020F0502020204030204" pitchFamily="34" charset="0"/>
                      </a:endParaRPr>
                    </a:p>
                  </a:txBody>
                  <a:tcPr marL="39286" marR="39286" marT="0" marB="0" anchor="ctr"/>
                </a:tc>
                <a:tc gridSpan="2">
                  <a:txBody>
                    <a:bodyPr/>
                    <a:lstStyle/>
                    <a:p>
                      <a:pPr>
                        <a:lnSpc>
                          <a:spcPct val="107000"/>
                        </a:lnSpc>
                      </a:pPr>
                      <a:endParaRPr lang="fr-FR" sz="1000">
                        <a:effectLst/>
                        <a:latin typeface="Calibri" panose="020F0502020204030204" pitchFamily="34" charset="0"/>
                      </a:endParaRPr>
                    </a:p>
                  </a:txBody>
                  <a:tcPr marL="39286" marR="39286" marT="0" marB="0" anchor="ctr"/>
                </a:tc>
                <a:tc hMerge="1">
                  <a:txBody>
                    <a:bodyPr/>
                    <a:lstStyle/>
                    <a:p>
                      <a:endParaRPr lang="fr-FR"/>
                    </a:p>
                  </a:txBody>
                  <a:tcPr/>
                </a:tc>
              </a:tr>
              <a:tr h="176788">
                <a:tc>
                  <a:txBody>
                    <a:bodyPr/>
                    <a:lstStyle/>
                    <a:p>
                      <a:pPr indent="228600" algn="r">
                        <a:lnSpc>
                          <a:spcPct val="107000"/>
                        </a:lnSpc>
                        <a:spcAft>
                          <a:spcPts val="0"/>
                        </a:spcAft>
                      </a:pPr>
                      <a:r>
                        <a:rPr lang="fr-FR" sz="1000">
                          <a:effectLst/>
                        </a:rPr>
                        <a:t>TOTAL :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gn="ctr">
                        <a:lnSpc>
                          <a:spcPct val="107000"/>
                        </a:lnSpc>
                        <a:spcAft>
                          <a:spcPts val="0"/>
                        </a:spcAft>
                      </a:pPr>
                      <a:r>
                        <a:rPr lang="fr-FR" sz="1000">
                          <a:effectLst/>
                        </a:rPr>
                        <a:t>7</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13995" algn="ctr">
                        <a:lnSpc>
                          <a:spcPct val="107000"/>
                        </a:lnSpc>
                        <a:spcAft>
                          <a:spcPts val="0"/>
                        </a:spcAft>
                      </a:pPr>
                      <a:r>
                        <a:rPr lang="fr-FR" sz="1000">
                          <a:effectLst/>
                        </a:rPr>
                        <a:t>9</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nSpc>
                          <a:spcPct val="107000"/>
                        </a:lnSpc>
                        <a:spcAft>
                          <a:spcPts val="0"/>
                        </a:spcAft>
                      </a:pPr>
                      <a:r>
                        <a:rPr lang="fr-FR" sz="1000">
                          <a:effectLst/>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tr>
              <a:tr h="168370">
                <a:tc>
                  <a:txBody>
                    <a:bodyPr/>
                    <a:lstStyle/>
                    <a:p>
                      <a:pPr indent="228600" algn="ctr">
                        <a:lnSpc>
                          <a:spcPct val="107000"/>
                        </a:lnSpc>
                        <a:spcAft>
                          <a:spcPts val="0"/>
                        </a:spcAft>
                      </a:pPr>
                      <a:r>
                        <a:rPr lang="fr-FR" sz="900">
                          <a:effectLst/>
                        </a:rPr>
                        <a:t> </a:t>
                      </a:r>
                      <a:endParaRPr lang="fr-FR" sz="100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a:txBody>
                    <a:bodyPr/>
                    <a:lstStyle/>
                    <a:p>
                      <a:pPr indent="228600" algn="ctr">
                        <a:lnSpc>
                          <a:spcPct val="107000"/>
                        </a:lnSpc>
                        <a:spcAft>
                          <a:spcPts val="0"/>
                        </a:spcAft>
                      </a:pPr>
                      <a:r>
                        <a:rPr lang="fr-FR" sz="900" dirty="0">
                          <a:effectLst/>
                        </a:rPr>
                        <a:t> </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gridSpan="2">
                  <a:txBody>
                    <a:bodyPr/>
                    <a:lstStyle/>
                    <a:p>
                      <a:pPr indent="228600" algn="ctr">
                        <a:lnSpc>
                          <a:spcPct val="107000"/>
                        </a:lnSpc>
                        <a:spcAft>
                          <a:spcPts val="0"/>
                        </a:spcAft>
                      </a:pPr>
                      <a:r>
                        <a:rPr lang="fr-FR" sz="900" dirty="0">
                          <a:effectLst/>
                        </a:rPr>
                        <a:t> </a:t>
                      </a:r>
                      <a:endParaRPr lang="fr-FR"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9286" marR="39286" marT="0" marB="0" anchor="ctr"/>
                </a:tc>
                <a:tc hMerge="1">
                  <a:txBody>
                    <a:bodyPr/>
                    <a:lstStyle/>
                    <a:p>
                      <a:endParaRPr lang="fr-FR"/>
                    </a:p>
                  </a:txBody>
                  <a:tcPr/>
                </a:tc>
              </a:tr>
            </a:tbl>
          </a:graphicData>
        </a:graphic>
      </p:graphicFrame>
    </p:spTree>
    <p:extLst>
      <p:ext uri="{BB962C8B-B14F-4D97-AF65-F5344CB8AC3E}">
        <p14:creationId xmlns:p14="http://schemas.microsoft.com/office/powerpoint/2010/main" val="186573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Recherche des </a:t>
            </a:r>
            <a:r>
              <a:rPr lang="fr-FR" dirty="0">
                <a:solidFill>
                  <a:schemeClr val="tx1"/>
                </a:solidFill>
                <a:effectLst>
                  <a:outerShdw blurRad="38100" dist="38100" dir="2700000" algn="tl">
                    <a:srgbClr val="000000">
                      <a:alpha val="43137"/>
                    </a:srgbClr>
                  </a:outerShdw>
                </a:effectLst>
                <a:latin typeface="Arial" pitchFamily="34" charset="0"/>
                <a:cs typeface="Arial" pitchFamily="34" charset="0"/>
              </a:rPr>
              <a:t>points à </a:t>
            </a: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améliorer:</a:t>
            </a:r>
            <a:b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r-FR"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Analyse d’utilisation</a:t>
            </a:r>
            <a:endParaRPr lang="fr-FR" dirty="0"/>
          </a:p>
        </p:txBody>
      </p:sp>
      <p:sp>
        <p:nvSpPr>
          <p:cNvPr id="3" name="Espace réservé du contenu 2"/>
          <p:cNvSpPr>
            <a:spLocks noGrp="1"/>
          </p:cNvSpPr>
          <p:nvPr>
            <p:ph idx="1"/>
          </p:nvPr>
        </p:nvSpPr>
        <p:spPr>
          <a:xfrm>
            <a:off x="539552" y="1124744"/>
            <a:ext cx="8257530" cy="4752528"/>
          </a:xfrm>
        </p:spPr>
        <p:txBody>
          <a:bodyPr/>
          <a:lstStyle/>
          <a:p>
            <a:r>
              <a:rPr lang="fr-FR" dirty="0" smtClean="0"/>
              <a:t>			</a:t>
            </a:r>
          </a:p>
          <a:p>
            <a:r>
              <a:rPr lang="fr-FR" dirty="0"/>
              <a:t>	</a:t>
            </a:r>
            <a:r>
              <a:rPr lang="fr-FR" dirty="0" smtClean="0"/>
              <a:t>		Suite </a:t>
            </a:r>
            <a:r>
              <a:rPr lang="fr-FR" dirty="0"/>
              <a:t>à l’analyse naïve du déballage de la cafetière, </a:t>
            </a:r>
            <a:r>
              <a:rPr lang="fr-FR" dirty="0" smtClean="0"/>
              <a:t>les élèves procèdent </a:t>
            </a:r>
            <a:r>
              <a:rPr lang="fr-FR" dirty="0"/>
              <a:t>à une analyse d’utilisation. </a:t>
            </a:r>
            <a:r>
              <a:rPr lang="fr-FR" dirty="0" smtClean="0"/>
              <a:t>Elle sera </a:t>
            </a:r>
            <a:r>
              <a:rPr lang="fr-FR" dirty="0"/>
              <a:t>effectuée suivant deux approches :</a:t>
            </a:r>
          </a:p>
          <a:p>
            <a:r>
              <a:rPr lang="fr-FR" dirty="0"/>
              <a:t> </a:t>
            </a:r>
          </a:p>
          <a:p>
            <a:pPr lvl="0">
              <a:buFont typeface="Arial" panose="020B0604020202020204" pitchFamily="34" charset="0"/>
              <a:buChar char="•"/>
            </a:pPr>
            <a:r>
              <a:rPr lang="fr-FR" dirty="0" smtClean="0"/>
              <a:t>	Analyse </a:t>
            </a:r>
            <a:r>
              <a:rPr lang="fr-FR" dirty="0"/>
              <a:t>de la programmation par </a:t>
            </a:r>
            <a:r>
              <a:rPr lang="fr-FR" dirty="0" smtClean="0"/>
              <a:t>intuition.</a:t>
            </a:r>
            <a:endParaRPr lang="fr-FR" dirty="0"/>
          </a:p>
          <a:p>
            <a:pPr lvl="0">
              <a:buFont typeface="Arial" panose="020B0604020202020204" pitchFamily="34" charset="0"/>
              <a:buChar char="•"/>
            </a:pPr>
            <a:r>
              <a:rPr lang="fr-FR" dirty="0" smtClean="0"/>
              <a:t>	Analyse </a:t>
            </a:r>
            <a:r>
              <a:rPr lang="fr-FR" dirty="0"/>
              <a:t>de la programmation en ayant préalablement examiné les tâches existantes (notice).</a:t>
            </a:r>
          </a:p>
          <a:p>
            <a:pPr marL="0" lvl="0" indent="0"/>
            <a:endParaRPr lang="fr-FR" dirty="0"/>
          </a:p>
          <a:p>
            <a:r>
              <a:rPr lang="fr-FR" dirty="0" smtClean="0"/>
              <a:t>			</a:t>
            </a:r>
            <a:endParaRPr lang="fr-FR" dirty="0"/>
          </a:p>
          <a:p>
            <a:pPr algn="just"/>
            <a:endParaRPr lang="fr-FR" dirty="0"/>
          </a:p>
        </p:txBody>
      </p:sp>
    </p:spTree>
    <p:extLst>
      <p:ext uri="{BB962C8B-B14F-4D97-AF65-F5344CB8AC3E}">
        <p14:creationId xmlns:p14="http://schemas.microsoft.com/office/powerpoint/2010/main" val="59117628"/>
      </p:ext>
    </p:extLst>
  </p:cSld>
  <p:clrMapOvr>
    <a:masterClrMapping/>
  </p:clrMapOvr>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pitchFamily="32"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Unicode MS" pitchFamily="32"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7523</TotalTime>
  <Words>604</Words>
  <Application>Microsoft Office PowerPoint</Application>
  <PresentationFormat>Affichage à l'écran (4:3)</PresentationFormat>
  <Paragraphs>219</Paragraphs>
  <Slides>19</Slides>
  <Notes>6</Notes>
  <HiddenSlides>0</HiddenSlides>
  <MMClips>0</MMClips>
  <ScaleCrop>false</ScaleCrop>
  <HeadingPairs>
    <vt:vector size="4" baseType="variant">
      <vt:variant>
        <vt:lpstr>Thème</vt:lpstr>
      </vt:variant>
      <vt:variant>
        <vt:i4>2</vt:i4>
      </vt:variant>
      <vt:variant>
        <vt:lpstr>Titres des diapositives</vt:lpstr>
      </vt:variant>
      <vt:variant>
        <vt:i4>19</vt:i4>
      </vt:variant>
    </vt:vector>
  </HeadingPairs>
  <TitlesOfParts>
    <vt:vector size="21" baseType="lpstr">
      <vt:lpstr>Thème Office</vt:lpstr>
      <vt:lpstr>1_Thème Office</vt:lpstr>
      <vt:lpstr>Présentation PowerPoint</vt:lpstr>
      <vt:lpstr>Problématique</vt:lpstr>
      <vt:lpstr>Présentation PowerPoint</vt:lpstr>
      <vt:lpstr>Présentation du modèle de cafetière à reconcevoir</vt:lpstr>
      <vt:lpstr>Présentation du modèle de cafetière à reconcevoir</vt:lpstr>
      <vt:lpstr>Recherche des points à améliorer: Analyse Naïve</vt:lpstr>
      <vt:lpstr>Recherche des points à améliorer: Analyse Naïve</vt:lpstr>
      <vt:lpstr>Recherche des points à améliorer: Analyse Naïve</vt:lpstr>
      <vt:lpstr>Recherche des points à améliorer: Analyse d’utilisation</vt:lpstr>
      <vt:lpstr>Recherche des points à améliorer: Analyse d’utilisation</vt:lpstr>
      <vt:lpstr>Recherche des points à améliorer: Analyse d’utilisation</vt:lpstr>
      <vt:lpstr>Recherche des points à améliorer: Analyse du SAV</vt:lpstr>
      <vt:lpstr>Recherche des points à améliorer: Analyse du SAV</vt:lpstr>
      <vt:lpstr>Recherche des points à améliorer: Analyse du SAV</vt:lpstr>
      <vt:lpstr>Recherche des points à améliorer: Analyse du SAV</vt:lpstr>
      <vt:lpstr>Recherche des points à améliorer: Bilan</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Parlez normes courramment - L'essentiel</dc:title>
  <dc:creator>AFNOR CK CVM</dc:creator>
  <cp:keywords>Norme, normalisation, rôle, enjeux, consensus, réglementation, stratégie, innvoation, international, europe, parties prenantes, élaboration d'une norme, certification, conformité</cp:keywords>
  <dc:description>Cette présentation décrit l'essentiel à retenir sur la normalisation : définition de la normalisation et d'une norme, le rôle des normes, les enjeux stratégiques de la normalisation, sa relation avec l'innovation, son positionnement par rapport à la réglementation, comment s'élabore une norme, l'organisation de la normalisation dans le monde, comment prouver la conformité aux normes, et comment participer à la normalisation.</dc:description>
  <cp:lastModifiedBy>Jean-Francois</cp:lastModifiedBy>
  <cp:revision>374</cp:revision>
  <cp:lastPrinted>1601-01-01T00:00:00Z</cp:lastPrinted>
  <dcterms:created xsi:type="dcterms:W3CDTF">2004-10-14T08:27:52Z</dcterms:created>
  <dcterms:modified xsi:type="dcterms:W3CDTF">2016-05-31T14:34:34Z</dcterms:modified>
</cp:coreProperties>
</file>