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sldIdLst>
    <p:sldId id="256" r:id="rId3"/>
    <p:sldId id="285" r:id="rId4"/>
    <p:sldId id="286" r:id="rId5"/>
    <p:sldId id="287" r:id="rId6"/>
    <p:sldId id="257" r:id="rId7"/>
    <p:sldId id="259" r:id="rId8"/>
    <p:sldId id="260" r:id="rId9"/>
    <p:sldId id="261" r:id="rId10"/>
    <p:sldId id="262" r:id="rId11"/>
    <p:sldId id="271" r:id="rId12"/>
    <p:sldId id="272" r:id="rId13"/>
    <p:sldId id="273" r:id="rId14"/>
    <p:sldId id="275" r:id="rId15"/>
    <p:sldId id="277" r:id="rId16"/>
    <p:sldId id="278" r:id="rId17"/>
    <p:sldId id="280" r:id="rId18"/>
    <p:sldId id="281" r:id="rId19"/>
    <p:sldId id="282" r:id="rId20"/>
    <p:sldId id="283" r:id="rId21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3087688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014788" y="0"/>
            <a:ext cx="3087687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5428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77900" y="755650"/>
            <a:ext cx="5143500" cy="3856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27100" y="4868863"/>
            <a:ext cx="5245100" cy="461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9736138"/>
            <a:ext cx="3087688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14788" y="9736138"/>
            <a:ext cx="3084512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5D3D9CBE-9345-47D9-AFCA-9767A92FD1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385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7331D9-8EEF-4253-8F22-EE0BB6B3F970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7DDC65F-D27A-443A-B608-C497A1AEFE6E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93705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755650"/>
            <a:ext cx="5140325" cy="3856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29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755650"/>
            <a:ext cx="5140325" cy="3856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644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755650"/>
            <a:ext cx="5140325" cy="3856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18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FF8713-8B8E-4B32-9FB7-4DD5C8D920BB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9B3E3F8-AC8C-4804-8FE2-9D9C95414EF7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3037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755650"/>
            <a:ext cx="5140325" cy="3856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1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755650"/>
            <a:ext cx="5140325" cy="3856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24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755650"/>
            <a:ext cx="5140325" cy="3856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25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755650"/>
            <a:ext cx="5140325" cy="3856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77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755650"/>
            <a:ext cx="5140325" cy="3856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2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755650"/>
            <a:ext cx="5140325" cy="3856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6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79488" y="755650"/>
            <a:ext cx="5140325" cy="3856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4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67217-4A9A-4D17-90F9-A6A7AC7C10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0D69D-CD4A-4531-ADB6-25593D1E96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19888" y="144463"/>
            <a:ext cx="2112962" cy="59293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144463"/>
            <a:ext cx="6186488" cy="59293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6E77-0B9C-43D6-99C9-2FFB6CA31D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40C5-6BF8-455A-B853-4D96E99D32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2738" y="488950"/>
            <a:ext cx="2068512" cy="56356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88950"/>
            <a:ext cx="6053138" cy="56356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A5E3-13F0-499D-8D37-0C783C5930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1660525"/>
            <a:ext cx="3692525" cy="441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0325" y="1660525"/>
            <a:ext cx="3692525" cy="441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76894-DC69-4254-BA23-CADA7679C8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DC55-9159-48F2-9176-EE2BD8FFAA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E4CF3-10C8-4654-99E9-D230144D31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4B0C-4CF0-449A-B4DB-122865D683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6322-147A-4139-8D8F-2DEB9EE096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4014-9658-4E4C-8ED5-02E2CB75AF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5711825"/>
            <a:ext cx="57150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26163"/>
            <a:ext cx="963613" cy="731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463"/>
            <a:ext cx="639445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6156325"/>
            <a:ext cx="73977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B5896497-94F7-43A8-B0E4-555FAC2DCC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1752600" y="4343400"/>
            <a:ext cx="1600200" cy="2514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36000" tIns="0" rIns="3600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1 / Pour personnaliser les références 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>
              <a:solidFill>
                <a:srgbClr val="3C005A"/>
              </a:solidFill>
              <a:latin typeface="Arial" charset="0"/>
              <a:ea typeface="+mn-ea"/>
              <a:cs typeface="Arial Unicode MS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Affichage / En-tête et pied de page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>
              <a:solidFill>
                <a:srgbClr val="3C005A"/>
              </a:solidFill>
              <a:latin typeface="Arial" charset="0"/>
              <a:ea typeface="+mn-ea"/>
              <a:cs typeface="Arial Unicode MS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Personnaliser la zone Pied de page,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Faire appliquer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partout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97738" y="6156325"/>
            <a:ext cx="184626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60525"/>
            <a:ext cx="7537450" cy="441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14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488950"/>
            <a:ext cx="4387850" cy="293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26238" y="5773738"/>
            <a:ext cx="2417762" cy="1084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14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3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gif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8.png"/><Relationship Id="rId4" Type="http://schemas.openxmlformats.org/officeDocument/2006/relationships/hyperlink" Target="http://www.ecolabels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hyperlink" Target="http://ec.europa.eu/environment/ecolabe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0.png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0.pn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0.png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image" Target="../media/image9.gif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notesSlide" Target="../notesSlides/notesSlide2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image" Target="../media/image10.gif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85800" y="533400"/>
            <a:ext cx="7772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300">
                <a:solidFill>
                  <a:srgbClr val="3C005A"/>
                </a:solidFill>
                <a:latin typeface="Arial" charset="0"/>
              </a:rPr>
              <a:t/>
            </a:r>
            <a:br>
              <a:rPr lang="fr-FR" sz="3300">
                <a:solidFill>
                  <a:srgbClr val="3C005A"/>
                </a:solidFill>
                <a:latin typeface="Arial" charset="0"/>
              </a:rPr>
            </a:br>
            <a:endParaRPr lang="fr-FR" sz="3300">
              <a:solidFill>
                <a:srgbClr val="3C005A"/>
              </a:solidFill>
              <a:latin typeface="Arial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777163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100" b="1" i="1" dirty="0" smtClean="0">
                <a:solidFill>
                  <a:srgbClr val="3C005A"/>
                </a:solidFill>
                <a:latin typeface="Tahoma" pitchFamily="32" charset="0"/>
              </a:rPr>
              <a:t>Normes-Directives </a:t>
            </a:r>
            <a:r>
              <a:rPr lang="fr-FR" sz="4100" b="1" i="1" dirty="0" smtClean="0">
                <a:solidFill>
                  <a:srgbClr val="3C005A"/>
                </a:solidFill>
                <a:latin typeface="Tahoma" pitchFamily="32" charset="0"/>
              </a:rPr>
              <a:t>règlements </a:t>
            </a:r>
            <a:endParaRPr lang="fr-FR" sz="4100" b="1" i="1" dirty="0">
              <a:solidFill>
                <a:srgbClr val="3C005A"/>
              </a:solidFill>
              <a:latin typeface="Tahoma" pitchFamily="32" charset="0"/>
            </a:endParaRPr>
          </a:p>
          <a:p>
            <a: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100" b="1" i="1" dirty="0">
              <a:solidFill>
                <a:srgbClr val="3C005A"/>
              </a:solidFill>
              <a:latin typeface="Tahoma" pitchFamily="32" charset="0"/>
            </a:endParaRPr>
          </a:p>
          <a:p>
            <a: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100" b="1" i="1" dirty="0">
                <a:solidFill>
                  <a:srgbClr val="3C005A"/>
                </a:solidFill>
                <a:latin typeface="Tahoma" pitchFamily="32" charset="0"/>
              </a:rPr>
              <a:t>L’essentiel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195736" y="4271392"/>
            <a:ext cx="6652592" cy="957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fr-FR" sz="2800" dirty="0" smtClean="0">
                <a:solidFill>
                  <a:schemeClr val="tx1"/>
                </a:solidFill>
              </a:rPr>
              <a:t>Application à un objet du quotidien : clé USB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2425448"/>
            <a:ext cx="76438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aste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lectronic and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lectrical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quipment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WEEE.</a:t>
            </a:r>
          </a:p>
          <a:p>
            <a:pPr algn="just">
              <a:buBlip>
                <a:blip r:embed="rId3"/>
              </a:buBlip>
            </a:pPr>
            <a:r>
              <a:rPr lang="fr-F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échets d'</a:t>
            </a:r>
            <a:r>
              <a:rPr lang="fr-F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-F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quipements </a:t>
            </a:r>
            <a:r>
              <a:rPr lang="fr-F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-F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lectriques et </a:t>
            </a:r>
            <a:r>
              <a:rPr lang="fr-F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lectroniques.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Objectifs :</a:t>
            </a:r>
          </a:p>
          <a:p>
            <a:pPr lvl="1" algn="just">
              <a:buBlip>
                <a:blip r:embed="rId4"/>
              </a:buBlip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Organiser la gestion des déchets</a:t>
            </a:r>
          </a:p>
          <a:p>
            <a:pPr lvl="1" algn="just">
              <a:buBlip>
                <a:blip r:embed="rId4"/>
              </a:buBlip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 DEEE ménagers sont collectés soit par la distribution, dans le cadre du « un pour un » (le distributeur reprend l’ancien équipement lors de la vente d’un nouveau) ; soit en déchèterie, soit par les opérateurs du réemploi, lorsque les équipements peuvent être réutilisés. Les DEEE collectés sont traités par des éco-organismes, qui garantissent un haut niveau de dépollution et de recyclage.</a:t>
            </a:r>
          </a:p>
          <a:p>
            <a:pPr algn="just"/>
            <a:endParaRPr lang="fr-FR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Votée en 2003, appliquée en 2005.</a:t>
            </a:r>
          </a:p>
          <a:p>
            <a:pPr algn="just"/>
            <a:endParaRPr lang="fr-F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4086" y="764704"/>
            <a:ext cx="542900" cy="4789662"/>
          </a:xfrm>
        </p:spPr>
        <p:txBody>
          <a:bodyPr vert="vert270"/>
          <a:lstStyle/>
          <a:p>
            <a:pPr algn="l"/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DIRECTIVES</a:t>
            </a: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492176" y="630423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F3766E3-4C9B-9E43-802D-5471305DE615}" type="slidenum">
              <a:rPr lang="fr-FR" smtClean="0">
                <a:solidFill>
                  <a:schemeClr val="tx1">
                    <a:alpha val="50000"/>
                  </a:schemeClr>
                </a:solidFill>
              </a:rPr>
              <a:pPr algn="r"/>
              <a:t>10</a:t>
            </a:fld>
            <a:endParaRPr lang="fr-FR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20749" y="2282572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itre 8"/>
          <p:cNvSpPr txBox="1">
            <a:spLocks/>
          </p:cNvSpPr>
          <p:nvPr/>
        </p:nvSpPr>
        <p:spPr>
          <a:xfrm>
            <a:off x="666986" y="1842854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directive DEEE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" y="1425316"/>
            <a:ext cx="5617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david\Bureau\Image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0392" y="1711068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3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2182040"/>
            <a:ext cx="7643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nergy-</a:t>
            </a:r>
            <a:r>
              <a:rPr lang="fr-F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roducts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roduits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tilisant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l’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É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nergie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Objectifs :</a:t>
            </a: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Réduire la consommation des appareils électriques et électroniques grâce à une meilleure conception (éco-conception).</a:t>
            </a: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Amélioration des performances environnementales du produit tout au long de son 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cycle de vie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Fait partie du marquage CE.</a:t>
            </a:r>
          </a:p>
          <a:p>
            <a:pPr algn="just"/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Votée en 2007, appliquée en 2008.</a:t>
            </a:r>
          </a:p>
          <a:p>
            <a:pPr algn="just"/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4086" y="1213517"/>
            <a:ext cx="542900" cy="4789662"/>
          </a:xfrm>
        </p:spPr>
        <p:txBody>
          <a:bodyPr vert="vert270"/>
          <a:lstStyle/>
          <a:p>
            <a:pPr algn="l"/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DIRECTIVES</a:t>
            </a: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548680" y="6334451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F3766E3-4C9B-9E43-802D-5471305DE615}" type="slidenum">
              <a:rPr lang="fr-FR" smtClean="0">
                <a:solidFill>
                  <a:schemeClr val="tx1">
                    <a:alpha val="50000"/>
                  </a:schemeClr>
                </a:solidFill>
              </a:rPr>
              <a:pPr algn="r"/>
              <a:t>11</a:t>
            </a:fld>
            <a:endParaRPr lang="fr-FR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20749" y="2039164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itre 8"/>
          <p:cNvSpPr txBox="1">
            <a:spLocks/>
          </p:cNvSpPr>
          <p:nvPr/>
        </p:nvSpPr>
        <p:spPr>
          <a:xfrm>
            <a:off x="666986" y="1599446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directive EUP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6" y="1196824"/>
            <a:ext cx="673246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2423" y="4786048"/>
            <a:ext cx="1538526" cy="120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david\Bureau\Image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00392" y="1467660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4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2124876"/>
            <a:ext cx="7643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Objectifs :</a:t>
            </a: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Réduire la nocivité des déchets (mercure, cadmium, plomb). </a:t>
            </a: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Encourager la collecte et le recyclage. </a:t>
            </a:r>
          </a:p>
          <a:p>
            <a:pPr algn="just">
              <a:buBlip>
                <a:blip r:embed="rId3"/>
              </a:buBlip>
            </a:pPr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Contraintes :</a:t>
            </a: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Limitation des substances.</a:t>
            </a: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Exigence d’étiquetage des batteries.</a:t>
            </a: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Exigences d’information pour les utilisateurs.</a:t>
            </a: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Exigence pour un retrait plus aisé des batteries de l’équipement.</a:t>
            </a:r>
          </a:p>
          <a:p>
            <a:pPr algn="just"/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Votée en 2006, appliquée en 2008.</a:t>
            </a:r>
          </a:p>
          <a:p>
            <a:pPr algn="just"/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4086" y="1156353"/>
            <a:ext cx="542900" cy="4789662"/>
          </a:xfrm>
        </p:spPr>
        <p:txBody>
          <a:bodyPr vert="vert270"/>
          <a:lstStyle/>
          <a:p>
            <a:pPr algn="l"/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DIRECTIVES</a:t>
            </a: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548680" y="6237312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F3766E3-4C9B-9E43-802D-5471305DE615}" type="slidenum">
              <a:rPr lang="fr-FR" smtClean="0">
                <a:solidFill>
                  <a:schemeClr val="tx1">
                    <a:alpha val="50000"/>
                  </a:schemeClr>
                </a:solidFill>
              </a:rPr>
              <a:pPr algn="r"/>
              <a:t>12</a:t>
            </a:fld>
            <a:endParaRPr lang="fr-FR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20749" y="1982000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itre 8"/>
          <p:cNvSpPr txBox="1">
            <a:spLocks/>
          </p:cNvSpPr>
          <p:nvPr/>
        </p:nvSpPr>
        <p:spPr>
          <a:xfrm>
            <a:off x="666986" y="1542282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directive relative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aux batteries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6" y="1259816"/>
            <a:ext cx="684000" cy="5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david\Bureau\Image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0392" y="1410496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5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2254048"/>
            <a:ext cx="76438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egistration,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valuation and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uthorisation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hemicals</a:t>
            </a: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Enregistrement, évaluation et autorisation des produits chimiques.</a:t>
            </a:r>
          </a:p>
          <a:p>
            <a:pPr algn="just"/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Objectifs :</a:t>
            </a: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Protéger la santé humaine et l'environnement contre les risques inhérents aux produits chimiques.</a:t>
            </a:r>
          </a:p>
          <a:p>
            <a:pPr algn="just"/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Votée en 2006, appliquée en 2007.</a:t>
            </a:r>
          </a:p>
          <a:p>
            <a:pPr algn="just"/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4086" y="1285525"/>
            <a:ext cx="542900" cy="4789662"/>
          </a:xfrm>
        </p:spPr>
        <p:txBody>
          <a:bodyPr vert="vert270"/>
          <a:lstStyle/>
          <a:p>
            <a:pPr algn="l"/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RÈGLMENTS</a:t>
            </a: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488249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F3766E3-4C9B-9E43-802D-5471305DE615}" type="slidenum">
              <a:rPr lang="fr-FR" smtClean="0">
                <a:solidFill>
                  <a:schemeClr val="tx1">
                    <a:alpha val="50000"/>
                  </a:schemeClr>
                </a:solidFill>
              </a:rPr>
              <a:pPr algn="r"/>
              <a:t>13</a:t>
            </a:fld>
            <a:endParaRPr lang="fr-FR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20749" y="2111172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itre 8"/>
          <p:cNvSpPr txBox="1">
            <a:spLocks/>
          </p:cNvSpPr>
          <p:nvPr/>
        </p:nvSpPr>
        <p:spPr>
          <a:xfrm>
            <a:off x="666986" y="1671454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règlement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REACH</a:t>
            </a:r>
            <a:r>
              <a:rPr lang="fr-F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1253916"/>
            <a:ext cx="720000" cy="4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david\Bureau\Image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0392" y="1539668"/>
            <a:ext cx="969963" cy="32385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603448"/>
            <a:ext cx="9144000" cy="332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9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2268892"/>
            <a:ext cx="76438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 label atteste de la conformité des produits ou services aux exigences ayant trait à la qualité d’usage et la qualité environnementale des produits. </a:t>
            </a:r>
          </a:p>
          <a:p>
            <a:pPr algn="just">
              <a:buBlip>
                <a:blip r:embed="rId3"/>
              </a:buBlip>
            </a:pPr>
            <a:endParaRPr lang="fr-F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Il existe 50 catégories de produits ou services susceptibles d'être labellisés, dans 13 domaines : ameublement, appareils électriques, bricolage, bureautique, habillement, etc.</a:t>
            </a:r>
          </a:p>
          <a:p>
            <a:pPr algn="just">
              <a:buBlip>
                <a:blip r:embed="rId3"/>
              </a:buBlip>
            </a:pPr>
            <a:endParaRPr lang="fr-F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Pour chaque catégorie, il existe une 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règle 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certification disponible au grand public, téléchargeable sur le site 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www.ecolabels.fr</a:t>
            </a:r>
            <a:endParaRPr lang="fr-F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endParaRPr lang="fr-F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L'écolabel est délivré par l'AFNOR, et peut être perdu à tout moment.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4086" y="1300369"/>
            <a:ext cx="542900" cy="4789662"/>
          </a:xfrm>
        </p:spPr>
        <p:txBody>
          <a:bodyPr vert="vert270"/>
          <a:lstStyle/>
          <a:p>
            <a:pPr algn="l"/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ÉCO-LABELS</a:t>
            </a: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472992" y="6293397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F3766E3-4C9B-9E43-802D-5471305DE615}" type="slidenum">
              <a:rPr lang="fr-FR" smtClean="0">
                <a:solidFill>
                  <a:schemeClr val="tx1">
                    <a:alpha val="50000"/>
                  </a:schemeClr>
                </a:solidFill>
              </a:rPr>
              <a:pPr algn="r"/>
              <a:t>14</a:t>
            </a:fld>
            <a:endParaRPr lang="fr-FR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20749" y="2126016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itre 8"/>
          <p:cNvSpPr txBox="1">
            <a:spLocks/>
          </p:cNvSpPr>
          <p:nvPr/>
        </p:nvSpPr>
        <p:spPr>
          <a:xfrm>
            <a:off x="666986" y="1686298"/>
            <a:ext cx="5472122" cy="58259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fr-F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NF environnement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1268760"/>
            <a:ext cx="792000" cy="5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david\Bureau\Image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0392" y="1554512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2268892"/>
            <a:ext cx="76438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 label est basé sur le même principe que le label NF environnement mais il couvre d'autres domaines de produits (19 domaines répartis dans 31 catégories). </a:t>
            </a:r>
          </a:p>
          <a:p>
            <a:pPr algn="just">
              <a:buBlip>
                <a:blip r:embed="rId3"/>
              </a:buBlip>
            </a:pPr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 critères de labellisation sont téléchargeables sur le site :</a:t>
            </a:r>
          </a:p>
          <a:p>
            <a:pPr lvl="1" algn="just"/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http://ec.europa.eu/environment/ecolabel/</a:t>
            </a:r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délivrance de l'écolabel Européen est délégué à une entreprise nationale, l'AFNOR pour la France.</a:t>
            </a:r>
          </a:p>
          <a:p>
            <a:pPr lvl="1" algn="just"/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4086" y="1300369"/>
            <a:ext cx="542900" cy="4789662"/>
          </a:xfrm>
        </p:spPr>
        <p:txBody>
          <a:bodyPr vert="vert270"/>
          <a:lstStyle/>
          <a:p>
            <a:pPr algn="l"/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ÉCO-LABELS</a:t>
            </a: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541231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F3766E3-4C9B-9E43-802D-5471305DE615}" type="slidenum">
              <a:rPr lang="fr-FR" smtClean="0">
                <a:solidFill>
                  <a:schemeClr val="tx1">
                    <a:alpha val="50000"/>
                  </a:schemeClr>
                </a:solidFill>
              </a:rPr>
              <a:pPr algn="r"/>
              <a:t>15</a:t>
            </a:fld>
            <a:endParaRPr lang="fr-FR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20749" y="2126016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itre 8"/>
          <p:cNvSpPr txBox="1">
            <a:spLocks/>
          </p:cNvSpPr>
          <p:nvPr/>
        </p:nvSpPr>
        <p:spPr>
          <a:xfrm>
            <a:off x="666986" y="1686298"/>
            <a:ext cx="5472122" cy="58259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fr-F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EU Ecolabel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1268760"/>
            <a:ext cx="648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david\Bureau\Image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0392" y="1554512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35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6811" y="2268892"/>
            <a:ext cx="76438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Mettre en place une organisation au sein d'une organisation (entreprise, association, établissement scolaire) permettant de :</a:t>
            </a:r>
          </a:p>
          <a:p>
            <a:pPr algn="just"/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Faire un état des lieux des pratiques environnementales de cette organisation.</a:t>
            </a:r>
          </a:p>
          <a:p>
            <a:pPr lvl="1" algn="just">
              <a:buBlip>
                <a:blip r:embed="rId4"/>
              </a:buBlip>
            </a:pPr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Améliorer de façon continue la prévention contre la pollution.</a:t>
            </a:r>
          </a:p>
          <a:p>
            <a:pPr lvl="1" algn="just">
              <a:buBlip>
                <a:blip r:embed="rId4"/>
              </a:buBlip>
            </a:pPr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Définir les responsabilités au sein de l'organisation.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62235" y="1300369"/>
            <a:ext cx="542900" cy="4789662"/>
          </a:xfrm>
        </p:spPr>
        <p:txBody>
          <a:bodyPr vert="vert270"/>
          <a:lstStyle/>
          <a:p>
            <a:pPr algn="l"/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NORMES</a:t>
            </a: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476672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F3766E3-4C9B-9E43-802D-5471305DE615}" type="slidenum">
              <a:rPr lang="fr-FR" smtClean="0">
                <a:solidFill>
                  <a:schemeClr val="tx1">
                    <a:alpha val="50000"/>
                  </a:schemeClr>
                </a:solidFill>
              </a:rPr>
              <a:pPr algn="r"/>
              <a:t>16</a:t>
            </a:fld>
            <a:endParaRPr lang="fr-FR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58898" y="2126016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itre 8"/>
          <p:cNvSpPr txBox="1">
            <a:spLocks/>
          </p:cNvSpPr>
          <p:nvPr/>
        </p:nvSpPr>
        <p:spPr>
          <a:xfrm>
            <a:off x="705135" y="1686298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ISO 14001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49" y="1268760"/>
            <a:ext cx="67392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david\Bureau\Image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8541" y="1554512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2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2196884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Définit un vocabulaire et des procédures unique pour définir :</a:t>
            </a:r>
          </a:p>
          <a:p>
            <a:pPr algn="just"/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 phases du cycle de vie</a:t>
            </a:r>
          </a:p>
          <a:p>
            <a:pPr lvl="1" algn="just">
              <a:buBlip>
                <a:blip r:embed="rId4"/>
              </a:buBlip>
            </a:pP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méthodologie d'analyse de cycle de vie</a:t>
            </a:r>
          </a:p>
          <a:p>
            <a:pPr lvl="1" algn="just">
              <a:buBlip>
                <a:blip r:embed="rId4"/>
              </a:buBlip>
            </a:pP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 notions et objets employés dans l'analyse du cycle de vie.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4086" y="1228361"/>
            <a:ext cx="542900" cy="4789662"/>
          </a:xfrm>
        </p:spPr>
        <p:txBody>
          <a:bodyPr vert="vert270"/>
          <a:lstStyle/>
          <a:p>
            <a:pPr algn="l"/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NORMES</a:t>
            </a: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466614" y="6339687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F3766E3-4C9B-9E43-802D-5471305DE615}" type="slidenum">
              <a:rPr lang="fr-FR" smtClean="0">
                <a:solidFill>
                  <a:schemeClr val="tx1">
                    <a:alpha val="50000"/>
                  </a:schemeClr>
                </a:solidFill>
              </a:rPr>
              <a:pPr algn="r"/>
              <a:t>17</a:t>
            </a:fld>
            <a:endParaRPr lang="fr-FR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20749" y="2054008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itre 8"/>
          <p:cNvSpPr txBox="1">
            <a:spLocks/>
          </p:cNvSpPr>
          <p:nvPr/>
        </p:nvSpPr>
        <p:spPr>
          <a:xfrm>
            <a:off x="666986" y="1614290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ISO 14040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752"/>
            <a:ext cx="67392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david\Bureau\Image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0392" y="1482504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5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2196884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Définir les bonnes pratiques en matière de responsabilité sociétale. Elles proposent un cadre pour permettre à une organisation (entreprise publique, privée, association…) de :</a:t>
            </a:r>
          </a:p>
          <a:p>
            <a:pPr algn="just"/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Mettre en place des pratiques pour améliorer son impact sur l'environnement et sur la société.</a:t>
            </a:r>
          </a:p>
          <a:p>
            <a:pPr lvl="1" algn="just">
              <a:buBlip>
                <a:blip r:embed="rId4"/>
              </a:buBlip>
            </a:pP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Rendre compte des actions.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4086" y="1228361"/>
            <a:ext cx="542900" cy="4789662"/>
          </a:xfrm>
        </p:spPr>
        <p:txBody>
          <a:bodyPr vert="vert270"/>
          <a:lstStyle/>
          <a:p>
            <a:pPr algn="l"/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NORMES</a:t>
            </a: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488980" y="6237312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F3766E3-4C9B-9E43-802D-5471305DE615}" type="slidenum">
              <a:rPr lang="fr-FR" smtClean="0">
                <a:solidFill>
                  <a:schemeClr val="tx1">
                    <a:alpha val="50000"/>
                  </a:schemeClr>
                </a:solidFill>
              </a:rPr>
              <a:pPr algn="r"/>
              <a:t>18</a:t>
            </a:fld>
            <a:endParaRPr lang="fr-FR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20749" y="2054008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itre 8"/>
          <p:cNvSpPr txBox="1">
            <a:spLocks/>
          </p:cNvSpPr>
          <p:nvPr/>
        </p:nvSpPr>
        <p:spPr>
          <a:xfrm>
            <a:off x="666986" y="1614290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ISO 26000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752"/>
            <a:ext cx="67392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david\Bureau\Image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0392" y="1482504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9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8662" y="2196884"/>
            <a:ext cx="764386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Cette norme applique les normes ISO 14040, ISO 14044 et la norme ISO 14025 au cas particulier des 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matériaux de construction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définit des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règles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d'une ACV pour ces produits. </a:t>
            </a:r>
          </a:p>
          <a:p>
            <a:pPr algn="just"/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norme propose une 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liste des impacts pertinents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pour évaluer la contribution des produits à la qualité environnementale des ouvrages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Blip>
                <a:blip r:embed="rId3"/>
              </a:buBlip>
            </a:pPr>
            <a:endParaRPr lang="fr-F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déclaration environnementale et sanitaire du matériau s'effectue par le moyen des 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fiches de caractéristiques environnementales et sanitaires (FDES)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établies volontairement par les producteurs.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4086" y="1228361"/>
            <a:ext cx="542900" cy="4789662"/>
          </a:xfrm>
        </p:spPr>
        <p:txBody>
          <a:bodyPr vert="vert270"/>
          <a:lstStyle/>
          <a:p>
            <a:pPr algn="l"/>
            <a:r>
              <a:rPr lang="fr-F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NORMES</a:t>
            </a:r>
            <a:endParaRPr lang="fr-FR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498859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F3766E3-4C9B-9E43-802D-5471305DE615}" type="slidenum">
              <a:rPr lang="fr-FR" smtClean="0">
                <a:solidFill>
                  <a:schemeClr val="tx1">
                    <a:alpha val="50000"/>
                  </a:schemeClr>
                </a:solidFill>
              </a:rPr>
              <a:pPr algn="r"/>
              <a:t>19</a:t>
            </a:fld>
            <a:endParaRPr lang="fr-FR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20749" y="2054008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itre 8"/>
          <p:cNvSpPr txBox="1">
            <a:spLocks/>
          </p:cNvSpPr>
          <p:nvPr/>
        </p:nvSpPr>
        <p:spPr>
          <a:xfrm>
            <a:off x="666986" y="1614290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NF P 01-010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Documents and Settings\david\Bureau\Image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392" y="1482504"/>
            <a:ext cx="969963" cy="32385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1196752"/>
            <a:ext cx="792000" cy="50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37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7419" y="2204864"/>
            <a:ext cx="90010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L’objectif est de différentier une directive, d’un décret, une norme et un </a:t>
            </a:r>
            <a:r>
              <a:rPr lang="fr-FR" dirty="0" smtClean="0">
                <a:solidFill>
                  <a:schemeClr val="tx1"/>
                </a:solidFill>
              </a:rPr>
              <a:t>règlement </a:t>
            </a:r>
            <a:r>
              <a:rPr lang="fr-FR" dirty="0" smtClean="0">
                <a:solidFill>
                  <a:schemeClr val="tx1"/>
                </a:solidFill>
              </a:rPr>
              <a:t>pouvant s’appliquer à des objets de la vie courante comme une clé USB.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Afin d’atteindre cet objectif il sera nécessaire: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D’analyser le produit et son emballage.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De rechercher </a:t>
            </a:r>
            <a:r>
              <a:rPr lang="fr-FR" dirty="0">
                <a:solidFill>
                  <a:schemeClr val="tx1"/>
                </a:solidFill>
              </a:rPr>
              <a:t>les </a:t>
            </a:r>
            <a:r>
              <a:rPr lang="fr-FR" dirty="0" smtClean="0">
                <a:solidFill>
                  <a:schemeClr val="tx1"/>
                </a:solidFill>
              </a:rPr>
              <a:t>directives, réglementations, normes… </a:t>
            </a:r>
            <a:r>
              <a:rPr lang="fr-FR" dirty="0">
                <a:solidFill>
                  <a:schemeClr val="tx1"/>
                </a:solidFill>
              </a:rPr>
              <a:t>sur </a:t>
            </a:r>
            <a:r>
              <a:rPr lang="fr-FR" dirty="0" err="1" smtClean="0">
                <a:solidFill>
                  <a:schemeClr val="tx1"/>
                </a:solidFill>
              </a:rPr>
              <a:t>Sagaweb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et ce document.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419" y="165100"/>
            <a:ext cx="2958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11532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419" y="165100"/>
            <a:ext cx="3606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</a:rPr>
              <a:t>Le produit à étudier</a:t>
            </a:r>
            <a:endParaRPr lang="fr-FR" sz="3200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419" y="165100"/>
            <a:ext cx="3606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</a:rPr>
              <a:t>Le produit à étudier</a:t>
            </a:r>
            <a:endParaRPr lang="fr-FR" sz="3200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5350" r="2751" b="5900"/>
          <a:stretch/>
        </p:blipFill>
        <p:spPr>
          <a:xfrm>
            <a:off x="755576" y="1268760"/>
            <a:ext cx="7848872" cy="49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00658" y="621533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321E348-6596-4BA4-A1D7-B44DD931F7FA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fr-FR" dirty="0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Sommaire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714640" y="2631330"/>
            <a:ext cx="7851779" cy="158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914839" y="1319857"/>
            <a:ext cx="371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Définitions</a:t>
            </a: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Directive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règlement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Label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directives</a:t>
            </a: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  <a:hlinkClick r:id="rId8" action="ppaction://hlinksldjump"/>
              </a:rPr>
              <a:t>RoHS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9" action="ppaction://hlinksldjump"/>
              </a:rPr>
              <a:t>DEEE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0" action="ppaction://hlinksldjump"/>
              </a:rPr>
              <a:t>EUP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règlements</a:t>
            </a: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1" action="ppaction://hlinksldjump"/>
              </a:rPr>
              <a:t>REACH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95047" y="1984276"/>
            <a:ext cx="371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éco-labels</a:t>
            </a: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NF environnement</a:t>
            </a: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3" action="ppaction://hlinksldjump"/>
              </a:rPr>
              <a:t>EU Ecolabel</a:t>
            </a: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/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Les normes</a:t>
            </a: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4" action="ppaction://hlinksldjump"/>
              </a:rPr>
              <a:t>ISO 14001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5" action="ppaction://hlinksldjump"/>
              </a:rPr>
              <a:t>ISO 14040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6" action="ppaction://hlinksldjump"/>
              </a:rPr>
              <a:t>ISO 26000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4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7" action="ppaction://hlinksldjump"/>
              </a:rPr>
              <a:t>NF P 01-010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0613" y="2338128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C'est 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 recommandation non applicable directement dans les états membres.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Elle 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doit être traduite dans les textes nationaux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9"/>
          <p:cNvSpPr txBox="1">
            <a:spLocks/>
          </p:cNvSpPr>
          <p:nvPr/>
        </p:nvSpPr>
        <p:spPr>
          <a:xfrm>
            <a:off x="212676" y="1159618"/>
            <a:ext cx="542900" cy="4789662"/>
          </a:xfrm>
          <a:prstGeom prst="rect">
            <a:avLst/>
          </a:prstGeom>
        </p:spPr>
        <p:txBody>
          <a:bodyPr vert="vert270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+mj-lt"/>
                <a:ea typeface="Arial Unicode MS" pitchFamily="34" charset="-128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fr-FR" sz="2000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DÉFINITIONS</a:t>
            </a:r>
            <a:endParaRPr lang="fr-FR" sz="2000" kern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476672" y="6285708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F3766E3-4C9B-9E43-802D-5471305DE615}" type="slidenum">
              <a:rPr lang="fr-FR" smtClean="0">
                <a:solidFill>
                  <a:schemeClr val="tx1">
                    <a:alpha val="50000"/>
                  </a:schemeClr>
                </a:solidFill>
              </a:rPr>
              <a:pPr algn="r"/>
              <a:t>6</a:t>
            </a:fld>
            <a:endParaRPr lang="fr-FR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877576" y="2081278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itre 8"/>
          <p:cNvSpPr txBox="1">
            <a:spLocks/>
          </p:cNvSpPr>
          <p:nvPr/>
        </p:nvSpPr>
        <p:spPr>
          <a:xfrm>
            <a:off x="755576" y="1397072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Directive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3437" y="3579042"/>
            <a:ext cx="463139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Directive </a:t>
            </a:r>
            <a:r>
              <a:rPr lang="fr-F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RoHS</a:t>
            </a: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/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3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Directive DEEE</a:t>
            </a:r>
          </a:p>
          <a:p>
            <a:pPr lvl="1" algn="just">
              <a:buBlip>
                <a:blip r:embed="rId3"/>
              </a:buBlip>
            </a:pP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3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Directive EUP </a:t>
            </a:r>
          </a:p>
          <a:p>
            <a:pPr lvl="1" algn="just">
              <a:buBlip>
                <a:blip r:embed="rId3"/>
              </a:buBlip>
            </a:pP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3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Directives sur les batteries</a:t>
            </a:r>
          </a:p>
        </p:txBody>
      </p:sp>
      <p:pic>
        <p:nvPicPr>
          <p:cNvPr id="9" name="Picture 2" descr="C:\Documents and Settings\david\Bureau\Image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3608" y="1578197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5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2857496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C'est une loi communautaire applicable directement dans tous les états membres sans qu'il soit besoin de la traduire dans les textes nationaux.</a:t>
            </a:r>
          </a:p>
        </p:txBody>
      </p:sp>
      <p:sp>
        <p:nvSpPr>
          <p:cNvPr id="3" name="Titre 9"/>
          <p:cNvSpPr txBox="1">
            <a:spLocks/>
          </p:cNvSpPr>
          <p:nvPr/>
        </p:nvSpPr>
        <p:spPr>
          <a:xfrm>
            <a:off x="124086" y="1124744"/>
            <a:ext cx="542900" cy="4789662"/>
          </a:xfrm>
          <a:prstGeom prst="rect">
            <a:avLst/>
          </a:prstGeom>
        </p:spPr>
        <p:txBody>
          <a:bodyPr vert="vert270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+mj-lt"/>
                <a:ea typeface="Arial Unicode MS" pitchFamily="34" charset="-128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fr-FR" sz="2000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DÉFINITIONS</a:t>
            </a:r>
            <a:endParaRPr lang="fr-FR" sz="2000" kern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519471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>
                <a:solidFill>
                  <a:schemeClr val="tx1">
                    <a:alpha val="50000"/>
                  </a:schemeClr>
                </a:solidFill>
              </a:rPr>
              <a:t>4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720749" y="2714620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re 8"/>
          <p:cNvSpPr txBox="1">
            <a:spLocks/>
          </p:cNvSpPr>
          <p:nvPr/>
        </p:nvSpPr>
        <p:spPr>
          <a:xfrm>
            <a:off x="666986" y="2274902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règlement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0615" y="4283804"/>
            <a:ext cx="3759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règlement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REACH</a:t>
            </a:r>
          </a:p>
        </p:txBody>
      </p:sp>
      <p:pic>
        <p:nvPicPr>
          <p:cNvPr id="8" name="Picture 2" descr="C:\Documents and Settings\david\Bureau\Image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392" y="2143116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71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2857496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C'est un système de reconnaissance volontaire de la qualité particulière d'un produit ou d'un service.</a:t>
            </a:r>
          </a:p>
        </p:txBody>
      </p:sp>
      <p:sp>
        <p:nvSpPr>
          <p:cNvPr id="3" name="Titre 9"/>
          <p:cNvSpPr txBox="1">
            <a:spLocks/>
          </p:cNvSpPr>
          <p:nvPr/>
        </p:nvSpPr>
        <p:spPr>
          <a:xfrm>
            <a:off x="124086" y="1087610"/>
            <a:ext cx="542900" cy="4789662"/>
          </a:xfrm>
          <a:prstGeom prst="rect">
            <a:avLst/>
          </a:prstGeom>
        </p:spPr>
        <p:txBody>
          <a:bodyPr vert="vert270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+mj-lt"/>
                <a:ea typeface="Arial Unicode MS" pitchFamily="34" charset="-128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fr-FR" sz="2000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DÉFINITIONS</a:t>
            </a:r>
            <a:endParaRPr lang="fr-FR" sz="2000" kern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548680" y="630932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>
                <a:solidFill>
                  <a:schemeClr val="tx1">
                    <a:alpha val="50000"/>
                  </a:schemeClr>
                </a:solidFill>
              </a:rPr>
              <a:t>5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720749" y="2714620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re 8"/>
          <p:cNvSpPr txBox="1">
            <a:spLocks/>
          </p:cNvSpPr>
          <p:nvPr/>
        </p:nvSpPr>
        <p:spPr>
          <a:xfrm>
            <a:off x="666986" y="2274902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Label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6263" y="4131238"/>
            <a:ext cx="3554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NF environnement</a:t>
            </a:r>
          </a:p>
          <a:p>
            <a:pPr lvl="1" algn="just">
              <a:buBlip>
                <a:blip r:embed="rId3"/>
              </a:buBlip>
            </a:pPr>
            <a:endParaRPr lang="fr-F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Blip>
                <a:blip r:embed="rId3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EU Ecolabel</a:t>
            </a:r>
          </a:p>
        </p:txBody>
      </p:sp>
      <p:pic>
        <p:nvPicPr>
          <p:cNvPr id="9" name="Picture 2" descr="C:\Documents and Settings\david\Bureau\Image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392" y="2143116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02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12703" y="2355410"/>
            <a:ext cx="76438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estriction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 the use of certain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azardous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ubstances in electrical and electronic equipment.</a:t>
            </a:r>
          </a:p>
          <a:p>
            <a:pPr algn="just">
              <a:buBlip>
                <a:blip r:embed="rId2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Restriction de l'utilisation de certaines substances dangereuses dans les équipements électriques et électroniques.</a:t>
            </a:r>
          </a:p>
          <a:p>
            <a:pPr algn="just"/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Objectifs :</a:t>
            </a:r>
          </a:p>
          <a:p>
            <a:pPr lvl="1" algn="just">
              <a:buBlip>
                <a:blip r:embed="rId3"/>
              </a:buBlip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Réduire la nocivité des déchets en limitant l’utilisation de :</a:t>
            </a:r>
          </a:p>
          <a:p>
            <a:pPr lvl="2" algn="just"/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Métaux lourds :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plomb, mercure, cadmium, chrome </a:t>
            </a:r>
            <a:r>
              <a:rPr lang="fr-F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hexavalent</a:t>
            </a:r>
            <a:endParaRPr lang="fr-F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Ignifugeants halogénés :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polybromobiphényles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(PBB), </a:t>
            </a:r>
            <a:r>
              <a:rPr lang="fr-F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polybromodiphényléthers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(PBDE) </a:t>
            </a:r>
          </a:p>
          <a:p>
            <a:pPr algn="just"/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Votée en 2003, appliquée en 2006.</a:t>
            </a:r>
          </a:p>
          <a:p>
            <a:pPr algn="just"/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9"/>
          <p:cNvSpPr txBox="1">
            <a:spLocks/>
          </p:cNvSpPr>
          <p:nvPr/>
        </p:nvSpPr>
        <p:spPr>
          <a:xfrm>
            <a:off x="208127" y="1386887"/>
            <a:ext cx="542900" cy="4789662"/>
          </a:xfrm>
          <a:prstGeom prst="rect">
            <a:avLst/>
          </a:prstGeom>
        </p:spPr>
        <p:txBody>
          <a:bodyPr vert="vert270"/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+mj-lt"/>
                <a:ea typeface="Arial Unicode MS" pitchFamily="34" charset="-128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ea typeface="Arial Unicode MS" pitchFamily="34" charset="-128"/>
                <a:cs typeface="Arial Unicode MS" pitchFamily="32" charset="0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200" b="1">
                <a:solidFill>
                  <a:srgbClr val="3C005A"/>
                </a:solidFill>
                <a:latin typeface="Arial" charset="0"/>
                <a:cs typeface="Arial Unicode MS" pitchFamily="32" charset="0"/>
              </a:defRPr>
            </a:lvl9pPr>
          </a:lstStyle>
          <a:p>
            <a:r>
              <a:rPr lang="fr-FR" sz="2000" kern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LES DIRECTIVES</a:t>
            </a:r>
            <a:endParaRPr lang="fr-FR" sz="2000" kern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-1476672" y="6360712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>
                <a:solidFill>
                  <a:schemeClr val="tx1">
                    <a:alpha val="50000"/>
                  </a:schemeClr>
                </a:solidFill>
              </a:rPr>
              <a:t>6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04790" y="2212534"/>
            <a:ext cx="7851779" cy="1588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re 8"/>
          <p:cNvSpPr txBox="1">
            <a:spLocks/>
          </p:cNvSpPr>
          <p:nvPr/>
        </p:nvSpPr>
        <p:spPr>
          <a:xfrm>
            <a:off x="751027" y="1772816"/>
            <a:ext cx="5472122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directive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RoHS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09" y="1355278"/>
            <a:ext cx="684000" cy="4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Documents and Settings\david\Bureau\Image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9551" y="1668825"/>
            <a:ext cx="969963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6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7228</TotalTime>
  <Words>1018</Words>
  <Application>Microsoft Office PowerPoint</Application>
  <PresentationFormat>Affichage à l'écran (4:3)</PresentationFormat>
  <Paragraphs>178</Paragraphs>
  <Slides>19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DIRECTIVES</vt:lpstr>
      <vt:lpstr>LES DIRECTIVES</vt:lpstr>
      <vt:lpstr>LES DIRECTIVES</vt:lpstr>
      <vt:lpstr>LES RÈGLMENTS</vt:lpstr>
      <vt:lpstr>LES ÉCO-LABELS</vt:lpstr>
      <vt:lpstr>LES ÉCO-LABELS</vt:lpstr>
      <vt:lpstr>LES NORMES</vt:lpstr>
      <vt:lpstr>LES NORMES</vt:lpstr>
      <vt:lpstr>LES NORMES</vt:lpstr>
      <vt:lpstr>LES NORMES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Parlez normes courramment - L'essentiel</dc:title>
  <dc:creator>AFNOR CK CVM</dc:creator>
  <cp:keywords>Norme, normalisation, rôle, enjeux, consensus, réglementation, stratégie, innvoation, international, europe, parties prenantes, élaboration d'une norme, certification, conformité</cp:keywords>
  <dc:description>Cette présentation décrit l'essentiel à retenir sur la normalisation : définition de la normalisation et d'une norme, le rôle des normes, les enjeux stratégiques de la normalisation, sa relation avec l'innovation, son positionnement par rapport à la réglementation, comment s'élabore une norme, l'organisation de la normalisation dans le monde, comment prouver la conformité aux normes, et comment participer à la normalisation.</dc:description>
  <cp:lastModifiedBy>Jean-Francois</cp:lastModifiedBy>
  <cp:revision>336</cp:revision>
  <cp:lastPrinted>1601-01-01T00:00:00Z</cp:lastPrinted>
  <dcterms:created xsi:type="dcterms:W3CDTF">2004-10-14T08:27:52Z</dcterms:created>
  <dcterms:modified xsi:type="dcterms:W3CDTF">2016-05-31T14:39:38Z</dcterms:modified>
</cp:coreProperties>
</file>