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1" r:id="rId4"/>
    <p:sldId id="262" r:id="rId5"/>
    <p:sldId id="263" r:id="rId6"/>
    <p:sldId id="264" r:id="rId7"/>
    <p:sldId id="268" r:id="rId8"/>
    <p:sldId id="265" r:id="rId9"/>
    <p:sldId id="267" r:id="rId10"/>
    <p:sldId id="266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73" r:id="rId26"/>
    <p:sldId id="284" r:id="rId27"/>
    <p:sldId id="285" r:id="rId28"/>
    <p:sldId id="286" r:id="rId29"/>
    <p:sldId id="287" r:id="rId30"/>
    <p:sldId id="259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6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E7588-1F7D-9743-ACB9-EE9E55EA3A0A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70E5F-667A-B74B-ABF5-090C297DFE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01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10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11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12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13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14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15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16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17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18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19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20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21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22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23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24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25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26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27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28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29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3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30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4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5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6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7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8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921125" y="8704263"/>
            <a:ext cx="2901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algn="r"/>
            <a:fld id="{099F2475-4180-4B28-A7F2-A085E09544BD}" type="slidenum">
              <a:rPr lang="fr-FR" sz="1200">
                <a:latin typeface="Times New Roman" pitchFamily="18" charset="0"/>
              </a:rPr>
              <a:pPr algn="r"/>
              <a:t>9</a:t>
            </a:fld>
            <a:endParaRPr lang="fr-FR" sz="1200" dirty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3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86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10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98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9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567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44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78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74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47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CFF3-168D-0642-91C2-3DED551127C9}" type="datetimeFigureOut">
              <a:rPr lang="fr-FR" smtClean="0"/>
              <a:t>24/03/15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CCAF-2CBE-C94E-8BB6-9C74F50922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00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4.docx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5.docx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6.docx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7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2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21.png"/><Relationship Id="rId10" Type="http://schemas.openxmlformats.org/officeDocument/2006/relationships/image" Target="../media/image11.png"/><Relationship Id="rId11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8.docx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9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24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0.docx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1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2.docx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3.docx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4.docx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5.docx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6.docx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7.docx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11.png"/><Relationship Id="rId13" Type="http://schemas.openxmlformats.org/officeDocument/2006/relationships/slide" Target="slide27.xml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8.docx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hyperlink" Target="file://localhost/Users/stephenrenoux/Documents/PROFESSIONNEL/Simulateurs/Formation%20PAF%202014%202015/Vid%C3%A9os%20Oculus%20Lyc%C3%A9e/IMG_2794.MOV" TargetMode="External"/><Relationship Id="rId1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5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hyperlink" Target="file://localhost/Users/stephenrenoux/Documents/PROFESSIONNEL/Simulateurs/Projet%20DEC/REALYZ-DEC%20INDUSTRIE.mp4" TargetMode="External"/><Relationship Id="rId10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9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8.jpe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11.png"/><Relationship Id="rId10" Type="http://schemas.openxmlformats.org/officeDocument/2006/relationships/slide" Target="slide15.xml"/><Relationship Id="rId11" Type="http://schemas.openxmlformats.org/officeDocument/2006/relationships/slide" Target="slide7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1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1.docx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2.docx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package" Target="../embeddings/Document_Microsoft_Word3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488807" y="1123550"/>
            <a:ext cx="8281882" cy="342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La </a:t>
            </a:r>
            <a:r>
              <a:rPr 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réalité immersive dans l'enseignement </a:t>
            </a:r>
            <a:r>
              <a:rPr 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professionnel.</a:t>
            </a:r>
          </a:p>
          <a:p>
            <a:pPr algn="ctr">
              <a:spcBef>
                <a:spcPct val="0"/>
              </a:spcBef>
              <a:buNone/>
            </a:pP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Présentation de deux Scénarios de situations professionnelles.  </a:t>
            </a:r>
          </a:p>
        </p:txBody>
      </p:sp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807710" y="4662062"/>
            <a:ext cx="3514153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TraAM</a:t>
            </a:r>
            <a:endParaRPr lang="fr-FR" dirty="0" smtClean="0"/>
          </a:p>
          <a:p>
            <a:pPr algn="ctr"/>
            <a:endParaRPr lang="fr-FR" sz="1000" dirty="0" smtClean="0"/>
          </a:p>
          <a:p>
            <a:pPr algn="ctr"/>
            <a:r>
              <a:rPr lang="fr-FR" dirty="0" smtClean="0"/>
              <a:t>Mardi 23 et mercredi 24 </a:t>
            </a:r>
            <a:r>
              <a:rPr lang="fr-FR" dirty="0" smtClean="0"/>
              <a:t>Mars 2015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007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482754"/>
              </p:ext>
            </p:extLst>
          </p:nvPr>
        </p:nvGraphicFramePr>
        <p:xfrm>
          <a:off x="1155700" y="2044337"/>
          <a:ext cx="68326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Document" r:id="rId10" imgW="6832600" imgH="3352800" progId="Word.Document.12">
                  <p:embed/>
                </p:oleObj>
              </mc:Choice>
              <mc:Fallback>
                <p:oleObj name="Document" r:id="rId10" imgW="6832600" imgH="335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2044337"/>
                        <a:ext cx="6832600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r 11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90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86235"/>
              </p:ext>
            </p:extLst>
          </p:nvPr>
        </p:nvGraphicFramePr>
        <p:xfrm>
          <a:off x="1155700" y="1878861"/>
          <a:ext cx="68326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Document" r:id="rId10" imgW="6832600" imgH="3886200" progId="Word.Document.12">
                  <p:embed/>
                </p:oleObj>
              </mc:Choice>
              <mc:Fallback>
                <p:oleObj name="Document" r:id="rId10" imgW="6832600" imgH="388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1878861"/>
                        <a:ext cx="6832600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r 11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93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462266"/>
              </p:ext>
            </p:extLst>
          </p:nvPr>
        </p:nvGraphicFramePr>
        <p:xfrm>
          <a:off x="1155700" y="2019300"/>
          <a:ext cx="68326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Document" r:id="rId10" imgW="6832600" imgH="2819400" progId="Word.Document.12">
                  <p:embed/>
                </p:oleObj>
              </mc:Choice>
              <mc:Fallback>
                <p:oleObj name="Document" r:id="rId10" imgW="6832600" imgH="2819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2019300"/>
                        <a:ext cx="6832600" cy="281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r 11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61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Lien avec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 référentiel.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903009"/>
              </p:ext>
            </p:extLst>
          </p:nvPr>
        </p:nvGraphicFramePr>
        <p:xfrm>
          <a:off x="1155700" y="1552815"/>
          <a:ext cx="68326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Document" r:id="rId10" imgW="6832600" imgH="4267200" progId="Word.Document.12">
                  <p:embed/>
                </p:oleObj>
              </mc:Choice>
              <mc:Fallback>
                <p:oleObj name="Document" r:id="rId10" imgW="6832600" imgH="4267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1552815"/>
                        <a:ext cx="6832600" cy="426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er 12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31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Lien avec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 référentiel.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pic>
        <p:nvPicPr>
          <p:cNvPr id="6" name="Image 5" descr="Capture d’écran 2015-03-10 à 16.46.4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1" y="2004550"/>
            <a:ext cx="7297060" cy="3109454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9" name="Bouton d'action : Retour 8">
            <a:hlinkClick r:id="rId11" action="ppaction://hlinksldjump" highlightClick="1"/>
          </p:cNvPr>
          <p:cNvSpPr/>
          <p:nvPr/>
        </p:nvSpPr>
        <p:spPr>
          <a:xfrm>
            <a:off x="1287283" y="5302775"/>
            <a:ext cx="497750" cy="370988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62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402501"/>
              </p:ext>
            </p:extLst>
          </p:nvPr>
        </p:nvGraphicFramePr>
        <p:xfrm>
          <a:off x="1066800" y="2066482"/>
          <a:ext cx="7010400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Document" r:id="rId10" imgW="7010400" imgH="3136900" progId="Word.Document.12">
                  <p:embed/>
                </p:oleObj>
              </mc:Choice>
              <mc:Fallback>
                <p:oleObj name="Document" r:id="rId10" imgW="7010400" imgH="313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6800" y="2066482"/>
                        <a:ext cx="7010400" cy="313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06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859523"/>
              </p:ext>
            </p:extLst>
          </p:nvPr>
        </p:nvGraphicFramePr>
        <p:xfrm>
          <a:off x="1155700" y="2165350"/>
          <a:ext cx="68326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Document" r:id="rId10" imgW="6832600" imgH="2527300" progId="Word.Document.12">
                  <p:embed/>
                </p:oleObj>
              </mc:Choice>
              <mc:Fallback>
                <p:oleObj name="Document" r:id="rId10" imgW="6832600" imgH="2527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2165350"/>
                        <a:ext cx="6832600" cy="252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70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pic>
        <p:nvPicPr>
          <p:cNvPr id="12" name="Image 11" descr="Capture d’écran 2015-03-10 à 21.04.3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52" y="2070041"/>
            <a:ext cx="6899837" cy="2709139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8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949293"/>
              </p:ext>
            </p:extLst>
          </p:nvPr>
        </p:nvGraphicFramePr>
        <p:xfrm>
          <a:off x="1155700" y="2169651"/>
          <a:ext cx="68326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Document" r:id="rId10" imgW="6832600" imgH="2209800" progId="Word.Document.12">
                  <p:embed/>
                </p:oleObj>
              </mc:Choice>
              <mc:Fallback>
                <p:oleObj name="Document" r:id="rId10" imgW="6832600" imgH="2209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2169651"/>
                        <a:ext cx="6832600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27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712015"/>
              </p:ext>
            </p:extLst>
          </p:nvPr>
        </p:nvGraphicFramePr>
        <p:xfrm>
          <a:off x="1155700" y="1829120"/>
          <a:ext cx="68326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Document" r:id="rId10" imgW="6832600" imgH="3886200" progId="Word.Document.12">
                  <p:embed/>
                </p:oleObj>
              </mc:Choice>
              <mc:Fallback>
                <p:oleObj name="Document" r:id="rId10" imgW="6832600" imgH="388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1829120"/>
                        <a:ext cx="6832600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45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875653" y="1972078"/>
            <a:ext cx="7174156" cy="33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Problématique de départ.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Système d’appui.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Ecriture des scénarios.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Lien avec les référentiels.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Moyens immersifs.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Les premiers retours.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Evolution des scénarios en fonction de la technique.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Sommaire de la présentation:</a:t>
            </a:r>
          </a:p>
        </p:txBody>
      </p:sp>
    </p:spTree>
    <p:extLst>
      <p:ext uri="{BB962C8B-B14F-4D97-AF65-F5344CB8AC3E}">
        <p14:creationId xmlns:p14="http://schemas.microsoft.com/office/powerpoint/2010/main" val="244203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711650"/>
              </p:ext>
            </p:extLst>
          </p:nvPr>
        </p:nvGraphicFramePr>
        <p:xfrm>
          <a:off x="1155700" y="2056194"/>
          <a:ext cx="6832600" cy="288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Document" r:id="rId10" imgW="6832600" imgH="2882900" progId="Word.Document.12">
                  <p:embed/>
                </p:oleObj>
              </mc:Choice>
              <mc:Fallback>
                <p:oleObj name="Document" r:id="rId10" imgW="6832600" imgH="288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2056194"/>
                        <a:ext cx="6832600" cy="288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49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369186"/>
              </p:ext>
            </p:extLst>
          </p:nvPr>
        </p:nvGraphicFramePr>
        <p:xfrm>
          <a:off x="1155700" y="1999204"/>
          <a:ext cx="6832600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Document" r:id="rId10" imgW="6832600" imgH="3340100" progId="Word.Document.12">
                  <p:embed/>
                </p:oleObj>
              </mc:Choice>
              <mc:Fallback>
                <p:oleObj name="Document" r:id="rId10" imgW="6832600" imgH="334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1999204"/>
                        <a:ext cx="6832600" cy="334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79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209458"/>
              </p:ext>
            </p:extLst>
          </p:nvPr>
        </p:nvGraphicFramePr>
        <p:xfrm>
          <a:off x="1155700" y="1878031"/>
          <a:ext cx="6832600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Document" r:id="rId10" imgW="6832600" imgH="3822700" progId="Word.Document.12">
                  <p:embed/>
                </p:oleObj>
              </mc:Choice>
              <mc:Fallback>
                <p:oleObj name="Document" r:id="rId10" imgW="6832600" imgH="3822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1878031"/>
                        <a:ext cx="6832600" cy="382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47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419603"/>
              </p:ext>
            </p:extLst>
          </p:nvPr>
        </p:nvGraphicFramePr>
        <p:xfrm>
          <a:off x="1155700" y="2184197"/>
          <a:ext cx="6832600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Document" r:id="rId10" imgW="6832600" imgH="3416300" progId="Word.Document.12">
                  <p:embed/>
                </p:oleObj>
              </mc:Choice>
              <mc:Fallback>
                <p:oleObj name="Document" r:id="rId10" imgW="6832600" imgH="341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2184197"/>
                        <a:ext cx="6832600" cy="341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58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218616"/>
              </p:ext>
            </p:extLst>
          </p:nvPr>
        </p:nvGraphicFramePr>
        <p:xfrm>
          <a:off x="1155700" y="2159160"/>
          <a:ext cx="6832600" cy="288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Document" r:id="rId10" imgW="6832600" imgH="2882900" progId="Word.Document.12">
                  <p:embed/>
                </p:oleObj>
              </mc:Choice>
              <mc:Fallback>
                <p:oleObj name="Document" r:id="rId10" imgW="6832600" imgH="288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2159160"/>
                        <a:ext cx="6832600" cy="288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r 13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34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Lien avec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 référentiel.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239287"/>
              </p:ext>
            </p:extLst>
          </p:nvPr>
        </p:nvGraphicFramePr>
        <p:xfrm>
          <a:off x="1066800" y="2046066"/>
          <a:ext cx="7010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Document" r:id="rId10" imgW="7010400" imgH="2971800" progId="Word.Document.12">
                  <p:embed/>
                </p:oleObj>
              </mc:Choice>
              <mc:Fallback>
                <p:oleObj name="Document" r:id="rId10" imgW="7010400" imgH="2971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6800" y="2046066"/>
                        <a:ext cx="7010400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r 11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88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Lien avec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 référentiel.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393132"/>
              </p:ext>
            </p:extLst>
          </p:nvPr>
        </p:nvGraphicFramePr>
        <p:xfrm>
          <a:off x="1066800" y="1834787"/>
          <a:ext cx="70104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Document" r:id="rId10" imgW="7010400" imgH="3771900" progId="Word.Document.12">
                  <p:embed/>
                </p:oleObj>
              </mc:Choice>
              <mc:Fallback>
                <p:oleObj name="Document" r:id="rId10" imgW="7010400" imgH="377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6800" y="1834787"/>
                        <a:ext cx="7010400" cy="377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r 11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4" name="Bouton d'action : Retour 3">
            <a:hlinkClick r:id="rId13" action="ppaction://hlinksldjump" highlightClick="1"/>
          </p:cNvPr>
          <p:cNvSpPr/>
          <p:nvPr/>
        </p:nvSpPr>
        <p:spPr>
          <a:xfrm>
            <a:off x="1321611" y="5484992"/>
            <a:ext cx="463422" cy="426281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99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975907" y="1821671"/>
            <a:ext cx="7174156" cy="88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CAVE												Masque </a:t>
            </a:r>
          </a:p>
        </p:txBody>
      </p:sp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Moyens immersifs.</a:t>
            </a:r>
          </a:p>
        </p:txBody>
      </p:sp>
      <p:pic>
        <p:nvPicPr>
          <p:cNvPr id="12" name="Image 11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807" y="2707267"/>
            <a:ext cx="3810000" cy="2857500"/>
          </a:xfrm>
          <a:prstGeom prst="rect">
            <a:avLst/>
          </a:prstGeom>
        </p:spPr>
      </p:pic>
      <p:pic>
        <p:nvPicPr>
          <p:cNvPr id="2" name="Image 1" descr="IMG_2791.jpg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12" y="2653634"/>
            <a:ext cx="2183350" cy="291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1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875653" y="1972078"/>
            <a:ext cx="7174156" cy="33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Immersion total de la personne tant sur le visuel que sur l’environnement sonore.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Facilité des élèves à évoluer dans le virtuel et une aisance avec les commandes.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Les premiers retours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8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875653" y="2272894"/>
            <a:ext cx="7174156" cy="33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fr-FR" altLang="fr-FR" sz="24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Visualiser une documentation technique (définition de l’écran).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endParaRPr lang="fr-FR" altLang="fr-FR" sz="20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L’interactivité avec les Doigts (manque de finesse dans la détection).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endParaRPr lang="fr-FR" altLang="fr-FR" sz="20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Pas encore de retour d’effort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endParaRPr lang="fr-FR" altLang="fr-FR" sz="2000" b="1" dirty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Programmation trop lourde pour certaines applications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endParaRPr lang="fr-FR" altLang="fr-FR" sz="20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Bon retour sur l’utilisation du Masque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975584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Evolution des scénarios en fonction de la technique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904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617896" y="2188616"/>
            <a:ext cx="8152793" cy="33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Comment mettre les élèves en apprentissage sur des situations qui ne sont pas réalisables à l’atelier et en entreprise?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 dirty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Non réalisables: pourquoi? 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Sécurité pour le matériel. 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Dangers pour les élèves.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Impossibilité matériel.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Contraintes de production 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Problématique de départ</a:t>
            </a:r>
            <a:endParaRPr lang="fr-FR" altLang="fr-FR" sz="36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0" name="Rectangle 1028"/>
          <p:cNvSpPr>
            <a:spLocks noChangeArrowheads="1"/>
          </p:cNvSpPr>
          <p:nvPr/>
        </p:nvSpPr>
        <p:spPr bwMode="auto">
          <a:xfrm>
            <a:off x="488807" y="2947537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Merci de votre attention.</a:t>
            </a:r>
          </a:p>
        </p:txBody>
      </p:sp>
    </p:spTree>
    <p:extLst>
      <p:ext uri="{BB962C8B-B14F-4D97-AF65-F5344CB8AC3E}">
        <p14:creationId xmlns:p14="http://schemas.microsoft.com/office/powerpoint/2010/main" val="164729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875653" y="1972078"/>
            <a:ext cx="7174156" cy="84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Fardeleuse  (Mettre en fardeaux)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Système d’appui.</a:t>
            </a:r>
          </a:p>
        </p:txBody>
      </p:sp>
      <p:pic>
        <p:nvPicPr>
          <p:cNvPr id="12" name="Image 11" descr="JPEG - 253.8 ko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4142" y="2584385"/>
            <a:ext cx="4132273" cy="31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4297" y="2959975"/>
            <a:ext cx="1656392" cy="16563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1"/>
          <a:srcRect r="63986"/>
          <a:stretch/>
        </p:blipFill>
        <p:spPr>
          <a:xfrm>
            <a:off x="943429" y="3758278"/>
            <a:ext cx="696446" cy="102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5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4" name="Rectangle 1028"/>
          <p:cNvSpPr>
            <a:spLocks noChangeArrowheads="1"/>
          </p:cNvSpPr>
          <p:nvPr/>
        </p:nvSpPr>
        <p:spPr bwMode="auto">
          <a:xfrm>
            <a:off x="1648023" y="1972078"/>
            <a:ext cx="5114504" cy="33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Je définis: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 non,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Les objectifs,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 système,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L’environnement,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Ce qui est </a:t>
            </a:r>
            <a:r>
              <a:rPr lang="fr-FR" altLang="fr-FR" sz="2000" b="1" dirty="0">
                <a:solidFill>
                  <a:srgbClr val="4B80C1"/>
                </a:solidFill>
                <a:cs typeface="Arial" panose="020B0604020202020204" pitchFamily="34" charset="0"/>
              </a:rPr>
              <a:t>à</a:t>
            </a: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 disposition,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Les EPI,</a:t>
            </a:r>
          </a:p>
          <a:p>
            <a:pPr marL="1085850" lvl="1" indent="-342900">
              <a:spcBef>
                <a:spcPct val="0"/>
              </a:spcBef>
              <a:buFont typeface="Wingdings" charset="2"/>
              <a:buChar char="ü"/>
            </a:pPr>
            <a:r>
              <a:rPr lang="fr-FR" altLang="fr-FR" sz="20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La trame générale du scénario.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 dirty="0" smtClean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des scénarios.</a:t>
            </a:r>
          </a:p>
        </p:txBody>
      </p:sp>
    </p:spTree>
    <p:extLst>
      <p:ext uri="{BB962C8B-B14F-4D97-AF65-F5344CB8AC3E}">
        <p14:creationId xmlns:p14="http://schemas.microsoft.com/office/powerpoint/2010/main" val="176603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des scénarios.</a:t>
            </a:r>
          </a:p>
        </p:txBody>
      </p:sp>
      <p:grpSp>
        <p:nvGrpSpPr>
          <p:cNvPr id="13" name="Grouper 12"/>
          <p:cNvGrpSpPr/>
          <p:nvPr/>
        </p:nvGrpSpPr>
        <p:grpSpPr>
          <a:xfrm>
            <a:off x="1175361" y="2117149"/>
            <a:ext cx="2789474" cy="2064779"/>
            <a:chOff x="1175361" y="2434677"/>
            <a:chExt cx="2789474" cy="2064779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8040" y="2434677"/>
              <a:ext cx="2225819" cy="206477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747398">
              <a:off x="1175361" y="2571720"/>
              <a:ext cx="2789474" cy="8394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MEI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904527" y="2117345"/>
            <a:ext cx="2789474" cy="2064779"/>
            <a:chOff x="4520220" y="2518433"/>
            <a:chExt cx="2789474" cy="2064779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69481" y="2518433"/>
              <a:ext cx="2225819" cy="2064779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 rot="747398">
              <a:off x="4520220" y="2703559"/>
              <a:ext cx="2789474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0" name="Bouton d'action : Document 9">
            <a:hlinkClick r:id="rId10" action="ppaction://hlinksldjump" highlightClick="1"/>
          </p:cNvPr>
          <p:cNvSpPr/>
          <p:nvPr/>
        </p:nvSpPr>
        <p:spPr>
          <a:xfrm>
            <a:off x="2172170" y="4607769"/>
            <a:ext cx="434434" cy="530521"/>
          </a:xfrm>
          <a:prstGeom prst="actionButtonDocumen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ton d'action : Document 30">
            <a:hlinkClick r:id="rId11" action="ppaction://hlinksldjump" highlightClick="1"/>
          </p:cNvPr>
          <p:cNvSpPr/>
          <p:nvPr/>
        </p:nvSpPr>
        <p:spPr>
          <a:xfrm>
            <a:off x="5912894" y="4607769"/>
            <a:ext cx="434434" cy="530521"/>
          </a:xfrm>
          <a:prstGeom prst="actionButtonDocumen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02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781126"/>
              </p:ext>
            </p:extLst>
          </p:nvPr>
        </p:nvGraphicFramePr>
        <p:xfrm>
          <a:off x="1155700" y="1954917"/>
          <a:ext cx="6832600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Document" r:id="rId10" imgW="6832600" imgH="3822700" progId="Word.Document.12">
                  <p:embed/>
                </p:oleObj>
              </mc:Choice>
              <mc:Fallback>
                <p:oleObj name="Document" r:id="rId10" imgW="6832600" imgH="3822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1954917"/>
                        <a:ext cx="6832600" cy="382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er 24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86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735720"/>
              </p:ext>
            </p:extLst>
          </p:nvPr>
        </p:nvGraphicFramePr>
        <p:xfrm>
          <a:off x="1155700" y="2000250"/>
          <a:ext cx="683260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Document" r:id="rId10" imgW="6832600" imgH="2857500" progId="Word.Document.12">
                  <p:embed/>
                </p:oleObj>
              </mc:Choice>
              <mc:Fallback>
                <p:oleObj name="Document" r:id="rId10" imgW="6832600" imgH="285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700" y="2000250"/>
                        <a:ext cx="6832600" cy="285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er 12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36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27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1" y="-890"/>
            <a:ext cx="3398427" cy="755206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065" r="4810" b="32772"/>
          <a:stretch/>
        </p:blipFill>
        <p:spPr bwMode="auto">
          <a:xfrm>
            <a:off x="5505963" y="-890"/>
            <a:ext cx="2360899" cy="7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7" y="36022"/>
            <a:ext cx="1382046" cy="8234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709" t="11818" b="3329"/>
          <a:stretch/>
        </p:blipFill>
        <p:spPr>
          <a:xfrm>
            <a:off x="7866863" y="-890"/>
            <a:ext cx="1290672" cy="7552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862" y="5484992"/>
            <a:ext cx="1134702" cy="1204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1774" y="5988154"/>
            <a:ext cx="3638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latin typeface="Comic Sans MS"/>
                <a:cs typeface="Comic Sans MS"/>
              </a:rPr>
              <a:t>Stephen RENOUX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PLP Maintenance LM Claude CHAPPE ARNAGE (72)</a:t>
            </a:r>
          </a:p>
          <a:p>
            <a:r>
              <a:rPr lang="fr-FR" sz="1100" dirty="0" smtClean="0">
                <a:latin typeface="Comic Sans MS"/>
                <a:cs typeface="Comic Sans MS"/>
              </a:rPr>
              <a:t>Formateur Académique  </a:t>
            </a:r>
            <a:endParaRPr lang="fr-FR" sz="1100" dirty="0">
              <a:latin typeface="Comic Sans MS"/>
              <a:cs typeface="Comic Sans M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/>
          <a:srcRect l="21898" r="20130"/>
          <a:stretch/>
        </p:blipFill>
        <p:spPr>
          <a:xfrm>
            <a:off x="6573959" y="5766515"/>
            <a:ext cx="1111265" cy="786497"/>
          </a:xfrm>
          <a:prstGeom prst="rect">
            <a:avLst/>
          </a:prstGeom>
        </p:spPr>
      </p:pic>
      <p:sp>
        <p:nvSpPr>
          <p:cNvPr id="18" name="Rectangle 1028"/>
          <p:cNvSpPr>
            <a:spLocks noChangeArrowheads="1"/>
          </p:cNvSpPr>
          <p:nvPr/>
        </p:nvSpPr>
        <p:spPr bwMode="auto">
          <a:xfrm>
            <a:off x="488807" y="858600"/>
            <a:ext cx="8281882" cy="8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3600" b="1" dirty="0">
                <a:solidFill>
                  <a:srgbClr val="4B80C1"/>
                </a:solidFill>
                <a:cs typeface="Arial" panose="020B0604020202020204" pitchFamily="34" charset="0"/>
              </a:rPr>
              <a:t>Ecriture </a:t>
            </a:r>
            <a:r>
              <a:rPr lang="fr-FR" altLang="fr-FR" sz="3600" b="1" dirty="0" smtClean="0">
                <a:solidFill>
                  <a:srgbClr val="4B80C1"/>
                </a:solidFill>
                <a:cs typeface="Arial" panose="020B0604020202020204" pitchFamily="34" charset="0"/>
              </a:rPr>
              <a:t>du scénario.</a:t>
            </a:r>
            <a:endParaRPr lang="fr-FR" altLang="fr-FR" sz="3600" b="1" dirty="0">
              <a:solidFill>
                <a:srgbClr val="4B80C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398050"/>
              </p:ext>
            </p:extLst>
          </p:nvPr>
        </p:nvGraphicFramePr>
        <p:xfrm>
          <a:off x="1155698" y="2061498"/>
          <a:ext cx="68326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Document" r:id="rId10" imgW="6832600" imgH="3200400" progId="Word.Document.12">
                  <p:embed/>
                </p:oleObj>
              </mc:Choice>
              <mc:Fallback>
                <p:oleObj name="Document" r:id="rId10" imgW="6832600" imgH="320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55698" y="2061498"/>
                        <a:ext cx="6832600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r 11"/>
          <p:cNvGrpSpPr/>
          <p:nvPr/>
        </p:nvGrpSpPr>
        <p:grpSpPr>
          <a:xfrm>
            <a:off x="7560244" y="1462870"/>
            <a:ext cx="1210445" cy="984094"/>
            <a:chOff x="7560244" y="4190635"/>
            <a:chExt cx="1233301" cy="98409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224" y="4190635"/>
              <a:ext cx="984094" cy="98409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747398">
              <a:off x="7560244" y="4255951"/>
              <a:ext cx="123330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PLP</a:t>
              </a:r>
              <a:endParaRPr lang="fr-FR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0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775</Words>
  <Application>Microsoft Macintosh PowerPoint</Application>
  <PresentationFormat>Présentation à l'écran (4:3)</PresentationFormat>
  <Paragraphs>223</Paragraphs>
  <Slides>30</Slides>
  <Notes>30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2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Education Nationale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 LP-Utilisation des simulateurs numériques dans la formation professionnelle</dc:title>
  <dc:creator>Stephen Renoux</dc:creator>
  <cp:lastModifiedBy>Stephen Renoux</cp:lastModifiedBy>
  <cp:revision>30</cp:revision>
  <dcterms:created xsi:type="dcterms:W3CDTF">2015-03-09T12:20:37Z</dcterms:created>
  <dcterms:modified xsi:type="dcterms:W3CDTF">2015-03-24T15:35:46Z</dcterms:modified>
</cp:coreProperties>
</file>