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70" r:id="rId4"/>
    <p:sldId id="277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80" r:id="rId13"/>
  </p:sldIdLst>
  <p:sldSz cx="9144000" cy="6858000" type="screen4x3"/>
  <p:notesSz cx="6858000" cy="97234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4" autoAdjust="0"/>
    <p:restoredTop sz="91815" autoAdjust="0"/>
  </p:normalViewPr>
  <p:slideViewPr>
    <p:cSldViewPr>
      <p:cViewPr>
        <p:scale>
          <a:sx n="66" d="100"/>
          <a:sy n="66" d="100"/>
        </p:scale>
        <p:origin x="-147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AA0E0-DC21-45AA-97AE-53BF7752BDB9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E0BDF-31D3-41BA-8EFE-EBB8EBB947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16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F3B7-43CF-46C7-BBD2-9FCFA2ED3E0D}" type="datetimeFigureOut">
              <a:rPr lang="fr-FR" smtClean="0"/>
              <a:pPr/>
              <a:t>24/03/2015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9CE0D-AEC3-4040-B548-1E776A110C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36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9CE0D-AEC3-4040-B548-1E776A110C3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41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9CE0D-AEC3-4040-B548-1E776A110C3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9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195736" y="6381750"/>
            <a:ext cx="6948264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dirty="0" smtClean="0"/>
              <a:t>F. </a:t>
            </a:r>
            <a:r>
              <a:rPr lang="fr-FR" dirty="0" err="1" smtClean="0"/>
              <a:t>Golanski</a:t>
            </a:r>
            <a:r>
              <a:rPr lang="fr-FR" dirty="0" smtClean="0"/>
              <a:t> / S. Texier    				</a:t>
            </a:r>
            <a:fld id="{22718D86-AFA0-4F40-AF50-3D93D6D43B27}" type="slidenum">
              <a:rPr lang="fr-FR" smtClean="0"/>
              <a:pPr/>
              <a:t>‹N°›</a:t>
            </a:fld>
            <a:r>
              <a:rPr lang="fr-FR" dirty="0" smtClean="0"/>
              <a:t> /  12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195736" y="0"/>
            <a:ext cx="694826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2123728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8" name="Titre 13"/>
          <p:cNvSpPr txBox="1">
            <a:spLocks/>
          </p:cNvSpPr>
          <p:nvPr userDrawn="1"/>
        </p:nvSpPr>
        <p:spPr>
          <a:xfrm>
            <a:off x="1475656" y="116632"/>
            <a:ext cx="7812360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200" b="1"/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Moodle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2123728" y="6409134"/>
            <a:ext cx="7020272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F. Golanski / S. Texier      </a:t>
            </a:r>
            <a:endParaRPr lang="fr-FR" dirty="0"/>
          </a:p>
        </p:txBody>
      </p:sp>
      <p:sp>
        <p:nvSpPr>
          <p:cNvPr id="20" name="Ellipse 19"/>
          <p:cNvSpPr/>
          <p:nvPr userDrawn="1"/>
        </p:nvSpPr>
        <p:spPr>
          <a:xfrm>
            <a:off x="921433" y="1413802"/>
            <a:ext cx="210312" cy="210312"/>
          </a:xfrm>
          <a:prstGeom prst="ellipse">
            <a:avLst/>
          </a:prstGeom>
          <a:solidFill>
            <a:srgbClr val="C167B0"/>
          </a:soli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1" name="Ellipse 20"/>
          <p:cNvSpPr/>
          <p:nvPr userDrawn="1"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195736" y="908720"/>
            <a:ext cx="6912768" cy="5328592"/>
            <a:chOff x="3562697" y="1052736"/>
            <a:chExt cx="3457575" cy="4191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2697" y="1052736"/>
              <a:ext cx="3457575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1268760"/>
              <a:ext cx="2581275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ZoneTexte 2"/>
          <p:cNvSpPr txBox="1"/>
          <p:nvPr/>
        </p:nvSpPr>
        <p:spPr>
          <a:xfrm>
            <a:off x="2195736" y="623731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Stéphanie Texier – François </a:t>
            </a:r>
            <a:r>
              <a:rPr lang="fr-FR" dirty="0" err="1" smtClean="0"/>
              <a:t>Golanski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4" y="5248027"/>
            <a:ext cx="1904762" cy="135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Conclusion</a:t>
            </a:r>
          </a:p>
        </p:txBody>
      </p:sp>
      <p:pic>
        <p:nvPicPr>
          <p:cNvPr id="1026" name="Picture 2" descr="Résultat de recherche d'images pour &quot;bila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764704"/>
            <a:ext cx="2286000" cy="15049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21496" y="2492896"/>
            <a:ext cx="6552728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/>
              <a:t>Avant de trancher …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b="1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Poursuivre la phase d’essai :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A partir de cette version de la plateforme (seules des modifications mineures autorisées)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Avec formation préalable des collègues concernés + l’ensemble des collègues de la (des) classe(s)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endParaRPr lang="fr-FR" dirty="0"/>
          </a:p>
          <a:p>
            <a:pPr lvl="2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10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Conclusion</a:t>
            </a:r>
          </a:p>
        </p:txBody>
      </p:sp>
      <p:pic>
        <p:nvPicPr>
          <p:cNvPr id="1026" name="Picture 2" descr="Résultat de recherche d'images pour &quot;bila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72268"/>
            <a:ext cx="2286000" cy="15049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195736" y="1124744"/>
            <a:ext cx="6948264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/>
              <a:t>Critères minimums pour généraliser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Disponibilité : 100 % dès le lancement 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b="1" dirty="0" smtClean="0"/>
              <a:t>Pas de phase transitoire acceptable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Un administrateur dédié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Accessibilité dans/hors établissement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Bonne gestion du partage de fichiers 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 administration des droits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 gestion de groupes (flexibilité)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 facilité des échanges de ressources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 disponibilité des espaces 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Ergonomie 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Si possible en accord avec celle des outils récents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Outils de communication variés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Messagerie, Forum, Tchat</a:t>
            </a:r>
          </a:p>
          <a:p>
            <a:pPr marL="742950" lvl="1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Outils spécifiques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Journaux de bord, Jalonnement, Evaluation en ligne</a:t>
            </a:r>
          </a:p>
          <a:p>
            <a:pPr marL="1200150" lvl="2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fr-FR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11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6414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Conclusion</a:t>
            </a:r>
          </a:p>
        </p:txBody>
      </p:sp>
      <p:pic>
        <p:nvPicPr>
          <p:cNvPr id="1026" name="Picture 2" descr="Résultat de recherche d'images pour &quot;bila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72268"/>
            <a:ext cx="2286000" cy="1504951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2195736" y="1877219"/>
            <a:ext cx="6948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problème à garder à l’esprit et à développer au niveau de l’établissement :</a:t>
            </a:r>
          </a:p>
          <a:p>
            <a:endParaRPr lang="fr-FR" dirty="0" smtClean="0"/>
          </a:p>
          <a:p>
            <a:r>
              <a:rPr lang="fr-FR" b="1" dirty="0" smtClean="0"/>
              <a:t>Comment faire pour les élèves qui n’ont pas un accès personnel à internet ?</a:t>
            </a:r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12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356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6"/>
          <p:cNvSpPr txBox="1">
            <a:spLocks/>
          </p:cNvSpPr>
          <p:nvPr/>
        </p:nvSpPr>
        <p:spPr>
          <a:xfrm>
            <a:off x="2304256" y="2132856"/>
            <a:ext cx="7020272" cy="2232248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2"/>
                </a:solidFill>
              </a:rPr>
              <a:t>Améliorations de la plateforme mise en œuvre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2"/>
                </a:solidFill>
              </a:rPr>
              <a:t>Analyse et évaluation 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2"/>
                </a:solidFill>
              </a:rPr>
              <a:t>Conclusions</a:t>
            </a:r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2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Maintien des outils de communication: Forum et </a:t>
            </a:r>
            <a:r>
              <a:rPr lang="fr-FR" dirty="0" err="1" smtClean="0">
                <a:sym typeface="Wingdings" panose="05000000000000000000" pitchFamily="2" charset="2"/>
              </a:rPr>
              <a:t>Tchat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lvl="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Répartition thématique (</a:t>
            </a:r>
            <a:r>
              <a:rPr lang="fr-FR" sz="1400" dirty="0" smtClean="0">
                <a:sym typeface="Wingdings" panose="05000000000000000000" pitchFamily="2" charset="2"/>
              </a:rPr>
              <a:t>uniquement), </a:t>
            </a:r>
            <a:r>
              <a:rPr lang="fr-FR" dirty="0" smtClean="0">
                <a:sym typeface="Wingdings" panose="05000000000000000000" pitchFamily="2" charset="2"/>
              </a:rPr>
              <a:t>pour une plus grande souplesse d’utilisation.</a:t>
            </a:r>
          </a:p>
          <a:p>
            <a:pPr marL="285750" lvl="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Accès par liens graphiques pour une prise en main plus intuitive.</a:t>
            </a:r>
          </a:p>
          <a:p>
            <a:pPr marL="285750" lvl="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Utilisation du mode Wiki pour la gestion d’un journal de bord nécessaire au mode projet .</a:t>
            </a:r>
          </a:p>
          <a:p>
            <a:pPr marL="285750" lvl="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>
                <a:sym typeface="Wingdings" panose="05000000000000000000" pitchFamily="2" charset="2"/>
              </a:rPr>
              <a:t>Dépôt de fichiers en groupe pour interaction entre les co-équipiers sur les mêmes documents.</a:t>
            </a:r>
          </a:p>
        </p:txBody>
      </p:sp>
      <p:pic>
        <p:nvPicPr>
          <p:cNvPr id="9" name="Picture 2" descr="http://www.rsi-informatique.com/images/icone_gestion_projets%2802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512168" cy="157221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3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Définition </a:t>
            </a:r>
            <a:r>
              <a:rPr lang="fr-FR" dirty="0"/>
              <a:t>des critères d’évaluation </a:t>
            </a:r>
            <a:r>
              <a:rPr lang="fr-FR" dirty="0" smtClean="0"/>
              <a:t>: collaboration avec Mickael </a:t>
            </a:r>
            <a:r>
              <a:rPr lang="fr-FR" dirty="0" err="1" smtClean="0"/>
              <a:t>Huchette</a:t>
            </a:r>
            <a:r>
              <a:rPr lang="fr-FR" dirty="0" smtClean="0"/>
              <a:t> du laboratoire du STEF ENS Cachan.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endParaRPr lang="fr-FR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Comparaison entre utilisation et non utilisation d’une plateforme.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Comparaison entre différents types d’utilisateurs dans l’usage même de la plateforme.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4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Accessibilité permanente des ressources et lieux d’échange pour un travail collectif asynchrone, même hors des séances. Gestion des droits d’accès par les professeurs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Bénéfice évident de la solution pour palier notamment à l’absence d’ENT au sein de l’établissement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Différenciation simple à réaliser en fonction des groupes préétablis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 smtClean="0">
                <a:sym typeface="Wingdings" panose="05000000000000000000" pitchFamily="2" charset="2"/>
              </a:rPr>
              <a:t> Répartition des équipes longue et rebutante à mettre en œuvre.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-</a:t>
            </a:r>
            <a:r>
              <a:rPr lang="fr-FR" dirty="0" smtClean="0">
                <a:sym typeface="Wingdings" panose="05000000000000000000" pitchFamily="2" charset="2"/>
              </a:rPr>
              <a:t> Basculement parfois difficile à adopter par ceux qui sont habitués à une autre plateforme.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-</a:t>
            </a:r>
            <a:r>
              <a:rPr lang="fr-FR" dirty="0" smtClean="0">
                <a:sym typeface="Wingdings" panose="05000000000000000000" pitchFamily="2" charset="2"/>
              </a:rPr>
              <a:t> Difficulté de création d’un espace d’échange entre élèves.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5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87436"/>
            <a:ext cx="65527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Communication hors séance entre les acteurs du projet (élèves, professeurs, commanditaires) pour des demandes d’aide, la préparation du travail demandé, pour informer sur la mise à disposition de documents, rappeler des échéances, préciser des attentes…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+</a:t>
            </a:r>
            <a:r>
              <a:rPr lang="fr-FR" dirty="0" smtClean="0">
                <a:sym typeface="Wingdings" panose="05000000000000000000" pitchFamily="2" charset="2"/>
              </a:rPr>
              <a:t> Bénéfice évident de la solution pour palier notamment à l’absence d’ENT au sein de l’établissement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Redirection sur les adresses mails données au préalable lors de la création des comptes donc adresses usuelles.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 smtClean="0">
                <a:sym typeface="Wingdings" panose="05000000000000000000" pitchFamily="2" charset="2"/>
              </a:rPr>
              <a:t> Blocage problématique de certaines adresses mails par la messagerie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-</a:t>
            </a:r>
            <a:r>
              <a:rPr lang="fr-FR" dirty="0" smtClean="0">
                <a:sym typeface="Wingdings" panose="05000000000000000000" pitchFamily="2" charset="2"/>
              </a:rPr>
              <a:t> Usage du forum et du Tchat à réguler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6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Suivi individuel par les enseignants de chaque élève concernant ses activités, ses productions.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Détection facilitée des problèmes de progression avec suivi possible hors présentiel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Partage entre enseignants </a:t>
            </a:r>
            <a:r>
              <a:rPr lang="fr-FR" dirty="0" err="1" smtClean="0">
                <a:sym typeface="Wingdings" panose="05000000000000000000" pitchFamily="2" charset="2"/>
              </a:rPr>
              <a:t>co</a:t>
            </a:r>
            <a:r>
              <a:rPr lang="fr-FR" dirty="0" smtClean="0">
                <a:sym typeface="Wingdings" panose="05000000000000000000" pitchFamily="2" charset="2"/>
              </a:rPr>
              <a:t>-animateurs de l’analyse du travail des élèves.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 smtClean="0">
                <a:sym typeface="Wingdings" panose="05000000000000000000" pitchFamily="2" charset="2"/>
              </a:rPr>
              <a:t> Chez les élèves, sensation possible de se sentir surveillés.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7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Favoriser la planification par l’enseignant des demandes de travaux des élèves.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Jalonnement facilité avec présence d’un échéancier et rappel automatique.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 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Sollicitations individuelles et par équipe.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 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Sollicitations </a:t>
            </a:r>
            <a:r>
              <a:rPr lang="fr-FR" dirty="0" err="1" smtClean="0">
                <a:sym typeface="Wingdings" panose="05000000000000000000" pitchFamily="2" charset="2"/>
              </a:rPr>
              <a:t>duplicables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 algn="just"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Nécessité d’un fonctionnement irréprochable du </a:t>
            </a:r>
            <a:r>
              <a:rPr lang="fr-FR" dirty="0" err="1" smtClean="0">
                <a:sym typeface="Wingdings" panose="05000000000000000000" pitchFamily="2" charset="2"/>
              </a:rPr>
              <a:t>moodle</a:t>
            </a:r>
            <a:r>
              <a:rPr lang="fr-FR" dirty="0" smtClean="0">
                <a:sym typeface="Wingdings" panose="05000000000000000000" pitchFamily="2" charset="2"/>
              </a:rPr>
              <a:t> et de son accessibilité.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- </a:t>
            </a:r>
            <a:r>
              <a:rPr lang="fr-FR" dirty="0" smtClean="0">
                <a:sym typeface="Wingdings" panose="05000000000000000000" pitchFamily="2" charset="2"/>
              </a:rPr>
              <a:t>Participation des élèves soumises à la relance des professeurs: ne développe pas forcément l’autonomie et la prise de responsabilité des élèves.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8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 txBox="1">
            <a:spLocks/>
          </p:cNvSpPr>
          <p:nvPr/>
        </p:nvSpPr>
        <p:spPr>
          <a:xfrm>
            <a:off x="0" y="2348880"/>
            <a:ext cx="2195736" cy="1728192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Amélioration de la plateforme mise en œuvre</a:t>
            </a:r>
            <a:endParaRPr lang="fr-FR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chemeClr val="tx2"/>
                </a:solidFill>
              </a:rPr>
              <a:t>Analyse et évaluation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2158985"/>
            <a:ext cx="655272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fr-FR" dirty="0" smtClean="0"/>
              <a:t>Préparation plus suivie et encadrée des revues de projet. 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Assistance des élèves avec vérification de leurs productions.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Remise à plusieurs d’un document de travail.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b="1" dirty="0" smtClean="0">
                <a:sym typeface="Wingdings" panose="05000000000000000000" pitchFamily="2" charset="2"/>
              </a:rPr>
              <a:t>	+</a:t>
            </a:r>
            <a:r>
              <a:rPr lang="fr-FR" dirty="0" smtClean="0">
                <a:sym typeface="Wingdings" panose="05000000000000000000" pitchFamily="2" charset="2"/>
              </a:rPr>
              <a:t> Réajustement possible avant version finale.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 smtClean="0">
                <a:sym typeface="Wingdings" panose="05000000000000000000" pitchFamily="2" charset="2"/>
              </a:rPr>
              <a:t> Assistanat et passivité de certains élèves.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fr-FR" dirty="0" smtClean="0">
                <a:sym typeface="Wingdings" panose="05000000000000000000" pitchFamily="2" charset="2"/>
              </a:rPr>
              <a:t>	</a:t>
            </a:r>
            <a:r>
              <a:rPr lang="fr-FR" b="1" dirty="0" smtClean="0">
                <a:sym typeface="Wingdings" panose="05000000000000000000" pitchFamily="2" charset="2"/>
              </a:rPr>
              <a:t>-</a:t>
            </a:r>
            <a:r>
              <a:rPr lang="fr-FR" dirty="0" smtClean="0">
                <a:sym typeface="Wingdings" panose="05000000000000000000" pitchFamily="2" charset="2"/>
              </a:rPr>
              <a:t> Prise en charge chronophage pour le professeur.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fr-FR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50129"/>
            <a:ext cx="1475925" cy="16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976A98-372B-434E-AF56-664A24FEC9BF}" type="slidenum">
              <a:rPr lang="fr-FR" smtClean="0"/>
              <a:t>9</a:t>
            </a:fld>
            <a:r>
              <a:rPr lang="fr-FR" dirty="0" smtClean="0"/>
              <a:t> / 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1175</TotalTime>
  <Words>503</Words>
  <Application>Microsoft Office PowerPoint</Application>
  <PresentationFormat>Affichage à l'écran (4:3)</PresentationFormat>
  <Paragraphs>147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Stephanie</dc:creator>
  <cp:lastModifiedBy>François Golanski</cp:lastModifiedBy>
  <cp:revision>52</cp:revision>
  <dcterms:created xsi:type="dcterms:W3CDTF">2014-03-23T16:29:23Z</dcterms:created>
  <dcterms:modified xsi:type="dcterms:W3CDTF">2015-03-24T05:50:04Z</dcterms:modified>
</cp:coreProperties>
</file>