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  <p:sldId id="268" r:id="rId7"/>
    <p:sldId id="269" r:id="rId8"/>
    <p:sldId id="270" r:id="rId9"/>
    <p:sldId id="271" r:id="rId10"/>
    <p:sldId id="275" r:id="rId11"/>
    <p:sldId id="276" r:id="rId12"/>
    <p:sldId id="277" r:id="rId13"/>
    <p:sldId id="274" r:id="rId14"/>
    <p:sldId id="264" r:id="rId15"/>
    <p:sldId id="265" r:id="rId16"/>
    <p:sldId id="272" r:id="rId17"/>
    <p:sldId id="273" r:id="rId18"/>
    <p:sldId id="266" r:id="rId19"/>
    <p:sldId id="26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300"/>
            </a:lvl1pPr>
            <a:lvl2pPr marL="441832" indent="0" algn="ctr">
              <a:buNone/>
              <a:defRPr sz="1900"/>
            </a:lvl2pPr>
            <a:lvl3pPr marL="883664" indent="0" algn="ctr">
              <a:buNone/>
              <a:defRPr sz="1700"/>
            </a:lvl3pPr>
            <a:lvl4pPr marL="1325496" indent="0" algn="ctr">
              <a:buNone/>
              <a:defRPr sz="1500"/>
            </a:lvl4pPr>
            <a:lvl5pPr marL="1767327" indent="0" algn="ctr">
              <a:buNone/>
              <a:defRPr sz="1500"/>
            </a:lvl5pPr>
            <a:lvl6pPr marL="2209160" indent="0" algn="ctr">
              <a:buNone/>
              <a:defRPr sz="1500"/>
            </a:lvl6pPr>
            <a:lvl7pPr marL="2650991" indent="0" algn="ctr">
              <a:buNone/>
              <a:defRPr sz="1500"/>
            </a:lvl7pPr>
            <a:lvl8pPr marL="3092823" indent="0" algn="ctr">
              <a:buNone/>
              <a:defRPr sz="1500"/>
            </a:lvl8pPr>
            <a:lvl9pPr marL="3534655" indent="0" algn="ctr">
              <a:buNone/>
              <a:defRPr sz="15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A5D4-F37D-4F10-89AC-685C396EED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07C7-E9FE-4440-8845-C4F050B121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e 6"/>
          <p:cNvGrpSpPr/>
          <p:nvPr userDrawn="1"/>
        </p:nvGrpSpPr>
        <p:grpSpPr>
          <a:xfrm>
            <a:off x="222053" y="45350"/>
            <a:ext cx="8775295" cy="6768026"/>
            <a:chOff x="222053" y="45350"/>
            <a:chExt cx="8775295" cy="6768026"/>
          </a:xfrm>
        </p:grpSpPr>
        <p:cxnSp>
          <p:nvCxnSpPr>
            <p:cNvPr id="8" name="Connecteur droit 7"/>
            <p:cNvCxnSpPr/>
            <p:nvPr userDrawn="1"/>
          </p:nvCxnSpPr>
          <p:spPr>
            <a:xfrm>
              <a:off x="262123" y="1062693"/>
              <a:ext cx="8589793" cy="0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9" name="Connecteur droit 8"/>
            <p:cNvCxnSpPr/>
            <p:nvPr userDrawn="1"/>
          </p:nvCxnSpPr>
          <p:spPr>
            <a:xfrm>
              <a:off x="323528" y="6093296"/>
              <a:ext cx="8589793" cy="0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6886" y="45350"/>
              <a:ext cx="2500462" cy="90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http://cache.media.education.gouv.fr/image/Logo/83/5/logo_academie_lille_web_337835.jp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81" y="82328"/>
              <a:ext cx="1914334" cy="864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Zone de texte 2"/>
            <p:cNvSpPr txBox="1">
              <a:spLocks noChangeArrowheads="1"/>
            </p:cNvSpPr>
            <p:nvPr userDrawn="1"/>
          </p:nvSpPr>
          <p:spPr bwMode="auto">
            <a:xfrm>
              <a:off x="222053" y="6101942"/>
              <a:ext cx="3083028" cy="711434"/>
            </a:xfrm>
            <a:prstGeom prst="rect">
              <a:avLst/>
            </a:prstGeom>
            <a:solidFill>
              <a:schemeClr val="accent5">
                <a:lumMod val="75000"/>
                <a:alpha val="36000"/>
              </a:schemeClr>
            </a:solidFill>
            <a:ln w="9525">
              <a:noFill/>
              <a:miter lim="800000"/>
              <a:headEnd/>
              <a:tailEnd/>
            </a:ln>
            <a:effectLst>
              <a:softEdge rad="76200"/>
            </a:effectLst>
          </p:spPr>
          <p:txBody>
            <a:bodyPr rot="0" vert="horz" wrap="square" lIns="80155" tIns="94672" rIns="80155" bIns="40078" anchor="t" anchorCtr="0">
              <a:noAutofit/>
            </a:bodyPr>
            <a:lstStyle/>
            <a:p>
              <a:pPr algn="r" defTabSz="872653"/>
              <a:r>
                <a:rPr lang="fr-FR" sz="1200" b="1" i="1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Formation PAF 2014-2015</a:t>
              </a:r>
              <a:endParaRPr lang="fr-FR" sz="1200" b="1" i="1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algn="r" defTabSz="872653"/>
              <a:r>
                <a:rPr lang="fr-FR" sz="1200" b="1" i="1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Lycée Gustave Eiffel Armentières</a:t>
              </a:r>
              <a:endParaRPr lang="fr-FR" sz="1200" b="1" i="1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algn="r" defTabSz="872653"/>
              <a:r>
                <a:rPr lang="fr-FR" sz="1200" b="1" i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fr-FR" sz="1200" b="1" i="1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Mardi 10 mars </a:t>
              </a:r>
              <a:r>
                <a:rPr lang="fr-FR" sz="1200" b="1" i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2015</a:t>
              </a:r>
            </a:p>
            <a:p>
              <a:pPr algn="r" defTabSz="872653"/>
              <a:r>
                <a:rPr lang="fr-FR" sz="1100" dirty="0">
                  <a:solidFill>
                    <a:prstClr val="black"/>
                  </a:solidFill>
                </a:rPr>
                <a:t> </a:t>
              </a:r>
              <a:endParaRPr lang="fr-FR" sz="1700" dirty="0">
                <a:solidFill>
                  <a:prstClr val="black"/>
                </a:solidFill>
              </a:endParaRPr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3563888" y="6309320"/>
              <a:ext cx="5216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LE NUMÉRIQUE DANS SA PRATIQUE PÉDAGOGIQUE</a:t>
              </a:r>
              <a:endParaRPr lang="fr-FR" sz="3600" b="1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0850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A5D4-F37D-4F10-89AC-685C396EED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07C7-E9FE-4440-8845-C4F050B121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16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6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A5D4-F37D-4F10-89AC-685C396EED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07C7-E9FE-4440-8845-C4F050B121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871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 userDrawn="1"/>
        </p:nvGrpSpPr>
        <p:grpSpPr>
          <a:xfrm>
            <a:off x="222053" y="45350"/>
            <a:ext cx="8775295" cy="6768026"/>
            <a:chOff x="222053" y="45350"/>
            <a:chExt cx="8775295" cy="6768026"/>
          </a:xfrm>
        </p:grpSpPr>
        <p:cxnSp>
          <p:nvCxnSpPr>
            <p:cNvPr id="16" name="Connecteur droit 15"/>
            <p:cNvCxnSpPr/>
            <p:nvPr userDrawn="1"/>
          </p:nvCxnSpPr>
          <p:spPr>
            <a:xfrm>
              <a:off x="262123" y="1062693"/>
              <a:ext cx="8589793" cy="0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7" name="Connecteur droit 16"/>
            <p:cNvCxnSpPr/>
            <p:nvPr userDrawn="1"/>
          </p:nvCxnSpPr>
          <p:spPr>
            <a:xfrm>
              <a:off x="323528" y="6093296"/>
              <a:ext cx="8589793" cy="0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6886" y="45350"/>
              <a:ext cx="2500462" cy="90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" descr="http://cache.media.education.gouv.fr/image/Logo/83/5/logo_academie_lille_web_337835.jp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81" y="82328"/>
              <a:ext cx="1914334" cy="864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Zone de texte 2"/>
            <p:cNvSpPr txBox="1">
              <a:spLocks noChangeArrowheads="1"/>
            </p:cNvSpPr>
            <p:nvPr userDrawn="1"/>
          </p:nvSpPr>
          <p:spPr bwMode="auto">
            <a:xfrm>
              <a:off x="222053" y="6101942"/>
              <a:ext cx="3083028" cy="711434"/>
            </a:xfrm>
            <a:prstGeom prst="rect">
              <a:avLst/>
            </a:prstGeom>
            <a:solidFill>
              <a:schemeClr val="accent5">
                <a:lumMod val="75000"/>
                <a:alpha val="36000"/>
              </a:schemeClr>
            </a:solidFill>
            <a:ln w="9525">
              <a:noFill/>
              <a:miter lim="800000"/>
              <a:headEnd/>
              <a:tailEnd/>
            </a:ln>
            <a:effectLst>
              <a:softEdge rad="76200"/>
            </a:effectLst>
          </p:spPr>
          <p:txBody>
            <a:bodyPr rot="0" vert="horz" wrap="square" lIns="80155" tIns="94672" rIns="80155" bIns="40078" anchor="t" anchorCtr="0">
              <a:noAutofit/>
            </a:bodyPr>
            <a:lstStyle/>
            <a:p>
              <a:pPr algn="r" defTabSz="872653"/>
              <a:r>
                <a:rPr lang="fr-FR" sz="1200" b="1" i="1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Formation PAF 2014-2015</a:t>
              </a:r>
              <a:endParaRPr lang="fr-FR" sz="1200" b="1" i="1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algn="r" defTabSz="872653"/>
              <a:r>
                <a:rPr lang="fr-FR" sz="1200" b="1" i="1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Lycée Gustave Eiffel Armentières</a:t>
              </a:r>
              <a:endParaRPr lang="fr-FR" sz="1200" b="1" i="1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algn="r" defTabSz="872653"/>
              <a:r>
                <a:rPr lang="fr-FR" sz="1200" b="1" i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fr-FR" sz="1200" b="1" i="1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Mardi 10 mars </a:t>
              </a:r>
              <a:r>
                <a:rPr lang="fr-FR" sz="1200" b="1" i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2015</a:t>
              </a:r>
            </a:p>
            <a:p>
              <a:pPr algn="r" defTabSz="872653"/>
              <a:r>
                <a:rPr lang="fr-FR" sz="1100" dirty="0">
                  <a:solidFill>
                    <a:prstClr val="black"/>
                  </a:solidFill>
                </a:rPr>
                <a:t> </a:t>
              </a:r>
              <a:endParaRPr lang="fr-FR" sz="1700" dirty="0">
                <a:solidFill>
                  <a:prstClr val="black"/>
                </a:solidFill>
              </a:endParaRPr>
            </a:p>
          </p:txBody>
        </p:sp>
        <p:sp>
          <p:nvSpPr>
            <p:cNvPr id="21" name="ZoneTexte 20"/>
            <p:cNvSpPr txBox="1"/>
            <p:nvPr userDrawn="1"/>
          </p:nvSpPr>
          <p:spPr>
            <a:xfrm>
              <a:off x="3563888" y="6309320"/>
              <a:ext cx="5216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LE NUMÉRIQUE DANS SA PRATIQUE PÉDAGOGIQUE</a:t>
              </a:r>
              <a:endParaRPr lang="fr-FR" sz="3600" b="1" i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 userDrawn="1"/>
        </p:nvGrpSpPr>
        <p:grpSpPr>
          <a:xfrm>
            <a:off x="222053" y="45350"/>
            <a:ext cx="8775295" cy="6768026"/>
            <a:chOff x="222053" y="45350"/>
            <a:chExt cx="8775295" cy="6768026"/>
          </a:xfrm>
        </p:grpSpPr>
        <p:cxnSp>
          <p:nvCxnSpPr>
            <p:cNvPr id="15" name="Connecteur droit 14"/>
            <p:cNvCxnSpPr/>
            <p:nvPr userDrawn="1"/>
          </p:nvCxnSpPr>
          <p:spPr>
            <a:xfrm>
              <a:off x="262123" y="1062693"/>
              <a:ext cx="8589793" cy="0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6" name="Connecteur droit 15"/>
            <p:cNvCxnSpPr/>
            <p:nvPr userDrawn="1"/>
          </p:nvCxnSpPr>
          <p:spPr>
            <a:xfrm>
              <a:off x="323528" y="6093296"/>
              <a:ext cx="8589793" cy="0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6886" y="45350"/>
              <a:ext cx="2500462" cy="90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 descr="http://cache.media.education.gouv.fr/image/Logo/83/5/logo_academie_lille_web_337835.jp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81" y="82328"/>
              <a:ext cx="1914334" cy="864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 de texte 2"/>
            <p:cNvSpPr txBox="1">
              <a:spLocks noChangeArrowheads="1"/>
            </p:cNvSpPr>
            <p:nvPr userDrawn="1"/>
          </p:nvSpPr>
          <p:spPr bwMode="auto">
            <a:xfrm>
              <a:off x="222053" y="6101942"/>
              <a:ext cx="3083028" cy="711434"/>
            </a:xfrm>
            <a:prstGeom prst="rect">
              <a:avLst/>
            </a:prstGeom>
            <a:solidFill>
              <a:schemeClr val="accent5">
                <a:lumMod val="75000"/>
                <a:alpha val="36000"/>
              </a:schemeClr>
            </a:solidFill>
            <a:ln w="9525">
              <a:noFill/>
              <a:miter lim="800000"/>
              <a:headEnd/>
              <a:tailEnd/>
            </a:ln>
            <a:effectLst>
              <a:softEdge rad="76200"/>
            </a:effectLst>
          </p:spPr>
          <p:txBody>
            <a:bodyPr rot="0" vert="horz" wrap="square" lIns="80155" tIns="94672" rIns="80155" bIns="40078" anchor="t" anchorCtr="0">
              <a:noAutofit/>
            </a:bodyPr>
            <a:lstStyle/>
            <a:p>
              <a:pPr algn="r" defTabSz="872653"/>
              <a:r>
                <a:rPr lang="fr-FR" sz="1200" b="1" i="1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Formation PAF 2014-2015</a:t>
              </a:r>
              <a:endParaRPr lang="fr-FR" sz="1200" b="1" i="1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algn="r" defTabSz="872653"/>
              <a:r>
                <a:rPr lang="fr-FR" sz="1200" b="1" i="1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Lycée Gustave Eiffel Armentières</a:t>
              </a:r>
              <a:endParaRPr lang="fr-FR" sz="1200" b="1" i="1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algn="r" defTabSz="872653"/>
              <a:r>
                <a:rPr lang="fr-FR" sz="1200" b="1" i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fr-FR" sz="1200" b="1" i="1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Mardi 10 mars </a:t>
              </a:r>
              <a:r>
                <a:rPr lang="fr-FR" sz="1200" b="1" i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2015</a:t>
              </a:r>
            </a:p>
            <a:p>
              <a:pPr algn="r" defTabSz="872653"/>
              <a:r>
                <a:rPr lang="fr-FR" sz="1100" dirty="0">
                  <a:solidFill>
                    <a:prstClr val="black"/>
                  </a:solidFill>
                </a:rPr>
                <a:t> </a:t>
              </a:r>
              <a:endParaRPr lang="fr-FR" sz="1700" dirty="0">
                <a:solidFill>
                  <a:prstClr val="black"/>
                </a:solidFill>
              </a:endParaRPr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3563888" y="6309320"/>
              <a:ext cx="5216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LE NUMÉRIQUE DANS SA PRATIQUE PÉDAGOGIQUE</a:t>
              </a:r>
              <a:endParaRPr lang="fr-FR" sz="3600" b="1" i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 userDrawn="1"/>
        </p:nvGrpSpPr>
        <p:grpSpPr>
          <a:xfrm>
            <a:off x="222053" y="45350"/>
            <a:ext cx="8775295" cy="6692253"/>
            <a:chOff x="222053" y="45350"/>
            <a:chExt cx="8775295" cy="6692253"/>
          </a:xfrm>
        </p:grpSpPr>
        <p:sp>
          <p:nvSpPr>
            <p:cNvPr id="7" name="Zone de texte 2"/>
            <p:cNvSpPr txBox="1">
              <a:spLocks noChangeArrowheads="1"/>
            </p:cNvSpPr>
            <p:nvPr userDrawn="1"/>
          </p:nvSpPr>
          <p:spPr bwMode="auto">
            <a:xfrm>
              <a:off x="222053" y="5882153"/>
              <a:ext cx="3083028" cy="855450"/>
            </a:xfrm>
            <a:prstGeom prst="rect">
              <a:avLst/>
            </a:prstGeom>
            <a:solidFill>
              <a:schemeClr val="accent5">
                <a:lumMod val="75000"/>
                <a:alpha val="36000"/>
              </a:schemeClr>
            </a:solidFill>
            <a:ln w="9525">
              <a:noFill/>
              <a:miter lim="800000"/>
              <a:headEnd/>
              <a:tailEnd/>
            </a:ln>
            <a:effectLst>
              <a:softEdge rad="76200"/>
            </a:effectLst>
          </p:spPr>
          <p:txBody>
            <a:bodyPr rot="0" vert="horz" wrap="square" lIns="80155" tIns="94672" rIns="80155" bIns="40078" anchor="t" anchorCtr="0">
              <a:noAutofit/>
            </a:bodyPr>
            <a:lstStyle/>
            <a:p>
              <a:pPr algn="r" defTabSz="872653"/>
              <a:r>
                <a:rPr lang="fr-FR" sz="12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Séminaire  des  Chefs   de   Travaux</a:t>
              </a:r>
            </a:p>
            <a:p>
              <a:pPr algn="r" defTabSz="872653"/>
              <a:r>
                <a:rPr lang="fr-FR" sz="12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Lycée professionnel Flora-Tristan LILLERS-</a:t>
              </a:r>
            </a:p>
            <a:p>
              <a:pPr algn="r" defTabSz="872653"/>
              <a:r>
                <a:rPr lang="fr-FR" sz="12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fr-FR" sz="12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Jeudi </a:t>
              </a:r>
              <a:r>
                <a:rPr lang="fr-FR" sz="12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12  février 2015</a:t>
              </a:r>
            </a:p>
            <a:p>
              <a:pPr algn="r" defTabSz="872653"/>
              <a:r>
                <a:rPr lang="fr-FR" sz="1100" dirty="0">
                  <a:solidFill>
                    <a:prstClr val="black"/>
                  </a:solidFill>
                </a:rPr>
                <a:t> </a:t>
              </a:r>
              <a:endParaRPr lang="fr-FR" sz="1700" dirty="0">
                <a:solidFill>
                  <a:prstClr val="black"/>
                </a:solidFill>
              </a:endParaRPr>
            </a:p>
          </p:txBody>
        </p:sp>
        <p:cxnSp>
          <p:nvCxnSpPr>
            <p:cNvPr id="8" name="Connecteur droit 7"/>
            <p:cNvCxnSpPr/>
            <p:nvPr userDrawn="1"/>
          </p:nvCxnSpPr>
          <p:spPr>
            <a:xfrm>
              <a:off x="262123" y="1062693"/>
              <a:ext cx="8589793" cy="0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9" name="Connecteur droit 8"/>
            <p:cNvCxnSpPr/>
            <p:nvPr userDrawn="1"/>
          </p:nvCxnSpPr>
          <p:spPr>
            <a:xfrm>
              <a:off x="274797" y="5882153"/>
              <a:ext cx="8589793" cy="0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6886" y="45350"/>
              <a:ext cx="2500462" cy="90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http://cache.media.education.gouv.fr/image/Logo/83/5/logo_academie_lille_web_337835.jp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81" y="82328"/>
              <a:ext cx="1914334" cy="864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ZoneTexte 11"/>
            <p:cNvSpPr txBox="1"/>
            <p:nvPr userDrawn="1"/>
          </p:nvSpPr>
          <p:spPr>
            <a:xfrm>
              <a:off x="3629713" y="6109823"/>
              <a:ext cx="52160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</a:t>
              </a:r>
              <a:r>
                <a:rPr lang="fr-FR" sz="2000" b="1" i="1" dirty="0" smtClean="0"/>
                <a:t>Lycée Gustave Eiffel ARMENTIERES</a:t>
              </a:r>
              <a:endParaRPr lang="fr-FR" sz="36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8638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5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 marL="4418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836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54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673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09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50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928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5346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A5D4-F37D-4F10-89AC-685C396EED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07C7-E9FE-4440-8845-C4F050B121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13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A5D4-F37D-4F10-89AC-685C396EED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07C7-E9FE-4440-8845-C4F050B121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148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832" indent="0">
              <a:buNone/>
              <a:defRPr sz="1900" b="1"/>
            </a:lvl2pPr>
            <a:lvl3pPr marL="883664" indent="0">
              <a:buNone/>
              <a:defRPr sz="1700" b="1"/>
            </a:lvl3pPr>
            <a:lvl4pPr marL="1325496" indent="0">
              <a:buNone/>
              <a:defRPr sz="1500" b="1"/>
            </a:lvl4pPr>
            <a:lvl5pPr marL="1767327" indent="0">
              <a:buNone/>
              <a:defRPr sz="1500" b="1"/>
            </a:lvl5pPr>
            <a:lvl6pPr marL="2209160" indent="0">
              <a:buNone/>
              <a:defRPr sz="1500" b="1"/>
            </a:lvl6pPr>
            <a:lvl7pPr marL="2650991" indent="0">
              <a:buNone/>
              <a:defRPr sz="1500" b="1"/>
            </a:lvl7pPr>
            <a:lvl8pPr marL="3092823" indent="0">
              <a:buNone/>
              <a:defRPr sz="1500" b="1"/>
            </a:lvl8pPr>
            <a:lvl9pPr marL="3534655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832" indent="0">
              <a:buNone/>
              <a:defRPr sz="1900" b="1"/>
            </a:lvl2pPr>
            <a:lvl3pPr marL="883664" indent="0">
              <a:buNone/>
              <a:defRPr sz="1700" b="1"/>
            </a:lvl3pPr>
            <a:lvl4pPr marL="1325496" indent="0">
              <a:buNone/>
              <a:defRPr sz="1500" b="1"/>
            </a:lvl4pPr>
            <a:lvl5pPr marL="1767327" indent="0">
              <a:buNone/>
              <a:defRPr sz="1500" b="1"/>
            </a:lvl5pPr>
            <a:lvl6pPr marL="2209160" indent="0">
              <a:buNone/>
              <a:defRPr sz="1500" b="1"/>
            </a:lvl6pPr>
            <a:lvl7pPr marL="2650991" indent="0">
              <a:buNone/>
              <a:defRPr sz="1500" b="1"/>
            </a:lvl7pPr>
            <a:lvl8pPr marL="3092823" indent="0">
              <a:buNone/>
              <a:defRPr sz="1500" b="1"/>
            </a:lvl8pPr>
            <a:lvl9pPr marL="3534655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A5D4-F37D-4F10-89AC-685C396EED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07C7-E9FE-4440-8845-C4F050B121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2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A5D4-F37D-4F10-89AC-685C396EED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07C7-E9FE-4440-8845-C4F050B121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70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A5D4-F37D-4F10-89AC-685C396EED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07C7-E9FE-4440-8845-C4F050B121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77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41832" indent="0">
              <a:buNone/>
              <a:defRPr sz="1400"/>
            </a:lvl2pPr>
            <a:lvl3pPr marL="883664" indent="0">
              <a:buNone/>
              <a:defRPr sz="1200"/>
            </a:lvl3pPr>
            <a:lvl4pPr marL="1325496" indent="0">
              <a:buNone/>
              <a:defRPr sz="1000"/>
            </a:lvl4pPr>
            <a:lvl5pPr marL="1767327" indent="0">
              <a:buNone/>
              <a:defRPr sz="1000"/>
            </a:lvl5pPr>
            <a:lvl6pPr marL="2209160" indent="0">
              <a:buNone/>
              <a:defRPr sz="1000"/>
            </a:lvl6pPr>
            <a:lvl7pPr marL="2650991" indent="0">
              <a:buNone/>
              <a:defRPr sz="1000"/>
            </a:lvl7pPr>
            <a:lvl8pPr marL="3092823" indent="0">
              <a:buNone/>
              <a:defRPr sz="1000"/>
            </a:lvl8pPr>
            <a:lvl9pPr marL="3534655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A5D4-F37D-4F10-89AC-685C396EED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07C7-E9FE-4440-8845-C4F050B121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457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100"/>
            </a:lvl1pPr>
            <a:lvl2pPr marL="441832" indent="0">
              <a:buNone/>
              <a:defRPr sz="2700"/>
            </a:lvl2pPr>
            <a:lvl3pPr marL="883664" indent="0">
              <a:buNone/>
              <a:defRPr sz="2300"/>
            </a:lvl3pPr>
            <a:lvl4pPr marL="1325496" indent="0">
              <a:buNone/>
              <a:defRPr sz="1900"/>
            </a:lvl4pPr>
            <a:lvl5pPr marL="1767327" indent="0">
              <a:buNone/>
              <a:defRPr sz="1900"/>
            </a:lvl5pPr>
            <a:lvl6pPr marL="2209160" indent="0">
              <a:buNone/>
              <a:defRPr sz="1900"/>
            </a:lvl6pPr>
            <a:lvl7pPr marL="2650991" indent="0">
              <a:buNone/>
              <a:defRPr sz="1900"/>
            </a:lvl7pPr>
            <a:lvl8pPr marL="3092823" indent="0">
              <a:buNone/>
              <a:defRPr sz="1900"/>
            </a:lvl8pPr>
            <a:lvl9pPr marL="3534655" indent="0">
              <a:buNone/>
              <a:defRPr sz="19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41832" indent="0">
              <a:buNone/>
              <a:defRPr sz="1400"/>
            </a:lvl2pPr>
            <a:lvl3pPr marL="883664" indent="0">
              <a:buNone/>
              <a:defRPr sz="1200"/>
            </a:lvl3pPr>
            <a:lvl4pPr marL="1325496" indent="0">
              <a:buNone/>
              <a:defRPr sz="1000"/>
            </a:lvl4pPr>
            <a:lvl5pPr marL="1767327" indent="0">
              <a:buNone/>
              <a:defRPr sz="1000"/>
            </a:lvl5pPr>
            <a:lvl6pPr marL="2209160" indent="0">
              <a:buNone/>
              <a:defRPr sz="1000"/>
            </a:lvl6pPr>
            <a:lvl7pPr marL="2650991" indent="0">
              <a:buNone/>
              <a:defRPr sz="1000"/>
            </a:lvl7pPr>
            <a:lvl8pPr marL="3092823" indent="0">
              <a:buNone/>
              <a:defRPr sz="1000"/>
            </a:lvl8pPr>
            <a:lvl9pPr marL="3534655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A5D4-F37D-4F10-89AC-685C396EED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07C7-E9FE-4440-8845-C4F050B121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07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80165" tIns="40083" rIns="80165" bIns="4008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80165" tIns="40083" rIns="80165" bIns="4008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2761"/>
            <a:fld id="{3477A5D4-F37D-4F10-89AC-685C396EED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72761"/>
              <a:t>24/03/2015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2761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2761"/>
            <a:fld id="{B2F807C7-E9FE-4440-8845-C4F050B121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72761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7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defTabSz="883664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0916" indent="-220916" algn="l" defTabSz="883664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62748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580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411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88243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30076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907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313739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5571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1832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3664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496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7327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9160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0991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92823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34655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g.univ-jfc.fr/mecatools/glossaire/" TargetMode="External"/><Relationship Id="rId2" Type="http://schemas.openxmlformats.org/officeDocument/2006/relationships/hyperlink" Target="http://armentieres.game.mecagenius.com/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Exp&#233;rimentation_activit&#233;s_ressources/MECAGENIUS/Activit&#233;%202%20Cin&#233;matique%20machines/FICHE%20PEDAGOGIQUE%20MECAGENIUS_%20cin&#233;matique%20machine.docx" TargetMode="External"/><Relationship Id="rId5" Type="http://schemas.openxmlformats.org/officeDocument/2006/relationships/image" Target="../media/image14.png"/><Relationship Id="rId4" Type="http://schemas.openxmlformats.org/officeDocument/2006/relationships/hyperlink" Target="Exp&#233;rimentation_activit&#233;s_ressources/MECAGENIUS/Activit&#233;%202%20Cin&#233;matique%20machines/Document%20de%20travail%20&#233;l&#232;ves.docx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VINCENT\Dropbox\Projet%20TRAAM%202014\S&#233;minaire%20acad&#233;mique%2010%20mars%202015\reglage%20cn%20macagenius.avi" TargetMode="Externa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G:\Projet%20TRAAM%202014\S&#233;minaire%20acad&#233;mique%2010%20mars%202015\Exp&#233;rimentation_activit&#233;s_ressources\PROCEDURES%20VIDEOS\Utilisation%20banc%20de%20pr&#233;r&#233;glage%20ZOLLER\Utilisation%20banc%20de%20pr&#233;r&#233;glage%20ZOLLER%20tablette.mp4" TargetMode="Externa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G:\Projet%20TRAAM%202014\S&#233;minaire%20acad&#233;mique%2010%20mars%202015\Exp&#233;rimentation_activit&#233;s_ressources\FAO\Simuler%20graphiquement%20les%20op&#233;rations%20d'usinage.avi" TargetMode="External"/><Relationship Id="rId1" Type="http://schemas.openxmlformats.org/officeDocument/2006/relationships/video" Target="file:///G:\Projet%20TRAAM%202014\S&#233;minaire%20acad&#233;mique%2010%20mars%202015\Exp&#233;rimentation_activit&#233;s_ressources\FAO\Definir%20le%20processus%20de%20fabrication.avi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fr/" TargetMode="External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VINCENT\Dropbox\Projet%20TRAAM%202014\S&#233;minaire%20acad&#233;mique%2010%20mars%202015\Utilisation_influence%20des%20parametres.avi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hyperlink" Target="Exp&#233;rimentation_activit&#233;s_ressources/USIWORKS%20etat%20de%20surface%20tournage/Documents%20de%20travail/Etat%20de%20surface%20en%20tournage%20doc%20el&#232;ves.doc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G:\Projet%20TRAAM%202014\S&#233;minaire%20acad&#233;mique%2010%20mars%202015\Exp&#233;rimentation_activit&#233;s_ressources\USIWORKS%20etat%20de%20surface%20tournage\photos%20vid&#233;os%20usiworks\WIN_20150217_112118.MP4" TargetMode="External"/><Relationship Id="rId1" Type="http://schemas.openxmlformats.org/officeDocument/2006/relationships/video" Target="file:///G:\Projet%20TRAAM%202014\S&#233;minaire%20acad&#233;mique%2010%20mars%202015\Exp&#233;rimentation_activit&#233;s_ressources\USIWORKS%20etat%20de%20surface%20tournage\photos%20vid&#233;os%20usiworks\WIN_20150217_090035.MP4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0" y="1988840"/>
            <a:ext cx="9144000" cy="142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307" tIns="64654" rIns="129307" bIns="64654">
            <a:spAutoFit/>
          </a:bodyPr>
          <a:lstStyle/>
          <a:p>
            <a:pPr algn="ctr"/>
            <a:r>
              <a:rPr lang="fr-FR" sz="2800" b="1" dirty="0" smtClean="0"/>
              <a:t>Intégration du numérique </a:t>
            </a:r>
            <a:r>
              <a:rPr lang="fr-FR" sz="2800" b="1" dirty="0" smtClean="0"/>
              <a:t>dans </a:t>
            </a:r>
            <a:r>
              <a:rPr lang="fr-FR" sz="2800" b="1" dirty="0" smtClean="0"/>
              <a:t>la formation </a:t>
            </a:r>
          </a:p>
          <a:p>
            <a:pPr algn="ctr"/>
            <a:r>
              <a:rPr lang="fr-FR" sz="2800" b="1" dirty="0" smtClean="0"/>
              <a:t>BAC PRO Technicien d’usinage</a:t>
            </a:r>
          </a:p>
          <a:p>
            <a:pPr algn="ctr"/>
            <a:endParaRPr lang="fr-FR" sz="2800" b="1" dirty="0" smtClean="0"/>
          </a:p>
        </p:txBody>
      </p:sp>
      <p:pic>
        <p:nvPicPr>
          <p:cNvPr id="12" name="Image 11" descr="Accuei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2761607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3" cstate="print">
            <a:lum contras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950" t="41270" r="64708" b="33000"/>
          <a:stretch/>
        </p:blipFill>
        <p:spPr bwMode="auto">
          <a:xfrm>
            <a:off x="683568" y="3140968"/>
            <a:ext cx="936104" cy="1228592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pSp>
        <p:nvGrpSpPr>
          <p:cNvPr id="14" name="Groupe 13"/>
          <p:cNvGrpSpPr/>
          <p:nvPr/>
        </p:nvGrpSpPr>
        <p:grpSpPr>
          <a:xfrm>
            <a:off x="5796136" y="3356992"/>
            <a:ext cx="3168352" cy="2166170"/>
            <a:chOff x="5796136" y="1772816"/>
            <a:chExt cx="3168352" cy="2166170"/>
          </a:xfrm>
        </p:grpSpPr>
        <p:pic>
          <p:nvPicPr>
            <p:cNvPr id="15" name="Picture 2" descr="https://encrypted-tbn1.gstatic.com/images?q=tbn:ANd9GcS29jcjj4h4QFrcAqtygIXP-9Q7leYFH-YT9kQJWbCleT5S_on2c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0232" y="1772816"/>
              <a:ext cx="1191326" cy="1455413"/>
            </a:xfrm>
            <a:prstGeom prst="rect">
              <a:avLst/>
            </a:prstGeom>
            <a:noFill/>
          </p:spPr>
        </p:pic>
        <p:pic>
          <p:nvPicPr>
            <p:cNvPr id="16" name="Picture 4" descr="https://encrypted-tbn0.gstatic.com/images?q=tbn:ANd9GcS9dux9khC52TKXediKehw7VM__zL1NQll0du80ZWwtk-Z4nbm_JA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6296" y="2348880"/>
              <a:ext cx="1728192" cy="1512169"/>
            </a:xfrm>
            <a:prstGeom prst="rect">
              <a:avLst/>
            </a:prstGeom>
            <a:noFill/>
          </p:spPr>
        </p:pic>
        <p:pic>
          <p:nvPicPr>
            <p:cNvPr id="17" name="Picture 6" descr="https://encrypted-tbn0.gstatic.com/images?q=tbn:ANd9GcTgFd1IOSdKWsJoo_3gQVbRd0_UUfEYfF_7uLN2GcBIn2mwk7P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96136" y="2708920"/>
              <a:ext cx="1584176" cy="123006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142250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043608" y="1196752"/>
            <a:ext cx="709776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41313" indent="-3413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3200" b="1" dirty="0">
                <a:latin typeface="+mn-lt"/>
              </a:rPr>
              <a:t>MECAGENIUS</a:t>
            </a:r>
            <a:r>
              <a:rPr lang="fr-FR" altLang="fr-FR" sz="2200" b="1" dirty="0">
                <a:latin typeface="+mn-lt"/>
              </a:rPr>
              <a:t> : un serious game en génie mécanique</a:t>
            </a:r>
          </a:p>
          <a:p>
            <a:pPr>
              <a:spcBef>
                <a:spcPct val="20000"/>
              </a:spcBef>
            </a:pPr>
            <a:endParaRPr lang="fr-FR" altLang="fr-FR" dirty="0"/>
          </a:p>
          <a:p>
            <a:pPr>
              <a:spcBef>
                <a:spcPct val="20000"/>
              </a:spcBef>
            </a:pPr>
            <a:endParaRPr lang="fr-FR" altLang="fr-FR" dirty="0"/>
          </a:p>
          <a:p>
            <a:pPr>
              <a:spcBef>
                <a:spcPct val="20000"/>
              </a:spcBef>
            </a:pPr>
            <a:endParaRPr lang="fr-FR" altLang="fr-FR" dirty="0"/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451485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77072"/>
            <a:ext cx="22955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C:\Users\utilisateur\Documents\Serious Game\Projet Mecagenius\Communication\INSA-Reseau-2012-03-08\portique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3147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mg43.imageshack.us/img43/443/31logoblan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4019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23528" y="1196752"/>
            <a:ext cx="8321896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41313" indent="-3413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fr-FR" altLang="fr-FR" dirty="0"/>
          </a:p>
          <a:p>
            <a:pPr lvl="1" eaLnBrk="1" hangingPunct="1">
              <a:spcBef>
                <a:spcPct val="20000"/>
              </a:spcBef>
            </a:pPr>
            <a:r>
              <a:rPr lang="fr-FR" altLang="fr-FR" b="1" dirty="0">
                <a:latin typeface="+mn-lt"/>
              </a:rPr>
              <a:t>Pour former </a:t>
            </a:r>
            <a:r>
              <a:rPr lang="fr-FR" altLang="fr-FR" dirty="0">
                <a:latin typeface="+mn-lt"/>
              </a:rPr>
              <a:t>les opérateurs sur machine outil à commande numérique.</a:t>
            </a:r>
          </a:p>
          <a:p>
            <a:pPr lvl="1" eaLnBrk="1" hangingPunct="1">
              <a:spcBef>
                <a:spcPct val="20000"/>
              </a:spcBef>
            </a:pPr>
            <a:r>
              <a:rPr lang="fr-FR" altLang="fr-FR" dirty="0" smtClean="0">
                <a:latin typeface="+mn-lt"/>
              </a:rPr>
              <a:t>De </a:t>
            </a:r>
            <a:r>
              <a:rPr lang="fr-FR" altLang="fr-FR" dirty="0">
                <a:latin typeface="+mn-lt"/>
              </a:rPr>
              <a:t>la découverte de l’atelier de génie mécanique reproduisant l’univers </a:t>
            </a:r>
            <a:r>
              <a:rPr lang="fr-FR" altLang="fr-FR" dirty="0" smtClean="0">
                <a:latin typeface="+mn-lt"/>
              </a:rPr>
              <a:t>d’une industrie  </a:t>
            </a:r>
            <a:r>
              <a:rPr lang="fr-FR" altLang="fr-FR" dirty="0">
                <a:latin typeface="+mn-lt"/>
              </a:rPr>
              <a:t>de génie mécanique</a:t>
            </a:r>
          </a:p>
          <a:p>
            <a:pPr lvl="1" eaLnBrk="1" hangingPunct="1">
              <a:spcBef>
                <a:spcPct val="20000"/>
              </a:spcBef>
            </a:pPr>
            <a:r>
              <a:rPr lang="fr-FR" altLang="fr-FR" dirty="0">
                <a:latin typeface="+mn-lt"/>
              </a:rPr>
              <a:t>A l’optimisation de production sur machine outil à commande numérique</a:t>
            </a:r>
          </a:p>
          <a:p>
            <a:pPr lvl="1" eaLnBrk="1" hangingPunct="1">
              <a:spcBef>
                <a:spcPct val="20000"/>
              </a:spcBef>
            </a:pPr>
            <a:endParaRPr lang="fr-FR" altLang="fr-FR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fr-FR" altLang="fr-FR" b="1" dirty="0">
                <a:latin typeface="+mn-lt"/>
              </a:rPr>
              <a:t>Pour enseigner </a:t>
            </a:r>
          </a:p>
          <a:p>
            <a:pPr>
              <a:spcBef>
                <a:spcPct val="20000"/>
              </a:spcBef>
            </a:pPr>
            <a:r>
              <a:rPr lang="fr-FR" altLang="fr-FR" dirty="0">
                <a:latin typeface="+mn-lt"/>
              </a:rPr>
              <a:t>Fournir à l’enseignant un outil adapté au contexte d’enseignement</a:t>
            </a:r>
          </a:p>
          <a:p>
            <a:pPr lvl="1" eaLnBrk="1" hangingPunct="1">
              <a:spcBef>
                <a:spcPct val="20000"/>
              </a:spcBef>
            </a:pPr>
            <a:endParaRPr lang="fr-FR" altLang="fr-FR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fr-FR" altLang="fr-FR" b="1" dirty="0">
                <a:latin typeface="+mn-lt"/>
              </a:rPr>
              <a:t>Cibles :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fr-FR" altLang="fr-FR" dirty="0">
                <a:latin typeface="+mn-lt"/>
              </a:rPr>
              <a:t>Élèves, étudiants &amp; élèves ingénieurs en formation initiale, 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fr-FR" altLang="fr-FR" dirty="0">
                <a:latin typeface="+mn-lt"/>
              </a:rPr>
              <a:t>Professionnels en formation continue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fr-FR" altLang="fr-FR" dirty="0">
                <a:latin typeface="+mn-lt"/>
              </a:rPr>
              <a:t>Enseignants</a:t>
            </a:r>
          </a:p>
          <a:p>
            <a:pPr>
              <a:spcBef>
                <a:spcPct val="20000"/>
              </a:spcBef>
            </a:pPr>
            <a:endParaRPr lang="fr-FR" altLang="fr-FR" dirty="0">
              <a:latin typeface="+mn-lt"/>
            </a:endParaRPr>
          </a:p>
          <a:p>
            <a:pPr>
              <a:spcBef>
                <a:spcPct val="20000"/>
              </a:spcBef>
            </a:pPr>
            <a:endParaRPr lang="fr-FR" altLang="fr-FR" dirty="0"/>
          </a:p>
          <a:p>
            <a:pPr>
              <a:spcBef>
                <a:spcPct val="20000"/>
              </a:spcBef>
            </a:pPr>
            <a:endParaRPr lang="fr-FR" altLang="fr-FR" dirty="0"/>
          </a:p>
        </p:txBody>
      </p:sp>
      <p:pic>
        <p:nvPicPr>
          <p:cNvPr id="3" name="Image 2" descr="Accuei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5104"/>
            <a:ext cx="2101742" cy="712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14350" y="1242466"/>
            <a:ext cx="8234114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fr-FR" altLang="fr-FR" sz="2000" b="1" dirty="0">
                <a:latin typeface="+mn-lt"/>
              </a:rPr>
              <a:t>Mode Game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fr-FR" dirty="0">
                <a:latin typeface="+mn-lt"/>
              </a:rPr>
              <a:t>Parcours pédagogique obligatoire. Pour accéder à une activité, il faut avoir collecter les objets pré-requis. </a:t>
            </a:r>
            <a:br>
              <a:rPr lang="fr-FR" altLang="fr-FR" dirty="0">
                <a:latin typeface="+mn-lt"/>
              </a:rPr>
            </a:br>
            <a:r>
              <a:rPr lang="fr-FR" altLang="fr-FR" dirty="0">
                <a:latin typeface="+mn-lt"/>
              </a:rPr>
              <a:t>Pour accéder à la salle suivante, il faut avoir atteint l’objectif de la mission. Indicateurs de suivi. Pas d’accès atomique à chacune des activités.</a:t>
            </a:r>
            <a:br>
              <a:rPr lang="fr-FR" altLang="fr-FR" dirty="0">
                <a:latin typeface="+mn-lt"/>
              </a:rPr>
            </a:br>
            <a:endParaRPr lang="fr-FR" altLang="fr-FR" dirty="0">
              <a:latin typeface="+mn-lt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fr-FR" altLang="fr-FR" sz="2000" b="1" dirty="0">
                <a:latin typeface="+mn-lt"/>
              </a:rPr>
              <a:t>Mode Training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fr-FR" dirty="0">
                <a:latin typeface="+mn-lt"/>
              </a:rPr>
              <a:t>Tous les objets dans l’achat/vente sont gratuits. Aucun pré-requis.</a:t>
            </a:r>
            <a:br>
              <a:rPr lang="fr-FR" altLang="fr-FR" dirty="0">
                <a:latin typeface="+mn-lt"/>
              </a:rPr>
            </a:br>
            <a:r>
              <a:rPr lang="fr-FR" altLang="fr-FR" dirty="0">
                <a:latin typeface="+mn-lt"/>
              </a:rPr>
              <a:t>Le passage d’une salle à l’autre n’est pas verrouillé. Indicateurs de suivi.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fr-FR" dirty="0">
                <a:latin typeface="+mn-lt"/>
              </a:rPr>
              <a:t>Chaque activité (même hors parcours pédagogique) est accessible via le menu F8.</a:t>
            </a:r>
          </a:p>
          <a:p>
            <a:pPr eaLnBrk="1" hangingPunct="1">
              <a:spcBef>
                <a:spcPct val="20000"/>
              </a:spcBef>
            </a:pPr>
            <a:endParaRPr lang="fr-FR" altLang="fr-FR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fr-FR" altLang="fr-FR" sz="2000" b="1" dirty="0" smtClean="0">
                <a:solidFill>
                  <a:srgbClr val="000000"/>
                </a:solidFill>
                <a:latin typeface="+mn-lt"/>
              </a:rPr>
              <a:t>Accès via une adresse URL</a:t>
            </a:r>
          </a:p>
          <a:p>
            <a:pPr eaLnBrk="1" hangingPunct="1">
              <a:spcBef>
                <a:spcPct val="20000"/>
              </a:spcBef>
            </a:pPr>
            <a:r>
              <a:rPr lang="fr-FR" sz="2000" dirty="0" smtClean="0">
                <a:hlinkClick r:id="rId2"/>
              </a:rPr>
              <a:t>http://armentieres.game.mecagenius.com/</a:t>
            </a:r>
            <a:endParaRPr lang="fr-FR" sz="2000" dirty="0" smtClean="0"/>
          </a:p>
          <a:p>
            <a:pPr eaLnBrk="1" hangingPunct="1">
              <a:spcBef>
                <a:spcPct val="20000"/>
              </a:spcBef>
            </a:pPr>
            <a:r>
              <a:rPr lang="fr-FR" sz="2000" dirty="0" smtClean="0">
                <a:hlinkClick r:id="rId3"/>
              </a:rPr>
              <a:t>http://sg.univ-jfc.fr/mecatools/glossaire/</a:t>
            </a:r>
            <a:endParaRPr lang="fr-FR" sz="2000" dirty="0" smtClean="0"/>
          </a:p>
          <a:p>
            <a:pPr eaLnBrk="1" hangingPunct="1">
              <a:spcBef>
                <a:spcPct val="20000"/>
              </a:spcBef>
            </a:pPr>
            <a:endParaRPr lang="fr-FR" sz="2000" dirty="0" smtClean="0"/>
          </a:p>
          <a:p>
            <a:pPr eaLnBrk="1" hangingPunct="1">
              <a:spcBef>
                <a:spcPct val="20000"/>
              </a:spcBef>
            </a:pPr>
            <a:endParaRPr lang="fr-FR" sz="2000" dirty="0" smtClean="0"/>
          </a:p>
          <a:p>
            <a:pPr eaLnBrk="1" hangingPunct="1">
              <a:spcBef>
                <a:spcPct val="20000"/>
              </a:spcBef>
            </a:pPr>
            <a:endParaRPr lang="fr-FR" sz="2000" dirty="0" smtClean="0"/>
          </a:p>
          <a:p>
            <a:pPr eaLnBrk="1" hangingPunct="1">
              <a:spcBef>
                <a:spcPct val="20000"/>
              </a:spcBef>
            </a:pPr>
            <a:endParaRPr lang="fr-FR" altLang="fr-FR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r>
              <a:rPr lang="fr-FR" altLang="fr-FR" dirty="0">
                <a:solidFill>
                  <a:srgbClr val="000000"/>
                </a:solidFill>
                <a:latin typeface="+mn-lt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23528" y="908720"/>
            <a:ext cx="8820472" cy="850106"/>
          </a:xfrm>
          <a:prstGeom prst="rect">
            <a:avLst/>
          </a:prstGeom>
        </p:spPr>
        <p:txBody>
          <a:bodyPr vert="horz" lIns="80165" tIns="40083" rIns="80165" bIns="40083" rtlCol="0" anchor="ctr">
            <a:normAutofit/>
          </a:bodyPr>
          <a:lstStyle/>
          <a:p>
            <a:pPr marL="0" marR="0" lvl="0" indent="0" algn="ctr" defTabSz="8836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Exemple d’utilisation du serious game « 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Meca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génius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»</a:t>
            </a:r>
          </a:p>
        </p:txBody>
      </p:sp>
      <p:pic>
        <p:nvPicPr>
          <p:cNvPr id="3" name="Image 2" descr="Accuei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84784"/>
            <a:ext cx="1907704" cy="6466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51520" y="1628800"/>
            <a:ext cx="8424936" cy="50405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r>
              <a:rPr kumimoji="0" lang="fr-FR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Compétence terminale</a:t>
            </a:r>
            <a:r>
              <a:rPr lang="fr-FR" sz="1600" b="1" dirty="0" smtClean="0">
                <a:ea typeface="+mj-ea"/>
                <a:cs typeface="+mj-cs"/>
              </a:rPr>
              <a:t>:  </a:t>
            </a:r>
            <a:r>
              <a:rPr lang="fr-FR" sz="1400" b="1" dirty="0" smtClean="0"/>
              <a:t>C.2.1  Etablir un processus d'usinage</a:t>
            </a:r>
            <a:endParaRPr lang="fr-F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9767" t="12600" r="8336" b="19361"/>
          <a:stretch>
            <a:fillRect/>
          </a:stretch>
        </p:blipFill>
        <p:spPr bwMode="auto">
          <a:xfrm>
            <a:off x="2483768" y="3140968"/>
            <a:ext cx="419246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251520" y="2132856"/>
            <a:ext cx="8424936" cy="72008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r>
              <a:rPr lang="fr-FR" sz="1600" b="1" u="sng" dirty="0" smtClean="0"/>
              <a:t>Objectif pédagogique</a:t>
            </a:r>
            <a:r>
              <a:rPr lang="fr-FR" sz="1600" b="1" dirty="0" smtClean="0"/>
              <a:t> : </a:t>
            </a:r>
          </a:p>
          <a:p>
            <a:r>
              <a:rPr lang="fr-FR" sz="1400" b="1" dirty="0" smtClean="0"/>
              <a:t>En phase de découverte, les activités doivent permettre à l’élève d’identifier les déplacements possibles sur les MOCN et définir le repère d’axes.</a:t>
            </a:r>
            <a:endParaRPr lang="fr-FR" sz="1400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948264" y="3573016"/>
            <a:ext cx="1512168" cy="42292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Doc. travail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Image 9" descr="logo word.pn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4077072"/>
            <a:ext cx="720080" cy="720080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179512" y="3573016"/>
            <a:ext cx="2160240" cy="42292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Fiche pédagogique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Image 11" descr="logo word.png">
            <a:hlinkClick r:id="rId6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4077072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755576" y="4653136"/>
            <a:ext cx="7416824" cy="115212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Activités pratiques ciblées </a:t>
            </a:r>
            <a:r>
              <a:rPr kumimoji="0" lang="fr-FR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 complément de la démarche de projet, ces activités sont</a:t>
            </a: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centrées sur le développement de savoir-faire</a:t>
            </a:r>
            <a:r>
              <a:rPr lang="fr-FR" sz="1600" b="1" dirty="0" smtClean="0">
                <a:latin typeface="+mj-lt"/>
                <a:ea typeface="+mj-ea"/>
                <a:cs typeface="+mj-cs"/>
              </a:rPr>
              <a:t>. Elles permettent l’acquisition des gestes professionnels adéquats aux différentes situations de travail.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1331640" y="1124744"/>
            <a:ext cx="5832648" cy="792088"/>
          </a:xfrm>
          <a:prstGeom prst="rect">
            <a:avLst/>
          </a:prstGeom>
        </p:spPr>
        <p:txBody>
          <a:bodyPr vert="horz" lIns="80165" tIns="40083" rIns="80165" bIns="40083" rtlCol="0" anchor="ctr">
            <a:normAutofit/>
          </a:bodyPr>
          <a:lstStyle/>
          <a:p>
            <a:pPr marL="0" marR="0" lvl="0" indent="0" algn="l" defTabSz="8836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Démarche d’apprentissage BAC PRO TU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971600" y="1916832"/>
            <a:ext cx="7056784" cy="2592288"/>
            <a:chOff x="971600" y="1916832"/>
            <a:chExt cx="7056784" cy="2592288"/>
          </a:xfrm>
        </p:grpSpPr>
        <p:sp>
          <p:nvSpPr>
            <p:cNvPr id="14" name="Ellipse 13"/>
            <p:cNvSpPr/>
            <p:nvPr/>
          </p:nvSpPr>
          <p:spPr>
            <a:xfrm>
              <a:off x="1763688" y="3789040"/>
              <a:ext cx="4888160" cy="7200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fr-FR" sz="2000" b="1" dirty="0" smtClean="0">
                  <a:solidFill>
                    <a:schemeClr val="tx1"/>
                  </a:solidFill>
                </a:rPr>
                <a:t>Activités pratiques ciblées</a:t>
              </a:r>
              <a:endParaRPr lang="fr-F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1043608" y="1916832"/>
              <a:ext cx="4896544" cy="72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fr-FR" sz="2000" b="1" dirty="0" smtClean="0">
                  <a:solidFill>
                    <a:schemeClr val="tx1"/>
                  </a:solidFill>
                </a:rPr>
                <a:t>Apports de connaissances</a:t>
              </a:r>
              <a:endParaRPr lang="fr-F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Pentagone 6"/>
            <p:cNvSpPr/>
            <p:nvPr/>
          </p:nvSpPr>
          <p:spPr>
            <a:xfrm>
              <a:off x="971600" y="2852936"/>
              <a:ext cx="7056784" cy="64807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Titre 1"/>
            <p:cNvSpPr txBox="1">
              <a:spLocks/>
            </p:cNvSpPr>
            <p:nvPr/>
          </p:nvSpPr>
          <p:spPr>
            <a:xfrm>
              <a:off x="1259632" y="2924944"/>
              <a:ext cx="5544616" cy="401216"/>
            </a:xfrm>
            <a:prstGeom prst="rect">
              <a:avLst/>
            </a:prstGeom>
          </p:spPr>
          <p:txBody>
            <a:bodyPr vert="horz" lIns="45720" rIns="4572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Démarche de projet</a:t>
              </a:r>
              <a:endPara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8" name="Flèche courbée vers le bas 17"/>
            <p:cNvSpPr/>
            <p:nvPr/>
          </p:nvSpPr>
          <p:spPr>
            <a:xfrm>
              <a:off x="4067944" y="2492896"/>
              <a:ext cx="1440160" cy="28803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7" name="Flèche courbée vers le bas 16"/>
            <p:cNvSpPr/>
            <p:nvPr/>
          </p:nvSpPr>
          <p:spPr>
            <a:xfrm>
              <a:off x="1475656" y="2492896"/>
              <a:ext cx="1440160" cy="28803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" name="Flèche courbée vers le bas 9"/>
            <p:cNvSpPr/>
            <p:nvPr/>
          </p:nvSpPr>
          <p:spPr>
            <a:xfrm flipV="1">
              <a:off x="2123728" y="3573016"/>
              <a:ext cx="1440160" cy="36004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 courbée vers le bas 19"/>
            <p:cNvSpPr/>
            <p:nvPr/>
          </p:nvSpPr>
          <p:spPr>
            <a:xfrm flipV="1">
              <a:off x="4860032" y="3573016"/>
              <a:ext cx="1440160" cy="36004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idx="4294967295"/>
          </p:nvPr>
        </p:nvSpPr>
        <p:spPr>
          <a:xfrm>
            <a:off x="323528" y="908720"/>
            <a:ext cx="8820472" cy="850106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Exemple d’utilisation de « Meca génius »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251520" y="1628800"/>
            <a:ext cx="8424936" cy="50405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Compétence terminale</a:t>
            </a:r>
            <a:r>
              <a:rPr lang="fr-FR" sz="1400" b="1" dirty="0" smtClean="0">
                <a:latin typeface="+mj-lt"/>
                <a:ea typeface="+mj-ea"/>
                <a:cs typeface="+mj-cs"/>
              </a:rPr>
              <a:t>:  C.3.2 Mettre en œuvre un moyen de production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Flèche vers le bas 16"/>
          <p:cNvSpPr/>
          <p:nvPr/>
        </p:nvSpPr>
        <p:spPr>
          <a:xfrm>
            <a:off x="1403648" y="4365104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Accue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84784"/>
            <a:ext cx="1907704" cy="64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glage cn macageniu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635896" y="2564904"/>
            <a:ext cx="5205055" cy="3474591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251520" y="1844824"/>
            <a:ext cx="8064896" cy="72008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Compétence intermédiaire</a:t>
            </a:r>
            <a:r>
              <a:rPr lang="fr-FR" sz="1400" b="1" dirty="0" smtClean="0">
                <a:latin typeface="+mj-lt"/>
                <a:ea typeface="+mj-ea"/>
                <a:cs typeface="+mj-cs"/>
              </a:rPr>
              <a:t>:  Déterminer les décalages d'origine par mesure directe sur la machine. 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323528" y="2924944"/>
            <a:ext cx="3024336" cy="1656184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16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1- </a:t>
            </a:r>
            <a:r>
              <a:rPr kumimoji="0" lang="fr-FR" sz="16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Dans un contexte</a:t>
            </a:r>
            <a:r>
              <a:rPr kumimoji="0" lang="fr-FR" sz="1600" b="1" i="0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virtuel</a:t>
            </a:r>
            <a:endParaRPr kumimoji="0" lang="fr-FR" sz="1600" b="1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fr-FR" sz="1400" dirty="0" smtClean="0">
                <a:latin typeface="+mj-lt"/>
                <a:ea typeface="+mj-ea"/>
                <a:cs typeface="+mj-cs"/>
              </a:rPr>
              <a:t> S’approprier la procédure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fr-FR" sz="1400" dirty="0" smtClean="0">
                <a:latin typeface="+mj-lt"/>
                <a:ea typeface="+mj-ea"/>
                <a:cs typeface="+mj-cs"/>
              </a:rPr>
              <a:t> Identifier les contraintes et les risques (droit à l’erreur sans conséquence)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fr-FR" sz="1400" dirty="0" smtClean="0">
                <a:latin typeface="+mj-lt"/>
                <a:ea typeface="+mj-ea"/>
                <a:cs typeface="+mj-cs"/>
              </a:rPr>
              <a:t> Commencer à acquérir le geste professionnel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395536" y="4653136"/>
            <a:ext cx="2844824" cy="108012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16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2- </a:t>
            </a:r>
            <a:r>
              <a:rPr kumimoji="0" lang="fr-FR" sz="16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Dans un contexte</a:t>
            </a:r>
            <a:r>
              <a:rPr kumimoji="0" lang="fr-FR" sz="1600" b="1" i="0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réel</a:t>
            </a:r>
            <a:endParaRPr kumimoji="0" lang="fr-FR" sz="1600" b="1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fr-FR" sz="1400" dirty="0" smtClean="0">
                <a:latin typeface="+mj-lt"/>
                <a:ea typeface="+mj-ea"/>
                <a:cs typeface="+mj-cs"/>
              </a:rPr>
              <a:t> Réinvestir les acquis dans une situation réelle de travail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539552" y="980728"/>
            <a:ext cx="7416824" cy="850106"/>
          </a:xfrm>
          <a:prstGeom prst="rect">
            <a:avLst/>
          </a:prstGeom>
        </p:spPr>
        <p:txBody>
          <a:bodyPr vert="horz" lIns="80165" tIns="40083" rIns="80165" bIns="40083" rtlCol="0" anchor="ctr">
            <a:normAutofit/>
          </a:bodyPr>
          <a:lstStyle/>
          <a:p>
            <a:pPr marL="0" marR="0" lvl="0" indent="0" algn="ctr" defTabSz="8836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 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Meca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génius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» intégré à 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une pédagogie inversée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Image 2" descr="Accuei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72816"/>
            <a:ext cx="1907704" cy="64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omparatif classe inversée et classe traditionnelle"/>
          <p:cNvPicPr>
            <a:picLocks noChangeAspect="1" noChangeArrowheads="1"/>
          </p:cNvPicPr>
          <p:nvPr/>
        </p:nvPicPr>
        <p:blipFill>
          <a:blip r:embed="rId3" cstate="print"/>
          <a:srcRect b="53691"/>
          <a:stretch>
            <a:fillRect/>
          </a:stretch>
        </p:blipFill>
        <p:spPr bwMode="auto">
          <a:xfrm>
            <a:off x="971600" y="3140968"/>
            <a:ext cx="6938485" cy="27363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55576" y="1916832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/>
              <a:t>Le modèle traditionnel d'enseignement repose sur des apports théoriques (cours magistraux), où l'enseignant explique un sujet, suivi par une mise en application, où l'élève fait des exercices.</a:t>
            </a:r>
            <a:endParaRPr lang="fr-F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539552" y="980728"/>
            <a:ext cx="7416824" cy="850106"/>
          </a:xfrm>
          <a:prstGeom prst="rect">
            <a:avLst/>
          </a:prstGeom>
        </p:spPr>
        <p:txBody>
          <a:bodyPr vert="horz" lIns="80165" tIns="40083" rIns="80165" bIns="40083" rtlCol="0" anchor="ctr">
            <a:normAutofit/>
          </a:bodyPr>
          <a:lstStyle/>
          <a:p>
            <a:pPr marL="0" marR="0" lvl="0" indent="0" algn="ctr" defTabSz="8836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 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Meca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génius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» intégré à 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une pédagogie inversée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Image 2" descr="Accuei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72816"/>
            <a:ext cx="1907704" cy="64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omparatif classe inversée et classe traditionnelle"/>
          <p:cNvPicPr>
            <a:picLocks noChangeAspect="1" noChangeArrowheads="1"/>
          </p:cNvPicPr>
          <p:nvPr/>
        </p:nvPicPr>
        <p:blipFill>
          <a:blip r:embed="rId3" cstate="print"/>
          <a:srcRect t="47528" b="-1149"/>
          <a:stretch>
            <a:fillRect/>
          </a:stretch>
        </p:blipFill>
        <p:spPr bwMode="auto">
          <a:xfrm>
            <a:off x="1043608" y="2852936"/>
            <a:ext cx="6938485" cy="316835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27584" y="1772816"/>
            <a:ext cx="6336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L’élève prépare le </a:t>
            </a:r>
            <a:r>
              <a:rPr lang="fr-FR" sz="1600" b="1" dirty="0" smtClean="0"/>
              <a:t>cours à la maison à l’aide de vidéos, tutoriels, diaporamas, fichiers PDF, …, </a:t>
            </a:r>
            <a:r>
              <a:rPr lang="fr-FR" sz="1600" dirty="0" smtClean="0"/>
              <a:t>conseillés par le professeur. En classe, l’enseignant va proposer des </a:t>
            </a:r>
            <a:r>
              <a:rPr lang="fr-FR" sz="1600" b="1" dirty="0" smtClean="0"/>
              <a:t>« tâches complexes »</a:t>
            </a:r>
            <a:r>
              <a:rPr lang="fr-FR" sz="1600" dirty="0" smtClean="0"/>
              <a:t> liées à ce qui a été vu, centrées sur </a:t>
            </a:r>
            <a:r>
              <a:rPr lang="fr-FR" sz="1600" b="1" dirty="0" smtClean="0"/>
              <a:t>la construction de compétences.</a:t>
            </a:r>
            <a:endParaRPr lang="fr-F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251520" y="1124744"/>
            <a:ext cx="8892480" cy="648072"/>
          </a:xfrm>
        </p:spPr>
        <p:txBody>
          <a:bodyPr>
            <a:noAutofit/>
          </a:bodyPr>
          <a:lstStyle/>
          <a:p>
            <a:pPr lvl="0" defTabSz="914400">
              <a:lnSpc>
                <a:spcPct val="100000"/>
              </a:lnSpc>
              <a:defRPr/>
            </a:pPr>
            <a:r>
              <a:rPr lang="fr-FR" sz="2800" b="1" dirty="0" smtClean="0"/>
              <a:t>Occupation du plateau technique lors d’une séance pratique</a:t>
            </a:r>
            <a:endParaRPr lang="fr-FR" sz="2800" b="1" dirty="0"/>
          </a:p>
        </p:txBody>
      </p:sp>
      <p:grpSp>
        <p:nvGrpSpPr>
          <p:cNvPr id="2" name="Groupe 4"/>
          <p:cNvGrpSpPr/>
          <p:nvPr/>
        </p:nvGrpSpPr>
        <p:grpSpPr>
          <a:xfrm>
            <a:off x="3995936" y="1916832"/>
            <a:ext cx="4464496" cy="3892126"/>
            <a:chOff x="1547664" y="1196752"/>
            <a:chExt cx="5904656" cy="5044254"/>
          </a:xfrm>
        </p:grpSpPr>
        <p:pic>
          <p:nvPicPr>
            <p:cNvPr id="6" name="Image 5" descr="Plateau technique TU version 2.JPG"/>
            <p:cNvPicPr/>
            <p:nvPr/>
          </p:nvPicPr>
          <p:blipFill>
            <a:blip r:embed="rId2" cstate="print">
              <a:clrChange>
                <a:clrFrom>
                  <a:srgbClr val="C4C8D3"/>
                </a:clrFrom>
                <a:clrTo>
                  <a:srgbClr val="C4C8D3">
                    <a:alpha val="0"/>
                  </a:srgbClr>
                </a:clrTo>
              </a:clrChange>
              <a:lum bright="10000" contrast="20000"/>
            </a:blip>
            <a:srcRect l="12771" t="4550" r="23938"/>
            <a:stretch>
              <a:fillRect/>
            </a:stretch>
          </p:blipFill>
          <p:spPr>
            <a:xfrm>
              <a:off x="1547664" y="1196752"/>
              <a:ext cx="5904656" cy="504425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212312" y="2780928"/>
              <a:ext cx="178927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2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Zone de </a:t>
              </a:r>
            </a:p>
            <a:p>
              <a:pPr algn="ctr"/>
              <a:r>
                <a:rPr lang="fr-FR" sz="2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production</a:t>
              </a:r>
              <a:endParaRPr lang="fr-FR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47664" y="2596604"/>
              <a:ext cx="254428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2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Zone </a:t>
              </a:r>
            </a:p>
            <a:p>
              <a:pPr algn="ctr"/>
              <a:r>
                <a:rPr lang="fr-FR" sz="2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d’apprentissage</a:t>
              </a:r>
              <a:endParaRPr lang="fr-FR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24213" y="5085184"/>
              <a:ext cx="18774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2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Zone de </a:t>
              </a:r>
            </a:p>
            <a:p>
              <a:pPr algn="ctr"/>
              <a:r>
                <a:rPr lang="fr-FR" sz="2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préparation</a:t>
              </a:r>
              <a:endParaRPr lang="fr-FR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0" name="Organigramme : Connecteur 9"/>
            <p:cNvSpPr/>
            <p:nvPr/>
          </p:nvSpPr>
          <p:spPr>
            <a:xfrm>
              <a:off x="5220072" y="2060848"/>
              <a:ext cx="144000" cy="14400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Organigramme : Connecteur 10"/>
            <p:cNvSpPr/>
            <p:nvPr/>
          </p:nvSpPr>
          <p:spPr>
            <a:xfrm>
              <a:off x="5076056" y="2060848"/>
              <a:ext cx="144000" cy="14400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Organigramme : Connecteur 11"/>
            <p:cNvSpPr/>
            <p:nvPr/>
          </p:nvSpPr>
          <p:spPr>
            <a:xfrm>
              <a:off x="2843808" y="3717032"/>
              <a:ext cx="144000" cy="14400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Organigramme : Connecteur 12"/>
            <p:cNvSpPr/>
            <p:nvPr/>
          </p:nvSpPr>
          <p:spPr>
            <a:xfrm>
              <a:off x="5508104" y="3789040"/>
              <a:ext cx="144000" cy="14400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Organigramme : Connecteur 13"/>
            <p:cNvSpPr/>
            <p:nvPr/>
          </p:nvSpPr>
          <p:spPr>
            <a:xfrm>
              <a:off x="2699792" y="3717032"/>
              <a:ext cx="144000" cy="14400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Organigramme : Connecteur 14"/>
            <p:cNvSpPr/>
            <p:nvPr/>
          </p:nvSpPr>
          <p:spPr>
            <a:xfrm>
              <a:off x="4788024" y="2924944"/>
              <a:ext cx="144000" cy="14400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Organigramme : Connecteur 15"/>
            <p:cNvSpPr/>
            <p:nvPr/>
          </p:nvSpPr>
          <p:spPr>
            <a:xfrm>
              <a:off x="6660232" y="2492896"/>
              <a:ext cx="144000" cy="14400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Organigramme : Connecteur 16"/>
            <p:cNvSpPr/>
            <p:nvPr/>
          </p:nvSpPr>
          <p:spPr>
            <a:xfrm>
              <a:off x="6660232" y="2348880"/>
              <a:ext cx="144000" cy="14400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Organigramme : Connecteur 17"/>
            <p:cNvSpPr/>
            <p:nvPr/>
          </p:nvSpPr>
          <p:spPr>
            <a:xfrm>
              <a:off x="4644008" y="5085184"/>
              <a:ext cx="144000" cy="14400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Organigramme : Connecteur 18"/>
            <p:cNvSpPr/>
            <p:nvPr/>
          </p:nvSpPr>
          <p:spPr>
            <a:xfrm>
              <a:off x="4499992" y="5085184"/>
              <a:ext cx="144000" cy="14400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Organigramme : Connecteur 19"/>
            <p:cNvSpPr/>
            <p:nvPr/>
          </p:nvSpPr>
          <p:spPr>
            <a:xfrm>
              <a:off x="3779912" y="2780928"/>
              <a:ext cx="144000" cy="14400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Organigramme : Connecteur 20"/>
            <p:cNvSpPr/>
            <p:nvPr/>
          </p:nvSpPr>
          <p:spPr>
            <a:xfrm>
              <a:off x="3779912" y="3717032"/>
              <a:ext cx="144000" cy="14400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Organigramme : Connecteur 21"/>
            <p:cNvSpPr/>
            <p:nvPr/>
          </p:nvSpPr>
          <p:spPr>
            <a:xfrm>
              <a:off x="6804248" y="4077072"/>
              <a:ext cx="144000" cy="14400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Organigramme : Connecteur 22"/>
            <p:cNvSpPr/>
            <p:nvPr/>
          </p:nvSpPr>
          <p:spPr>
            <a:xfrm>
              <a:off x="4788024" y="3789040"/>
              <a:ext cx="144000" cy="14400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Organigramme : Connecteur 23"/>
            <p:cNvSpPr/>
            <p:nvPr/>
          </p:nvSpPr>
          <p:spPr>
            <a:xfrm>
              <a:off x="4932040" y="3212976"/>
              <a:ext cx="216000" cy="216000"/>
            </a:xfrm>
            <a:prstGeom prst="flowChartConnector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 45"/>
          <p:cNvGrpSpPr/>
          <p:nvPr/>
        </p:nvGrpSpPr>
        <p:grpSpPr>
          <a:xfrm>
            <a:off x="4355976" y="5013176"/>
            <a:ext cx="1512168" cy="761256"/>
            <a:chOff x="611560" y="5085184"/>
            <a:chExt cx="1512168" cy="761256"/>
          </a:xfrm>
        </p:grpSpPr>
        <p:sp>
          <p:nvSpPr>
            <p:cNvPr id="47" name="Organigramme : Connecteur 46"/>
            <p:cNvSpPr/>
            <p:nvPr/>
          </p:nvSpPr>
          <p:spPr>
            <a:xfrm>
              <a:off x="611560" y="5229200"/>
              <a:ext cx="144000" cy="14400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rganigramme : Connecteur 47"/>
            <p:cNvSpPr/>
            <p:nvPr/>
          </p:nvSpPr>
          <p:spPr>
            <a:xfrm>
              <a:off x="611560" y="5589240"/>
              <a:ext cx="144000" cy="144000"/>
            </a:xfrm>
            <a:prstGeom prst="flowChartConnector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Titre 1"/>
            <p:cNvSpPr txBox="1">
              <a:spLocks/>
            </p:cNvSpPr>
            <p:nvPr/>
          </p:nvSpPr>
          <p:spPr>
            <a:xfrm>
              <a:off x="899592" y="5085184"/>
              <a:ext cx="720080" cy="401216"/>
            </a:xfrm>
            <a:prstGeom prst="rect">
              <a:avLst/>
            </a:prstGeom>
          </p:spPr>
          <p:txBody>
            <a:bodyPr vert="horz" lIns="45720" rIns="4572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Elèves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50" name="Titre 1"/>
            <p:cNvSpPr txBox="1">
              <a:spLocks/>
            </p:cNvSpPr>
            <p:nvPr/>
          </p:nvSpPr>
          <p:spPr>
            <a:xfrm>
              <a:off x="899592" y="5445224"/>
              <a:ext cx="1224136" cy="401216"/>
            </a:xfrm>
            <a:prstGeom prst="rect">
              <a:avLst/>
            </a:prstGeom>
          </p:spPr>
          <p:txBody>
            <a:bodyPr vert="horz" lIns="45720" rIns="4572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Enseignant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52" name="Titre 1"/>
          <p:cNvSpPr txBox="1">
            <a:spLocks/>
          </p:cNvSpPr>
          <p:nvPr/>
        </p:nvSpPr>
        <p:spPr>
          <a:xfrm>
            <a:off x="323528" y="1772816"/>
            <a:ext cx="3384376" cy="446449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Observations:</a:t>
            </a:r>
          </a:p>
          <a:p>
            <a:pPr lvl="0">
              <a:spcBef>
                <a:spcPct val="0"/>
              </a:spcBef>
              <a:defRPr/>
            </a:pPr>
            <a:endParaRPr kumimoji="0" lang="fr-FR" sz="1600" b="1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fr-FR" sz="1600" b="1" dirty="0" smtClean="0">
                <a:latin typeface="+mj-lt"/>
                <a:ea typeface="+mj-ea"/>
                <a:cs typeface="+mj-cs"/>
              </a:rPr>
              <a:t> Les élèves travaillent sur des situations d’apprentissage différentes.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fr-FR" sz="1600" b="1" dirty="0" smtClean="0">
                <a:latin typeface="+mj-lt"/>
                <a:ea typeface="+mj-ea"/>
                <a:cs typeface="+mj-cs"/>
              </a:rPr>
              <a:t> Surface du plateau technique importante.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fr-FR" sz="1600" b="1" dirty="0" smtClean="0">
                <a:latin typeface="+mj-lt"/>
                <a:ea typeface="+mj-ea"/>
                <a:cs typeface="+mj-cs"/>
              </a:rPr>
              <a:t> Equipements coûteux et fragiles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fr-FR" sz="1600" b="1" dirty="0" smtClean="0">
                <a:latin typeface="+mj-lt"/>
                <a:ea typeface="+mj-ea"/>
                <a:cs typeface="+mj-cs"/>
              </a:rPr>
              <a:t> Problèmes techniques qui parasitent le déroulement des séances.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fr-FR" sz="1600" b="1" dirty="0" smtClean="0">
                <a:latin typeface="+mj-lt"/>
                <a:ea typeface="+mj-ea"/>
                <a:cs typeface="+mj-cs"/>
              </a:rPr>
              <a:t> Complexité des procédures.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fr-FR" sz="1600" b="1" dirty="0">
                <a:latin typeface="+mj-lt"/>
                <a:ea typeface="+mj-ea"/>
                <a:cs typeface="+mj-cs"/>
              </a:rPr>
              <a:t> </a:t>
            </a:r>
            <a:r>
              <a:rPr lang="fr-FR" sz="1600" b="1" dirty="0" smtClean="0">
                <a:latin typeface="+mj-lt"/>
                <a:ea typeface="+mj-ea"/>
                <a:cs typeface="+mj-cs"/>
              </a:rPr>
              <a:t>…</a:t>
            </a:r>
          </a:p>
          <a:p>
            <a:pPr lvl="0">
              <a:spcBef>
                <a:spcPct val="0"/>
              </a:spcBef>
              <a:defRPr/>
            </a:pPr>
            <a:endParaRPr lang="fr-FR" sz="14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fr-FR" sz="14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1"/>
          <p:cNvSpPr>
            <a:spLocks noGrp="1"/>
          </p:cNvSpPr>
          <p:nvPr>
            <p:ph type="title" idx="4294967295"/>
          </p:nvPr>
        </p:nvSpPr>
        <p:spPr>
          <a:xfrm>
            <a:off x="683568" y="1052736"/>
            <a:ext cx="8136904" cy="648072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>
                <a:solidFill>
                  <a:prstClr val="black"/>
                </a:solidFill>
              </a:rPr>
              <a:t>Utilisation des tablettes comme ressource numérique</a:t>
            </a:r>
            <a:endParaRPr lang="fr-FR" sz="2800" b="1" dirty="0" smtClean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51520" y="2060848"/>
            <a:ext cx="4536504" cy="112343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fr-FR" b="1" dirty="0" smtClean="0"/>
              <a:t>Manque </a:t>
            </a:r>
            <a:r>
              <a:rPr lang="fr-FR" b="1" dirty="0"/>
              <a:t>d’autonomie des élèves (essentiellement en début de formation)</a:t>
            </a:r>
          </a:p>
        </p:txBody>
      </p:sp>
      <p:sp>
        <p:nvSpPr>
          <p:cNvPr id="5" name="Ellipse 4"/>
          <p:cNvSpPr/>
          <p:nvPr/>
        </p:nvSpPr>
        <p:spPr>
          <a:xfrm>
            <a:off x="251520" y="4149080"/>
            <a:ext cx="4032448" cy="138104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fr-FR" b="1" dirty="0" smtClean="0"/>
              <a:t>Adaptation personnalisée des ressources au niveau de compétence de l’élève</a:t>
            </a:r>
            <a:endParaRPr lang="fr-FR" b="1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971600" y="3323963"/>
            <a:ext cx="7128792" cy="609093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45720" rIns="4572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000" b="1" u="sng" dirty="0" smtClean="0">
                <a:latin typeface="+mj-lt"/>
                <a:ea typeface="+mj-ea"/>
                <a:cs typeface="+mj-cs"/>
              </a:rPr>
              <a:t>Elèves en situation d’attente</a:t>
            </a:r>
            <a:r>
              <a:rPr lang="fr-FR" sz="2000" b="1" dirty="0" smtClean="0">
                <a:latin typeface="+mj-lt"/>
                <a:ea typeface="+mj-ea"/>
                <a:cs typeface="+mj-cs"/>
              </a:rPr>
              <a:t>  </a:t>
            </a:r>
            <a:r>
              <a:rPr lang="fr-FR" sz="2000" b="1" dirty="0" smtClean="0">
                <a:latin typeface="+mj-lt"/>
                <a:ea typeface="+mj-ea"/>
                <a:cs typeface="+mj-cs"/>
                <a:sym typeface="SymbolMono BT"/>
              </a:rPr>
              <a:t> </a:t>
            </a:r>
            <a:r>
              <a:rPr lang="fr-FR" sz="2400" b="1" dirty="0" smtClean="0">
                <a:latin typeface="Arial Narrow" pitchFamily="34" charset="0"/>
                <a:ea typeface="+mj-ea"/>
                <a:cs typeface="+mj-cs"/>
              </a:rPr>
              <a:t>Temps de formation perdu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499992" y="1916832"/>
            <a:ext cx="4168209" cy="11234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fr-FR" b="1" dirty="0"/>
              <a:t>Difficultés pour l’enseignant de répondre à toutes les sollicitations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7904" y="1700808"/>
            <a:ext cx="1244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400" b="1" u="sng" dirty="0"/>
              <a:t>Constat:</a:t>
            </a:r>
          </a:p>
        </p:txBody>
      </p:sp>
      <p:sp>
        <p:nvSpPr>
          <p:cNvPr id="10" name="Flèche vers le bas 9"/>
          <p:cNvSpPr/>
          <p:nvPr/>
        </p:nvSpPr>
        <p:spPr>
          <a:xfrm rot="19670796">
            <a:off x="4141659" y="2901969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 rot="1542406">
            <a:off x="5211896" y="289758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355976" y="4077072"/>
            <a:ext cx="4608512" cy="208823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285750" lvl="0" indent="-28575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kumimoji="0" lang="fr-FR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Ressources vidéo sur Tablette</a:t>
            </a:r>
          </a:p>
          <a:p>
            <a:pPr lvl="0">
              <a:spcBef>
                <a:spcPct val="0"/>
              </a:spcBef>
              <a:defRPr/>
            </a:pPr>
            <a:endParaRPr kumimoji="0" lang="fr-FR" sz="8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r>
              <a:rPr lang="fr-FR" sz="1600" b="1" dirty="0" smtClean="0">
                <a:latin typeface="+mj-lt"/>
              </a:rPr>
              <a:t>Procédure </a:t>
            </a:r>
            <a:r>
              <a:rPr lang="fr-FR" sz="1600" b="1" dirty="0">
                <a:latin typeface="+mj-lt"/>
              </a:rPr>
              <a:t>d’utilisation des </a:t>
            </a:r>
            <a:r>
              <a:rPr lang="fr-FR" sz="1600" b="1" dirty="0" smtClean="0">
                <a:latin typeface="+mj-lt"/>
              </a:rPr>
              <a:t>équipements</a:t>
            </a: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r>
              <a:rPr lang="fr-FR" sz="1600" b="1" dirty="0">
                <a:latin typeface="+mj-lt"/>
              </a:rPr>
              <a:t>Rappel des gestes </a:t>
            </a:r>
            <a:r>
              <a:rPr lang="fr-FR" sz="1600" b="1" dirty="0" smtClean="0">
                <a:latin typeface="+mj-lt"/>
              </a:rPr>
              <a:t>professionnels</a:t>
            </a:r>
            <a:endParaRPr lang="fr-FR" sz="1600" b="1" dirty="0">
              <a:latin typeface="+mj-lt"/>
            </a:endParaRPr>
          </a:p>
          <a:p>
            <a:pPr>
              <a:spcBef>
                <a:spcPct val="0"/>
              </a:spcBef>
              <a:defRPr/>
            </a:pPr>
            <a:endParaRPr lang="fr-FR" sz="1600" b="1" dirty="0">
              <a:latin typeface="+mj-lt"/>
            </a:endParaRPr>
          </a:p>
          <a:p>
            <a:pPr marL="285750" lvl="0" indent="-28575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b="1" u="sng" dirty="0" smtClean="0">
                <a:latin typeface="+mj-lt"/>
              </a:rPr>
              <a:t>Utilisation de bases de données numériques </a:t>
            </a:r>
            <a:r>
              <a:rPr lang="fr-FR" sz="1600" b="1" dirty="0" smtClean="0">
                <a:latin typeface="+mj-lt"/>
              </a:rPr>
              <a:t>(moins de documents papier)</a:t>
            </a:r>
            <a:endParaRPr lang="fr-FR" sz="1600" b="1" dirty="0">
              <a:latin typeface="+mj-lt"/>
            </a:endParaRPr>
          </a:p>
          <a:p>
            <a:pPr lvl="0">
              <a:spcBef>
                <a:spcPct val="0"/>
              </a:spcBef>
              <a:defRPr/>
            </a:pPr>
            <a:endParaRPr lang="fr-FR" sz="800" b="1" u="sng" dirty="0">
              <a:latin typeface="+mj-lt"/>
            </a:endParaRPr>
          </a:p>
          <a:p>
            <a:pPr lvl="0">
              <a:spcBef>
                <a:spcPct val="0"/>
              </a:spcBef>
              <a:defRPr/>
            </a:pPr>
            <a:endParaRPr kumimoji="0" lang="fr-FR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Flèche vers le bas 12"/>
          <p:cNvSpPr/>
          <p:nvPr/>
        </p:nvSpPr>
        <p:spPr>
          <a:xfrm rot="1325481">
            <a:off x="3549009" y="3974003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860032" y="4077072"/>
            <a:ext cx="4032448" cy="1932175"/>
          </a:xfrm>
        </p:spPr>
        <p:txBody>
          <a:bodyPr>
            <a:normAutofit/>
          </a:bodyPr>
          <a:lstStyle/>
          <a:p>
            <a:r>
              <a:rPr lang="fr-FR" sz="1800" dirty="0" smtClean="0"/>
              <a:t>Utilisation de la base « USIWORKS ».</a:t>
            </a:r>
          </a:p>
          <a:p>
            <a:r>
              <a:rPr lang="fr-FR" sz="1800" dirty="0" smtClean="0"/>
              <a:t>Intégration du serious game « Meca Genius ».</a:t>
            </a:r>
          </a:p>
          <a:p>
            <a:r>
              <a:rPr lang="fr-FR" sz="1800" dirty="0" smtClean="0"/>
              <a:t>Utilisation des tablettes comme ressources. (Procédures, documentations…)</a:t>
            </a:r>
          </a:p>
          <a:p>
            <a:pPr>
              <a:buNone/>
            </a:pPr>
            <a:endParaRPr lang="fr-FR" sz="1800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1916832"/>
            <a:ext cx="4824536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fr-FR" sz="1900" b="1" dirty="0" smtClean="0"/>
              <a:t>Le numérique est largement ancré dans la formation de technicien d’usinage.</a:t>
            </a:r>
          </a:p>
          <a:p>
            <a:pPr algn="ctr">
              <a:buNone/>
            </a:pPr>
            <a:endParaRPr lang="fr-FR" sz="1000" b="1" dirty="0" smtClean="0"/>
          </a:p>
          <a:p>
            <a:pPr>
              <a:buFont typeface="Wingdings" pitchFamily="2" charset="2"/>
              <a:buChar char="Ø"/>
            </a:pPr>
            <a:r>
              <a:rPr lang="fr-FR" sz="1600" dirty="0" smtClean="0"/>
              <a:t>Outil technique en phase de préparation (DAO, FAO, simulation d’usinage).</a:t>
            </a:r>
          </a:p>
          <a:p>
            <a:pPr>
              <a:buFont typeface="Wingdings" pitchFamily="2" charset="2"/>
              <a:buChar char="Ø"/>
            </a:pPr>
            <a:r>
              <a:rPr lang="fr-FR" sz="1600" dirty="0" smtClean="0"/>
              <a:t>Machines de production et de contrôle numérisées.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79512" y="3789040"/>
            <a:ext cx="4464496" cy="18722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fr-FR" sz="1900" b="1" dirty="0" smtClean="0"/>
              <a:t>Le numérique comme outil pédagogique reste souvent sous-exploité.</a:t>
            </a:r>
          </a:p>
          <a:p>
            <a:pPr>
              <a:buNone/>
            </a:pPr>
            <a:endParaRPr lang="fr-FR" sz="900" dirty="0" smtClean="0"/>
          </a:p>
          <a:p>
            <a:pPr>
              <a:buNone/>
            </a:pPr>
            <a:r>
              <a:rPr lang="fr-FR" sz="1600" b="1" u="sng" dirty="0" smtClean="0"/>
              <a:t>Objectif</a:t>
            </a:r>
            <a:r>
              <a:rPr lang="fr-FR" sz="1600" b="1" dirty="0" smtClean="0"/>
              <a:t>: </a:t>
            </a:r>
            <a:r>
              <a:rPr lang="fr-FR" sz="1600" dirty="0" smtClean="0"/>
              <a:t>Intégrer les tablettes numériques dans la démarche globale d’apprentissage  du Bac pro T.U.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5796136" y="1772816"/>
            <a:ext cx="3168352" cy="2166170"/>
            <a:chOff x="5796136" y="1772816"/>
            <a:chExt cx="3168352" cy="2166170"/>
          </a:xfrm>
        </p:grpSpPr>
        <p:pic>
          <p:nvPicPr>
            <p:cNvPr id="8194" name="Picture 2" descr="https://encrypted-tbn1.gstatic.com/images?q=tbn:ANd9GcS29jcjj4h4QFrcAqtygIXP-9Q7leYFH-YT9kQJWbCleT5S_on2c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0232" y="1772816"/>
              <a:ext cx="1191326" cy="1455413"/>
            </a:xfrm>
            <a:prstGeom prst="rect">
              <a:avLst/>
            </a:prstGeom>
            <a:noFill/>
          </p:spPr>
        </p:pic>
        <p:pic>
          <p:nvPicPr>
            <p:cNvPr id="8196" name="Picture 4" descr="https://encrypted-tbn0.gstatic.com/images?q=tbn:ANd9GcS9dux9khC52TKXediKehw7VM__zL1NQll0du80ZWwtk-Z4nbm_J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6296" y="2348880"/>
              <a:ext cx="1728192" cy="1512169"/>
            </a:xfrm>
            <a:prstGeom prst="rect">
              <a:avLst/>
            </a:prstGeom>
            <a:noFill/>
          </p:spPr>
        </p:pic>
        <p:pic>
          <p:nvPicPr>
            <p:cNvPr id="8198" name="Picture 6" descr="https://encrypted-tbn0.gstatic.com/images?q=tbn:ANd9GcTgFd1IOSdKWsJoo_3gQVbRd0_UUfEYfF_7uLN2GcBIn2mwk7P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6136" y="2708920"/>
              <a:ext cx="1584176" cy="1230066"/>
            </a:xfrm>
            <a:prstGeom prst="rect">
              <a:avLst/>
            </a:prstGeom>
            <a:noFill/>
          </p:spPr>
        </p:pic>
      </p:grp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611560" y="1196752"/>
            <a:ext cx="6804248" cy="56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307" tIns="64654" rIns="129307" bIns="64654">
            <a:spAutoFit/>
          </a:bodyPr>
          <a:lstStyle/>
          <a:p>
            <a:pPr algn="ctr"/>
            <a:r>
              <a:rPr lang="fr-FR" sz="2800" b="1" dirty="0" smtClean="0"/>
              <a:t>Cadre de l’expérimentation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ovie mak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933056"/>
            <a:ext cx="1296144" cy="1296144"/>
          </a:xfrm>
          <a:prstGeom prst="rect">
            <a:avLst/>
          </a:prstGeom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323528" y="1052736"/>
            <a:ext cx="8820472" cy="850106"/>
          </a:xfrm>
          <a:prstGeom prst="rect">
            <a:avLst/>
          </a:prstGeom>
        </p:spPr>
        <p:txBody>
          <a:bodyPr vert="horz" lIns="80165" tIns="40083" rIns="80165" bIns="40083" rtlCol="0" anchor="ctr">
            <a:normAutofit/>
          </a:bodyPr>
          <a:lstStyle/>
          <a:p>
            <a:pPr marL="0" marR="0" lvl="0" indent="0" algn="ctr" defTabSz="8836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Exemple de ressource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vidéo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772816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Procédure d’utilisation du banc de préréglage outils</a:t>
            </a:r>
            <a:endParaRPr lang="fr-FR" sz="2000" b="1" dirty="0"/>
          </a:p>
        </p:txBody>
      </p:sp>
      <p:pic>
        <p:nvPicPr>
          <p:cNvPr id="4" name="Utilisation banc de préréglage ZOLLER tablett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2276872"/>
            <a:ext cx="4824536" cy="36184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12160" y="2780928"/>
            <a:ext cx="29523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sz="1600" b="1" dirty="0" smtClean="0"/>
              <a:t>Vidéos et photos réalisées avec les tablettes.</a:t>
            </a:r>
          </a:p>
          <a:p>
            <a:endParaRPr lang="fr-FR" sz="1600" b="1" dirty="0" smtClean="0"/>
          </a:p>
          <a:p>
            <a:pPr>
              <a:buFontTx/>
              <a:buChar char="-"/>
            </a:pPr>
            <a:r>
              <a:rPr lang="fr-FR" sz="1600" b="1" dirty="0" smtClean="0"/>
              <a:t> Montage réalisé avec </a:t>
            </a:r>
            <a:r>
              <a:rPr lang="fr-FR" sz="1600" b="1" dirty="0" err="1" smtClean="0"/>
              <a:t>Movie</a:t>
            </a:r>
            <a:r>
              <a:rPr lang="fr-FR" sz="1600" b="1" dirty="0" smtClean="0"/>
              <a:t> Maker (logiciel gratuit)</a:t>
            </a:r>
          </a:p>
          <a:p>
            <a:endParaRPr lang="fr-FR" sz="1600" b="1" dirty="0" smtClean="0"/>
          </a:p>
          <a:p>
            <a:endParaRPr lang="fr-FR" sz="1600" b="1" dirty="0" smtClean="0"/>
          </a:p>
          <a:p>
            <a:endParaRPr lang="fr-F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23528" y="1052736"/>
            <a:ext cx="8820472" cy="850106"/>
          </a:xfrm>
          <a:prstGeom prst="rect">
            <a:avLst/>
          </a:prstGeom>
        </p:spPr>
        <p:txBody>
          <a:bodyPr vert="horz" lIns="80165" tIns="40083" rIns="80165" bIns="40083" rtlCol="0" anchor="ctr">
            <a:normAutofit/>
          </a:bodyPr>
          <a:lstStyle/>
          <a:p>
            <a:pPr marL="0" marR="0" lvl="0" indent="0" algn="ctr" defTabSz="8836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Exemple de ressource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vidéo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8024" y="2204864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Tutoriels FAO</a:t>
            </a:r>
            <a:endParaRPr lang="fr-F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971600" y="4725144"/>
            <a:ext cx="2412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 smtClean="0"/>
          </a:p>
          <a:p>
            <a:pPr>
              <a:buFontTx/>
              <a:buChar char="-"/>
            </a:pPr>
            <a:r>
              <a:rPr lang="fr-FR" sz="1600" b="1" dirty="0" smtClean="0"/>
              <a:t> Utilisation de Cam studio (logiciel gratuit)</a:t>
            </a:r>
            <a:endParaRPr lang="fr-FR" sz="1600" b="1" dirty="0"/>
          </a:p>
        </p:txBody>
      </p:sp>
      <p:pic>
        <p:nvPicPr>
          <p:cNvPr id="1028" name="Picture 4" descr="Résultat de recherche d'images pour &quot;camstudio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013176"/>
            <a:ext cx="864096" cy="864097"/>
          </a:xfrm>
          <a:prstGeom prst="rect">
            <a:avLst/>
          </a:prstGeom>
          <a:noFill/>
        </p:spPr>
      </p:pic>
      <p:pic>
        <p:nvPicPr>
          <p:cNvPr id="7" name="Definir le processus de fabricatio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39552" y="1988840"/>
            <a:ext cx="3600400" cy="2700300"/>
          </a:xfrm>
          <a:prstGeom prst="rect">
            <a:avLst/>
          </a:prstGeom>
        </p:spPr>
      </p:pic>
      <p:pic>
        <p:nvPicPr>
          <p:cNvPr id="8" name="Simuler graphiquement les opérations d'usinage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788024" y="2924944"/>
            <a:ext cx="3888432" cy="2916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23528" y="1052736"/>
            <a:ext cx="8820472" cy="850106"/>
          </a:xfrm>
          <a:prstGeom prst="rect">
            <a:avLst/>
          </a:prstGeom>
        </p:spPr>
        <p:txBody>
          <a:bodyPr vert="horz" lIns="80165" tIns="40083" rIns="80165" bIns="40083" rtlCol="0" anchor="ctr">
            <a:normAutofit/>
          </a:bodyPr>
          <a:lstStyle/>
          <a:p>
            <a:pPr marL="0" marR="0" lvl="0" indent="0" algn="ctr" defTabSz="8836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Gestion et organisation des fichiers</a:t>
            </a:r>
          </a:p>
        </p:txBody>
      </p:sp>
      <p:pic>
        <p:nvPicPr>
          <p:cNvPr id="36868" name="Picture 4" descr="http://www.mondesk.fr/images/header_02.gif"/>
          <p:cNvPicPr>
            <a:picLocks noChangeAspect="1" noChangeArrowheads="1"/>
          </p:cNvPicPr>
          <p:nvPr/>
        </p:nvPicPr>
        <p:blipFill>
          <a:blip r:embed="rId2" cstate="print"/>
          <a:srcRect l="17182" t="25200" r="13188"/>
          <a:stretch>
            <a:fillRect/>
          </a:stretch>
        </p:blipFill>
        <p:spPr bwMode="auto">
          <a:xfrm>
            <a:off x="1403648" y="4365104"/>
            <a:ext cx="5544616" cy="106871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70" name="Picture 6" descr="Dropbox logo (September 2013)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060848"/>
            <a:ext cx="3580207" cy="136815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55576" y="2348880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/>
              <a:t>Dropbox</a:t>
            </a:r>
            <a:r>
              <a:rPr lang="fr-FR" dirty="0" smtClean="0"/>
              <a:t> est un service de stockage et de partage de copies de fichiers locaux en ligne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1331640" y="1124744"/>
            <a:ext cx="7344816" cy="79208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fr-FR" sz="2800" b="1" dirty="0" smtClean="0">
                <a:ea typeface="ＭＳ Ｐゴシック" panose="020B0600070205080204" pitchFamily="34" charset="-128"/>
              </a:rPr>
              <a:t>Démarche d’apprentissage BAC PRO TU</a:t>
            </a:r>
          </a:p>
        </p:txBody>
      </p:sp>
      <p:sp>
        <p:nvSpPr>
          <p:cNvPr id="7" name="Pentagone 6"/>
          <p:cNvSpPr/>
          <p:nvPr/>
        </p:nvSpPr>
        <p:spPr>
          <a:xfrm>
            <a:off x="1043608" y="1916832"/>
            <a:ext cx="7056784" cy="6480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259632" y="1988840"/>
            <a:ext cx="5544616" cy="40121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Démarche de projet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755576" y="4797152"/>
            <a:ext cx="7992888" cy="115212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Démarche de projet </a:t>
            </a:r>
            <a:r>
              <a:rPr kumimoji="0" lang="fr-FR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Fil conducteur d’une période de formation, cette démarche a pour objectif</a:t>
            </a: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donner du sens aux activités réalisées . Le projet est construit autour de situations complexes, caractéristiques du métier de technicien en usinage.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855" t="15120" r="26618" b="20914"/>
          <a:stretch>
            <a:fillRect/>
          </a:stretch>
        </p:blipFill>
        <p:spPr bwMode="auto">
          <a:xfrm>
            <a:off x="5148064" y="1844824"/>
            <a:ext cx="2794617" cy="275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877" t="20076" r="25369" b="12641"/>
          <a:stretch>
            <a:fillRect/>
          </a:stretch>
        </p:blipFill>
        <p:spPr bwMode="auto">
          <a:xfrm>
            <a:off x="1619672" y="2420888"/>
            <a:ext cx="2907158" cy="235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s://encrypted-tbn1.gstatic.com/images?q=tbn:ANd9GcSbHOkuXqzYfRcfLnedIz3IJiAdKY2oR6Y6AXAEnP3e4mXbJcH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0" t="3961" r="1079" b="6551"/>
          <a:stretch>
            <a:fillRect/>
          </a:stretch>
        </p:blipFill>
        <p:spPr bwMode="auto">
          <a:xfrm>
            <a:off x="6858016" y="2786058"/>
            <a:ext cx="1965434" cy="1082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827584" y="3717032"/>
            <a:ext cx="7416824" cy="244827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Apports de connaissances </a:t>
            </a:r>
            <a:r>
              <a:rPr kumimoji="0" lang="fr-FR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Ces apports sont </a:t>
            </a:r>
            <a:r>
              <a:rPr lang="fr-FR" sz="1600" b="1" dirty="0" smtClean="0">
                <a:latin typeface="+mj-lt"/>
                <a:ea typeface="+mj-ea"/>
                <a:cs typeface="+mj-cs"/>
              </a:rPr>
              <a:t>distillés à des moments clefs de la progression du travail</a:t>
            </a: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Les connaissances acquises sont réinvesties systématiquement dans les activités de </a:t>
            </a:r>
            <a:r>
              <a:rPr lang="fr-FR" sz="1600" b="1" dirty="0" smtClean="0">
                <a:latin typeface="+mj-lt"/>
                <a:ea typeface="+mj-ea"/>
                <a:cs typeface="+mj-cs"/>
              </a:rPr>
              <a:t>projet.</a:t>
            </a:r>
          </a:p>
          <a:p>
            <a:pPr lvl="0">
              <a:spcBef>
                <a:spcPct val="0"/>
              </a:spcBef>
              <a:defRPr/>
            </a:pPr>
            <a:endParaRPr lang="fr-FR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fr-FR" sz="1600" b="1" u="sng" dirty="0" smtClean="0">
                <a:latin typeface="+mj-lt"/>
                <a:ea typeface="+mj-ea"/>
                <a:cs typeface="+mj-cs"/>
              </a:rPr>
              <a:t>Sous quelles formes</a:t>
            </a:r>
            <a:r>
              <a:rPr lang="fr-FR" sz="1600" b="1" dirty="0" smtClean="0">
                <a:latin typeface="+mj-lt"/>
                <a:ea typeface="+mj-ea"/>
                <a:cs typeface="+mj-cs"/>
              </a:rPr>
              <a:t>?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fr-FR" sz="1600" b="1" dirty="0" smtClean="0">
                <a:latin typeface="+mj-lt"/>
                <a:ea typeface="+mj-ea"/>
                <a:cs typeface="+mj-cs"/>
              </a:rPr>
              <a:t> Cours, TD…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fr-FR" sz="1600" b="1" dirty="0" smtClean="0">
                <a:latin typeface="+mj-lt"/>
                <a:ea typeface="+mj-ea"/>
                <a:cs typeface="+mj-cs"/>
              </a:rPr>
              <a:t> Situation-problème (Essais, expérimentations sur le poste de production)</a:t>
            </a:r>
          </a:p>
          <a:p>
            <a:pPr lvl="0">
              <a:spcBef>
                <a:spcPct val="0"/>
              </a:spcBef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899592" y="1916832"/>
            <a:ext cx="7056784" cy="1728192"/>
            <a:chOff x="899592" y="1628800"/>
            <a:chExt cx="7056784" cy="1728192"/>
          </a:xfrm>
        </p:grpSpPr>
        <p:sp>
          <p:nvSpPr>
            <p:cNvPr id="9" name="Ellipse 8"/>
            <p:cNvSpPr/>
            <p:nvPr/>
          </p:nvSpPr>
          <p:spPr>
            <a:xfrm>
              <a:off x="1115616" y="1628800"/>
              <a:ext cx="4896544" cy="72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fr-FR" sz="2000" b="1" dirty="0" smtClean="0">
                  <a:solidFill>
                    <a:schemeClr val="tx1"/>
                  </a:solidFill>
                </a:rPr>
                <a:t>Apports de connaissances</a:t>
              </a:r>
              <a:endParaRPr lang="fr-F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Pentagone 6"/>
            <p:cNvSpPr/>
            <p:nvPr/>
          </p:nvSpPr>
          <p:spPr>
            <a:xfrm>
              <a:off x="899592" y="2708920"/>
              <a:ext cx="7056784" cy="64807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Titre 1"/>
            <p:cNvSpPr txBox="1">
              <a:spLocks/>
            </p:cNvSpPr>
            <p:nvPr/>
          </p:nvSpPr>
          <p:spPr>
            <a:xfrm>
              <a:off x="1187624" y="2780928"/>
              <a:ext cx="5544616" cy="401216"/>
            </a:xfrm>
            <a:prstGeom prst="rect">
              <a:avLst/>
            </a:prstGeom>
          </p:spPr>
          <p:txBody>
            <a:bodyPr vert="horz" lIns="45720" rIns="4572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Démarche de projet</a:t>
              </a:r>
              <a:endPara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8" name="Flèche courbée vers le bas 17"/>
            <p:cNvSpPr/>
            <p:nvPr/>
          </p:nvSpPr>
          <p:spPr>
            <a:xfrm>
              <a:off x="3995936" y="2204864"/>
              <a:ext cx="1584176" cy="432048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7" name="Flèche courbée vers le bas 16"/>
            <p:cNvSpPr/>
            <p:nvPr/>
          </p:nvSpPr>
          <p:spPr>
            <a:xfrm>
              <a:off x="1403648" y="2204864"/>
              <a:ext cx="1584176" cy="432048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itre 1"/>
          <p:cNvSpPr txBox="1">
            <a:spLocks/>
          </p:cNvSpPr>
          <p:nvPr/>
        </p:nvSpPr>
        <p:spPr>
          <a:xfrm>
            <a:off x="1331640" y="1124744"/>
            <a:ext cx="7344816" cy="792088"/>
          </a:xfrm>
          <a:prstGeom prst="rect">
            <a:avLst/>
          </a:prstGeom>
        </p:spPr>
        <p:txBody>
          <a:bodyPr vert="horz" lIns="80165" tIns="40083" rIns="80165" bIns="40083" rtlCol="0" anchor="ctr">
            <a:normAutofit/>
          </a:bodyPr>
          <a:lstStyle/>
          <a:p>
            <a:pPr marL="0" marR="0" lvl="0" indent="0" algn="l" defTabSz="8836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Démarche d’apprentissage BAC PRO 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idx="4294967295"/>
          </p:nvPr>
        </p:nvSpPr>
        <p:spPr>
          <a:xfrm>
            <a:off x="1619672" y="1124744"/>
            <a:ext cx="7283152" cy="850106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Exemple d’utilisation de la base de connaissances « USIWORKS »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50" t="41270" r="64708" b="33000"/>
          <a:stretch/>
        </p:blipFill>
        <p:spPr bwMode="auto">
          <a:xfrm>
            <a:off x="251520" y="1196752"/>
            <a:ext cx="1224136" cy="1606621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1619672" y="1916832"/>
            <a:ext cx="6984776" cy="50405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Problématique</a:t>
            </a:r>
            <a:r>
              <a:rPr kumimoji="0" lang="fr-FR" sz="1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Quels paramètres influent sur l’état de surface en tournage ?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79512" y="2996952"/>
            <a:ext cx="4536504" cy="64807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16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1- Identification des paramètres à</a:t>
            </a:r>
            <a:r>
              <a:rPr kumimoji="0" lang="fr-FR" sz="16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l’aide de l’animation interactive de la base .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Flèche vers le bas 16"/>
          <p:cNvSpPr/>
          <p:nvPr/>
        </p:nvSpPr>
        <p:spPr>
          <a:xfrm>
            <a:off x="1691680" y="3717032"/>
            <a:ext cx="144000" cy="21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179512" y="3861048"/>
            <a:ext cx="3744416" cy="50405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16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2- Réalisation des essais sur la machine.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179512" y="4509120"/>
            <a:ext cx="3744416" cy="50405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16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3- Validation et formalisation.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179512" y="5229200"/>
            <a:ext cx="4536504" cy="50405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16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4- Réinvestissement des connaissances dans le cadre du projet .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Utilisation_influence des parametre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932040" y="2636912"/>
            <a:ext cx="3600400" cy="32212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7" name="Titre 1"/>
          <p:cNvSpPr txBox="1">
            <a:spLocks/>
          </p:cNvSpPr>
          <p:nvPr/>
        </p:nvSpPr>
        <p:spPr>
          <a:xfrm>
            <a:off x="1619672" y="2204864"/>
            <a:ext cx="6624736" cy="50405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Savoir associé</a:t>
            </a:r>
            <a:r>
              <a:rPr kumimoji="0" lang="fr-FR" sz="1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S.</a:t>
            </a:r>
            <a:r>
              <a:rPr kumimoji="0" lang="fr-FR" sz="14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</a:t>
            </a:r>
            <a:r>
              <a:rPr lang="fr-FR" sz="1400" b="1" dirty="0" smtClean="0">
                <a:latin typeface="+mj-lt"/>
                <a:ea typeface="+mj-ea"/>
                <a:cs typeface="+mj-cs"/>
              </a:rPr>
              <a:t>.3.4  La coupe (Ajustement des conditions de coupe sur site)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Flèche vers le bas 18"/>
          <p:cNvSpPr/>
          <p:nvPr/>
        </p:nvSpPr>
        <p:spPr>
          <a:xfrm>
            <a:off x="1691680" y="4365104"/>
            <a:ext cx="144000" cy="21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Flèche vers le bas 20"/>
          <p:cNvSpPr/>
          <p:nvPr/>
        </p:nvSpPr>
        <p:spPr>
          <a:xfrm>
            <a:off x="1691680" y="5013176"/>
            <a:ext cx="144000" cy="21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WIN_20150217_094431.JPG"/>
          <p:cNvPicPr>
            <a:picLocks noChangeAspect="1"/>
          </p:cNvPicPr>
          <p:nvPr/>
        </p:nvPicPr>
        <p:blipFill>
          <a:blip r:embed="rId2" cstate="print"/>
          <a:srcRect t="31100" r="6688" b="2751"/>
          <a:stretch>
            <a:fillRect/>
          </a:stretch>
        </p:blipFill>
        <p:spPr>
          <a:xfrm>
            <a:off x="2123728" y="2852936"/>
            <a:ext cx="4740245" cy="2520280"/>
          </a:xfrm>
          <a:prstGeom prst="rect">
            <a:avLst/>
          </a:prstGeom>
          <a:ln w="190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395536" y="1556792"/>
            <a:ext cx="8461448" cy="64807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1</a:t>
            </a:r>
            <a:r>
              <a:rPr kumimoji="0" lang="fr-FR" sz="2400" b="1" i="0" u="sng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ère</a:t>
            </a:r>
            <a:r>
              <a:rPr kumimoji="0" lang="fr-FR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phase</a:t>
            </a:r>
            <a:r>
              <a:rPr kumimoji="0" lang="fr-FR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: Apport de connaissances</a:t>
            </a:r>
          </a:p>
          <a:p>
            <a:pPr lvl="0">
              <a:spcBef>
                <a:spcPct val="0"/>
              </a:spcBef>
              <a:defRPr/>
            </a:pPr>
            <a:r>
              <a:rPr kumimoji="0" lang="fr-FR" sz="16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Identification des paramètres influant sur l’état de surface à</a:t>
            </a:r>
            <a:r>
              <a:rPr kumimoji="0" lang="fr-FR" sz="16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l’aide de l’animation interactive de la base .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Flèche vers le bas 13"/>
          <p:cNvSpPr/>
          <p:nvPr/>
        </p:nvSpPr>
        <p:spPr>
          <a:xfrm rot="16200000">
            <a:off x="2231740" y="4545124"/>
            <a:ext cx="216024" cy="720080"/>
          </a:xfrm>
          <a:prstGeom prst="downArrow">
            <a:avLst>
              <a:gd name="adj1" fmla="val 42702"/>
              <a:gd name="adj2" fmla="val 64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Flèche vers le bas 14"/>
          <p:cNvSpPr/>
          <p:nvPr/>
        </p:nvSpPr>
        <p:spPr>
          <a:xfrm rot="5400000">
            <a:off x="6368100" y="4009164"/>
            <a:ext cx="296231" cy="1296144"/>
          </a:xfrm>
          <a:prstGeom prst="downArrow">
            <a:avLst>
              <a:gd name="adj1" fmla="val 35404"/>
              <a:gd name="adj2" fmla="val 64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7" name="Groupe 16"/>
          <p:cNvGrpSpPr/>
          <p:nvPr/>
        </p:nvGrpSpPr>
        <p:grpSpPr>
          <a:xfrm>
            <a:off x="251520" y="3284984"/>
            <a:ext cx="1728192" cy="1791072"/>
            <a:chOff x="251520" y="4149080"/>
            <a:chExt cx="1728192" cy="1791072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4200" r="53223" b="21881"/>
            <a:stretch>
              <a:fillRect/>
            </a:stretch>
          </p:blipFill>
          <p:spPr bwMode="auto">
            <a:xfrm>
              <a:off x="251520" y="4149080"/>
              <a:ext cx="1620180" cy="1440160"/>
            </a:xfrm>
            <a:prstGeom prst="rect">
              <a:avLst/>
            </a:prstGeom>
            <a:ln w="952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Titre 1"/>
            <p:cNvSpPr txBox="1">
              <a:spLocks/>
            </p:cNvSpPr>
            <p:nvPr/>
          </p:nvSpPr>
          <p:spPr>
            <a:xfrm>
              <a:off x="251520" y="5517232"/>
              <a:ext cx="1728192" cy="422920"/>
            </a:xfrm>
            <a:prstGeom prst="rect">
              <a:avLst/>
            </a:prstGeom>
          </p:spPr>
          <p:txBody>
            <a:bodyPr vert="horz" lIns="0" rIns="0" bIns="0" anchor="b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Base USIWORKS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0" name="Titre 1"/>
          <p:cNvSpPr txBox="1">
            <a:spLocks/>
          </p:cNvSpPr>
          <p:nvPr/>
        </p:nvSpPr>
        <p:spPr>
          <a:xfrm>
            <a:off x="7092280" y="2492896"/>
            <a:ext cx="1512168" cy="42292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Doc. travail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7236296" y="4221088"/>
            <a:ext cx="1907704" cy="100811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Matériels: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Métrologie (P.ac., réglet, plaques rugotest)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FR" sz="1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Bruts d’usinage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Flèche vers le bas 21"/>
          <p:cNvSpPr/>
          <p:nvPr/>
        </p:nvSpPr>
        <p:spPr>
          <a:xfrm rot="4148543">
            <a:off x="6202958" y="2367703"/>
            <a:ext cx="289674" cy="1703759"/>
          </a:xfrm>
          <a:prstGeom prst="downArrow">
            <a:avLst>
              <a:gd name="adj1" fmla="val 35404"/>
              <a:gd name="adj2" fmla="val 64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5" name="Image 24" descr="logo word.pn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2924944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IN_20150217_09003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19672" y="1196752"/>
            <a:ext cx="3384376" cy="2538282"/>
          </a:xfrm>
          <a:prstGeom prst="rect">
            <a:avLst/>
          </a:prstGeom>
          <a:ln w="190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 1" descr="WIN_20150217_112018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rcRect t="1701"/>
          <a:stretch>
            <a:fillRect/>
          </a:stretch>
        </p:blipFill>
        <p:spPr>
          <a:xfrm>
            <a:off x="4788024" y="2996952"/>
            <a:ext cx="4032448" cy="2972902"/>
          </a:xfrm>
          <a:prstGeom prst="roundRect">
            <a:avLst>
              <a:gd name="adj" fmla="val 15166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WIN_20150217_112118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600543" y="3456941"/>
            <a:ext cx="3528392" cy="2482942"/>
          </a:xfrm>
          <a:prstGeom prst="rect">
            <a:avLst/>
          </a:prstGeom>
          <a:ln w="190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Virage 10"/>
          <p:cNvSpPr/>
          <p:nvPr/>
        </p:nvSpPr>
        <p:spPr>
          <a:xfrm rot="5400000">
            <a:off x="5652120" y="2204864"/>
            <a:ext cx="684076" cy="12601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5868144" y="1340768"/>
            <a:ext cx="3096344" cy="108012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kumimoji="0" lang="fr-FR" sz="16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Prise de connaissance</a:t>
            </a:r>
            <a:r>
              <a:rPr kumimoji="0" lang="fr-FR" sz="16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en autonomie de la problématique,</a:t>
            </a:r>
          </a:p>
          <a:p>
            <a:pPr lvl="0">
              <a:spcBef>
                <a:spcPct val="0"/>
              </a:spcBef>
              <a:defRPr/>
            </a:pPr>
            <a:endParaRPr kumimoji="0" lang="fr-FR" sz="1600" b="1" i="0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kumimoji="0" lang="fr-FR" sz="16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compléter le questionnaire fourni.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6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23528" y="1268760"/>
            <a:ext cx="5904656" cy="50405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2</a:t>
            </a:r>
            <a:r>
              <a:rPr kumimoji="0" lang="fr-FR" sz="2400" b="1" i="0" u="sng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ère</a:t>
            </a:r>
            <a:r>
              <a:rPr kumimoji="0" lang="fr-FR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phase</a:t>
            </a:r>
            <a:r>
              <a:rPr kumimoji="0" lang="fr-FR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: </a:t>
            </a:r>
            <a:r>
              <a:rPr lang="fr-FR" sz="2400" b="1" dirty="0" smtClean="0"/>
              <a:t>Réalisation des essais sur machine</a:t>
            </a:r>
            <a:endParaRPr kumimoji="0" lang="fr-FR" sz="24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3" name="Image 2" descr="WIN_20150217_094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88840"/>
            <a:ext cx="4059899" cy="3044924"/>
          </a:xfrm>
          <a:prstGeom prst="rect">
            <a:avLst/>
          </a:prstGeom>
          <a:ln w="190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 3" descr="WIN_20150217_094446.JPG"/>
          <p:cNvPicPr>
            <a:picLocks noChangeAspect="1"/>
          </p:cNvPicPr>
          <p:nvPr/>
        </p:nvPicPr>
        <p:blipFill>
          <a:blip r:embed="rId3" cstate="print"/>
          <a:srcRect t="8457"/>
          <a:stretch>
            <a:fillRect/>
          </a:stretch>
        </p:blipFill>
        <p:spPr>
          <a:xfrm>
            <a:off x="3419872" y="3645024"/>
            <a:ext cx="3405843" cy="2338358"/>
          </a:xfrm>
          <a:prstGeom prst="rect">
            <a:avLst/>
          </a:prstGeom>
          <a:ln w="190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 descr="WIN_20150217_111937.JPG"/>
          <p:cNvPicPr>
            <a:picLocks noChangeAspect="1"/>
          </p:cNvPicPr>
          <p:nvPr/>
        </p:nvPicPr>
        <p:blipFill>
          <a:blip r:embed="rId4" cstate="print"/>
          <a:srcRect l="8015" t="12824"/>
          <a:stretch>
            <a:fillRect/>
          </a:stretch>
        </p:blipFill>
        <p:spPr>
          <a:xfrm>
            <a:off x="5364088" y="2060848"/>
            <a:ext cx="3220142" cy="2288840"/>
          </a:xfrm>
          <a:prstGeom prst="rect">
            <a:avLst/>
          </a:prstGeom>
          <a:ln w="190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23528" y="1340768"/>
            <a:ext cx="5904656" cy="50405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3</a:t>
            </a:r>
            <a:r>
              <a:rPr kumimoji="0" lang="fr-FR" sz="2400" b="1" i="0" u="sng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ère</a:t>
            </a:r>
            <a:r>
              <a:rPr kumimoji="0" lang="fr-FR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phase</a:t>
            </a:r>
            <a:r>
              <a:rPr kumimoji="0" lang="fr-FR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: </a:t>
            </a:r>
            <a:r>
              <a:rPr lang="fr-FR" sz="2400" b="1" dirty="0" smtClean="0"/>
              <a:t>Validation des essais, conclusion </a:t>
            </a:r>
            <a:endParaRPr kumimoji="0" lang="fr-FR" sz="24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3" name="Image 2" descr="WIN_20150217_111912.JPG"/>
          <p:cNvPicPr>
            <a:picLocks noChangeAspect="1"/>
          </p:cNvPicPr>
          <p:nvPr/>
        </p:nvPicPr>
        <p:blipFill>
          <a:blip r:embed="rId2" cstate="print"/>
          <a:srcRect t="9051" b="9051"/>
          <a:stretch>
            <a:fillRect/>
          </a:stretch>
        </p:blipFill>
        <p:spPr>
          <a:xfrm>
            <a:off x="4004284" y="2420888"/>
            <a:ext cx="4573742" cy="2809382"/>
          </a:xfrm>
          <a:prstGeom prst="rect">
            <a:avLst/>
          </a:prstGeom>
          <a:ln w="190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395536" y="2132856"/>
            <a:ext cx="3384376" cy="338437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Observations:</a:t>
            </a:r>
          </a:p>
          <a:p>
            <a:pPr lvl="0">
              <a:spcBef>
                <a:spcPct val="0"/>
              </a:spcBef>
              <a:defRPr/>
            </a:pPr>
            <a:endParaRPr kumimoji="0" lang="fr-FR" sz="1600" b="1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fr-FR" sz="1600" b="1" dirty="0" smtClean="0">
                <a:ea typeface="+mj-ea"/>
                <a:cs typeface="+mj-cs"/>
              </a:rPr>
              <a:t> L’apport de connaissances est ciblé (peu de données nouvelles à assimiler pour l’élève),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fr-FR" sz="1600" b="1" dirty="0" smtClean="0">
                <a:ea typeface="+mj-ea"/>
                <a:cs typeface="+mj-cs"/>
              </a:rPr>
              <a:t> l’élève est actif ≠ modèle transmissif,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fr-FR" sz="1600" b="1" dirty="0" smtClean="0">
                <a:ea typeface="+mj-ea"/>
                <a:cs typeface="+mj-cs"/>
              </a:rPr>
              <a:t> respect du rythme d’apprentissage de l’élève,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fr-FR" sz="1600" b="1" dirty="0" smtClean="0">
                <a:ea typeface="+mj-ea"/>
                <a:cs typeface="+mj-cs"/>
              </a:rPr>
              <a:t>une mise en application directe qui donne du sens à la théorie.</a:t>
            </a:r>
          </a:p>
          <a:p>
            <a:pPr lvl="0">
              <a:spcBef>
                <a:spcPct val="0"/>
              </a:spcBef>
              <a:defRPr/>
            </a:pPr>
            <a:endParaRPr lang="fr-FR" sz="1600" b="1" dirty="0" smtClean="0"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fr-FR" sz="14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fr-FR" sz="14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omobil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utomobile" id="{80D09735-A183-4C37-A35F-2C6D76F8D810}" vid="{9316839A-11FD-42E2-B039-CC1B1161444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867</Words>
  <Application>Microsoft Office PowerPoint</Application>
  <PresentationFormat>Affichage à l'écran (4:3)</PresentationFormat>
  <Paragraphs>146</Paragraphs>
  <Slides>22</Slides>
  <Notes>0</Notes>
  <HiddenSlides>0</HiddenSlides>
  <MMClips>7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automobile</vt:lpstr>
      <vt:lpstr>Diapositive 1</vt:lpstr>
      <vt:lpstr>Diapositive 2</vt:lpstr>
      <vt:lpstr>Démarche d’apprentissage BAC PRO TU</vt:lpstr>
      <vt:lpstr>Diapositive 4</vt:lpstr>
      <vt:lpstr>Exemple d’utilisation de la base de connaissances « USIWORKS »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Exemple d’utilisation de « Meca génius »</vt:lpstr>
      <vt:lpstr>Diapositive 16</vt:lpstr>
      <vt:lpstr>Diapositive 17</vt:lpstr>
      <vt:lpstr>Occupation du plateau technique lors d’une séance pratique</vt:lpstr>
      <vt:lpstr>Utilisation des tablettes comme ressource numérique</vt:lpstr>
      <vt:lpstr>Diapositive 20</vt:lpstr>
      <vt:lpstr>Diapositive 21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K</dc:creator>
  <cp:lastModifiedBy>VINCENT</cp:lastModifiedBy>
  <cp:revision>110</cp:revision>
  <dcterms:created xsi:type="dcterms:W3CDTF">2015-01-22T14:10:21Z</dcterms:created>
  <dcterms:modified xsi:type="dcterms:W3CDTF">2015-03-24T13:23:52Z</dcterms:modified>
</cp:coreProperties>
</file>