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  <p:sldMasterId id="2147483676" r:id="rId4"/>
    <p:sldMasterId id="2147483688" r:id="rId5"/>
  </p:sldMasterIdLst>
  <p:notesMasterIdLst>
    <p:notesMasterId r:id="rId33"/>
  </p:notesMasterIdLst>
  <p:sldIdLst>
    <p:sldId id="256" r:id="rId6"/>
    <p:sldId id="271" r:id="rId7"/>
    <p:sldId id="272" r:id="rId8"/>
    <p:sldId id="298" r:id="rId9"/>
    <p:sldId id="299" r:id="rId10"/>
    <p:sldId id="300" r:id="rId11"/>
    <p:sldId id="273" r:id="rId12"/>
    <p:sldId id="284" r:id="rId13"/>
    <p:sldId id="288" r:id="rId14"/>
    <p:sldId id="291" r:id="rId15"/>
    <p:sldId id="292" r:id="rId16"/>
    <p:sldId id="293" r:id="rId17"/>
    <p:sldId id="294" r:id="rId18"/>
    <p:sldId id="257" r:id="rId19"/>
    <p:sldId id="258" r:id="rId20"/>
    <p:sldId id="259" r:id="rId21"/>
    <p:sldId id="260" r:id="rId22"/>
    <p:sldId id="268" r:id="rId23"/>
    <p:sldId id="261" r:id="rId24"/>
    <p:sldId id="262" r:id="rId25"/>
    <p:sldId id="263" r:id="rId26"/>
    <p:sldId id="264" r:id="rId27"/>
    <p:sldId id="266" r:id="rId28"/>
    <p:sldId id="265" r:id="rId29"/>
    <p:sldId id="267" r:id="rId30"/>
    <p:sldId id="269" r:id="rId31"/>
    <p:sldId id="270" r:id="rId32"/>
  </p:sldIdLst>
  <p:sldSz cx="9144000" cy="6858000" type="screen4x3"/>
  <p:notesSz cx="6858000" cy="9144000"/>
  <p:defaultTextStyle>
    <a:defPPr>
      <a:defRPr lang="fr-FR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CF6B05C-2435-4A66-9852-22CD804A4DF8}">
          <p14:sldIdLst>
            <p14:sldId id="256"/>
          </p14:sldIdLst>
        </p14:section>
        <p14:section name="Lycée Dorian - académie de Paris" id="{ABA25176-C8C9-4EE7-9DC4-828F776D264A}">
          <p14:sldIdLst>
            <p14:sldId id="271"/>
            <p14:sldId id="272"/>
          </p14:sldIdLst>
        </p14:section>
        <p14:section name="ISAE - SUPAERO - OSE" id="{D86C7A6A-A058-4746-A186-62EEC6BE5E02}">
          <p14:sldIdLst>
            <p14:sldId id="298"/>
          </p14:sldIdLst>
        </p14:section>
        <p14:section name="TAS - Toulouse" id="{FCEE8BDE-7533-44B7-B230-E5CD9BA65FE6}">
          <p14:sldIdLst>
            <p14:sldId id="299"/>
            <p14:sldId id="300"/>
          </p14:sldIdLst>
        </p14:section>
        <p14:section name="Schneider Electric Didactique France" id="{B56AC0EC-6A92-41D2-AF0B-1D83A26EB63F}">
          <p14:sldIdLst>
            <p14:sldId id="273"/>
            <p14:sldId id="284"/>
            <p14:sldId id="288"/>
            <p14:sldId id="291"/>
            <p14:sldId id="292"/>
            <p14:sldId id="293"/>
            <p14:sldId id="294"/>
          </p14:sldIdLst>
        </p14:section>
        <p14:section name="LPO D'Artagnan - NOGARO" id="{53F3D2EE-047F-4F1B-8A81-1A693CCCB1BD}">
          <p14:sldIdLst>
            <p14:sldId id="257"/>
            <p14:sldId id="258"/>
          </p14:sldIdLst>
        </p14:section>
        <p14:section name="MEN - TraAM - Projet Hélios" id="{313DFE41-005A-4CA0-A839-47809F05C324}">
          <p14:sldIdLst>
            <p14:sldId id="259"/>
          </p14:sldIdLst>
        </p14:section>
        <p14:section name="Projet Hélios" id="{154AE0B2-426E-4D92-A921-239816045462}">
          <p14:sldIdLst>
            <p14:sldId id="260"/>
          </p14:sldIdLst>
        </p14:section>
        <p14:section name="Partenaires articulation TAS" id="{AE909754-CE10-48B5-93E3-44693483E57C}">
          <p14:sldIdLst>
            <p14:sldId id="268"/>
          </p14:sldIdLst>
        </p14:section>
        <p14:section name="Partenariat institutionnel - ISAE" id="{454BDBF0-1D2C-4D99-A4E5-180CB67E6317}">
          <p14:sldIdLst>
            <p14:sldId id="261"/>
            <p14:sldId id="262"/>
            <p14:sldId id="263"/>
            <p14:sldId id="264"/>
            <p14:sldId id="266"/>
            <p14:sldId id="265"/>
            <p14:sldId id="267"/>
            <p14:sldId id="269"/>
          </p14:sldIdLst>
        </p14:section>
        <p14:section name="Projet MOOCs" id="{8A097745-5CD6-40F5-BA18-4E537C95FB30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511429-F571-4621-9C83-5DC822EE1F09}" type="doc">
      <dgm:prSet loTypeId="urn:microsoft.com/office/officeart/2005/8/layout/radia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D5280D3B-C58D-4122-8D64-A8229F703DC6}">
      <dgm:prSet phldrT="[Texte]"/>
      <dgm:spPr/>
      <dgm:t>
        <a:bodyPr/>
        <a:lstStyle/>
        <a:p>
          <a:r>
            <a:rPr lang="fr-FR" dirty="0" smtClean="0"/>
            <a:t>Projet Hélios</a:t>
          </a:r>
          <a:endParaRPr lang="fr-FR" dirty="0"/>
        </a:p>
      </dgm:t>
    </dgm:pt>
    <dgm:pt modelId="{853A67FA-7015-494D-9786-F42E10481456}" type="parTrans" cxnId="{D231A739-0F34-4233-8151-CCFB92ACDDBF}">
      <dgm:prSet/>
      <dgm:spPr/>
      <dgm:t>
        <a:bodyPr/>
        <a:lstStyle/>
        <a:p>
          <a:endParaRPr lang="fr-FR"/>
        </a:p>
      </dgm:t>
    </dgm:pt>
    <dgm:pt modelId="{6E4FEA33-9CD5-40A1-ADD7-B3A9F9576FE9}" type="sibTrans" cxnId="{D231A739-0F34-4233-8151-CCFB92ACDDBF}">
      <dgm:prSet/>
      <dgm:spPr/>
      <dgm:t>
        <a:bodyPr/>
        <a:lstStyle/>
        <a:p>
          <a:endParaRPr lang="fr-FR"/>
        </a:p>
      </dgm:t>
    </dgm:pt>
    <dgm:pt modelId="{655864BD-B9DB-430C-9883-4C17B9C1AA29}">
      <dgm:prSet phldrT="[Texte]"/>
      <dgm:spPr/>
      <dgm:t>
        <a:bodyPr/>
        <a:lstStyle/>
        <a:p>
          <a:r>
            <a:rPr lang="fr-FR" dirty="0" smtClean="0"/>
            <a:t>Collégiens</a:t>
          </a:r>
          <a:endParaRPr lang="fr-FR" dirty="0"/>
        </a:p>
      </dgm:t>
    </dgm:pt>
    <dgm:pt modelId="{169EBB01-F2EF-49CF-9637-943E5387AC8F}" type="parTrans" cxnId="{96EE994C-67DA-4FAE-905F-89DA369C78CE}">
      <dgm:prSet/>
      <dgm:spPr/>
      <dgm:t>
        <a:bodyPr/>
        <a:lstStyle/>
        <a:p>
          <a:endParaRPr lang="fr-FR"/>
        </a:p>
      </dgm:t>
    </dgm:pt>
    <dgm:pt modelId="{41C84517-9B7C-40B2-81D2-ABBB891FEE5A}" type="sibTrans" cxnId="{96EE994C-67DA-4FAE-905F-89DA369C78CE}">
      <dgm:prSet/>
      <dgm:spPr/>
      <dgm:t>
        <a:bodyPr/>
        <a:lstStyle/>
        <a:p>
          <a:endParaRPr lang="fr-FR"/>
        </a:p>
      </dgm:t>
    </dgm:pt>
    <dgm:pt modelId="{65580B2B-0FBE-4505-AF59-6DABA981C5B9}">
      <dgm:prSet phldrT="[Texte]"/>
      <dgm:spPr/>
      <dgm:t>
        <a:bodyPr/>
        <a:lstStyle/>
        <a:p>
          <a:r>
            <a:rPr lang="fr-FR" dirty="0" smtClean="0"/>
            <a:t>Lycéens</a:t>
          </a:r>
          <a:endParaRPr lang="fr-FR" dirty="0"/>
        </a:p>
      </dgm:t>
    </dgm:pt>
    <dgm:pt modelId="{2548D75A-BD5D-4336-BF0C-F0F91AED6EEF}" type="parTrans" cxnId="{B3D16E9B-2F54-4D91-BF8E-C09C189D3A8D}">
      <dgm:prSet/>
      <dgm:spPr/>
      <dgm:t>
        <a:bodyPr/>
        <a:lstStyle/>
        <a:p>
          <a:endParaRPr lang="fr-FR"/>
        </a:p>
      </dgm:t>
    </dgm:pt>
    <dgm:pt modelId="{5BC4C0D1-021B-48AF-84CE-07A8BEB86A47}" type="sibTrans" cxnId="{B3D16E9B-2F54-4D91-BF8E-C09C189D3A8D}">
      <dgm:prSet/>
      <dgm:spPr/>
      <dgm:t>
        <a:bodyPr/>
        <a:lstStyle/>
        <a:p>
          <a:endParaRPr lang="fr-FR"/>
        </a:p>
      </dgm:t>
    </dgm:pt>
    <dgm:pt modelId="{7E2D5385-F979-4F11-9F52-51AC3205D407}">
      <dgm:prSet phldrT="[Texte]"/>
      <dgm:spPr/>
      <dgm:t>
        <a:bodyPr/>
        <a:lstStyle/>
        <a:p>
          <a:r>
            <a:rPr lang="fr-FR" dirty="0" smtClean="0"/>
            <a:t>Elèves ingénieurs</a:t>
          </a:r>
          <a:endParaRPr lang="fr-FR" dirty="0"/>
        </a:p>
      </dgm:t>
    </dgm:pt>
    <dgm:pt modelId="{0A8BE044-FD7C-4BE6-A7B3-AF81B9683514}" type="parTrans" cxnId="{520E6431-5BAB-42C9-9B15-2C750DE8B41B}">
      <dgm:prSet/>
      <dgm:spPr/>
      <dgm:t>
        <a:bodyPr/>
        <a:lstStyle/>
        <a:p>
          <a:endParaRPr lang="fr-FR"/>
        </a:p>
      </dgm:t>
    </dgm:pt>
    <dgm:pt modelId="{BAFD74A7-3712-4D01-9925-D36E7B4924C5}" type="sibTrans" cxnId="{520E6431-5BAB-42C9-9B15-2C750DE8B41B}">
      <dgm:prSet/>
      <dgm:spPr/>
      <dgm:t>
        <a:bodyPr/>
        <a:lstStyle/>
        <a:p>
          <a:endParaRPr lang="fr-FR"/>
        </a:p>
      </dgm:t>
    </dgm:pt>
    <dgm:pt modelId="{4D1EE861-A52C-4DDE-B94E-7544AB32EB65}">
      <dgm:prSet phldrT="[Texte]"/>
      <dgm:spPr/>
      <dgm:t>
        <a:bodyPr/>
        <a:lstStyle/>
        <a:p>
          <a:r>
            <a:rPr lang="fr-FR" dirty="0" smtClean="0"/>
            <a:t>Enseignants du supérieur</a:t>
          </a:r>
          <a:endParaRPr lang="fr-FR" dirty="0"/>
        </a:p>
      </dgm:t>
    </dgm:pt>
    <dgm:pt modelId="{86136D9D-CA89-4EF3-BEE8-AFBDDDD5391B}" type="parTrans" cxnId="{580B56BA-DDA7-492F-8A69-B6AB5A2D5A41}">
      <dgm:prSet/>
      <dgm:spPr/>
      <dgm:t>
        <a:bodyPr/>
        <a:lstStyle/>
        <a:p>
          <a:endParaRPr lang="fr-FR"/>
        </a:p>
      </dgm:t>
    </dgm:pt>
    <dgm:pt modelId="{244724D6-32C7-483C-A363-11E065CD516D}" type="sibTrans" cxnId="{580B56BA-DDA7-492F-8A69-B6AB5A2D5A41}">
      <dgm:prSet/>
      <dgm:spPr/>
      <dgm:t>
        <a:bodyPr/>
        <a:lstStyle/>
        <a:p>
          <a:endParaRPr lang="fr-FR"/>
        </a:p>
      </dgm:t>
    </dgm:pt>
    <dgm:pt modelId="{472D1239-A60C-41FE-B9A3-F522D38DBEE4}">
      <dgm:prSet phldrT="[Texte]"/>
      <dgm:spPr/>
      <dgm:t>
        <a:bodyPr/>
        <a:lstStyle/>
        <a:p>
          <a:r>
            <a:rPr lang="fr-FR" dirty="0" smtClean="0"/>
            <a:t>Enseignants du secondaire</a:t>
          </a:r>
          <a:endParaRPr lang="fr-FR" dirty="0"/>
        </a:p>
      </dgm:t>
    </dgm:pt>
    <dgm:pt modelId="{0D8A2AB6-90CE-4BF0-9579-E031A2C07E8B}" type="parTrans" cxnId="{30973135-1172-4AD0-8CA1-22709C9F3B64}">
      <dgm:prSet/>
      <dgm:spPr/>
      <dgm:t>
        <a:bodyPr/>
        <a:lstStyle/>
        <a:p>
          <a:endParaRPr lang="fr-FR"/>
        </a:p>
      </dgm:t>
    </dgm:pt>
    <dgm:pt modelId="{2A0A9414-A382-4C3F-AF11-56ACF86FFBF6}" type="sibTrans" cxnId="{30973135-1172-4AD0-8CA1-22709C9F3B64}">
      <dgm:prSet/>
      <dgm:spPr/>
      <dgm:t>
        <a:bodyPr/>
        <a:lstStyle/>
        <a:p>
          <a:endParaRPr lang="fr-FR"/>
        </a:p>
      </dgm:t>
    </dgm:pt>
    <dgm:pt modelId="{B7733DBE-028C-421C-9C10-4CE67C5EF149}">
      <dgm:prSet phldrT="[Texte]"/>
      <dgm:spPr/>
      <dgm:t>
        <a:bodyPr/>
        <a:lstStyle/>
        <a:p>
          <a:r>
            <a:rPr lang="fr-FR" dirty="0" smtClean="0"/>
            <a:t>Enseignants chercheurs</a:t>
          </a:r>
          <a:endParaRPr lang="fr-FR" dirty="0"/>
        </a:p>
      </dgm:t>
    </dgm:pt>
    <dgm:pt modelId="{C8A9087B-884F-4329-951A-39A80BD33BA9}" type="parTrans" cxnId="{73A9024F-B32D-4B56-BE48-397F50944830}">
      <dgm:prSet/>
      <dgm:spPr/>
      <dgm:t>
        <a:bodyPr/>
        <a:lstStyle/>
        <a:p>
          <a:endParaRPr lang="fr-FR"/>
        </a:p>
      </dgm:t>
    </dgm:pt>
    <dgm:pt modelId="{197781A4-8D32-438E-A024-A5717E5E72FD}" type="sibTrans" cxnId="{73A9024F-B32D-4B56-BE48-397F50944830}">
      <dgm:prSet/>
      <dgm:spPr/>
      <dgm:t>
        <a:bodyPr/>
        <a:lstStyle/>
        <a:p>
          <a:endParaRPr lang="fr-FR"/>
        </a:p>
      </dgm:t>
    </dgm:pt>
    <dgm:pt modelId="{965A7A6B-602A-48FD-ADF0-5F302D0A2E99}">
      <dgm:prSet phldrT="[Texte]"/>
      <dgm:spPr/>
      <dgm:t>
        <a:bodyPr/>
        <a:lstStyle/>
        <a:p>
          <a:r>
            <a:rPr lang="fr-FR" dirty="0" smtClean="0"/>
            <a:t>Lycées</a:t>
          </a:r>
          <a:endParaRPr lang="fr-FR" dirty="0"/>
        </a:p>
      </dgm:t>
    </dgm:pt>
    <dgm:pt modelId="{6628657B-DDDC-4C0B-A139-768653EC4A77}" type="parTrans" cxnId="{CE41A22E-9D15-4477-A6D7-6DCECB7A8323}">
      <dgm:prSet/>
      <dgm:spPr/>
      <dgm:t>
        <a:bodyPr/>
        <a:lstStyle/>
        <a:p>
          <a:endParaRPr lang="fr-FR"/>
        </a:p>
      </dgm:t>
    </dgm:pt>
    <dgm:pt modelId="{79936E51-C0E8-4EC8-B22A-0ECEA2EA89DB}" type="sibTrans" cxnId="{CE41A22E-9D15-4477-A6D7-6DCECB7A8323}">
      <dgm:prSet/>
      <dgm:spPr/>
      <dgm:t>
        <a:bodyPr/>
        <a:lstStyle/>
        <a:p>
          <a:endParaRPr lang="fr-FR"/>
        </a:p>
      </dgm:t>
    </dgm:pt>
    <dgm:pt modelId="{AA669028-77EE-4C7F-AF60-AE78EBF7D9F9}">
      <dgm:prSet phldrT="[Texte]"/>
      <dgm:spPr/>
      <dgm:t>
        <a:bodyPr/>
        <a:lstStyle/>
        <a:p>
          <a:r>
            <a:rPr lang="fr-FR" dirty="0" smtClean="0"/>
            <a:t>Ecoles d’ingénieurs</a:t>
          </a:r>
          <a:endParaRPr lang="fr-FR" dirty="0"/>
        </a:p>
      </dgm:t>
    </dgm:pt>
    <dgm:pt modelId="{F371E276-DCFE-456F-881C-DEE3C0927BC5}" type="parTrans" cxnId="{9CC792EA-91D2-414F-A962-7E25AAD5ED76}">
      <dgm:prSet/>
      <dgm:spPr/>
      <dgm:t>
        <a:bodyPr/>
        <a:lstStyle/>
        <a:p>
          <a:endParaRPr lang="fr-FR"/>
        </a:p>
      </dgm:t>
    </dgm:pt>
    <dgm:pt modelId="{E648C47C-0C3F-43C1-AA77-BA17445B1699}" type="sibTrans" cxnId="{9CC792EA-91D2-414F-A962-7E25AAD5ED76}">
      <dgm:prSet/>
      <dgm:spPr/>
      <dgm:t>
        <a:bodyPr/>
        <a:lstStyle/>
        <a:p>
          <a:endParaRPr lang="fr-FR"/>
        </a:p>
      </dgm:t>
    </dgm:pt>
    <dgm:pt modelId="{639B0228-03E8-4ACA-AA64-AA20AA57C79C}">
      <dgm:prSet phldrT="[Texte]"/>
      <dgm:spPr/>
      <dgm:t>
        <a:bodyPr/>
        <a:lstStyle/>
        <a:p>
          <a:r>
            <a:rPr lang="fr-FR" dirty="0" smtClean="0"/>
            <a:t>Laboratoires de recherche</a:t>
          </a:r>
          <a:endParaRPr lang="fr-FR" dirty="0"/>
        </a:p>
      </dgm:t>
    </dgm:pt>
    <dgm:pt modelId="{64EA7D91-0B35-442C-849C-6DB1B9B4BB46}" type="parTrans" cxnId="{054C3C91-786F-411F-9EEE-A9C59C79BDEF}">
      <dgm:prSet/>
      <dgm:spPr/>
      <dgm:t>
        <a:bodyPr/>
        <a:lstStyle/>
        <a:p>
          <a:endParaRPr lang="fr-FR"/>
        </a:p>
      </dgm:t>
    </dgm:pt>
    <dgm:pt modelId="{A30AE9FB-1C4F-4D39-9D3A-751057171312}" type="sibTrans" cxnId="{054C3C91-786F-411F-9EEE-A9C59C79BDEF}">
      <dgm:prSet/>
      <dgm:spPr/>
      <dgm:t>
        <a:bodyPr/>
        <a:lstStyle/>
        <a:p>
          <a:endParaRPr lang="fr-FR"/>
        </a:p>
      </dgm:t>
    </dgm:pt>
    <dgm:pt modelId="{F5FF0A9E-DB15-4631-8548-5A8DDA68C485}">
      <dgm:prSet phldrT="[Texte]"/>
      <dgm:spPr/>
      <dgm:t>
        <a:bodyPr/>
        <a:lstStyle/>
        <a:p>
          <a:r>
            <a:rPr lang="fr-FR" dirty="0" smtClean="0"/>
            <a:t>Structures industrielles</a:t>
          </a:r>
          <a:endParaRPr lang="fr-FR" dirty="0"/>
        </a:p>
      </dgm:t>
    </dgm:pt>
    <dgm:pt modelId="{0E752F50-8336-4976-9DD4-9EA4DAB31FCD}" type="parTrans" cxnId="{BDD2D508-A576-4BAC-AE23-8BFFEE069BB6}">
      <dgm:prSet/>
      <dgm:spPr/>
      <dgm:t>
        <a:bodyPr/>
        <a:lstStyle/>
        <a:p>
          <a:endParaRPr lang="fr-FR"/>
        </a:p>
      </dgm:t>
    </dgm:pt>
    <dgm:pt modelId="{4A0A602C-B438-4CFC-8575-FFB447B72BF9}" type="sibTrans" cxnId="{BDD2D508-A576-4BAC-AE23-8BFFEE069BB6}">
      <dgm:prSet/>
      <dgm:spPr/>
      <dgm:t>
        <a:bodyPr/>
        <a:lstStyle/>
        <a:p>
          <a:endParaRPr lang="fr-FR"/>
        </a:p>
      </dgm:t>
    </dgm:pt>
    <dgm:pt modelId="{FD77CA15-CF65-4E46-AC06-8578463B09B2}">
      <dgm:prSet phldrT="[Texte]"/>
      <dgm:spPr/>
      <dgm:t>
        <a:bodyPr/>
        <a:lstStyle/>
        <a:p>
          <a:endParaRPr lang="fr-FR" dirty="0"/>
        </a:p>
      </dgm:t>
    </dgm:pt>
    <dgm:pt modelId="{1BA64BE6-7845-475C-A612-D3D7AD8F65FB}" type="parTrans" cxnId="{8A80F3B5-D15B-4D54-BF9F-F06A5D1BB0A9}">
      <dgm:prSet/>
      <dgm:spPr/>
      <dgm:t>
        <a:bodyPr/>
        <a:lstStyle/>
        <a:p>
          <a:endParaRPr lang="fr-FR"/>
        </a:p>
      </dgm:t>
    </dgm:pt>
    <dgm:pt modelId="{EEE63F01-0759-4F45-8E08-1228134ED45A}" type="sibTrans" cxnId="{8A80F3B5-D15B-4D54-BF9F-F06A5D1BB0A9}">
      <dgm:prSet/>
      <dgm:spPr/>
      <dgm:t>
        <a:bodyPr/>
        <a:lstStyle/>
        <a:p>
          <a:endParaRPr lang="fr-FR"/>
        </a:p>
      </dgm:t>
    </dgm:pt>
    <dgm:pt modelId="{8F903858-9D96-49CC-B390-A4ABA7543D03}" type="pres">
      <dgm:prSet presAssocID="{BF511429-F571-4621-9C83-5DC822EE1F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341958-A04A-4455-B058-B6E14B8756B0}" type="pres">
      <dgm:prSet presAssocID="{D5280D3B-C58D-4122-8D64-A8229F703DC6}" presName="centerShape" presStyleLbl="node0" presStyleIdx="0" presStyleCnt="1"/>
      <dgm:spPr/>
      <dgm:t>
        <a:bodyPr/>
        <a:lstStyle/>
        <a:p>
          <a:endParaRPr lang="fr-FR"/>
        </a:p>
      </dgm:t>
    </dgm:pt>
    <dgm:pt modelId="{B0A91276-4A2B-41CF-8979-11914D65F67E}" type="pres">
      <dgm:prSet presAssocID="{169EBB01-F2EF-49CF-9637-943E5387AC8F}" presName="Name9" presStyleLbl="parChTrans1D2" presStyleIdx="0" presStyleCnt="10"/>
      <dgm:spPr/>
      <dgm:t>
        <a:bodyPr/>
        <a:lstStyle/>
        <a:p>
          <a:endParaRPr lang="fr-FR"/>
        </a:p>
      </dgm:t>
    </dgm:pt>
    <dgm:pt modelId="{D86445A8-12D5-445C-B7D2-BBD04DBB51C1}" type="pres">
      <dgm:prSet presAssocID="{169EBB01-F2EF-49CF-9637-943E5387AC8F}" presName="connTx" presStyleLbl="parChTrans1D2" presStyleIdx="0" presStyleCnt="10"/>
      <dgm:spPr/>
      <dgm:t>
        <a:bodyPr/>
        <a:lstStyle/>
        <a:p>
          <a:endParaRPr lang="fr-FR"/>
        </a:p>
      </dgm:t>
    </dgm:pt>
    <dgm:pt modelId="{E31349A9-15F9-4647-969C-F0BE042B8E30}" type="pres">
      <dgm:prSet presAssocID="{655864BD-B9DB-430C-9883-4C17B9C1AA29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E9AA8E-B9E4-47E9-9CD9-D62B8F61DD53}" type="pres">
      <dgm:prSet presAssocID="{2548D75A-BD5D-4336-BF0C-F0F91AED6EEF}" presName="Name9" presStyleLbl="parChTrans1D2" presStyleIdx="1" presStyleCnt="10"/>
      <dgm:spPr/>
      <dgm:t>
        <a:bodyPr/>
        <a:lstStyle/>
        <a:p>
          <a:endParaRPr lang="fr-FR"/>
        </a:p>
      </dgm:t>
    </dgm:pt>
    <dgm:pt modelId="{57F0036E-81CC-4459-BBD4-788ACC47CDA6}" type="pres">
      <dgm:prSet presAssocID="{2548D75A-BD5D-4336-BF0C-F0F91AED6EEF}" presName="connTx" presStyleLbl="parChTrans1D2" presStyleIdx="1" presStyleCnt="10"/>
      <dgm:spPr/>
      <dgm:t>
        <a:bodyPr/>
        <a:lstStyle/>
        <a:p>
          <a:endParaRPr lang="fr-FR"/>
        </a:p>
      </dgm:t>
    </dgm:pt>
    <dgm:pt modelId="{E16F3AB4-FCB0-4A80-BCDF-78F4A98B7A7C}" type="pres">
      <dgm:prSet presAssocID="{65580B2B-0FBE-4505-AF59-6DABA981C5B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6C5591-E598-4220-A152-3BA3777D87CC}" type="pres">
      <dgm:prSet presAssocID="{0A8BE044-FD7C-4BE6-A7B3-AF81B9683514}" presName="Name9" presStyleLbl="parChTrans1D2" presStyleIdx="2" presStyleCnt="10"/>
      <dgm:spPr/>
      <dgm:t>
        <a:bodyPr/>
        <a:lstStyle/>
        <a:p>
          <a:endParaRPr lang="fr-FR"/>
        </a:p>
      </dgm:t>
    </dgm:pt>
    <dgm:pt modelId="{2FB1ED36-07AA-409D-A24E-99A8DAFDC3EF}" type="pres">
      <dgm:prSet presAssocID="{0A8BE044-FD7C-4BE6-A7B3-AF81B9683514}" presName="connTx" presStyleLbl="parChTrans1D2" presStyleIdx="2" presStyleCnt="10"/>
      <dgm:spPr/>
      <dgm:t>
        <a:bodyPr/>
        <a:lstStyle/>
        <a:p>
          <a:endParaRPr lang="fr-FR"/>
        </a:p>
      </dgm:t>
    </dgm:pt>
    <dgm:pt modelId="{AAEB901A-A028-42E7-B7DC-29B37AD0683C}" type="pres">
      <dgm:prSet presAssocID="{7E2D5385-F979-4F11-9F52-51AC3205D40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5F381D-50E2-416D-9933-67D5905B6EB8}" type="pres">
      <dgm:prSet presAssocID="{0D8A2AB6-90CE-4BF0-9579-E031A2C07E8B}" presName="Name9" presStyleLbl="parChTrans1D2" presStyleIdx="3" presStyleCnt="10"/>
      <dgm:spPr/>
      <dgm:t>
        <a:bodyPr/>
        <a:lstStyle/>
        <a:p>
          <a:endParaRPr lang="fr-FR"/>
        </a:p>
      </dgm:t>
    </dgm:pt>
    <dgm:pt modelId="{F271C6CB-8E01-46DF-BE76-E3228BE6F9B6}" type="pres">
      <dgm:prSet presAssocID="{0D8A2AB6-90CE-4BF0-9579-E031A2C07E8B}" presName="connTx" presStyleLbl="parChTrans1D2" presStyleIdx="3" presStyleCnt="10"/>
      <dgm:spPr/>
      <dgm:t>
        <a:bodyPr/>
        <a:lstStyle/>
        <a:p>
          <a:endParaRPr lang="fr-FR"/>
        </a:p>
      </dgm:t>
    </dgm:pt>
    <dgm:pt modelId="{FC5985D6-C754-4850-A4A7-9EE1CBF7563D}" type="pres">
      <dgm:prSet presAssocID="{472D1239-A60C-41FE-B9A3-F522D38DBEE4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F6D83-0ABE-400F-A97B-0967B1039459}" type="pres">
      <dgm:prSet presAssocID="{86136D9D-CA89-4EF3-BEE8-AFBDDDD5391B}" presName="Name9" presStyleLbl="parChTrans1D2" presStyleIdx="4" presStyleCnt="10"/>
      <dgm:spPr/>
      <dgm:t>
        <a:bodyPr/>
        <a:lstStyle/>
        <a:p>
          <a:endParaRPr lang="fr-FR"/>
        </a:p>
      </dgm:t>
    </dgm:pt>
    <dgm:pt modelId="{EDD66F15-0C3E-403A-810E-1C5E3B6101F1}" type="pres">
      <dgm:prSet presAssocID="{86136D9D-CA89-4EF3-BEE8-AFBDDDD5391B}" presName="connTx" presStyleLbl="parChTrans1D2" presStyleIdx="4" presStyleCnt="10"/>
      <dgm:spPr/>
      <dgm:t>
        <a:bodyPr/>
        <a:lstStyle/>
        <a:p>
          <a:endParaRPr lang="fr-FR"/>
        </a:p>
      </dgm:t>
    </dgm:pt>
    <dgm:pt modelId="{DAA307C9-C0A5-450A-BCC8-64BD6D6DE6CE}" type="pres">
      <dgm:prSet presAssocID="{4D1EE861-A52C-4DDE-B94E-7544AB32EB6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2EC616-70E2-463E-BDE4-B0AE8E4EBF80}" type="pres">
      <dgm:prSet presAssocID="{C8A9087B-884F-4329-951A-39A80BD33BA9}" presName="Name9" presStyleLbl="parChTrans1D2" presStyleIdx="5" presStyleCnt="10"/>
      <dgm:spPr/>
      <dgm:t>
        <a:bodyPr/>
        <a:lstStyle/>
        <a:p>
          <a:endParaRPr lang="fr-FR"/>
        </a:p>
      </dgm:t>
    </dgm:pt>
    <dgm:pt modelId="{C5DC381A-176F-44C4-B647-16F53D7D29AD}" type="pres">
      <dgm:prSet presAssocID="{C8A9087B-884F-4329-951A-39A80BD33BA9}" presName="connTx" presStyleLbl="parChTrans1D2" presStyleIdx="5" presStyleCnt="10"/>
      <dgm:spPr/>
      <dgm:t>
        <a:bodyPr/>
        <a:lstStyle/>
        <a:p>
          <a:endParaRPr lang="fr-FR"/>
        </a:p>
      </dgm:t>
    </dgm:pt>
    <dgm:pt modelId="{A173936E-591F-461C-9C61-15150982ECF8}" type="pres">
      <dgm:prSet presAssocID="{B7733DBE-028C-421C-9C10-4CE67C5EF14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1B3D7B-EDD6-4BFA-B591-9BA06CC8E6DE}" type="pres">
      <dgm:prSet presAssocID="{6628657B-DDDC-4C0B-A139-768653EC4A77}" presName="Name9" presStyleLbl="parChTrans1D2" presStyleIdx="6" presStyleCnt="10"/>
      <dgm:spPr/>
      <dgm:t>
        <a:bodyPr/>
        <a:lstStyle/>
        <a:p>
          <a:endParaRPr lang="fr-FR"/>
        </a:p>
      </dgm:t>
    </dgm:pt>
    <dgm:pt modelId="{9CF86435-E48A-4F28-B5FA-6180C5BC29F2}" type="pres">
      <dgm:prSet presAssocID="{6628657B-DDDC-4C0B-A139-768653EC4A77}" presName="connTx" presStyleLbl="parChTrans1D2" presStyleIdx="6" presStyleCnt="10"/>
      <dgm:spPr/>
      <dgm:t>
        <a:bodyPr/>
        <a:lstStyle/>
        <a:p>
          <a:endParaRPr lang="fr-FR"/>
        </a:p>
      </dgm:t>
    </dgm:pt>
    <dgm:pt modelId="{2DD79BC6-7133-45C7-A020-4A84EA97F799}" type="pres">
      <dgm:prSet presAssocID="{965A7A6B-602A-48FD-ADF0-5F302D0A2E99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BA2155-73F7-4561-9D33-D9BC62C81F72}" type="pres">
      <dgm:prSet presAssocID="{F371E276-DCFE-456F-881C-DEE3C0927BC5}" presName="Name9" presStyleLbl="parChTrans1D2" presStyleIdx="7" presStyleCnt="10"/>
      <dgm:spPr/>
      <dgm:t>
        <a:bodyPr/>
        <a:lstStyle/>
        <a:p>
          <a:endParaRPr lang="fr-FR"/>
        </a:p>
      </dgm:t>
    </dgm:pt>
    <dgm:pt modelId="{930D8626-5F90-4AA0-9CF8-95F79A3B2732}" type="pres">
      <dgm:prSet presAssocID="{F371E276-DCFE-456F-881C-DEE3C0927BC5}" presName="connTx" presStyleLbl="parChTrans1D2" presStyleIdx="7" presStyleCnt="10"/>
      <dgm:spPr/>
      <dgm:t>
        <a:bodyPr/>
        <a:lstStyle/>
        <a:p>
          <a:endParaRPr lang="fr-FR"/>
        </a:p>
      </dgm:t>
    </dgm:pt>
    <dgm:pt modelId="{4AD86C3A-5CFE-4EC0-B8E7-3FA989D74B5E}" type="pres">
      <dgm:prSet presAssocID="{AA669028-77EE-4C7F-AF60-AE78EBF7D9F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1A9E7B-4F8A-4699-8548-B09807142C21}" type="pres">
      <dgm:prSet presAssocID="{64EA7D91-0B35-442C-849C-6DB1B9B4BB46}" presName="Name9" presStyleLbl="parChTrans1D2" presStyleIdx="8" presStyleCnt="10"/>
      <dgm:spPr/>
      <dgm:t>
        <a:bodyPr/>
        <a:lstStyle/>
        <a:p>
          <a:endParaRPr lang="fr-FR"/>
        </a:p>
      </dgm:t>
    </dgm:pt>
    <dgm:pt modelId="{A155AF52-A651-4848-B335-08151C38E662}" type="pres">
      <dgm:prSet presAssocID="{64EA7D91-0B35-442C-849C-6DB1B9B4BB46}" presName="connTx" presStyleLbl="parChTrans1D2" presStyleIdx="8" presStyleCnt="10"/>
      <dgm:spPr/>
      <dgm:t>
        <a:bodyPr/>
        <a:lstStyle/>
        <a:p>
          <a:endParaRPr lang="fr-FR"/>
        </a:p>
      </dgm:t>
    </dgm:pt>
    <dgm:pt modelId="{89ECF4E9-064E-4C1C-A4F1-94E04F837ACD}" type="pres">
      <dgm:prSet presAssocID="{639B0228-03E8-4ACA-AA64-AA20AA57C79C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DB3B0E-8DDB-4535-A49E-6BC68EC0DB59}" type="pres">
      <dgm:prSet presAssocID="{0E752F50-8336-4976-9DD4-9EA4DAB31FCD}" presName="Name9" presStyleLbl="parChTrans1D2" presStyleIdx="9" presStyleCnt="10"/>
      <dgm:spPr/>
      <dgm:t>
        <a:bodyPr/>
        <a:lstStyle/>
        <a:p>
          <a:endParaRPr lang="fr-FR"/>
        </a:p>
      </dgm:t>
    </dgm:pt>
    <dgm:pt modelId="{0F3BAE0B-B500-4F48-A770-3DB956BFC6B0}" type="pres">
      <dgm:prSet presAssocID="{0E752F50-8336-4976-9DD4-9EA4DAB31FCD}" presName="connTx" presStyleLbl="parChTrans1D2" presStyleIdx="9" presStyleCnt="10"/>
      <dgm:spPr/>
      <dgm:t>
        <a:bodyPr/>
        <a:lstStyle/>
        <a:p>
          <a:endParaRPr lang="fr-FR"/>
        </a:p>
      </dgm:t>
    </dgm:pt>
    <dgm:pt modelId="{4E1F1209-DD9C-44F0-A90E-683C40AB8A96}" type="pres">
      <dgm:prSet presAssocID="{F5FF0A9E-DB15-4631-8548-5A8DDA68C48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33CA1F-371E-4F9B-B351-F02A5EF25452}" type="presOf" srcId="{BF511429-F571-4621-9C83-5DC822EE1F09}" destId="{8F903858-9D96-49CC-B390-A4ABA7543D03}" srcOrd="0" destOrd="0" presId="urn:microsoft.com/office/officeart/2005/8/layout/radial1"/>
    <dgm:cxn modelId="{8A80F3B5-D15B-4D54-BF9F-F06A5D1BB0A9}" srcId="{BF511429-F571-4621-9C83-5DC822EE1F09}" destId="{FD77CA15-CF65-4E46-AC06-8578463B09B2}" srcOrd="1" destOrd="0" parTransId="{1BA64BE6-7845-475C-A612-D3D7AD8F65FB}" sibTransId="{EEE63F01-0759-4F45-8E08-1228134ED45A}"/>
    <dgm:cxn modelId="{CDBF956B-EF62-4EF2-BD45-DB3F8EBD99A3}" type="presOf" srcId="{65580B2B-0FBE-4505-AF59-6DABA981C5B9}" destId="{E16F3AB4-FCB0-4A80-BCDF-78F4A98B7A7C}" srcOrd="0" destOrd="0" presId="urn:microsoft.com/office/officeart/2005/8/layout/radial1"/>
    <dgm:cxn modelId="{85BFB25E-9A37-4A6F-90AA-23D10AC82EA9}" type="presOf" srcId="{86136D9D-CA89-4EF3-BEE8-AFBDDDD5391B}" destId="{EDD66F15-0C3E-403A-810E-1C5E3B6101F1}" srcOrd="1" destOrd="0" presId="urn:microsoft.com/office/officeart/2005/8/layout/radial1"/>
    <dgm:cxn modelId="{B3D16E9B-2F54-4D91-BF8E-C09C189D3A8D}" srcId="{D5280D3B-C58D-4122-8D64-A8229F703DC6}" destId="{65580B2B-0FBE-4505-AF59-6DABA981C5B9}" srcOrd="1" destOrd="0" parTransId="{2548D75A-BD5D-4336-BF0C-F0F91AED6EEF}" sibTransId="{5BC4C0D1-021B-48AF-84CE-07A8BEB86A47}"/>
    <dgm:cxn modelId="{58C341F7-78D7-4D26-A534-A52DBADCED04}" type="presOf" srcId="{0A8BE044-FD7C-4BE6-A7B3-AF81B9683514}" destId="{2FB1ED36-07AA-409D-A24E-99A8DAFDC3EF}" srcOrd="1" destOrd="0" presId="urn:microsoft.com/office/officeart/2005/8/layout/radial1"/>
    <dgm:cxn modelId="{D231A739-0F34-4233-8151-CCFB92ACDDBF}" srcId="{BF511429-F571-4621-9C83-5DC822EE1F09}" destId="{D5280D3B-C58D-4122-8D64-A8229F703DC6}" srcOrd="0" destOrd="0" parTransId="{853A67FA-7015-494D-9786-F42E10481456}" sibTransId="{6E4FEA33-9CD5-40A1-ADD7-B3A9F9576FE9}"/>
    <dgm:cxn modelId="{C989FA03-3834-4883-8C46-6D5B8C37B01C}" type="presOf" srcId="{C8A9087B-884F-4329-951A-39A80BD33BA9}" destId="{F12EC616-70E2-463E-BDE4-B0AE8E4EBF80}" srcOrd="0" destOrd="0" presId="urn:microsoft.com/office/officeart/2005/8/layout/radial1"/>
    <dgm:cxn modelId="{9CC792EA-91D2-414F-A962-7E25AAD5ED76}" srcId="{D5280D3B-C58D-4122-8D64-A8229F703DC6}" destId="{AA669028-77EE-4C7F-AF60-AE78EBF7D9F9}" srcOrd="7" destOrd="0" parTransId="{F371E276-DCFE-456F-881C-DEE3C0927BC5}" sibTransId="{E648C47C-0C3F-43C1-AA77-BA17445B1699}"/>
    <dgm:cxn modelId="{73A9024F-B32D-4B56-BE48-397F50944830}" srcId="{D5280D3B-C58D-4122-8D64-A8229F703DC6}" destId="{B7733DBE-028C-421C-9C10-4CE67C5EF149}" srcOrd="5" destOrd="0" parTransId="{C8A9087B-884F-4329-951A-39A80BD33BA9}" sibTransId="{197781A4-8D32-438E-A024-A5717E5E72FD}"/>
    <dgm:cxn modelId="{30973135-1172-4AD0-8CA1-22709C9F3B64}" srcId="{D5280D3B-C58D-4122-8D64-A8229F703DC6}" destId="{472D1239-A60C-41FE-B9A3-F522D38DBEE4}" srcOrd="3" destOrd="0" parTransId="{0D8A2AB6-90CE-4BF0-9579-E031A2C07E8B}" sibTransId="{2A0A9414-A382-4C3F-AF11-56ACF86FFBF6}"/>
    <dgm:cxn modelId="{B2B40204-06BD-4D97-A93D-89C8577F1262}" type="presOf" srcId="{D5280D3B-C58D-4122-8D64-A8229F703DC6}" destId="{C0341958-A04A-4455-B058-B6E14B8756B0}" srcOrd="0" destOrd="0" presId="urn:microsoft.com/office/officeart/2005/8/layout/radial1"/>
    <dgm:cxn modelId="{054C3C91-786F-411F-9EEE-A9C59C79BDEF}" srcId="{D5280D3B-C58D-4122-8D64-A8229F703DC6}" destId="{639B0228-03E8-4ACA-AA64-AA20AA57C79C}" srcOrd="8" destOrd="0" parTransId="{64EA7D91-0B35-442C-849C-6DB1B9B4BB46}" sibTransId="{A30AE9FB-1C4F-4D39-9D3A-751057171312}"/>
    <dgm:cxn modelId="{2412BDDA-B71C-4BA5-B4E8-5107147432EF}" type="presOf" srcId="{0D8A2AB6-90CE-4BF0-9579-E031A2C07E8B}" destId="{F271C6CB-8E01-46DF-BE76-E3228BE6F9B6}" srcOrd="1" destOrd="0" presId="urn:microsoft.com/office/officeart/2005/8/layout/radial1"/>
    <dgm:cxn modelId="{DB1A8C41-AA8F-4A6F-8E34-24958EAD44BE}" type="presOf" srcId="{169EBB01-F2EF-49CF-9637-943E5387AC8F}" destId="{D86445A8-12D5-445C-B7D2-BBD04DBB51C1}" srcOrd="1" destOrd="0" presId="urn:microsoft.com/office/officeart/2005/8/layout/radial1"/>
    <dgm:cxn modelId="{2C55301D-97BE-475F-930C-F24E6825F54A}" type="presOf" srcId="{0E752F50-8336-4976-9DD4-9EA4DAB31FCD}" destId="{71DB3B0E-8DDB-4535-A49E-6BC68EC0DB59}" srcOrd="0" destOrd="0" presId="urn:microsoft.com/office/officeart/2005/8/layout/radial1"/>
    <dgm:cxn modelId="{E63BDC88-AF0B-47CB-A264-9526FC5EE21C}" type="presOf" srcId="{AA669028-77EE-4C7F-AF60-AE78EBF7D9F9}" destId="{4AD86C3A-5CFE-4EC0-B8E7-3FA989D74B5E}" srcOrd="0" destOrd="0" presId="urn:microsoft.com/office/officeart/2005/8/layout/radial1"/>
    <dgm:cxn modelId="{859D3109-61F6-4A9E-AA43-00E10D82DD81}" type="presOf" srcId="{F371E276-DCFE-456F-881C-DEE3C0927BC5}" destId="{C9BA2155-73F7-4561-9D33-D9BC62C81F72}" srcOrd="0" destOrd="0" presId="urn:microsoft.com/office/officeart/2005/8/layout/radial1"/>
    <dgm:cxn modelId="{CE41A22E-9D15-4477-A6D7-6DCECB7A8323}" srcId="{D5280D3B-C58D-4122-8D64-A8229F703DC6}" destId="{965A7A6B-602A-48FD-ADF0-5F302D0A2E99}" srcOrd="6" destOrd="0" parTransId="{6628657B-DDDC-4C0B-A139-768653EC4A77}" sibTransId="{79936E51-C0E8-4EC8-B22A-0ECEA2EA89DB}"/>
    <dgm:cxn modelId="{FDA9F652-475E-4602-800F-8DF95BDB82F5}" type="presOf" srcId="{472D1239-A60C-41FE-B9A3-F522D38DBEE4}" destId="{FC5985D6-C754-4850-A4A7-9EE1CBF7563D}" srcOrd="0" destOrd="0" presId="urn:microsoft.com/office/officeart/2005/8/layout/radial1"/>
    <dgm:cxn modelId="{520E6431-5BAB-42C9-9B15-2C750DE8B41B}" srcId="{D5280D3B-C58D-4122-8D64-A8229F703DC6}" destId="{7E2D5385-F979-4F11-9F52-51AC3205D407}" srcOrd="2" destOrd="0" parTransId="{0A8BE044-FD7C-4BE6-A7B3-AF81B9683514}" sibTransId="{BAFD74A7-3712-4D01-9925-D36E7B4924C5}"/>
    <dgm:cxn modelId="{159BFECF-F251-4E9F-BEA6-0088EBE5A994}" type="presOf" srcId="{86136D9D-CA89-4EF3-BEE8-AFBDDDD5391B}" destId="{618F6D83-0ABE-400F-A97B-0967B1039459}" srcOrd="0" destOrd="0" presId="urn:microsoft.com/office/officeart/2005/8/layout/radial1"/>
    <dgm:cxn modelId="{BDD2D508-A576-4BAC-AE23-8BFFEE069BB6}" srcId="{D5280D3B-C58D-4122-8D64-A8229F703DC6}" destId="{F5FF0A9E-DB15-4631-8548-5A8DDA68C485}" srcOrd="9" destOrd="0" parTransId="{0E752F50-8336-4976-9DD4-9EA4DAB31FCD}" sibTransId="{4A0A602C-B438-4CFC-8575-FFB447B72BF9}"/>
    <dgm:cxn modelId="{11982DE1-5596-4DEE-A6B0-7A12A0ECEA22}" type="presOf" srcId="{C8A9087B-884F-4329-951A-39A80BD33BA9}" destId="{C5DC381A-176F-44C4-B647-16F53D7D29AD}" srcOrd="1" destOrd="0" presId="urn:microsoft.com/office/officeart/2005/8/layout/radial1"/>
    <dgm:cxn modelId="{2C4C9212-2EF6-404D-933D-2A2A2801E648}" type="presOf" srcId="{639B0228-03E8-4ACA-AA64-AA20AA57C79C}" destId="{89ECF4E9-064E-4C1C-A4F1-94E04F837ACD}" srcOrd="0" destOrd="0" presId="urn:microsoft.com/office/officeart/2005/8/layout/radial1"/>
    <dgm:cxn modelId="{BCFEAFC0-F571-4564-ABA3-3714FD17FE62}" type="presOf" srcId="{2548D75A-BD5D-4336-BF0C-F0F91AED6EEF}" destId="{57F0036E-81CC-4459-BBD4-788ACC47CDA6}" srcOrd="1" destOrd="0" presId="urn:microsoft.com/office/officeart/2005/8/layout/radial1"/>
    <dgm:cxn modelId="{8060A263-BFB5-4B23-88F4-D591C611C63A}" type="presOf" srcId="{64EA7D91-0B35-442C-849C-6DB1B9B4BB46}" destId="{A155AF52-A651-4848-B335-08151C38E662}" srcOrd="1" destOrd="0" presId="urn:microsoft.com/office/officeart/2005/8/layout/radial1"/>
    <dgm:cxn modelId="{0040CCBC-1698-4551-88D7-1A53E6EED614}" type="presOf" srcId="{2548D75A-BD5D-4336-BF0C-F0F91AED6EEF}" destId="{4DE9AA8E-B9E4-47E9-9CD9-D62B8F61DD53}" srcOrd="0" destOrd="0" presId="urn:microsoft.com/office/officeart/2005/8/layout/radial1"/>
    <dgm:cxn modelId="{171D356A-C75F-4E5E-B7E2-9A28F956E0FE}" type="presOf" srcId="{655864BD-B9DB-430C-9883-4C17B9C1AA29}" destId="{E31349A9-15F9-4647-969C-F0BE042B8E30}" srcOrd="0" destOrd="0" presId="urn:microsoft.com/office/officeart/2005/8/layout/radial1"/>
    <dgm:cxn modelId="{91F3E840-2E93-4ED8-986B-0AC261187381}" type="presOf" srcId="{0E752F50-8336-4976-9DD4-9EA4DAB31FCD}" destId="{0F3BAE0B-B500-4F48-A770-3DB956BFC6B0}" srcOrd="1" destOrd="0" presId="urn:microsoft.com/office/officeart/2005/8/layout/radial1"/>
    <dgm:cxn modelId="{96EE994C-67DA-4FAE-905F-89DA369C78CE}" srcId="{D5280D3B-C58D-4122-8D64-A8229F703DC6}" destId="{655864BD-B9DB-430C-9883-4C17B9C1AA29}" srcOrd="0" destOrd="0" parTransId="{169EBB01-F2EF-49CF-9637-943E5387AC8F}" sibTransId="{41C84517-9B7C-40B2-81D2-ABBB891FEE5A}"/>
    <dgm:cxn modelId="{EA93DDB6-F1FB-4C29-9519-006AF6638F01}" type="presOf" srcId="{64EA7D91-0B35-442C-849C-6DB1B9B4BB46}" destId="{371A9E7B-4F8A-4699-8548-B09807142C21}" srcOrd="0" destOrd="0" presId="urn:microsoft.com/office/officeart/2005/8/layout/radial1"/>
    <dgm:cxn modelId="{580B56BA-DDA7-492F-8A69-B6AB5A2D5A41}" srcId="{D5280D3B-C58D-4122-8D64-A8229F703DC6}" destId="{4D1EE861-A52C-4DDE-B94E-7544AB32EB65}" srcOrd="4" destOrd="0" parTransId="{86136D9D-CA89-4EF3-BEE8-AFBDDDD5391B}" sibTransId="{244724D6-32C7-483C-A363-11E065CD516D}"/>
    <dgm:cxn modelId="{65003640-C7A5-4EC3-A56C-03741F0C0581}" type="presOf" srcId="{6628657B-DDDC-4C0B-A139-768653EC4A77}" destId="{A61B3D7B-EDD6-4BFA-B591-9BA06CC8E6DE}" srcOrd="0" destOrd="0" presId="urn:microsoft.com/office/officeart/2005/8/layout/radial1"/>
    <dgm:cxn modelId="{FA57D785-38E0-4AE7-93F6-CE446364712D}" type="presOf" srcId="{4D1EE861-A52C-4DDE-B94E-7544AB32EB65}" destId="{DAA307C9-C0A5-450A-BCC8-64BD6D6DE6CE}" srcOrd="0" destOrd="0" presId="urn:microsoft.com/office/officeart/2005/8/layout/radial1"/>
    <dgm:cxn modelId="{8AF65A0F-3E9E-4AD0-B51E-D018552D450F}" type="presOf" srcId="{F371E276-DCFE-456F-881C-DEE3C0927BC5}" destId="{930D8626-5F90-4AA0-9CF8-95F79A3B2732}" srcOrd="1" destOrd="0" presId="urn:microsoft.com/office/officeart/2005/8/layout/radial1"/>
    <dgm:cxn modelId="{2F7EF3B9-9DDE-421F-8BE5-31F7F1594E7E}" type="presOf" srcId="{169EBB01-F2EF-49CF-9637-943E5387AC8F}" destId="{B0A91276-4A2B-41CF-8979-11914D65F67E}" srcOrd="0" destOrd="0" presId="urn:microsoft.com/office/officeart/2005/8/layout/radial1"/>
    <dgm:cxn modelId="{683196F6-DFFA-4E8D-8E0D-4E7218018A19}" type="presOf" srcId="{F5FF0A9E-DB15-4631-8548-5A8DDA68C485}" destId="{4E1F1209-DD9C-44F0-A90E-683C40AB8A96}" srcOrd="0" destOrd="0" presId="urn:microsoft.com/office/officeart/2005/8/layout/radial1"/>
    <dgm:cxn modelId="{A9B1BA14-D21C-46FA-B5BF-FD533254F20F}" type="presOf" srcId="{6628657B-DDDC-4C0B-A139-768653EC4A77}" destId="{9CF86435-E48A-4F28-B5FA-6180C5BC29F2}" srcOrd="1" destOrd="0" presId="urn:microsoft.com/office/officeart/2005/8/layout/radial1"/>
    <dgm:cxn modelId="{7B401898-7DB6-48F9-ADF4-3B83343CA261}" type="presOf" srcId="{0A8BE044-FD7C-4BE6-A7B3-AF81B9683514}" destId="{816C5591-E598-4220-A152-3BA3777D87CC}" srcOrd="0" destOrd="0" presId="urn:microsoft.com/office/officeart/2005/8/layout/radial1"/>
    <dgm:cxn modelId="{63212A01-3D87-4E3D-B368-35AC8B55154B}" type="presOf" srcId="{7E2D5385-F979-4F11-9F52-51AC3205D407}" destId="{AAEB901A-A028-42E7-B7DC-29B37AD0683C}" srcOrd="0" destOrd="0" presId="urn:microsoft.com/office/officeart/2005/8/layout/radial1"/>
    <dgm:cxn modelId="{6B3B509B-FEDC-4CBE-84CB-7B6F1CDA2FC7}" type="presOf" srcId="{B7733DBE-028C-421C-9C10-4CE67C5EF149}" destId="{A173936E-591F-461C-9C61-15150982ECF8}" srcOrd="0" destOrd="0" presId="urn:microsoft.com/office/officeart/2005/8/layout/radial1"/>
    <dgm:cxn modelId="{816F54B1-F6A4-4D4F-B682-C82EC9E81A53}" type="presOf" srcId="{0D8A2AB6-90CE-4BF0-9579-E031A2C07E8B}" destId="{5C5F381D-50E2-416D-9933-67D5905B6EB8}" srcOrd="0" destOrd="0" presId="urn:microsoft.com/office/officeart/2005/8/layout/radial1"/>
    <dgm:cxn modelId="{E674D4E7-35FC-46D6-9824-DE9646F1BE02}" type="presOf" srcId="{965A7A6B-602A-48FD-ADF0-5F302D0A2E99}" destId="{2DD79BC6-7133-45C7-A020-4A84EA97F799}" srcOrd="0" destOrd="0" presId="urn:microsoft.com/office/officeart/2005/8/layout/radial1"/>
    <dgm:cxn modelId="{AA59E0B8-03E9-4E98-89A0-8ED8BD7018F6}" type="presParOf" srcId="{8F903858-9D96-49CC-B390-A4ABA7543D03}" destId="{C0341958-A04A-4455-B058-B6E14B8756B0}" srcOrd="0" destOrd="0" presId="urn:microsoft.com/office/officeart/2005/8/layout/radial1"/>
    <dgm:cxn modelId="{37E69935-6A19-4F5E-AE27-8B75A9B27FCB}" type="presParOf" srcId="{8F903858-9D96-49CC-B390-A4ABA7543D03}" destId="{B0A91276-4A2B-41CF-8979-11914D65F67E}" srcOrd="1" destOrd="0" presId="urn:microsoft.com/office/officeart/2005/8/layout/radial1"/>
    <dgm:cxn modelId="{6310413E-9BF3-4904-9739-1E605F0D4EBC}" type="presParOf" srcId="{B0A91276-4A2B-41CF-8979-11914D65F67E}" destId="{D86445A8-12D5-445C-B7D2-BBD04DBB51C1}" srcOrd="0" destOrd="0" presId="urn:microsoft.com/office/officeart/2005/8/layout/radial1"/>
    <dgm:cxn modelId="{52318D7A-1C95-4D7E-97ED-1A00B76E50F1}" type="presParOf" srcId="{8F903858-9D96-49CC-B390-A4ABA7543D03}" destId="{E31349A9-15F9-4647-969C-F0BE042B8E30}" srcOrd="2" destOrd="0" presId="urn:microsoft.com/office/officeart/2005/8/layout/radial1"/>
    <dgm:cxn modelId="{C174BF98-2738-40DD-B294-BC6C9FFE8FC6}" type="presParOf" srcId="{8F903858-9D96-49CC-B390-A4ABA7543D03}" destId="{4DE9AA8E-B9E4-47E9-9CD9-D62B8F61DD53}" srcOrd="3" destOrd="0" presId="urn:microsoft.com/office/officeart/2005/8/layout/radial1"/>
    <dgm:cxn modelId="{11D7204B-9B57-4045-924D-192974FD9D5F}" type="presParOf" srcId="{4DE9AA8E-B9E4-47E9-9CD9-D62B8F61DD53}" destId="{57F0036E-81CC-4459-BBD4-788ACC47CDA6}" srcOrd="0" destOrd="0" presId="urn:microsoft.com/office/officeart/2005/8/layout/radial1"/>
    <dgm:cxn modelId="{1061A165-ABD3-4F32-A49A-B43954437E56}" type="presParOf" srcId="{8F903858-9D96-49CC-B390-A4ABA7543D03}" destId="{E16F3AB4-FCB0-4A80-BCDF-78F4A98B7A7C}" srcOrd="4" destOrd="0" presId="urn:microsoft.com/office/officeart/2005/8/layout/radial1"/>
    <dgm:cxn modelId="{7059C2CF-9C49-433A-ABD5-9606DA7F77DE}" type="presParOf" srcId="{8F903858-9D96-49CC-B390-A4ABA7543D03}" destId="{816C5591-E598-4220-A152-3BA3777D87CC}" srcOrd="5" destOrd="0" presId="urn:microsoft.com/office/officeart/2005/8/layout/radial1"/>
    <dgm:cxn modelId="{3551DAA3-BF14-41F1-9D12-FBD508300F33}" type="presParOf" srcId="{816C5591-E598-4220-A152-3BA3777D87CC}" destId="{2FB1ED36-07AA-409D-A24E-99A8DAFDC3EF}" srcOrd="0" destOrd="0" presId="urn:microsoft.com/office/officeart/2005/8/layout/radial1"/>
    <dgm:cxn modelId="{F87FAB63-4640-42B1-86F0-4F3B453ED367}" type="presParOf" srcId="{8F903858-9D96-49CC-B390-A4ABA7543D03}" destId="{AAEB901A-A028-42E7-B7DC-29B37AD0683C}" srcOrd="6" destOrd="0" presId="urn:microsoft.com/office/officeart/2005/8/layout/radial1"/>
    <dgm:cxn modelId="{623E4180-4046-4FD8-8E96-CB6EADE3CDCD}" type="presParOf" srcId="{8F903858-9D96-49CC-B390-A4ABA7543D03}" destId="{5C5F381D-50E2-416D-9933-67D5905B6EB8}" srcOrd="7" destOrd="0" presId="urn:microsoft.com/office/officeart/2005/8/layout/radial1"/>
    <dgm:cxn modelId="{5BCC3F27-4770-486F-B5B7-88F6E5243EC5}" type="presParOf" srcId="{5C5F381D-50E2-416D-9933-67D5905B6EB8}" destId="{F271C6CB-8E01-46DF-BE76-E3228BE6F9B6}" srcOrd="0" destOrd="0" presId="urn:microsoft.com/office/officeart/2005/8/layout/radial1"/>
    <dgm:cxn modelId="{85697894-F0BF-41D6-B759-370EA72CBEB6}" type="presParOf" srcId="{8F903858-9D96-49CC-B390-A4ABA7543D03}" destId="{FC5985D6-C754-4850-A4A7-9EE1CBF7563D}" srcOrd="8" destOrd="0" presId="urn:microsoft.com/office/officeart/2005/8/layout/radial1"/>
    <dgm:cxn modelId="{14664B8C-AA1E-4BE4-BEEC-F431DF57692A}" type="presParOf" srcId="{8F903858-9D96-49CC-B390-A4ABA7543D03}" destId="{618F6D83-0ABE-400F-A97B-0967B1039459}" srcOrd="9" destOrd="0" presId="urn:microsoft.com/office/officeart/2005/8/layout/radial1"/>
    <dgm:cxn modelId="{3B151A5A-B493-4C3C-B408-52C468174A28}" type="presParOf" srcId="{618F6D83-0ABE-400F-A97B-0967B1039459}" destId="{EDD66F15-0C3E-403A-810E-1C5E3B6101F1}" srcOrd="0" destOrd="0" presId="urn:microsoft.com/office/officeart/2005/8/layout/radial1"/>
    <dgm:cxn modelId="{A89F3EEA-2CF5-4581-AA6C-A1602CE6892F}" type="presParOf" srcId="{8F903858-9D96-49CC-B390-A4ABA7543D03}" destId="{DAA307C9-C0A5-450A-BCC8-64BD6D6DE6CE}" srcOrd="10" destOrd="0" presId="urn:microsoft.com/office/officeart/2005/8/layout/radial1"/>
    <dgm:cxn modelId="{8A3F12F3-4320-4F6E-9E0D-BFB3D7A7AEC8}" type="presParOf" srcId="{8F903858-9D96-49CC-B390-A4ABA7543D03}" destId="{F12EC616-70E2-463E-BDE4-B0AE8E4EBF80}" srcOrd="11" destOrd="0" presId="urn:microsoft.com/office/officeart/2005/8/layout/radial1"/>
    <dgm:cxn modelId="{2AEC400F-C235-4BB4-BA84-CAF5736715EC}" type="presParOf" srcId="{F12EC616-70E2-463E-BDE4-B0AE8E4EBF80}" destId="{C5DC381A-176F-44C4-B647-16F53D7D29AD}" srcOrd="0" destOrd="0" presId="urn:microsoft.com/office/officeart/2005/8/layout/radial1"/>
    <dgm:cxn modelId="{2126252A-789A-47B9-AA19-76E056AD5BAD}" type="presParOf" srcId="{8F903858-9D96-49CC-B390-A4ABA7543D03}" destId="{A173936E-591F-461C-9C61-15150982ECF8}" srcOrd="12" destOrd="0" presId="urn:microsoft.com/office/officeart/2005/8/layout/radial1"/>
    <dgm:cxn modelId="{DD92D2C9-6140-4E1C-A74B-3706BD866757}" type="presParOf" srcId="{8F903858-9D96-49CC-B390-A4ABA7543D03}" destId="{A61B3D7B-EDD6-4BFA-B591-9BA06CC8E6DE}" srcOrd="13" destOrd="0" presId="urn:microsoft.com/office/officeart/2005/8/layout/radial1"/>
    <dgm:cxn modelId="{88901C6C-A94A-40C0-B03B-7864A7D775E7}" type="presParOf" srcId="{A61B3D7B-EDD6-4BFA-B591-9BA06CC8E6DE}" destId="{9CF86435-E48A-4F28-B5FA-6180C5BC29F2}" srcOrd="0" destOrd="0" presId="urn:microsoft.com/office/officeart/2005/8/layout/radial1"/>
    <dgm:cxn modelId="{34EDBAE3-D416-433B-8DC7-CCCD343DA7D0}" type="presParOf" srcId="{8F903858-9D96-49CC-B390-A4ABA7543D03}" destId="{2DD79BC6-7133-45C7-A020-4A84EA97F799}" srcOrd="14" destOrd="0" presId="urn:microsoft.com/office/officeart/2005/8/layout/radial1"/>
    <dgm:cxn modelId="{C5F5AE88-B1AE-48A8-8F89-BC089585B46F}" type="presParOf" srcId="{8F903858-9D96-49CC-B390-A4ABA7543D03}" destId="{C9BA2155-73F7-4561-9D33-D9BC62C81F72}" srcOrd="15" destOrd="0" presId="urn:microsoft.com/office/officeart/2005/8/layout/radial1"/>
    <dgm:cxn modelId="{CC3417D9-7C8B-4556-BADA-A3576E931524}" type="presParOf" srcId="{C9BA2155-73F7-4561-9D33-D9BC62C81F72}" destId="{930D8626-5F90-4AA0-9CF8-95F79A3B2732}" srcOrd="0" destOrd="0" presId="urn:microsoft.com/office/officeart/2005/8/layout/radial1"/>
    <dgm:cxn modelId="{0FD35060-FCD0-47D4-8669-8D16EC9B851B}" type="presParOf" srcId="{8F903858-9D96-49CC-B390-A4ABA7543D03}" destId="{4AD86C3A-5CFE-4EC0-B8E7-3FA989D74B5E}" srcOrd="16" destOrd="0" presId="urn:microsoft.com/office/officeart/2005/8/layout/radial1"/>
    <dgm:cxn modelId="{5970BAB2-9765-4C2B-A532-754970D1BB4E}" type="presParOf" srcId="{8F903858-9D96-49CC-B390-A4ABA7543D03}" destId="{371A9E7B-4F8A-4699-8548-B09807142C21}" srcOrd="17" destOrd="0" presId="urn:microsoft.com/office/officeart/2005/8/layout/radial1"/>
    <dgm:cxn modelId="{5D6CD022-2CC9-435F-AC62-32EA7FE2EBD9}" type="presParOf" srcId="{371A9E7B-4F8A-4699-8548-B09807142C21}" destId="{A155AF52-A651-4848-B335-08151C38E662}" srcOrd="0" destOrd="0" presId="urn:microsoft.com/office/officeart/2005/8/layout/radial1"/>
    <dgm:cxn modelId="{AD08BEFC-9003-48FD-9E11-A343586F4A10}" type="presParOf" srcId="{8F903858-9D96-49CC-B390-A4ABA7543D03}" destId="{89ECF4E9-064E-4C1C-A4F1-94E04F837ACD}" srcOrd="18" destOrd="0" presId="urn:microsoft.com/office/officeart/2005/8/layout/radial1"/>
    <dgm:cxn modelId="{D60EB8E6-A43A-4574-BD54-C30FC3516852}" type="presParOf" srcId="{8F903858-9D96-49CC-B390-A4ABA7543D03}" destId="{71DB3B0E-8DDB-4535-A49E-6BC68EC0DB59}" srcOrd="19" destOrd="0" presId="urn:microsoft.com/office/officeart/2005/8/layout/radial1"/>
    <dgm:cxn modelId="{1E7BA0EA-8A5A-49DB-A264-B844C906BE36}" type="presParOf" srcId="{71DB3B0E-8DDB-4535-A49E-6BC68EC0DB59}" destId="{0F3BAE0B-B500-4F48-A770-3DB956BFC6B0}" srcOrd="0" destOrd="0" presId="urn:microsoft.com/office/officeart/2005/8/layout/radial1"/>
    <dgm:cxn modelId="{4952DAD1-9BF0-4134-BDF6-903E6D4A7960}" type="presParOf" srcId="{8F903858-9D96-49CC-B390-A4ABA7543D03}" destId="{4E1F1209-DD9C-44F0-A90E-683C40AB8A96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1296D-B068-41DF-B83C-5844849D448E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95260-9782-489E-A60E-C34F442AD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44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9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27" y="4342939"/>
            <a:ext cx="5483946" cy="4114587"/>
          </a:xfrm>
          <a:noFill/>
          <a:ln/>
        </p:spPr>
        <p:txBody>
          <a:bodyPr/>
          <a:lstStyle/>
          <a:p>
            <a:pPr eaLnBrk="1" hangingPunct="1"/>
            <a:r>
              <a:rPr lang="fr-FR" dirty="0" smtClean="0">
                <a:latin typeface="Arial" charset="0"/>
              </a:rPr>
              <a:t>Chiffres des 150 sites à fin mars 2012 – source Direction sûreté</a:t>
            </a:r>
          </a:p>
        </p:txBody>
      </p:sp>
    </p:spTree>
    <p:extLst>
      <p:ext uri="{BB962C8B-B14F-4D97-AF65-F5344CB8AC3E}">
        <p14:creationId xmlns:p14="http://schemas.microsoft.com/office/powerpoint/2010/main" val="3805816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52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1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Interview Projet Hélios :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projet Hélios consiste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 fabrication de prototypes de véhicules électriques visant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rechercher la plus faible consommation possible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mesurer dans quelle proportion l’apport d’un générateur photovoltaïque embarquée permet d’augmenter l’autonomie du véhicule.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3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projet est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autour d’un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 s’adresse aux élèves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volontaires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du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temps périscolaire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et autour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 association  lycéenne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reconnue d’intérêt général et gérée par les élèves.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Le projet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une collaboration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plusieurs élèves de filières distinctes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lycée général, du LP et même du collège. Il associe des élèves de la série électrotechnique, de la mécanique (industrielle et auto) ainsi que de la filière scientifique.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 de participer à des course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notamment le Shell Eco, marathon qui reste l’épreuve phare ainsi qu’au challenge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EducEco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principales.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 de ces sorties,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nos élèves côtoient des étudiants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 qui leur permet 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partager autour d’un même thème technique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et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s’informer sur les parcours dans le supérieur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point est très important car notre établissement se situe dans une zone rurale éloignée des campus universitaire. Cette activité contribue à tisser des liens privilégiés, notamment avec l’ISAE avec laquelle nous adhérons au programme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 cordées de la réussite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Cela contribue à permettre à nos élèves d’accéder aux laboratoires de cette grande école d’Ingénieur et donc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progresser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 projet.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789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ce biais, nous avons également tissé des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liens particuliers avec des entreprises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domaine de l’aéronautique et de l’Espace comme TAS,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Mecano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ID, Cousso à Nogaro qui collaborent en nous aidant efficacement toutes les réalisations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plan technique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mais aussi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le plan pédagogique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 ce dernier point, nous avons décidé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d’utiliser le numérique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notre projet et nous réalisons des cours disponible en ligne construits sur la base 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MOOCs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nous mettons à disposition des élèves qui souhaitent approfondir certains parties du projet. Pour les réaliser, nous avons utilisé les moyens de l’ISAE et nous avons également mis à contribution nos partenaires, ce qui valorise un peu plus le projet Hélios et donc nos élèves 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764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350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427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7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38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988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915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715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25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91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50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98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95260-9782-489E-A60E-C34F442AD71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7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6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96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75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5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9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5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2" indent="0" algn="ctr">
              <a:buNone/>
              <a:defRPr/>
            </a:lvl2pPr>
            <a:lvl3pPr marL="914061" indent="0" algn="ctr">
              <a:buNone/>
              <a:defRPr/>
            </a:lvl3pPr>
            <a:lvl4pPr marL="1371091" indent="0" algn="ctr">
              <a:buNone/>
              <a:defRPr/>
            </a:lvl4pPr>
            <a:lvl5pPr marL="1828122" indent="0" algn="ctr">
              <a:buNone/>
              <a:defRPr/>
            </a:lvl5pPr>
            <a:lvl6pPr marL="2285151" indent="0" algn="ctr">
              <a:buNone/>
              <a:defRPr/>
            </a:lvl6pPr>
            <a:lvl7pPr marL="2742183" indent="0" algn="ctr">
              <a:buNone/>
              <a:defRPr/>
            </a:lvl7pPr>
            <a:lvl8pPr marL="3199213" indent="0" algn="ctr">
              <a:buNone/>
              <a:defRPr/>
            </a:lvl8pPr>
            <a:lvl9pPr marL="3656244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0110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0236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2" indent="0">
              <a:buNone/>
              <a:defRPr sz="1800"/>
            </a:lvl2pPr>
            <a:lvl3pPr marL="914061" indent="0">
              <a:buNone/>
              <a:defRPr sz="1600"/>
            </a:lvl3pPr>
            <a:lvl4pPr marL="1371091" indent="0">
              <a:buNone/>
              <a:defRPr sz="1400"/>
            </a:lvl4pPr>
            <a:lvl5pPr marL="1828122" indent="0">
              <a:buNone/>
              <a:defRPr sz="1400"/>
            </a:lvl5pPr>
            <a:lvl6pPr marL="2285151" indent="0">
              <a:buNone/>
              <a:defRPr sz="1400"/>
            </a:lvl6pPr>
            <a:lvl7pPr marL="2742183" indent="0">
              <a:buNone/>
              <a:defRPr sz="1400"/>
            </a:lvl7pPr>
            <a:lvl8pPr marL="3199213" indent="0">
              <a:buNone/>
              <a:defRPr sz="1400"/>
            </a:lvl8pPr>
            <a:lvl9pPr marL="3656244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574894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8621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621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825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04027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441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411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32" indent="0" algn="ctr">
              <a:buNone/>
              <a:defRPr/>
            </a:lvl2pPr>
            <a:lvl3pPr marL="914061" indent="0" algn="ctr">
              <a:buNone/>
              <a:defRPr/>
            </a:lvl3pPr>
            <a:lvl4pPr marL="1371091" indent="0" algn="ctr">
              <a:buNone/>
              <a:defRPr/>
            </a:lvl4pPr>
            <a:lvl5pPr marL="1828122" indent="0" algn="ctr">
              <a:buNone/>
              <a:defRPr/>
            </a:lvl5pPr>
            <a:lvl6pPr marL="2285151" indent="0" algn="ctr">
              <a:buNone/>
              <a:defRPr/>
            </a:lvl6pPr>
            <a:lvl7pPr marL="2742183" indent="0" algn="ctr">
              <a:buNone/>
              <a:defRPr/>
            </a:lvl7pPr>
            <a:lvl8pPr marL="3199213" indent="0" algn="ctr">
              <a:buNone/>
              <a:defRPr/>
            </a:lvl8pPr>
            <a:lvl9pPr marL="3656244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3216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305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7908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32" indent="0">
              <a:buNone/>
              <a:defRPr sz="1800"/>
            </a:lvl2pPr>
            <a:lvl3pPr marL="914061" indent="0">
              <a:buNone/>
              <a:defRPr sz="1600"/>
            </a:lvl3pPr>
            <a:lvl4pPr marL="1371091" indent="0">
              <a:buNone/>
              <a:defRPr sz="1400"/>
            </a:lvl4pPr>
            <a:lvl5pPr marL="1828122" indent="0">
              <a:buNone/>
              <a:defRPr sz="1400"/>
            </a:lvl5pPr>
            <a:lvl6pPr marL="2285151" indent="0">
              <a:buNone/>
              <a:defRPr sz="1400"/>
            </a:lvl6pPr>
            <a:lvl7pPr marL="2742183" indent="0">
              <a:buNone/>
              <a:defRPr sz="1400"/>
            </a:lvl7pPr>
            <a:lvl8pPr marL="3199213" indent="0">
              <a:buNone/>
              <a:defRPr sz="1400"/>
            </a:lvl8pPr>
            <a:lvl9pPr marL="3656244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9030077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31800" y="18621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621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2962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0032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121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3996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1"/>
            <a:ext cx="7772331" cy="146977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727" indent="0" algn="ctr">
              <a:buNone/>
              <a:defRPr/>
            </a:lvl2pPr>
            <a:lvl3pPr marL="801455" indent="0" algn="ctr">
              <a:buNone/>
              <a:defRPr/>
            </a:lvl3pPr>
            <a:lvl4pPr marL="1202185" indent="0" algn="ctr">
              <a:buNone/>
              <a:defRPr/>
            </a:lvl4pPr>
            <a:lvl5pPr marL="1602913" indent="0" algn="ctr">
              <a:buNone/>
              <a:defRPr/>
            </a:lvl5pPr>
            <a:lvl6pPr marL="2003640" indent="0" algn="ctr">
              <a:buNone/>
              <a:defRPr/>
            </a:lvl6pPr>
            <a:lvl7pPr marL="2404367" indent="0" algn="ctr">
              <a:buNone/>
              <a:defRPr/>
            </a:lvl7pPr>
            <a:lvl8pPr marL="2805097" indent="0" algn="ctr">
              <a:buNone/>
              <a:defRPr/>
            </a:lvl8pPr>
            <a:lvl9pPr marL="3205825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FAD30-1B8A-4667-9E2A-CE8BEA56127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820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94E2-A10A-4922-AB68-7F06391A45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188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5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27" indent="0">
              <a:buNone/>
              <a:defRPr sz="1600"/>
            </a:lvl2pPr>
            <a:lvl3pPr marL="801455" indent="0">
              <a:buNone/>
              <a:defRPr sz="1400"/>
            </a:lvl3pPr>
            <a:lvl4pPr marL="1202185" indent="0">
              <a:buNone/>
              <a:defRPr sz="1200"/>
            </a:lvl4pPr>
            <a:lvl5pPr marL="1602913" indent="0">
              <a:buNone/>
              <a:defRPr sz="1200"/>
            </a:lvl5pPr>
            <a:lvl6pPr marL="2003640" indent="0">
              <a:buNone/>
              <a:defRPr sz="1200"/>
            </a:lvl6pPr>
            <a:lvl7pPr marL="2404367" indent="0">
              <a:buNone/>
              <a:defRPr sz="1200"/>
            </a:lvl7pPr>
            <a:lvl8pPr marL="2805097" indent="0">
              <a:buNone/>
              <a:defRPr sz="1200"/>
            </a:lvl8pPr>
            <a:lvl9pPr marL="3205825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7C82-C0AD-4D07-BFB3-BB38D401AC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99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678" y="1600776"/>
            <a:ext cx="4048457" cy="525722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512" y="1600776"/>
            <a:ext cx="4049815" cy="525722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A4DCC-0595-4059-8E1B-DB95D1A194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765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431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8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8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27" indent="0">
              <a:buNone/>
              <a:defRPr sz="1800" b="1"/>
            </a:lvl2pPr>
            <a:lvl3pPr marL="801455" indent="0">
              <a:buNone/>
              <a:defRPr sz="1600" b="1"/>
            </a:lvl3pPr>
            <a:lvl4pPr marL="1202185" indent="0">
              <a:buNone/>
              <a:defRPr sz="1400" b="1"/>
            </a:lvl4pPr>
            <a:lvl5pPr marL="1602913" indent="0">
              <a:buNone/>
              <a:defRPr sz="1400" b="1"/>
            </a:lvl5pPr>
            <a:lvl6pPr marL="2003640" indent="0">
              <a:buNone/>
              <a:defRPr sz="1400" b="1"/>
            </a:lvl6pPr>
            <a:lvl7pPr marL="2404367" indent="0">
              <a:buNone/>
              <a:defRPr sz="1400" b="1"/>
            </a:lvl7pPr>
            <a:lvl8pPr marL="2805097" indent="0">
              <a:buNone/>
              <a:defRPr sz="1400" b="1"/>
            </a:lvl8pPr>
            <a:lvl9pPr marL="3205825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8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F40E-1D5B-42B6-B868-488A8106AE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814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48010-5FD8-4A0C-B99D-9B521D7D2BA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2320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C615-FA80-4849-AAD0-C61230C948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472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6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72438-AD80-4F08-A587-90873CD5ACB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2535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7" y="4800891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7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27" indent="0">
              <a:buNone/>
              <a:defRPr sz="2500"/>
            </a:lvl2pPr>
            <a:lvl3pPr marL="801455" indent="0">
              <a:buNone/>
              <a:defRPr sz="2100"/>
            </a:lvl3pPr>
            <a:lvl4pPr marL="1202185" indent="0">
              <a:buNone/>
              <a:defRPr sz="1800"/>
            </a:lvl4pPr>
            <a:lvl5pPr marL="1602913" indent="0">
              <a:buNone/>
              <a:defRPr sz="1800"/>
            </a:lvl5pPr>
            <a:lvl6pPr marL="2003640" indent="0">
              <a:buNone/>
              <a:defRPr sz="1800"/>
            </a:lvl6pPr>
            <a:lvl7pPr marL="2404367" indent="0">
              <a:buNone/>
              <a:defRPr sz="1800"/>
            </a:lvl7pPr>
            <a:lvl8pPr marL="2805097" indent="0">
              <a:buNone/>
              <a:defRPr sz="1800"/>
            </a:lvl8pPr>
            <a:lvl9pPr marL="3205825" indent="0">
              <a:buNone/>
              <a:defRPr sz="1800"/>
            </a:lvl9pPr>
          </a:lstStyle>
          <a:p>
            <a:pPr lvl="0"/>
            <a:endParaRPr lang="fr-FR" noProof="0" smtClean="0">
              <a:sym typeface="Myriad Pro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7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27" indent="0">
              <a:buNone/>
              <a:defRPr sz="1100"/>
            </a:lvl2pPr>
            <a:lvl3pPr marL="801455" indent="0">
              <a:buNone/>
              <a:defRPr sz="900"/>
            </a:lvl3pPr>
            <a:lvl4pPr marL="1202185" indent="0">
              <a:buNone/>
              <a:defRPr sz="800"/>
            </a:lvl4pPr>
            <a:lvl5pPr marL="1602913" indent="0">
              <a:buNone/>
              <a:defRPr sz="800"/>
            </a:lvl5pPr>
            <a:lvl6pPr marL="2003640" indent="0">
              <a:buNone/>
              <a:defRPr sz="800"/>
            </a:lvl6pPr>
            <a:lvl7pPr marL="2404367" indent="0">
              <a:buNone/>
              <a:defRPr sz="800"/>
            </a:lvl7pPr>
            <a:lvl8pPr marL="2805097" indent="0">
              <a:buNone/>
              <a:defRPr sz="800"/>
            </a:lvl8pPr>
            <a:lvl9pPr marL="3205825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A466-3C27-4404-9EEB-EE3C677355B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639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2F108-9D53-4A79-821E-C626F36FCC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076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30183" y="0"/>
            <a:ext cx="2056144" cy="6858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78" y="0"/>
            <a:ext cx="6042129" cy="6858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3B2F-B8D4-4529-AE43-3E5E1187FB2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39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5" y="2130530"/>
            <a:ext cx="7772331" cy="1469778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8" y="3886777"/>
            <a:ext cx="640066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00777" indent="0" algn="ctr">
              <a:buNone/>
              <a:defRPr/>
            </a:lvl2pPr>
            <a:lvl3pPr marL="801555" indent="0" algn="ctr">
              <a:buNone/>
              <a:defRPr/>
            </a:lvl3pPr>
            <a:lvl4pPr marL="1202334" indent="0" algn="ctr">
              <a:buNone/>
              <a:defRPr/>
            </a:lvl4pPr>
            <a:lvl5pPr marL="1603111" indent="0" algn="ctr">
              <a:buNone/>
              <a:defRPr/>
            </a:lvl5pPr>
            <a:lvl6pPr marL="2003888" indent="0" algn="ctr">
              <a:buNone/>
              <a:defRPr/>
            </a:lvl6pPr>
            <a:lvl7pPr marL="2404665" indent="0" algn="ctr">
              <a:buNone/>
              <a:defRPr/>
            </a:lvl7pPr>
            <a:lvl8pPr marL="2805444" indent="0" algn="ctr">
              <a:buNone/>
              <a:defRPr/>
            </a:lvl8pPr>
            <a:lvl9pPr marL="3206222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4ECB3-F35C-4233-8A2C-C73BA605848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298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BCC01-ACDA-4787-B48F-FD6817526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9226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504" y="4406454"/>
            <a:ext cx="7772332" cy="1361811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504" y="2906445"/>
            <a:ext cx="7772332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77" indent="0">
              <a:buNone/>
              <a:defRPr sz="1600"/>
            </a:lvl2pPr>
            <a:lvl3pPr marL="801555" indent="0">
              <a:buNone/>
              <a:defRPr sz="1400"/>
            </a:lvl3pPr>
            <a:lvl4pPr marL="1202334" indent="0">
              <a:buNone/>
              <a:defRPr sz="1200"/>
            </a:lvl4pPr>
            <a:lvl5pPr marL="1603111" indent="0">
              <a:buNone/>
              <a:defRPr sz="1200"/>
            </a:lvl5pPr>
            <a:lvl6pPr marL="2003888" indent="0">
              <a:buNone/>
              <a:defRPr sz="1200"/>
            </a:lvl6pPr>
            <a:lvl7pPr marL="2404665" indent="0">
              <a:buNone/>
              <a:defRPr sz="1200"/>
            </a:lvl7pPr>
            <a:lvl8pPr marL="2805444" indent="0">
              <a:buNone/>
              <a:defRPr sz="1200"/>
            </a:lvl8pPr>
            <a:lvl9pPr marL="3206222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9B245-9534-48F4-A653-A70A7D7795E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69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904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9033" y="1600776"/>
            <a:ext cx="4047099" cy="32015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6510" y="1600776"/>
            <a:ext cx="4047099" cy="32015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C581-799A-4373-85CC-EDF31687E9A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18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7" y="274954"/>
            <a:ext cx="822864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676" y="1534557"/>
            <a:ext cx="4040308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77" indent="0">
              <a:buNone/>
              <a:defRPr sz="1800" b="1"/>
            </a:lvl2pPr>
            <a:lvl3pPr marL="801555" indent="0">
              <a:buNone/>
              <a:defRPr sz="1600" b="1"/>
            </a:lvl3pPr>
            <a:lvl4pPr marL="1202334" indent="0">
              <a:buNone/>
              <a:defRPr sz="1400" b="1"/>
            </a:lvl4pPr>
            <a:lvl5pPr marL="1603111" indent="0">
              <a:buNone/>
              <a:defRPr sz="1400" b="1"/>
            </a:lvl5pPr>
            <a:lvl6pPr marL="2003888" indent="0">
              <a:buNone/>
              <a:defRPr sz="1400" b="1"/>
            </a:lvl6pPr>
            <a:lvl7pPr marL="2404665" indent="0">
              <a:buNone/>
              <a:defRPr sz="1400" b="1"/>
            </a:lvl7pPr>
            <a:lvl8pPr marL="2805444" indent="0">
              <a:buNone/>
              <a:defRPr sz="1400" b="1"/>
            </a:lvl8pPr>
            <a:lvl9pPr marL="3206222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676" y="2175157"/>
            <a:ext cx="4040308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4657" y="1534557"/>
            <a:ext cx="4041667" cy="640599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77" indent="0">
              <a:buNone/>
              <a:defRPr sz="1800" b="1"/>
            </a:lvl2pPr>
            <a:lvl3pPr marL="801555" indent="0">
              <a:buNone/>
              <a:defRPr sz="1600" b="1"/>
            </a:lvl3pPr>
            <a:lvl4pPr marL="1202334" indent="0">
              <a:buNone/>
              <a:defRPr sz="1400" b="1"/>
            </a:lvl4pPr>
            <a:lvl5pPr marL="1603111" indent="0">
              <a:buNone/>
              <a:defRPr sz="1400" b="1"/>
            </a:lvl5pPr>
            <a:lvl6pPr marL="2003888" indent="0">
              <a:buNone/>
              <a:defRPr sz="1400" b="1"/>
            </a:lvl6pPr>
            <a:lvl7pPr marL="2404665" indent="0">
              <a:buNone/>
              <a:defRPr sz="1400" b="1"/>
            </a:lvl7pPr>
            <a:lvl8pPr marL="2805444" indent="0">
              <a:buNone/>
              <a:defRPr sz="1400" b="1"/>
            </a:lvl8pPr>
            <a:lvl9pPr marL="3206222" indent="0">
              <a:buNone/>
              <a:defRPr sz="14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4657" y="2175157"/>
            <a:ext cx="4041667" cy="395155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64232-9262-426E-8823-1FFC58156F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703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4D25-0501-4C10-AAAE-3B3C81C6111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079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7CA0-BAE4-4BCC-9719-F3E0E03F993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9780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73515"/>
            <a:ext cx="3008162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4485" y="273515"/>
            <a:ext cx="5111839" cy="585319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676" y="1435228"/>
            <a:ext cx="3008162" cy="4691482"/>
          </a:xfrm>
        </p:spPr>
        <p:txBody>
          <a:bodyPr/>
          <a:lstStyle>
            <a:lvl1pPr marL="0" indent="0">
              <a:buNone/>
              <a:defRPr sz="1200"/>
            </a:lvl1pPr>
            <a:lvl2pPr marL="400777" indent="0">
              <a:buNone/>
              <a:defRPr sz="1100"/>
            </a:lvl2pPr>
            <a:lvl3pPr marL="801555" indent="0">
              <a:buNone/>
              <a:defRPr sz="900"/>
            </a:lvl3pPr>
            <a:lvl4pPr marL="1202334" indent="0">
              <a:buNone/>
              <a:defRPr sz="800"/>
            </a:lvl4pPr>
            <a:lvl5pPr marL="1603111" indent="0">
              <a:buNone/>
              <a:defRPr sz="800"/>
            </a:lvl5pPr>
            <a:lvl6pPr marL="2003888" indent="0">
              <a:buNone/>
              <a:defRPr sz="800"/>
            </a:lvl6pPr>
            <a:lvl7pPr marL="2404665" indent="0">
              <a:buNone/>
              <a:defRPr sz="800"/>
            </a:lvl7pPr>
            <a:lvl8pPr marL="2805444" indent="0">
              <a:buNone/>
              <a:defRPr sz="800"/>
            </a:lvl8pPr>
            <a:lvl9pPr marL="3206222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924D-0590-4951-9622-C0488865E20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434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676" y="4800890"/>
            <a:ext cx="5486671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676" y="613247"/>
            <a:ext cx="5486671" cy="4114224"/>
          </a:xfrm>
        </p:spPr>
        <p:txBody>
          <a:bodyPr/>
          <a:lstStyle>
            <a:lvl1pPr marL="0" indent="0">
              <a:buNone/>
              <a:defRPr sz="2800"/>
            </a:lvl1pPr>
            <a:lvl2pPr marL="400777" indent="0">
              <a:buNone/>
              <a:defRPr sz="2500"/>
            </a:lvl2pPr>
            <a:lvl3pPr marL="801555" indent="0">
              <a:buNone/>
              <a:defRPr sz="2100"/>
            </a:lvl3pPr>
            <a:lvl4pPr marL="1202334" indent="0">
              <a:buNone/>
              <a:defRPr sz="1800"/>
            </a:lvl4pPr>
            <a:lvl5pPr marL="1603111" indent="0">
              <a:buNone/>
              <a:defRPr sz="1800"/>
            </a:lvl5pPr>
            <a:lvl6pPr marL="2003888" indent="0">
              <a:buNone/>
              <a:defRPr sz="1800"/>
            </a:lvl6pPr>
            <a:lvl7pPr marL="2404665" indent="0">
              <a:buNone/>
              <a:defRPr sz="1800"/>
            </a:lvl7pPr>
            <a:lvl8pPr marL="2805444" indent="0">
              <a:buNone/>
              <a:defRPr sz="1800"/>
            </a:lvl8pPr>
            <a:lvl9pPr marL="3206222" indent="0">
              <a:buNone/>
              <a:defRPr sz="1800"/>
            </a:lvl9pPr>
          </a:lstStyle>
          <a:p>
            <a:pPr lvl="0"/>
            <a:endParaRPr lang="fr-FR" noProof="0" smtClean="0">
              <a:sym typeface="Myriad Pro" pitchFamily="-11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676" y="5366630"/>
            <a:ext cx="5486671" cy="806146"/>
          </a:xfrm>
        </p:spPr>
        <p:txBody>
          <a:bodyPr/>
          <a:lstStyle>
            <a:lvl1pPr marL="0" indent="0">
              <a:buNone/>
              <a:defRPr sz="1200"/>
            </a:lvl1pPr>
            <a:lvl2pPr marL="400777" indent="0">
              <a:buNone/>
              <a:defRPr sz="1100"/>
            </a:lvl2pPr>
            <a:lvl3pPr marL="801555" indent="0">
              <a:buNone/>
              <a:defRPr sz="900"/>
            </a:lvl3pPr>
            <a:lvl4pPr marL="1202334" indent="0">
              <a:buNone/>
              <a:defRPr sz="800"/>
            </a:lvl4pPr>
            <a:lvl5pPr marL="1603111" indent="0">
              <a:buNone/>
              <a:defRPr sz="800"/>
            </a:lvl5pPr>
            <a:lvl6pPr marL="2003888" indent="0">
              <a:buNone/>
              <a:defRPr sz="800"/>
            </a:lvl6pPr>
            <a:lvl7pPr marL="2404665" indent="0">
              <a:buNone/>
              <a:defRPr sz="800"/>
            </a:lvl7pPr>
            <a:lvl8pPr marL="2805444" indent="0">
              <a:buNone/>
              <a:defRPr sz="800"/>
            </a:lvl8pPr>
            <a:lvl9pPr marL="3206222" indent="0">
              <a:buNone/>
              <a:defRPr sz="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21F6B-4F21-4F11-94B5-77DF724DAFD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210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67E4-0614-4D2E-87CD-6893A72253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282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466" y="1"/>
            <a:ext cx="2056144" cy="480232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676" y="1"/>
            <a:ext cx="6039412" cy="480232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7966-3383-4BB8-8AC8-DA765D4553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80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55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52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29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6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20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8F19-9B25-48FE-91B9-D5EB48FEF56B}" type="datetimeFigureOut">
              <a:rPr lang="fr-FR" smtClean="0"/>
              <a:t>28/11/2014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14E5-3DF9-40F5-A7C5-7823B5CA8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26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621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3" bIns="1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6" rIns="0" bIns="1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344313" y="6530949"/>
            <a:ext cx="1900052" cy="20712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dirty="0" smtClean="0">
                <a:solidFill>
                  <a:srgbClr val="626469">
                    <a:lumMod val="50000"/>
                  </a:srgbClr>
                </a:solidFill>
              </a:rPr>
              <a:t>Schneider Electric France – mai 2014</a:t>
            </a:r>
            <a:endParaRPr lang="fr-FR" sz="700" dirty="0">
              <a:solidFill>
                <a:srgbClr val="62646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032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061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091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122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180909" indent="-1809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137" indent="-18090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</a:defRPr>
      </a:lvl2pPr>
      <a:lvl3pPr marL="901366" indent="-8410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bg2"/>
          </a:solidFill>
          <a:latin typeface="+mn-lt"/>
        </a:defRPr>
      </a:lvl3pPr>
      <a:lvl4pPr marL="1750363" indent="-22851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8199" indent="-22851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5229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2260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29291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6321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8604253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7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F127F9-4CE9-499D-89F6-F4072092CB63}" type="slidenum">
              <a:rPr lang="fr-FR" sz="800">
                <a:solidFill>
                  <a:srgbClr val="626469"/>
                </a:solidFill>
              </a:rPr>
              <a:pPr defTabSz="66174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sz="800" dirty="0">
              <a:solidFill>
                <a:srgbClr val="626469"/>
              </a:solidFill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8621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7993" bIns="107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796" rIns="0" bIns="107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344313" y="6530949"/>
            <a:ext cx="1900052" cy="20712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700" dirty="0" smtClean="0">
                <a:solidFill>
                  <a:srgbClr val="626469">
                    <a:lumMod val="50000"/>
                  </a:srgbClr>
                </a:solidFill>
              </a:rPr>
              <a:t>Schneider Electric France – mai 2014</a:t>
            </a:r>
            <a:endParaRPr lang="fr-FR" sz="700" dirty="0">
              <a:solidFill>
                <a:srgbClr val="62646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2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032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061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091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122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180909" indent="-180909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137" indent="-18090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bg2"/>
          </a:solidFill>
          <a:latin typeface="+mn-lt"/>
        </a:defRPr>
      </a:lvl2pPr>
      <a:lvl3pPr marL="901366" indent="-8410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600">
          <a:solidFill>
            <a:schemeClr val="bg2"/>
          </a:solidFill>
          <a:latin typeface="+mn-lt"/>
        </a:defRPr>
      </a:lvl3pPr>
      <a:lvl4pPr marL="1750363" indent="-22851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8199" indent="-22851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5229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2260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29291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6321" indent="-22851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676" y="0"/>
            <a:ext cx="5809896" cy="15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524" tIns="44524" rIns="91406" bIns="445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678" y="1600776"/>
            <a:ext cx="8228649" cy="525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524" tIns="44524" rIns="91406" bIns="44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>
                <a:sym typeface="Myriad Pro" pitchFamily="34" charset="0"/>
              </a:rPr>
              <a:t>Click to edit Master text styles</a:t>
            </a:r>
          </a:p>
          <a:p>
            <a:pPr lvl="1"/>
            <a:r>
              <a:rPr lang="en-US" altLang="fr-FR" smtClean="0">
                <a:sym typeface="Myriad Pro" pitchFamily="34" charset="0"/>
              </a:rPr>
              <a:t>Second level</a:t>
            </a:r>
          </a:p>
          <a:p>
            <a:pPr lvl="2"/>
            <a:r>
              <a:rPr lang="en-US" altLang="fr-FR" smtClean="0">
                <a:sym typeface="Myriad Pro" pitchFamily="34" charset="0"/>
              </a:rPr>
              <a:t>Third level</a:t>
            </a:r>
          </a:p>
          <a:p>
            <a:pPr lvl="3"/>
            <a:r>
              <a:rPr lang="en-US" altLang="fr-FR" smtClean="0">
                <a:sym typeface="Myriad Pro" pitchFamily="34" charset="0"/>
              </a:rPr>
              <a:t>Fourth level</a:t>
            </a:r>
          </a:p>
          <a:p>
            <a:pPr lvl="4"/>
            <a:r>
              <a:rPr lang="en-US" altLang="fr-FR" smtClean="0">
                <a:sym typeface="Myriad Pro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92568" y="6394466"/>
            <a:ext cx="252604" cy="287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0145" tIns="40073" rIns="80145" bIns="40073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 Bold" pitchFamily="-84" charset="0"/>
                <a:ea typeface="ＭＳ Ｐゴシック" pitchFamily="-84" charset="-128"/>
                <a:sym typeface="Calibri Bold" pitchFamily="-84" charset="0"/>
              </a:defRPr>
            </a:lvl1pPr>
            <a:lvl2pPr marL="651184" indent="-250455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2pPr>
            <a:lvl3pPr marL="1001820" indent="-200365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3pPr>
            <a:lvl4pPr marL="1402548" indent="-200365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4pPr>
            <a:lvl5pPr marL="1803277" indent="-200365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5pPr>
            <a:lvl6pPr marL="2204005" indent="-20036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6pPr>
            <a:lvl7pPr marL="2604732" indent="-20036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7pPr>
            <a:lvl8pPr marL="3005462" indent="-20036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8pPr>
            <a:lvl9pPr marL="3406190" indent="-200365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9pPr>
          </a:lstStyle>
          <a:p>
            <a:pPr defTabSz="914174" fontAlgn="base">
              <a:spcBef>
                <a:spcPct val="0"/>
              </a:spcBef>
              <a:spcAft>
                <a:spcPct val="0"/>
              </a:spcAft>
              <a:defRPr/>
            </a:pPr>
            <a:fld id="{F7E086C2-8AE5-488C-AAD7-D4F9C313CE99}" type="slidenum">
              <a:rPr lang="en-US" smtClean="0"/>
              <a:pPr defTabSz="91417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j-lt"/>
          <a:ea typeface="MS PGothic" pitchFamily="34" charset="-128"/>
          <a:cs typeface="ＭＳ Ｐゴシック" pitchFamily="-112" charset="-128"/>
          <a:sym typeface="Arial" pitchFamily="34" charset="0"/>
        </a:defRPr>
      </a:lvl1pPr>
      <a:lvl2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2pPr>
      <a:lvl3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3pPr>
      <a:lvl4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4pPr>
      <a:lvl5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5pPr>
      <a:lvl6pPr marL="402119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6pPr>
      <a:lvl7pPr marL="802849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7pPr>
      <a:lvl8pPr marL="1203576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8pPr>
      <a:lvl9pPr marL="1604304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9pPr>
    </p:titleStyle>
    <p:bodyStyle>
      <a:lvl1pPr marL="343680" indent="-342287" algn="l" rtl="0" eaLnBrk="0" fontAlgn="base" hangingPunct="0">
        <a:spcBef>
          <a:spcPts val="614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•"/>
        <a:defRPr sz="2500">
          <a:solidFill>
            <a:srgbClr val="FFFFFF"/>
          </a:solidFill>
          <a:latin typeface="+mn-lt"/>
          <a:ea typeface="MS PGothic" pitchFamily="34" charset="-128"/>
          <a:cs typeface="ＭＳ Ｐゴシック" pitchFamily="-112" charset="-128"/>
          <a:sym typeface="Myriad Pro" pitchFamily="34" charset="0"/>
        </a:defRPr>
      </a:lvl1pPr>
      <a:lvl2pPr marL="743017" indent="-285240" algn="l" rtl="0" eaLnBrk="0" fontAlgn="base" hangingPunct="0">
        <a:spcBef>
          <a:spcPts val="526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–"/>
        <a:defRPr sz="21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2pPr>
      <a:lvl3pPr marL="1143745" indent="-228193" algn="l" rtl="0" eaLnBrk="0" fontAlgn="base" hangingPunct="0">
        <a:spcBef>
          <a:spcPts val="526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•"/>
        <a:defRPr sz="21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3pPr>
      <a:lvl4pPr marL="1600129" indent="-228193" algn="l" rtl="0" eaLnBrk="0" fontAlgn="base" hangingPunct="0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–"/>
        <a:defRPr sz="14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4pPr>
      <a:lvl5pPr marL="2057905" indent="-228193" algn="l" rtl="0" eaLnBrk="0" fontAlgn="base" hangingPunct="0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14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5pPr>
      <a:lvl6pPr marL="2458635" indent="-228193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6pPr>
      <a:lvl7pPr marL="2859362" indent="-228193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7pPr>
      <a:lvl8pPr marL="3260090" indent="-228193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8pPr>
      <a:lvl9pPr marL="3660819" indent="-228193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9pPr>
    </p:bodyStyle>
    <p:otherStyle>
      <a:defPPr>
        <a:defRPr lang="fr-FR"/>
      </a:defPPr>
      <a:lvl1pPr marL="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2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5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18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13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40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36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097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25" algn="l" defTabSz="4007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676" y="0"/>
            <a:ext cx="5809896" cy="15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530" tIns="44530" rIns="91417" bIns="445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9033" y="1600776"/>
            <a:ext cx="8224575" cy="32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4530" tIns="44530" rIns="91417" bIns="44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>
                <a:sym typeface="Myriad Pro" pitchFamily="34" charset="0"/>
              </a:rPr>
              <a:t>Click to edit Master text styles</a:t>
            </a:r>
          </a:p>
          <a:p>
            <a:pPr lvl="1"/>
            <a:r>
              <a:rPr lang="en-US" altLang="fr-FR" smtClean="0">
                <a:sym typeface="Myriad Pro" pitchFamily="34" charset="0"/>
              </a:rPr>
              <a:t>Second level</a:t>
            </a:r>
          </a:p>
          <a:p>
            <a:pPr lvl="2"/>
            <a:r>
              <a:rPr lang="en-US" altLang="fr-FR" smtClean="0">
                <a:sym typeface="Myriad Pro" pitchFamily="34" charset="0"/>
              </a:rPr>
              <a:t>Third level</a:t>
            </a:r>
          </a:p>
          <a:p>
            <a:pPr lvl="3"/>
            <a:r>
              <a:rPr lang="en-US" altLang="fr-FR" smtClean="0">
                <a:sym typeface="Myriad Pro" pitchFamily="34" charset="0"/>
              </a:rPr>
              <a:t>Fourth level</a:t>
            </a:r>
          </a:p>
          <a:p>
            <a:pPr lvl="4"/>
            <a:r>
              <a:rPr lang="en-US" altLang="fr-FR" smtClean="0">
                <a:sym typeface="Myriad Pro" pitchFamily="34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92568" y="6394466"/>
            <a:ext cx="252604" cy="2879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80155" tIns="40078" rIns="80155" bIns="4007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 Bold" pitchFamily="-84" charset="0"/>
                <a:ea typeface="ＭＳ Ｐゴシック" pitchFamily="-84" charset="-128"/>
                <a:sym typeface="Calibri Bold" pitchFamily="-84" charset="0"/>
              </a:defRPr>
            </a:lvl1pPr>
            <a:lvl2pPr marL="651264" indent="-250486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2pPr>
            <a:lvl3pPr marL="1001944" indent="-200389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3pPr>
            <a:lvl4pPr marL="1402722" indent="-200389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4pPr>
            <a:lvl5pPr marL="1803500" indent="-200389" eaLnBrk="0" hangingPunct="0"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5pPr>
            <a:lvl6pPr marL="2204277" indent="-20038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6pPr>
            <a:lvl7pPr marL="2605054" indent="-20038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7pPr>
            <a:lvl8pPr marL="3005833" indent="-20038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8pPr>
            <a:lvl9pPr marL="3406611" indent="-200389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pitchFamily="34" charset="0"/>
                <a:ea typeface="ＭＳ Ｐゴシック" pitchFamily="-84" charset="-128"/>
                <a:sym typeface="Arial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7B06EB-108E-49D9-914B-B248C6FE67D9}" type="slidenum">
              <a:rPr 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6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j-lt"/>
          <a:ea typeface="MS PGothic" pitchFamily="34" charset="-128"/>
          <a:cs typeface="ＭＳ Ｐゴシック" pitchFamily="-112" charset="-128"/>
          <a:sym typeface="Arial" pitchFamily="34" charset="0"/>
        </a:defRPr>
      </a:lvl1pPr>
      <a:lvl2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2pPr>
      <a:lvl3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3pPr>
      <a:lvl4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4pPr>
      <a:lvl5pPr marL="1392" indent="-1392"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ea typeface="MS PGothic" pitchFamily="34" charset="-128"/>
          <a:cs typeface="ＭＳ Ｐゴシック" pitchFamily="-112" charset="-128"/>
          <a:sym typeface="Arial" pitchFamily="34" charset="0"/>
        </a:defRPr>
      </a:lvl5pPr>
      <a:lvl6pPr marL="402169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6pPr>
      <a:lvl7pPr marL="802948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7pPr>
      <a:lvl8pPr marL="1203725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8pPr>
      <a:lvl9pPr marL="1604502" algn="l" rtl="0" fontAlgn="base"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Arial" pitchFamily="-112" charset="0"/>
          <a:sym typeface="Arial" pitchFamily="-112" charset="0"/>
        </a:defRPr>
      </a:lvl9pPr>
    </p:titleStyle>
    <p:bodyStyle>
      <a:lvl1pPr marL="343723" indent="-342330" algn="l" rtl="0" eaLnBrk="0" fontAlgn="base" hangingPunct="0">
        <a:spcBef>
          <a:spcPts val="614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•"/>
        <a:defRPr sz="2500">
          <a:solidFill>
            <a:srgbClr val="FFFFFF"/>
          </a:solidFill>
          <a:latin typeface="+mn-lt"/>
          <a:ea typeface="MS PGothic" pitchFamily="34" charset="-128"/>
          <a:cs typeface="ＭＳ Ｐゴシック" pitchFamily="-112" charset="-128"/>
          <a:sym typeface="Myriad Pro" pitchFamily="34" charset="0"/>
        </a:defRPr>
      </a:lvl1pPr>
      <a:lvl2pPr marL="743109" indent="-285276" algn="l" rtl="0" eaLnBrk="0" fontAlgn="base" hangingPunct="0">
        <a:spcBef>
          <a:spcPts val="526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–"/>
        <a:defRPr sz="21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2pPr>
      <a:lvl3pPr marL="1143887" indent="-228221" algn="l" rtl="0" eaLnBrk="0" fontAlgn="base" hangingPunct="0">
        <a:spcBef>
          <a:spcPts val="526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•"/>
        <a:defRPr sz="21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3pPr>
      <a:lvl4pPr marL="1600327" indent="-228221" algn="l" rtl="0" eaLnBrk="0" fontAlgn="base" hangingPunct="0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–"/>
        <a:defRPr sz="14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4pPr>
      <a:lvl5pPr marL="2058160" indent="-228221" algn="l" rtl="0" eaLnBrk="0" fontAlgn="base" hangingPunct="0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34" charset="0"/>
        <a:buChar char="»"/>
        <a:defRPr sz="1400">
          <a:solidFill>
            <a:srgbClr val="FFFFFF"/>
          </a:solidFill>
          <a:latin typeface="+mn-lt"/>
          <a:ea typeface="MS PGothic" pitchFamily="34" charset="-128"/>
          <a:sym typeface="Myriad Pro" pitchFamily="34" charset="0"/>
        </a:defRPr>
      </a:lvl5pPr>
      <a:lvl6pPr marL="2458939" indent="-228221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6pPr>
      <a:lvl7pPr marL="2859716" indent="-228221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7pPr>
      <a:lvl8pPr marL="3260494" indent="-228221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8pPr>
      <a:lvl9pPr marL="3661271" indent="-228221" algn="l" rtl="0" fontAlgn="base">
        <a:spcBef>
          <a:spcPts val="351"/>
        </a:spcBef>
        <a:spcAft>
          <a:spcPct val="0"/>
        </a:spcAft>
        <a:buClr>
          <a:srgbClr val="FFFFFF"/>
        </a:buClr>
        <a:buSzPct val="100000"/>
        <a:buFont typeface="Arial" pitchFamily="-112" charset="0"/>
        <a:buChar char="»"/>
        <a:defRPr sz="1400">
          <a:solidFill>
            <a:srgbClr val="FFFFFF"/>
          </a:solidFill>
          <a:latin typeface="+mn-lt"/>
          <a:ea typeface="ＭＳ Ｐゴシック" pitchFamily="-112" charset="-128"/>
          <a:sym typeface="Myriad Pro" pitchFamily="-112" charset="0"/>
        </a:defRPr>
      </a:lvl9pPr>
    </p:bodyStyle>
    <p:otherStyle>
      <a:defPPr>
        <a:defRPr lang="fr-FR"/>
      </a:defPPr>
      <a:lvl1pPr marL="0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77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555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334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111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888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665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444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222" algn="l" defTabSz="4007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enova.com/wp-content/uploads/APC-schneider.png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28.emf"/><Relationship Id="rId5" Type="http://schemas.openxmlformats.org/officeDocument/2006/relationships/image" Target="../media/image35.png"/><Relationship Id="rId10" Type="http://schemas.openxmlformats.org/officeDocument/2006/relationships/image" Target="../media/image39.jpe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eduscol.education.fr/sti/contenu/synthese-des-traam-2013-2014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jpeg"/><Relationship Id="rId18" Type="http://schemas.openxmlformats.org/officeDocument/2006/relationships/image" Target="../media/image58.jpeg"/><Relationship Id="rId3" Type="http://schemas.openxmlformats.org/officeDocument/2006/relationships/tags" Target="../tags/tag5.xml"/><Relationship Id="rId21" Type="http://schemas.openxmlformats.org/officeDocument/2006/relationships/image" Target="../media/image61.png"/><Relationship Id="rId7" Type="http://schemas.openxmlformats.org/officeDocument/2006/relationships/image" Target="../media/image1.png"/><Relationship Id="rId12" Type="http://schemas.openxmlformats.org/officeDocument/2006/relationships/image" Target="../media/image53.jpeg"/><Relationship Id="rId17" Type="http://schemas.openxmlformats.org/officeDocument/2006/relationships/image" Target="../media/image57.jpeg"/><Relationship Id="rId2" Type="http://schemas.openxmlformats.org/officeDocument/2006/relationships/tags" Target="../tags/tag4.xml"/><Relationship Id="rId16" Type="http://schemas.openxmlformats.org/officeDocument/2006/relationships/image" Target="../media/image56.jpeg"/><Relationship Id="rId20" Type="http://schemas.openxmlformats.org/officeDocument/2006/relationships/image" Target="../media/image60.JPG"/><Relationship Id="rId1" Type="http://schemas.openxmlformats.org/officeDocument/2006/relationships/tags" Target="../tags/tag3.xml"/><Relationship Id="rId6" Type="http://schemas.openxmlformats.org/officeDocument/2006/relationships/image" Target="../media/image48.png"/><Relationship Id="rId11" Type="http://schemas.openxmlformats.org/officeDocument/2006/relationships/image" Target="../media/image52.jpg"/><Relationship Id="rId5" Type="http://schemas.openxmlformats.org/officeDocument/2006/relationships/notesSlide" Target="../notesSlides/notesSlide16.xml"/><Relationship Id="rId15" Type="http://schemas.openxmlformats.org/officeDocument/2006/relationships/image" Target="../media/image55.jpeg"/><Relationship Id="rId10" Type="http://schemas.openxmlformats.org/officeDocument/2006/relationships/image" Target="../media/image51.png"/><Relationship Id="rId19" Type="http://schemas.openxmlformats.org/officeDocument/2006/relationships/image" Target="../media/image59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0.jpeg"/><Relationship Id="rId14" Type="http://schemas.openxmlformats.org/officeDocument/2006/relationships/image" Target="../media/image5.jpeg"/><Relationship Id="rId22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captim.isae.fr/videos/?video=MEDIA14022610293634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ptim.isae.fr/videos/?video=MEDIA140226144148372" TargetMode="External"/><Relationship Id="rId5" Type="http://schemas.openxmlformats.org/officeDocument/2006/relationships/hyperlink" Target="http://captim.isae.fr/videos/?video=MEDIA140226140028356" TargetMode="External"/><Relationship Id="rId4" Type="http://schemas.openxmlformats.org/officeDocument/2006/relationships/hyperlink" Target="http://video.isae.fr/channels/moocprerequi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3" y="3838560"/>
            <a:ext cx="6400800" cy="2547514"/>
          </a:xfrm>
        </p:spPr>
        <p:txBody>
          <a:bodyPr>
            <a:normAutofit/>
          </a:bodyPr>
          <a:lstStyle/>
          <a:p>
            <a:r>
              <a:rPr lang="fr-FR" sz="2800" b="1" dirty="0"/>
              <a:t>Lycée D’Artagnan - Nogaro</a:t>
            </a:r>
          </a:p>
          <a:p>
            <a:r>
              <a:rPr lang="fr-FR" sz="2800" b="1" dirty="0"/>
              <a:t>ISAE - Toulouse</a:t>
            </a:r>
          </a:p>
          <a:p>
            <a:r>
              <a:rPr lang="fr-FR" sz="2800" b="1" dirty="0"/>
              <a:t>Lycée Dorian - Paris</a:t>
            </a: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 smtClean="0"/>
              <a:t>TraAM</a:t>
            </a:r>
            <a:r>
              <a:rPr lang="fr-FR" dirty="0" smtClean="0"/>
              <a:t> STI - Paris Toulouse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1274762" y="2636914"/>
            <a:ext cx="6598920" cy="1061034"/>
          </a:xfrm>
          <a:prstGeom prst="roundRect">
            <a:avLst/>
          </a:prstGeom>
          <a:gradFill>
            <a:gsLst>
              <a:gs pos="23000">
                <a:schemeClr val="accent1">
                  <a:lumMod val="5000"/>
                  <a:lumOff val="95000"/>
                </a:schemeClr>
              </a:gs>
              <a:gs pos="54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06" tIns="45703" rIns="91406" bIns="45703" anchor="t" anchorCtr="0"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  <a:bevelB w="38100" h="38100"/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4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fr-FR" sz="20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 EDUCATION  &amp; NUMERIQUE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Apprendre avec les </a:t>
            </a:r>
            <a:r>
              <a:rPr lang="fr-FR" sz="2000" b="1" dirty="0" err="1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MOOCs</a:t>
            </a:r>
            <a:endParaRPr lang="fr-FR" sz="2000" b="1" dirty="0">
              <a:solidFill>
                <a:srgbClr val="FFFFFF"/>
              </a:solidFill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100" b="1" dirty="0">
                <a:solidFill>
                  <a:srgbClr val="FFFFFF"/>
                </a:solidFill>
                <a:latin typeface="Arial"/>
                <a:ea typeface="Calibri"/>
                <a:cs typeface="Times New Roman"/>
              </a:rPr>
              <a:t>  </a:t>
            </a:r>
            <a:endParaRPr lang="fr-FR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0" name="Imag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2892"/>
            <a:ext cx="2538551" cy="179554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79" y="291249"/>
            <a:ext cx="2747523" cy="186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17" y="5733259"/>
            <a:ext cx="1664335" cy="546735"/>
          </a:xfrm>
          <a:prstGeom prst="rect">
            <a:avLst/>
          </a:prstGeom>
        </p:spPr>
      </p:pic>
      <p:pic>
        <p:nvPicPr>
          <p:cNvPr id="13" name="Image 12" descr="Logo Thalès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71" y="5620228"/>
            <a:ext cx="1750695" cy="7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19" y="408931"/>
            <a:ext cx="1643283" cy="16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48" y="2708922"/>
            <a:ext cx="895525" cy="91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0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2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pture d’écran 2014-03-10 à 17.31.0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662" y="0"/>
            <a:ext cx="4511338" cy="6858000"/>
          </a:xfrm>
          <a:prstGeom prst="rect">
            <a:avLst/>
          </a:prstGeom>
        </p:spPr>
      </p:pic>
      <p:pic>
        <p:nvPicPr>
          <p:cNvPr id="8" name="Picture 5" descr="Logo SE A4 Blan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04859" y="6120056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2694" y="297884"/>
            <a:ext cx="4301513" cy="927802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fr-FR" sz="2400" kern="0" dirty="0">
                <a:solidFill>
                  <a:srgbClr val="FFFFFF"/>
                </a:solidFill>
                <a:cs typeface="SEOptimistLight"/>
              </a:rPr>
              <a:t>Engagé </a:t>
            </a:r>
          </a:p>
          <a:p>
            <a:r>
              <a:rPr lang="fr-FR" sz="2400" kern="0" dirty="0">
                <a:solidFill>
                  <a:srgbClr val="FFFFFF"/>
                </a:solidFill>
                <a:cs typeface="SEOptimistBlack"/>
              </a:rPr>
              <a:t>dans la transition énergétique</a:t>
            </a:r>
          </a:p>
          <a:p>
            <a:pPr>
              <a:lnSpc>
                <a:spcPts val="5000"/>
              </a:lnSpc>
            </a:pPr>
            <a:endParaRPr lang="fr-FR" sz="2400" kern="0" dirty="0">
              <a:solidFill>
                <a:srgbClr val="FFFFFF"/>
              </a:solidFill>
              <a:cs typeface="SEOptimist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035" y="1674152"/>
            <a:ext cx="4336272" cy="3739451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La transition énergétique :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levier pour la création de valeur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et d’emplois pérennes,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non délocalisables.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SzPct val="130000"/>
            </a:pPr>
            <a:r>
              <a:rPr lang="fr-FR" sz="1400" dirty="0">
                <a:solidFill>
                  <a:srgbClr val="FFFFFF"/>
                </a:solidFill>
              </a:rPr>
              <a:t>Schneider Electric s’engage à travers</a:t>
            </a:r>
            <a:br>
              <a:rPr lang="fr-FR" sz="1400" dirty="0">
                <a:solidFill>
                  <a:srgbClr val="FFFFFF"/>
                </a:solidFill>
              </a:rPr>
            </a:br>
            <a:r>
              <a:rPr lang="fr-FR" sz="1400" dirty="0">
                <a:solidFill>
                  <a:srgbClr val="FFFFFF"/>
                </a:solidFill>
              </a:rPr>
              <a:t>de nombreuses actions :</a:t>
            </a:r>
          </a:p>
          <a:p>
            <a:pPr marL="90454" indent="-90454" fontAlgn="base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1200" dirty="0">
                <a:solidFill>
                  <a:srgbClr val="FFFFFF"/>
                </a:solidFill>
              </a:rPr>
              <a:t>des propositions concrètes</a:t>
            </a:r>
            <a:br>
              <a:rPr lang="fr-FR" sz="1200" dirty="0">
                <a:solidFill>
                  <a:srgbClr val="FFFFFF"/>
                </a:solidFill>
              </a:rPr>
            </a:br>
            <a:r>
              <a:rPr lang="fr-FR" sz="1200" dirty="0">
                <a:solidFill>
                  <a:srgbClr val="FFFFFF"/>
                </a:solidFill>
              </a:rPr>
              <a:t>pour “consommer moins et mieux”</a:t>
            </a:r>
          </a:p>
          <a:p>
            <a:pPr marL="90454" indent="-90454" fontAlgn="base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1200" dirty="0">
                <a:solidFill>
                  <a:srgbClr val="FFFFFF"/>
                </a:solidFill>
              </a:rPr>
              <a:t>un accompagnement des évolutions</a:t>
            </a:r>
            <a:br>
              <a:rPr lang="fr-FR" sz="1200" dirty="0">
                <a:solidFill>
                  <a:srgbClr val="FFFFFF"/>
                </a:solidFill>
              </a:rPr>
            </a:br>
            <a:r>
              <a:rPr lang="fr-FR" sz="1200" dirty="0">
                <a:solidFill>
                  <a:srgbClr val="FFFFFF"/>
                </a:solidFill>
              </a:rPr>
              <a:t>des métiers de l’énergie</a:t>
            </a:r>
          </a:p>
          <a:p>
            <a:pPr marL="90454" indent="-90454" fontAlgn="base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1200" dirty="0">
                <a:solidFill>
                  <a:srgbClr val="FFFFFF"/>
                </a:solidFill>
              </a:rPr>
              <a:t>une forte implication dans la création des smart grids, l’intégration des EnR, le développement du véhicule électrique…</a:t>
            </a:r>
          </a:p>
          <a:p>
            <a:pPr marL="90454" indent="-90454" fontAlgn="base">
              <a:spcBef>
                <a:spcPct val="0"/>
              </a:spcBef>
              <a:spcAft>
                <a:spcPts val="40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fr-FR" sz="1200" dirty="0">
                <a:solidFill>
                  <a:srgbClr val="FFFFFF"/>
                </a:solidFill>
              </a:rPr>
              <a:t>une sensibilisation des utilisateurs pour les motiver à faire évoluer leurs comportements “énergétiques”</a:t>
            </a:r>
          </a:p>
        </p:txBody>
      </p:sp>
    </p:spTree>
    <p:extLst>
      <p:ext uri="{BB962C8B-B14F-4D97-AF65-F5344CB8AC3E}">
        <p14:creationId xmlns:p14="http://schemas.microsoft.com/office/powerpoint/2010/main" val="2539486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2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56124" y="0"/>
            <a:ext cx="45878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352188" y="297744"/>
            <a:ext cx="3923253" cy="1500163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fr-FR" sz="2400" kern="0" dirty="0">
                <a:solidFill>
                  <a:srgbClr val="FFFFFF"/>
                </a:solidFill>
                <a:cs typeface="SEOptimistLight"/>
              </a:rPr>
              <a:t>Engagé</a:t>
            </a:r>
            <a:br>
              <a:rPr lang="fr-FR" sz="2400" kern="0" dirty="0">
                <a:solidFill>
                  <a:srgbClr val="FFFFFF"/>
                </a:solidFill>
                <a:cs typeface="SEOptimistLight"/>
              </a:rPr>
            </a:br>
            <a:r>
              <a:rPr lang="fr-FR" sz="2400" kern="0" dirty="0">
                <a:solidFill>
                  <a:srgbClr val="FFFFFF"/>
                </a:solidFill>
                <a:cs typeface="SEOptimistBlack"/>
              </a:rPr>
              <a:t>dans le développement </a:t>
            </a:r>
            <a:br>
              <a:rPr lang="fr-FR" sz="2400" kern="0" dirty="0">
                <a:solidFill>
                  <a:srgbClr val="FFFFFF"/>
                </a:solidFill>
                <a:cs typeface="SEOptimistBlack"/>
              </a:rPr>
            </a:br>
            <a:r>
              <a:rPr lang="fr-FR" sz="2400" kern="0" dirty="0">
                <a:solidFill>
                  <a:srgbClr val="FFFFFF"/>
                </a:solidFill>
                <a:cs typeface="SEOptimistBlack"/>
              </a:rPr>
              <a:t>des smart grids</a:t>
            </a:r>
          </a:p>
          <a:p>
            <a:endParaRPr lang="fr-FR" sz="2400" kern="0" dirty="0">
              <a:solidFill>
                <a:srgbClr val="FFFFFF"/>
              </a:solidFill>
              <a:cs typeface="SEOptimistLight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"/>
          <a:stretch>
            <a:fillRect/>
          </a:stretch>
        </p:blipFill>
        <p:spPr bwMode="auto">
          <a:xfrm>
            <a:off x="3712953" y="2061685"/>
            <a:ext cx="5460873" cy="35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e 55"/>
          <p:cNvGrpSpPr/>
          <p:nvPr/>
        </p:nvGrpSpPr>
        <p:grpSpPr>
          <a:xfrm>
            <a:off x="5044589" y="2378793"/>
            <a:ext cx="263214" cy="261610"/>
            <a:chOff x="334101" y="5547326"/>
            <a:chExt cx="282749" cy="281025"/>
          </a:xfrm>
        </p:grpSpPr>
        <p:sp>
          <p:nvSpPr>
            <p:cNvPr id="75" name="Larme 56"/>
            <p:cNvSpPr/>
            <p:nvPr/>
          </p:nvSpPr>
          <p:spPr>
            <a:xfrm>
              <a:off x="348155" y="5565705"/>
              <a:ext cx="238125" cy="238125"/>
            </a:xfrm>
            <a:prstGeom prst="teardrop">
              <a:avLst/>
            </a:prstGeom>
            <a:solidFill>
              <a:srgbClr val="B10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34101" y="5547326"/>
              <a:ext cx="282749" cy="281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950386" y="2583014"/>
            <a:ext cx="475099" cy="22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78" name="Groupe 60"/>
          <p:cNvGrpSpPr/>
          <p:nvPr/>
        </p:nvGrpSpPr>
        <p:grpSpPr>
          <a:xfrm>
            <a:off x="7776229" y="2564984"/>
            <a:ext cx="263214" cy="261610"/>
            <a:chOff x="7992865" y="2401660"/>
            <a:chExt cx="282749" cy="281026"/>
          </a:xfrm>
        </p:grpSpPr>
        <p:sp>
          <p:nvSpPr>
            <p:cNvPr id="79" name="Larme 52"/>
            <p:cNvSpPr/>
            <p:nvPr/>
          </p:nvSpPr>
          <p:spPr>
            <a:xfrm>
              <a:off x="7996500" y="2409556"/>
              <a:ext cx="238125" cy="238125"/>
            </a:xfrm>
            <a:prstGeom prst="teardrop">
              <a:avLst/>
            </a:prstGeom>
            <a:solidFill>
              <a:srgbClr val="0000C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992865" y="2401660"/>
              <a:ext cx="282749" cy="2810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523388" y="4246110"/>
            <a:ext cx="276336" cy="237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370236" y="4785415"/>
            <a:ext cx="475099" cy="227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83" name="Groupe 49"/>
          <p:cNvGrpSpPr/>
          <p:nvPr/>
        </p:nvGrpSpPr>
        <p:grpSpPr>
          <a:xfrm>
            <a:off x="7521666" y="4855235"/>
            <a:ext cx="263214" cy="261610"/>
            <a:chOff x="317569" y="2955115"/>
            <a:chExt cx="282749" cy="281025"/>
          </a:xfrm>
        </p:grpSpPr>
        <p:sp>
          <p:nvSpPr>
            <p:cNvPr id="84" name="Larme 50"/>
            <p:cNvSpPr/>
            <p:nvPr/>
          </p:nvSpPr>
          <p:spPr>
            <a:xfrm>
              <a:off x="317884" y="2970990"/>
              <a:ext cx="238125" cy="238125"/>
            </a:xfrm>
            <a:prstGeom prst="teardrop">
              <a:avLst/>
            </a:prstGeom>
            <a:solidFill>
              <a:srgbClr val="87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17569" y="2955115"/>
              <a:ext cx="282749" cy="281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6" name="Groupe 64"/>
          <p:cNvGrpSpPr/>
          <p:nvPr/>
        </p:nvGrpSpPr>
        <p:grpSpPr>
          <a:xfrm>
            <a:off x="8410993" y="4357684"/>
            <a:ext cx="263313" cy="261610"/>
            <a:chOff x="344413" y="3939307"/>
            <a:chExt cx="282857" cy="281026"/>
          </a:xfrm>
        </p:grpSpPr>
        <p:sp>
          <p:nvSpPr>
            <p:cNvPr id="87" name="Larme 65"/>
            <p:cNvSpPr/>
            <p:nvPr/>
          </p:nvSpPr>
          <p:spPr>
            <a:xfrm>
              <a:off x="344413" y="3959869"/>
              <a:ext cx="238125" cy="238125"/>
            </a:xfrm>
            <a:prstGeom prst="teardrop">
              <a:avLst/>
            </a:prstGeom>
            <a:solidFill>
              <a:srgbClr val="4FA600"/>
            </a:solidFill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44519" y="3939307"/>
              <a:ext cx="282751" cy="28102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4035008" y="2396112"/>
            <a:ext cx="475099" cy="295810"/>
          </a:xfrm>
          <a:prstGeom prst="rect">
            <a:avLst/>
          </a:prstGeom>
          <a:solidFill>
            <a:srgbClr val="42B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0" name="Larme 30"/>
          <p:cNvSpPr/>
          <p:nvPr/>
        </p:nvSpPr>
        <p:spPr>
          <a:xfrm>
            <a:off x="165415" y="3996730"/>
            <a:ext cx="238125" cy="238125"/>
          </a:xfrm>
          <a:prstGeom prst="teardrop">
            <a:avLst/>
          </a:prstGeom>
          <a:solidFill>
            <a:srgbClr val="0000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78988" y="2427412"/>
            <a:ext cx="3655099" cy="230798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fontAlgn="base"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 Intégrer de nouvelles sources de production d’</a:t>
            </a:r>
            <a:r>
              <a:rPr lang="fr-FR" sz="900" dirty="0" err="1">
                <a:solidFill>
                  <a:srgbClr val="FFFFFF"/>
                </a:solidFill>
              </a:rPr>
              <a:t>EnR</a:t>
            </a:r>
            <a:r>
              <a:rPr lang="fr-FR" sz="900" dirty="0">
                <a:solidFill>
                  <a:srgbClr val="FFFFFF"/>
                </a:solidFill>
              </a:rPr>
              <a:t> décentralisées </a:t>
            </a:r>
            <a:endParaRPr lang="fr-FR" sz="900" baseline="-25000" dirty="0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06288" y="2694370"/>
            <a:ext cx="4211341" cy="446242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1100" b="1" dirty="0">
                <a:solidFill>
                  <a:srgbClr val="FFFFFF"/>
                </a:solidFill>
              </a:rPr>
              <a:t>Distribution intelligente pour un réseau plus réactif et stable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78991" y="2873551"/>
            <a:ext cx="3770194" cy="369298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marL="84106" indent="-84106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Assurer une distribution plus automatisée, plus flexible, pour intégrer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les énergies renouvelables tout en optimisant l’offre et la demande</a:t>
            </a:r>
          </a:p>
        </p:txBody>
      </p:sp>
      <p:sp>
        <p:nvSpPr>
          <p:cNvPr id="94" name="Rectangle 93"/>
          <p:cNvSpPr/>
          <p:nvPr/>
        </p:nvSpPr>
        <p:spPr>
          <a:xfrm>
            <a:off x="378992" y="3274475"/>
            <a:ext cx="3772311" cy="261576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FFFFFF"/>
                </a:solidFill>
              </a:rPr>
              <a:t>Efficacité énergétique active et gestion de l’énergie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78990" y="3465591"/>
            <a:ext cx="2433290" cy="369298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marL="87280" indent="-8728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Rendre l’énergie plus visible et permettre 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à chacun de maîtriser ses consommations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78989" y="3904484"/>
            <a:ext cx="1587225" cy="276965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FFFFFF"/>
                </a:solidFill>
              </a:rPr>
              <a:t>Véhicule électrique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06288" y="4102903"/>
            <a:ext cx="4246023" cy="374584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 Développer des infrastructures sûres, accessibles, intelligentes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 Intégrer les capacités de stockage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8992" y="4584714"/>
            <a:ext cx="3222288" cy="261576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FFFFFF"/>
                </a:solidFill>
              </a:rPr>
              <a:t>« Demand-</a:t>
            </a:r>
            <a:r>
              <a:rPr lang="fr-FR" sz="1100" b="1" dirty="0" err="1">
                <a:solidFill>
                  <a:srgbClr val="FFFFFF"/>
                </a:solidFill>
              </a:rPr>
              <a:t>response</a:t>
            </a:r>
            <a:r>
              <a:rPr lang="fr-FR" sz="1100" b="1" dirty="0">
                <a:solidFill>
                  <a:srgbClr val="FFFFFF"/>
                </a:solidFill>
              </a:rPr>
              <a:t> » : gestion en temps réel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78987" y="4766235"/>
            <a:ext cx="4038546" cy="374584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 Anticiper les consommations d’énergie pour adapter la production.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sz="900" dirty="0">
                <a:solidFill>
                  <a:srgbClr val="FFFFFF"/>
                </a:solidFill>
              </a:rPr>
              <a:t> Eviter l’utilisation et/ou la construction de centrales à combustibles fossiles</a:t>
            </a:r>
          </a:p>
        </p:txBody>
      </p:sp>
      <p:grpSp>
        <p:nvGrpSpPr>
          <p:cNvPr id="100" name="Groupe 33"/>
          <p:cNvGrpSpPr/>
          <p:nvPr/>
        </p:nvGrpSpPr>
        <p:grpSpPr>
          <a:xfrm>
            <a:off x="158819" y="2307925"/>
            <a:ext cx="263214" cy="261610"/>
            <a:chOff x="337213" y="2117725"/>
            <a:chExt cx="263214" cy="261608"/>
          </a:xfrm>
        </p:grpSpPr>
        <p:sp>
          <p:nvSpPr>
            <p:cNvPr id="101" name="Larme 27"/>
            <p:cNvSpPr/>
            <p:nvPr/>
          </p:nvSpPr>
          <p:spPr>
            <a:xfrm>
              <a:off x="344412" y="2136775"/>
              <a:ext cx="238125" cy="23812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7213" y="2117725"/>
              <a:ext cx="263214" cy="261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03" name="Groupe 48"/>
          <p:cNvGrpSpPr/>
          <p:nvPr/>
        </p:nvGrpSpPr>
        <p:grpSpPr>
          <a:xfrm>
            <a:off x="169333" y="2778079"/>
            <a:ext cx="263214" cy="261610"/>
            <a:chOff x="317569" y="2955115"/>
            <a:chExt cx="263214" cy="261608"/>
          </a:xfrm>
        </p:grpSpPr>
        <p:sp>
          <p:nvSpPr>
            <p:cNvPr id="104" name="Larme 5"/>
            <p:cNvSpPr/>
            <p:nvPr/>
          </p:nvSpPr>
          <p:spPr>
            <a:xfrm>
              <a:off x="317884" y="2970990"/>
              <a:ext cx="238125" cy="238125"/>
            </a:xfrm>
            <a:prstGeom prst="teardrop">
              <a:avLst/>
            </a:prstGeom>
            <a:solidFill>
              <a:srgbClr val="87D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17569" y="2955115"/>
              <a:ext cx="263214" cy="261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06" name="Groupe 63"/>
          <p:cNvGrpSpPr/>
          <p:nvPr/>
        </p:nvGrpSpPr>
        <p:grpSpPr>
          <a:xfrm>
            <a:off x="167423" y="3351368"/>
            <a:ext cx="263321" cy="261610"/>
            <a:chOff x="344413" y="3950344"/>
            <a:chExt cx="263321" cy="261608"/>
          </a:xfrm>
        </p:grpSpPr>
        <p:sp>
          <p:nvSpPr>
            <p:cNvPr id="107" name="Larme 28"/>
            <p:cNvSpPr/>
            <p:nvPr/>
          </p:nvSpPr>
          <p:spPr>
            <a:xfrm>
              <a:off x="344413" y="3959869"/>
              <a:ext cx="238125" cy="238125"/>
            </a:xfrm>
            <a:prstGeom prst="teardrop">
              <a:avLst/>
            </a:prstGeom>
            <a:solidFill>
              <a:srgbClr val="4FA600"/>
            </a:solidFill>
            <a:ln w="3175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44520" y="3950344"/>
              <a:ext cx="263214" cy="26160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61781" y="3988830"/>
            <a:ext cx="263145" cy="261576"/>
          </a:xfrm>
          <a:prstGeom prst="rect">
            <a:avLst/>
          </a:prstGeom>
          <a:ln>
            <a:noFill/>
          </a:ln>
        </p:spPr>
        <p:txBody>
          <a:bodyPr wrap="none" lIns="91406" tIns="45703" rIns="91406" bIns="45703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1100" b="1" dirty="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110" name="Groupe 54"/>
          <p:cNvGrpSpPr/>
          <p:nvPr/>
        </p:nvGrpSpPr>
        <p:grpSpPr>
          <a:xfrm>
            <a:off x="151361" y="4651378"/>
            <a:ext cx="263214" cy="261610"/>
            <a:chOff x="334101" y="5547326"/>
            <a:chExt cx="263214" cy="261608"/>
          </a:xfrm>
        </p:grpSpPr>
        <p:sp>
          <p:nvSpPr>
            <p:cNvPr id="111" name="Larme 31"/>
            <p:cNvSpPr/>
            <p:nvPr/>
          </p:nvSpPr>
          <p:spPr>
            <a:xfrm>
              <a:off x="348155" y="5565705"/>
              <a:ext cx="238125" cy="238125"/>
            </a:xfrm>
            <a:prstGeom prst="teardrop">
              <a:avLst/>
            </a:prstGeom>
            <a:solidFill>
              <a:srgbClr val="B100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34101" y="5547326"/>
              <a:ext cx="263214" cy="261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378992" y="2246975"/>
            <a:ext cx="2375903" cy="261576"/>
          </a:xfrm>
          <a:prstGeom prst="rect">
            <a:avLst/>
          </a:prstGeom>
        </p:spPr>
        <p:txBody>
          <a:bodyPr wrap="none" lIns="91406" tIns="45703" rIns="91406" bIns="45703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1100" b="1" dirty="0">
                <a:solidFill>
                  <a:srgbClr val="FFFFFF"/>
                </a:solidFill>
              </a:rPr>
              <a:t>Production intelligente d’énergie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631900" y="5322444"/>
            <a:ext cx="268686" cy="247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116" name="Groupe 41"/>
          <p:cNvGrpSpPr/>
          <p:nvPr/>
        </p:nvGrpSpPr>
        <p:grpSpPr>
          <a:xfrm>
            <a:off x="6681861" y="5363002"/>
            <a:ext cx="263214" cy="261610"/>
            <a:chOff x="337212" y="2117723"/>
            <a:chExt cx="282749" cy="281025"/>
          </a:xfrm>
        </p:grpSpPr>
        <p:sp>
          <p:nvSpPr>
            <p:cNvPr id="117" name="Larme 46"/>
            <p:cNvSpPr/>
            <p:nvPr/>
          </p:nvSpPr>
          <p:spPr>
            <a:xfrm>
              <a:off x="344412" y="2136775"/>
              <a:ext cx="238125" cy="238125"/>
            </a:xfrm>
            <a:prstGeom prst="teardrop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337212" y="2117723"/>
              <a:ext cx="282749" cy="2810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fr-FR" sz="11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pic>
        <p:nvPicPr>
          <p:cNvPr id="50" name="Picture 5" descr="Logo SE A4 Blanc"/>
          <p:cNvPicPr>
            <a:picLocks noChangeAspect="1" noChangeArrowheads="1"/>
          </p:cNvPicPr>
          <p:nvPr/>
        </p:nvPicPr>
        <p:blipFill>
          <a:blip r:embed="rId4" cstate="screen">
            <a:lum bright="-40000" contrast="-40000"/>
          </a:blip>
          <a:srcRect/>
          <a:stretch>
            <a:fillRect/>
          </a:stretch>
        </p:blipFill>
        <p:spPr bwMode="auto">
          <a:xfrm>
            <a:off x="7321120" y="6125680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69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2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5210421" y="2156350"/>
            <a:ext cx="2571097" cy="1465232"/>
            <a:chOff x="5224065" y="2361062"/>
            <a:chExt cx="2571097" cy="1465232"/>
          </a:xfrm>
        </p:grpSpPr>
        <p:sp>
          <p:nvSpPr>
            <p:cNvPr id="17" name="Rectangle à coins arrondis 16"/>
            <p:cNvSpPr/>
            <p:nvPr/>
          </p:nvSpPr>
          <p:spPr bwMode="auto">
            <a:xfrm>
              <a:off x="5224065" y="2361062"/>
              <a:ext cx="2571097" cy="1465232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>
              <a:solidFill>
                <a:srgbClr val="42B4E6"/>
              </a:solidFill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EOptimist" pitchFamily="2" charset="0"/>
                <a:buNone/>
                <a:defRPr/>
              </a:pPr>
              <a:r>
                <a:rPr lang="fr-FR" sz="1200" b="1" dirty="0">
                  <a:solidFill>
                    <a:srgbClr val="42B4E6"/>
                  </a:solidFill>
                </a:rPr>
                <a:t>Distributeurs </a:t>
              </a:r>
              <a:endParaRPr lang="fr-FR" sz="1400" b="1" dirty="0">
                <a:solidFill>
                  <a:srgbClr val="42B4E6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302679" y="2660016"/>
              <a:ext cx="1008227" cy="436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565516" y="2678116"/>
              <a:ext cx="992354" cy="635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05629" y="3231089"/>
              <a:ext cx="994872" cy="469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e 26"/>
          <p:cNvGrpSpPr/>
          <p:nvPr/>
        </p:nvGrpSpPr>
        <p:grpSpPr>
          <a:xfrm>
            <a:off x="6450071" y="3401249"/>
            <a:ext cx="2571097" cy="899858"/>
            <a:chOff x="5225606" y="3906211"/>
            <a:chExt cx="2571097" cy="899858"/>
          </a:xfrm>
        </p:grpSpPr>
        <p:sp>
          <p:nvSpPr>
            <p:cNvPr id="19" name="Rectangle à coins arrondis 18"/>
            <p:cNvSpPr/>
            <p:nvPr/>
          </p:nvSpPr>
          <p:spPr bwMode="auto">
            <a:xfrm>
              <a:off x="5225606" y="3906211"/>
              <a:ext cx="2571097" cy="899858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>
              <a:solidFill>
                <a:srgbClr val="42B4E6"/>
              </a:solidFill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EOptimist" pitchFamily="2" charset="0"/>
                <a:buNone/>
                <a:defRPr/>
              </a:pPr>
              <a:r>
                <a:rPr lang="fr-FR" sz="1200" b="1" dirty="0">
                  <a:solidFill>
                    <a:srgbClr val="42B4E6"/>
                  </a:solidFill>
                </a:rPr>
                <a:t>Artisans, installateurs</a:t>
              </a:r>
              <a:endParaRPr lang="fr-FR" sz="1100" b="1" dirty="0">
                <a:solidFill>
                  <a:srgbClr val="42B4E6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25219" y="4275790"/>
              <a:ext cx="649043" cy="424375"/>
            </a:xfrm>
            <a:prstGeom prst="roundRect">
              <a:avLst>
                <a:gd name="adj" fmla="val 24427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032" name="Picture 8" descr="http://ephicere.files.wordpress.com/2012/10/ecoxpert.jpg?w=279&amp;h=145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380961" y="4173204"/>
              <a:ext cx="924312" cy="480378"/>
            </a:xfrm>
            <a:prstGeom prst="rect">
              <a:avLst/>
            </a:prstGeom>
            <a:noFill/>
          </p:spPr>
        </p:pic>
      </p:grpSp>
      <p:grpSp>
        <p:nvGrpSpPr>
          <p:cNvPr id="29" name="Groupe 28"/>
          <p:cNvGrpSpPr/>
          <p:nvPr/>
        </p:nvGrpSpPr>
        <p:grpSpPr>
          <a:xfrm>
            <a:off x="5847673" y="5149924"/>
            <a:ext cx="2571097" cy="898318"/>
            <a:chOff x="5247171" y="5859599"/>
            <a:chExt cx="2571097" cy="898318"/>
          </a:xfrm>
        </p:grpSpPr>
        <p:sp>
          <p:nvSpPr>
            <p:cNvPr id="24" name="Rectangle à coins arrondis 23"/>
            <p:cNvSpPr/>
            <p:nvPr/>
          </p:nvSpPr>
          <p:spPr bwMode="auto">
            <a:xfrm>
              <a:off x="5247171" y="5859599"/>
              <a:ext cx="2571097" cy="898318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>
              <a:solidFill>
                <a:srgbClr val="42B4E6"/>
              </a:solidFill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b="1" dirty="0">
                  <a:solidFill>
                    <a:srgbClr val="42B4E6"/>
                  </a:solidFill>
                </a:rPr>
                <a:t>Partenaires APC</a:t>
              </a:r>
              <a:endParaRPr lang="fr-FR" sz="1100" b="1" dirty="0">
                <a:solidFill>
                  <a:srgbClr val="42B4E6"/>
                </a:solidFill>
              </a:endParaRPr>
            </a:p>
          </p:txBody>
        </p:sp>
        <p:pic>
          <p:nvPicPr>
            <p:cNvPr id="1036" name="Picture 12" descr="APC-schneider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5336484" y="6143297"/>
              <a:ext cx="649533" cy="548376"/>
            </a:xfrm>
            <a:prstGeom prst="rect">
              <a:avLst/>
            </a:prstGeom>
            <a:noFill/>
          </p:spPr>
        </p:pic>
      </p:grpSp>
      <p:grpSp>
        <p:nvGrpSpPr>
          <p:cNvPr id="28" name="Groupe 27"/>
          <p:cNvGrpSpPr/>
          <p:nvPr/>
        </p:nvGrpSpPr>
        <p:grpSpPr>
          <a:xfrm>
            <a:off x="5268092" y="4287030"/>
            <a:ext cx="2571097" cy="898318"/>
            <a:chOff x="5227145" y="4887526"/>
            <a:chExt cx="2571097" cy="898318"/>
          </a:xfrm>
        </p:grpSpPr>
        <p:sp>
          <p:nvSpPr>
            <p:cNvPr id="23" name="Rectangle à coins arrondis 22"/>
            <p:cNvSpPr/>
            <p:nvPr/>
          </p:nvSpPr>
          <p:spPr bwMode="auto">
            <a:xfrm>
              <a:off x="5227145" y="4887526"/>
              <a:ext cx="2571097" cy="898318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>
              <a:solidFill>
                <a:srgbClr val="42B4E6"/>
              </a:solidFill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EOptimist" pitchFamily="2" charset="0"/>
                <a:buNone/>
                <a:defRPr/>
              </a:pPr>
              <a:r>
                <a:rPr lang="fr-FR" sz="1200" b="1" dirty="0">
                  <a:solidFill>
                    <a:srgbClr val="42B4E6"/>
                  </a:solidFill>
                </a:rPr>
                <a:t>Intégrateurs de systèmes</a:t>
              </a:r>
              <a:endParaRPr lang="fr-FR" sz="1100" b="1" dirty="0">
                <a:solidFill>
                  <a:srgbClr val="42B4E6"/>
                </a:solidFill>
              </a:endParaRPr>
            </a:p>
          </p:txBody>
        </p:sp>
        <p:pic>
          <p:nvPicPr>
            <p:cNvPr id="1039" name="Picture 15" descr="C:\Users\SESA48490\Desktop\SI Alliance Logo.jp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331586" y="5206313"/>
              <a:ext cx="1111048" cy="335825"/>
            </a:xfrm>
            <a:prstGeom prst="rect">
              <a:avLst/>
            </a:prstGeom>
            <a:noFill/>
          </p:spPr>
        </p:pic>
      </p:grpSp>
      <p:pic>
        <p:nvPicPr>
          <p:cNvPr id="25" name="Picture 5" descr="Logo SE A4 Blanc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296152" y="6124409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ZoneTexte 29"/>
          <p:cNvSpPr txBox="1"/>
          <p:nvPr/>
        </p:nvSpPr>
        <p:spPr>
          <a:xfrm>
            <a:off x="301217" y="1997398"/>
            <a:ext cx="4542091" cy="2954621"/>
          </a:xfrm>
          <a:prstGeom prst="rect">
            <a:avLst/>
          </a:prstGeom>
          <a:noFill/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FFFFFF"/>
                </a:solidFill>
              </a:rPr>
              <a:t>Développer des partenariats forts</a:t>
            </a:r>
          </a:p>
          <a:p>
            <a:pPr marL="90454" indent="-90454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r-FR" sz="1100" dirty="0">
                <a:solidFill>
                  <a:srgbClr val="FFFFFF"/>
                </a:solidFill>
              </a:rPr>
              <a:t>Des programmes spécialement conçus</a:t>
            </a:r>
            <a:br>
              <a:rPr lang="fr-FR" sz="11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pour chaque profil métier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fr-FR" sz="1600" dirty="0">
              <a:solidFill>
                <a:srgbClr val="FFFFFF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fr-FR" dirty="0" smtClean="0">
                <a:solidFill>
                  <a:srgbClr val="FFFFFF"/>
                </a:solidFill>
              </a:rPr>
              <a:t>Accompagner les acteurs de la filière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pour gagner en compétences 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et s’adapter aux nouveaux enjeux 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de </a:t>
            </a:r>
            <a:r>
              <a:rPr lang="fr-FR" dirty="0">
                <a:solidFill>
                  <a:srgbClr val="FFFFFF"/>
                </a:solidFill>
              </a:rPr>
              <a:t>la gestion de </a:t>
            </a:r>
            <a:r>
              <a:rPr lang="fr-FR" dirty="0" smtClean="0">
                <a:solidFill>
                  <a:srgbClr val="FFFFFF"/>
                </a:solidFill>
              </a:rPr>
              <a:t>l’énergie</a:t>
            </a:r>
          </a:p>
          <a:p>
            <a:pPr marL="90454" indent="-90454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r-FR" sz="1100" dirty="0">
                <a:solidFill>
                  <a:srgbClr val="FFFFFF"/>
                </a:solidFill>
              </a:rPr>
              <a:t>Un accompagnement sur le terrain par les experts </a:t>
            </a:r>
            <a:br>
              <a:rPr lang="fr-FR" sz="11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Schneider Electric</a:t>
            </a:r>
          </a:p>
          <a:p>
            <a:pPr marL="90454" indent="-90454" fontAlgn="base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fr-FR" sz="1100" dirty="0">
                <a:solidFill>
                  <a:srgbClr val="FFFFFF"/>
                </a:solidFill>
              </a:rPr>
              <a:t>Des offres de formations dédiées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352188" y="297747"/>
            <a:ext cx="5518045" cy="896550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fr-FR" sz="2400" kern="0" dirty="0">
                <a:solidFill>
                  <a:srgbClr val="FFFFFF"/>
                </a:solidFill>
                <a:cs typeface="SEOptimistLight"/>
              </a:rPr>
              <a:t>Engagé</a:t>
            </a:r>
          </a:p>
          <a:p>
            <a:r>
              <a:rPr lang="fr-FR" sz="2400" kern="0" dirty="0">
                <a:solidFill>
                  <a:srgbClr val="FFFFFF"/>
                </a:solidFill>
                <a:cs typeface="SEOptimistBlack"/>
              </a:rPr>
              <a:t>auprès de la filière électrique</a:t>
            </a:r>
          </a:p>
          <a:p>
            <a:endParaRPr lang="fr-FR" sz="2400" kern="0" dirty="0">
              <a:solidFill>
                <a:srgbClr val="FFFFFF"/>
              </a:solidFill>
              <a:cs typeface="SEOptimistLight"/>
            </a:endParaRPr>
          </a:p>
        </p:txBody>
      </p:sp>
    </p:spTree>
    <p:extLst>
      <p:ext uri="{BB962C8B-B14F-4D97-AF65-F5344CB8AC3E}">
        <p14:creationId xmlns:p14="http://schemas.microsoft.com/office/powerpoint/2010/main" val="37414087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2B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SA48~1\AppData\Local\Temp\notesBAAA25\~94373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4254" y="0"/>
            <a:ext cx="4598127" cy="6858000"/>
          </a:xfrm>
          <a:prstGeom prst="rect">
            <a:avLst/>
          </a:prstGeom>
          <a:noFill/>
        </p:spPr>
      </p:pic>
      <p:pic>
        <p:nvPicPr>
          <p:cNvPr id="12" name="Picture 5" descr="Logo SE A4 Blanc"/>
          <p:cNvPicPr>
            <a:picLocks noChangeAspect="1" noChangeArrowheads="1"/>
          </p:cNvPicPr>
          <p:nvPr/>
        </p:nvPicPr>
        <p:blipFill>
          <a:blip r:embed="rId4" cstate="screen">
            <a:lum bright="-40000" contrast="-40000"/>
          </a:blip>
          <a:srcRect/>
          <a:stretch>
            <a:fillRect/>
          </a:stretch>
        </p:blipFill>
        <p:spPr bwMode="auto">
          <a:xfrm>
            <a:off x="7321120" y="6125680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3"/>
          <p:cNvSpPr txBox="1">
            <a:spLocks noChangeArrowheads="1"/>
          </p:cNvSpPr>
          <p:nvPr/>
        </p:nvSpPr>
        <p:spPr bwMode="auto">
          <a:xfrm>
            <a:off x="379718" y="1793567"/>
            <a:ext cx="4205930" cy="64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FF"/>
                </a:solidFill>
              </a:rPr>
              <a:t>Anticiper les évolutions pour former</a:t>
            </a:r>
            <a:br>
              <a:rPr lang="fr-FR" dirty="0" smtClean="0">
                <a:solidFill>
                  <a:srgbClr val="FFFFFF"/>
                </a:solidFill>
              </a:rPr>
            </a:br>
            <a:r>
              <a:rPr lang="fr-FR" dirty="0" smtClean="0">
                <a:solidFill>
                  <a:srgbClr val="FFFFFF"/>
                </a:solidFill>
              </a:rPr>
              <a:t>les jeunes aux métiers de demain</a:t>
            </a:r>
            <a:r>
              <a:rPr lang="fr-FR" b="1" dirty="0" smtClean="0">
                <a:solidFill>
                  <a:srgbClr val="9CF62E"/>
                </a:solidFill>
              </a:rPr>
              <a:t> </a:t>
            </a:r>
            <a:endParaRPr lang="fr-FR" b="1" dirty="0">
              <a:solidFill>
                <a:srgbClr val="9CF62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767" y="2736021"/>
            <a:ext cx="4169207" cy="3117742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SzPct val="129000"/>
            </a:pPr>
            <a:r>
              <a:rPr lang="fr-FR" sz="1600" dirty="0">
                <a:solidFill>
                  <a:srgbClr val="FFFFFF"/>
                </a:solidFill>
              </a:rPr>
              <a:t>L’Ecole des Métiers de l’Energie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ct val="129000"/>
            </a:pPr>
            <a:r>
              <a:rPr lang="fr-FR" sz="1600" dirty="0">
                <a:solidFill>
                  <a:srgbClr val="FFFFFF"/>
                </a:solidFill>
              </a:rPr>
              <a:t>Paul-Louis Merlin (Grenoble) 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Ecole technologique privée, gratuite et ouverte à tous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Bac STI 2D Développement Durable (100 % de réussite</a:t>
            </a:r>
            <a:br>
              <a:rPr lang="fr-FR" sz="1100" dirty="0">
                <a:solidFill>
                  <a:srgbClr val="FFFFFF"/>
                </a:solidFill>
              </a:rPr>
            </a:br>
            <a:r>
              <a:rPr lang="fr-FR" sz="1100" dirty="0">
                <a:solidFill>
                  <a:srgbClr val="FFFFFF"/>
                </a:solidFill>
              </a:rPr>
              <a:t>en 2013), BTS Domotique…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Partenariat Université Joseph Fourrier : Licence Pro…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FFFFFF"/>
                </a:solidFill>
              </a:rPr>
              <a:t>Un partenariat de plus de 30 ans</a:t>
            </a:r>
            <a:br>
              <a:rPr lang="fr-FR" sz="1600" dirty="0">
                <a:solidFill>
                  <a:srgbClr val="FFFFFF"/>
                </a:solidFill>
              </a:rPr>
            </a:br>
            <a:r>
              <a:rPr lang="fr-FR" sz="1600" dirty="0">
                <a:solidFill>
                  <a:srgbClr val="FFFFFF"/>
                </a:solidFill>
              </a:rPr>
              <a:t>avec l’Education nationale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Signature d’un Contrat cadre :</a:t>
            </a:r>
          </a:p>
          <a:p>
            <a:pPr marL="185669" lvl="1" indent="-9045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FFFFFF"/>
                </a:solidFill>
              </a:rPr>
              <a:t>- pour renforcer l’attractivité des filières technologiques</a:t>
            </a:r>
          </a:p>
          <a:p>
            <a:pPr marL="185669" lvl="1" indent="-9045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solidFill>
                  <a:srgbClr val="FFFFFF"/>
                </a:solidFill>
              </a:rPr>
              <a:t>- pour favoriser  la prise en compte de  la transition énergétique dans les référentiels de diplômes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Mise à disposition de moyens didactiques</a:t>
            </a:r>
          </a:p>
          <a:p>
            <a:pPr marL="90454" indent="-90454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fr-FR" sz="1100" dirty="0">
                <a:solidFill>
                  <a:srgbClr val="FFFFFF"/>
                </a:solidFill>
              </a:rPr>
              <a:t>Formation de plus de 300 professeurs chaque année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52437" y="298372"/>
            <a:ext cx="4301769" cy="1029980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fr-FR" sz="2400" kern="0" dirty="0">
                <a:solidFill>
                  <a:srgbClr val="FFFFFF"/>
                </a:solidFill>
                <a:cs typeface="SEOptimistLight"/>
              </a:rPr>
              <a:t>Engagé</a:t>
            </a:r>
          </a:p>
          <a:p>
            <a:r>
              <a:rPr lang="fr-FR" sz="2400" kern="0" dirty="0">
                <a:solidFill>
                  <a:srgbClr val="FFFFFF"/>
                </a:solidFill>
                <a:cs typeface="SEOptimistBlack"/>
              </a:rPr>
              <a:t>dans la formation des jeunes</a:t>
            </a:r>
          </a:p>
          <a:p>
            <a:endParaRPr lang="fr-FR" sz="2400" kern="0" dirty="0">
              <a:solidFill>
                <a:srgbClr val="FFFFFF"/>
              </a:solidFill>
              <a:cs typeface="SEOptimistLight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924472" y="2814367"/>
            <a:ext cx="625039" cy="318705"/>
            <a:chOff x="3674455" y="2549364"/>
            <a:chExt cx="722556" cy="491238"/>
          </a:xfrm>
        </p:grpSpPr>
        <p:sp>
          <p:nvSpPr>
            <p:cNvPr id="21" name="Rectangle à coins arrondis 16"/>
            <p:cNvSpPr/>
            <p:nvPr/>
          </p:nvSpPr>
          <p:spPr bwMode="auto">
            <a:xfrm>
              <a:off x="3674455" y="2549364"/>
              <a:ext cx="722556" cy="491238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headEnd type="none" w="sm" len="sm"/>
              <a:tailEnd type="none" w="sm" len="sm"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SEOptimist" pitchFamily="2" charset="0"/>
                <a:buNone/>
                <a:defRPr/>
              </a:pPr>
              <a:endParaRPr lang="fr-FR" sz="1400" b="1" dirty="0">
                <a:solidFill>
                  <a:srgbClr val="42B4E6"/>
                </a:solidFill>
              </a:endParaRPr>
            </a:p>
          </p:txBody>
        </p:sp>
        <p:pic>
          <p:nvPicPr>
            <p:cNvPr id="22" name="Picture 4" descr="http://www.schneider-electric.fr/images/pictures/ecole-plm/logo_eme_rvb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695783" y="2577377"/>
              <a:ext cx="673865" cy="44623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2312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d’Artagnan</a:t>
            </a:r>
          </a:p>
          <a:p>
            <a:r>
              <a:rPr lang="fr-FR" sz="2400" dirty="0"/>
              <a:t>	Situation géographique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19" y="2420888"/>
            <a:ext cx="8496945" cy="4058600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fr-FR" sz="1400" dirty="0">
                <a:latin typeface="Arial Black" pitchFamily="34" charset="0"/>
              </a:rPr>
              <a:t>Situé à l’ouest du département du Gers, il est implanté dans la ville de Nogaro.</a:t>
            </a:r>
          </a:p>
          <a:p>
            <a:endParaRPr lang="fr-FR" sz="1400" dirty="0">
              <a:latin typeface="Arial Black" pitchFamily="34" charset="0"/>
            </a:endParaRPr>
          </a:p>
          <a:p>
            <a:r>
              <a:rPr lang="fr-FR" sz="1400" dirty="0">
                <a:latin typeface="Arial Black" pitchFamily="34" charset="0"/>
              </a:rPr>
              <a:t>Il s'est imposé, au fil de ses cinquante ans d'existence, comme un ensemble de formations de proximité constitué par : </a:t>
            </a:r>
            <a:br>
              <a:rPr lang="fr-FR" sz="1400" dirty="0">
                <a:latin typeface="Arial Black" pitchFamily="34" charset="0"/>
              </a:rPr>
            </a:br>
            <a:r>
              <a:rPr lang="fr-FR" sz="1400" dirty="0">
                <a:latin typeface="Arial Black" pitchFamily="34" charset="0"/>
              </a:rPr>
              <a:t/>
            </a:r>
            <a:br>
              <a:rPr lang="fr-FR" sz="1400" dirty="0">
                <a:latin typeface="Arial Black" pitchFamily="34" charset="0"/>
              </a:rPr>
            </a:br>
            <a:r>
              <a:rPr lang="fr-FR" sz="1400" dirty="0">
                <a:latin typeface="Arial Black" pitchFamily="34" charset="0"/>
              </a:rPr>
              <a:t>- un Collège avec une Section d'Enseignement Général et Professionnel Adapté. </a:t>
            </a:r>
          </a:p>
          <a:p>
            <a:endParaRPr lang="fr-FR" sz="1400" dirty="0">
              <a:latin typeface="Arial Black" pitchFamily="34" charset="0"/>
            </a:endParaRPr>
          </a:p>
          <a:p>
            <a:r>
              <a:rPr lang="fr-FR" sz="1400" dirty="0">
                <a:latin typeface="Arial Black" pitchFamily="34" charset="0"/>
              </a:rPr>
              <a:t>- un Lycée Polyvalent  proposant  3 </a:t>
            </a:r>
          </a:p>
          <a:p>
            <a:r>
              <a:rPr lang="fr-FR" sz="1400" dirty="0">
                <a:latin typeface="Arial Black" pitchFamily="34" charset="0"/>
              </a:rPr>
              <a:t>baccalauréats généraux (L, ES et S) </a:t>
            </a:r>
          </a:p>
          <a:p>
            <a:r>
              <a:rPr lang="fr-FR" sz="1400" dirty="0">
                <a:latin typeface="Arial Black" pitchFamily="34" charset="0"/>
              </a:rPr>
              <a:t>et des formations industrielles et tertiaires </a:t>
            </a:r>
          </a:p>
          <a:p>
            <a:r>
              <a:rPr lang="fr-FR" sz="1400" dirty="0">
                <a:latin typeface="Arial Black" pitchFamily="34" charset="0"/>
              </a:rPr>
              <a:t>(CAP, Bacs professionnels et formation </a:t>
            </a:r>
          </a:p>
          <a:p>
            <a:r>
              <a:rPr lang="fr-FR" sz="1400" dirty="0">
                <a:latin typeface="Arial Black" pitchFamily="34" charset="0"/>
              </a:rPr>
              <a:t>complémentaire post-bac).</a:t>
            </a:r>
          </a:p>
          <a:p>
            <a:endParaRPr lang="fr-FR" sz="1400" dirty="0">
              <a:latin typeface="Arial Black" pitchFamily="34" charset="0"/>
            </a:endParaRPr>
          </a:p>
          <a:p>
            <a:endParaRPr lang="fr-FR" sz="1400" dirty="0">
              <a:latin typeface="Arial Black" pitchFamily="34" charset="0"/>
            </a:endParaRPr>
          </a:p>
          <a:p>
            <a:r>
              <a:rPr lang="fr-FR" sz="1400" dirty="0">
                <a:latin typeface="Arial Black" pitchFamily="34" charset="0"/>
              </a:rPr>
              <a:t>	Au total il accueille, chaque année </a:t>
            </a:r>
          </a:p>
          <a:p>
            <a:r>
              <a:rPr lang="fr-FR" sz="1400" dirty="0">
                <a:latin typeface="Arial Black" pitchFamily="34" charset="0"/>
              </a:rPr>
              <a:t>	environ 900 élèves.</a:t>
            </a:r>
            <a:r>
              <a:rPr lang="fr-FR" sz="1200" dirty="0">
                <a:latin typeface="Arial Black" pitchFamily="34" charset="0"/>
              </a:rPr>
              <a:t/>
            </a:r>
            <a:br>
              <a:rPr lang="fr-FR" sz="1200" dirty="0">
                <a:latin typeface="Arial Black" pitchFamily="34" charset="0"/>
              </a:rPr>
            </a:br>
            <a:endParaRPr lang="fr-FR" sz="1200" dirty="0">
              <a:latin typeface="Arial Black" pitchFamily="34" charset="0"/>
            </a:endParaRPr>
          </a:p>
          <a:p>
            <a:endParaRPr lang="fr-FR" sz="12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71" y="3848177"/>
            <a:ext cx="2428076" cy="26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01" y="3848177"/>
            <a:ext cx="1545277" cy="115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9" y="5053832"/>
            <a:ext cx="1860055" cy="9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1519" y="2420889"/>
            <a:ext cx="8496945" cy="369328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171387" indent="-171387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Des élèves issus de la RURALITE : </a:t>
            </a:r>
          </a:p>
          <a:p>
            <a:endParaRPr lang="fr-FR" dirty="0" smtClean="0">
              <a:latin typeface="Arial Black" pitchFamily="34" charset="0"/>
            </a:endParaRPr>
          </a:p>
          <a:p>
            <a:r>
              <a:rPr lang="fr-FR" dirty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* milieu agricole (élevage), </a:t>
            </a:r>
          </a:p>
          <a:p>
            <a:r>
              <a:rPr lang="fr-FR" dirty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* Catégorie socio professionnelle défavorisée ( &gt; 50% au collège),</a:t>
            </a:r>
          </a:p>
          <a:p>
            <a:r>
              <a:rPr lang="fr-FR" dirty="0">
                <a:latin typeface="Arial Black" pitchFamily="34" charset="0"/>
              </a:rPr>
              <a:t> </a:t>
            </a:r>
            <a:r>
              <a:rPr lang="fr-FR" dirty="0" smtClean="0">
                <a:latin typeface="Arial Black" pitchFamily="34" charset="0"/>
              </a:rPr>
              <a:t>* Pas ou peu d’ouverture scientifique et culturelle.</a:t>
            </a:r>
          </a:p>
          <a:p>
            <a:endParaRPr lang="fr-FR" dirty="0"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Demandes de formations en CPGE quasi nulle: AUTOCENSURE.</a:t>
            </a:r>
          </a:p>
          <a:p>
            <a:pPr marL="171387" indent="-171387">
              <a:buFontTx/>
              <a:buChar char="-"/>
            </a:pPr>
            <a:endParaRPr lang="fr-FR" dirty="0"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latin typeface="Arial Black" pitchFamily="34" charset="0"/>
              </a:rPr>
              <a:t>Un taux d’échec important post-bac.</a:t>
            </a:r>
          </a:p>
          <a:p>
            <a:pPr marL="171387" indent="-171387">
              <a:buFontTx/>
              <a:buChar char="-"/>
            </a:pPr>
            <a:endParaRPr lang="fr-FR" dirty="0"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 smtClean="0"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sz="1200" dirty="0"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sz="1200" dirty="0">
              <a:latin typeface="Arial Black" pitchFamily="34" charset="0"/>
            </a:endParaRPr>
          </a:p>
          <a:p>
            <a:endParaRPr lang="fr-FR" sz="1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d’Artagnan</a:t>
            </a:r>
          </a:p>
          <a:p>
            <a:r>
              <a:rPr lang="fr-FR" sz="2400" dirty="0"/>
              <a:t>	Le constat</a:t>
            </a:r>
          </a:p>
        </p:txBody>
      </p:sp>
    </p:spTree>
    <p:extLst>
      <p:ext uri="{BB962C8B-B14F-4D97-AF65-F5344CB8AC3E}">
        <p14:creationId xmlns:p14="http://schemas.microsoft.com/office/powerpoint/2010/main" val="2741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            Le lycée d’Artagnan</a:t>
            </a:r>
          </a:p>
          <a:p>
            <a:r>
              <a:rPr lang="fr-FR" sz="2400" dirty="0"/>
              <a:t>	                  Une proposition: Le projet Hélios</a:t>
            </a:r>
          </a:p>
        </p:txBody>
      </p:sp>
      <p:pic>
        <p:nvPicPr>
          <p:cNvPr id="7" name="Image 4" descr="303101_10150372557031994_156872196993_8852003_1268932881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2246739"/>
            <a:ext cx="3456384" cy="228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>
            <p:custDataLst>
              <p:tags r:id="rId1"/>
            </p:custDataLst>
          </p:nvPr>
        </p:nvSpPr>
        <p:spPr>
          <a:xfrm>
            <a:off x="5436096" y="4576838"/>
            <a:ext cx="3456384" cy="2769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06" tIns="45703" rIns="91406" bIns="45703">
            <a:spAutoFit/>
          </a:bodyPr>
          <a:lstStyle/>
          <a:p>
            <a:pPr algn="ctr">
              <a:defRPr/>
            </a:pPr>
            <a:r>
              <a:rPr lang="fr-FR" sz="1200" i="1" dirty="0"/>
              <a:t>Hélios II – Murcia Solar Race 2011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" y="2246741"/>
            <a:ext cx="4834880" cy="289306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just">
              <a:defRPr/>
            </a:pPr>
            <a:r>
              <a:rPr lang="fr-FR" sz="1400" dirty="0">
                <a:latin typeface="Arial Black" pitchFamily="34" charset="0"/>
              </a:rPr>
              <a:t>« Hélios » est un prototype de véhicule électrique alimenté avec un panneau photovoltaïque.</a:t>
            </a:r>
          </a:p>
          <a:p>
            <a:pPr algn="just">
              <a:defRPr/>
            </a:pPr>
            <a:endParaRPr lang="fr-FR" sz="1400" dirty="0">
              <a:latin typeface="Arial Black" pitchFamily="34" charset="0"/>
            </a:endParaRPr>
          </a:p>
          <a:p>
            <a:pPr algn="just">
              <a:defRPr/>
            </a:pPr>
            <a:r>
              <a:rPr lang="fr-FR" sz="1400" dirty="0">
                <a:latin typeface="Arial Black" pitchFamily="34" charset="0"/>
              </a:rPr>
              <a:t>Il permet de participer à des courses visant à atteindre la consommation la plus faible possible.</a:t>
            </a:r>
          </a:p>
          <a:p>
            <a:pPr algn="just">
              <a:defRPr/>
            </a:pPr>
            <a:endParaRPr lang="fr-FR" sz="1400" dirty="0">
              <a:latin typeface="Arial Black" pitchFamily="34" charset="0"/>
            </a:endParaRPr>
          </a:p>
          <a:p>
            <a:r>
              <a:rPr lang="fr-FR" sz="1400" u="sng" dirty="0">
                <a:latin typeface="Arial Black" pitchFamily="34" charset="0"/>
              </a:rPr>
              <a:t>Objectifs:</a:t>
            </a:r>
          </a:p>
          <a:p>
            <a:endParaRPr lang="fr-FR" sz="1400" dirty="0">
              <a:latin typeface="Arial Black" pitchFamily="34" charset="0"/>
            </a:endParaRPr>
          </a:p>
          <a:p>
            <a:pPr marL="285645" indent="-285645">
              <a:buFontTx/>
              <a:buChar char="-"/>
            </a:pPr>
            <a:r>
              <a:rPr lang="fr-FR" sz="1400" dirty="0">
                <a:latin typeface="Arial Black" pitchFamily="34" charset="0"/>
              </a:rPr>
              <a:t>Participer à des compétitions avec des étudiants ingénieurs pour lever l’autocensure.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1" y="5177068"/>
            <a:ext cx="8291264" cy="121186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285645" indent="-285645">
              <a:buFontTx/>
              <a:buChar char="-"/>
            </a:pPr>
            <a:r>
              <a:rPr lang="fr-FR" sz="1400" dirty="0">
                <a:latin typeface="Arial Black" pitchFamily="34" charset="0"/>
              </a:rPr>
              <a:t>Sortir des zones rurales avec des élèves pour les faire apprendre autrement en leur faisant découvrir un projet scientifique.</a:t>
            </a:r>
          </a:p>
          <a:p>
            <a:endParaRPr lang="fr-FR" sz="1400" dirty="0">
              <a:latin typeface="Arial Black" pitchFamily="34" charset="0"/>
            </a:endParaRPr>
          </a:p>
          <a:p>
            <a:pPr marL="285645" indent="-285645">
              <a:buFontTx/>
              <a:buChar char="-"/>
            </a:pPr>
            <a:r>
              <a:rPr lang="fr-FR" sz="1400" dirty="0">
                <a:latin typeface="Arial Black" pitchFamily="34" charset="0"/>
              </a:rPr>
              <a:t>Trouver des échanges avec des écoles d’ingénieur pour favoriser l’accompagnement des élèves post-bac.</a:t>
            </a:r>
            <a:endParaRPr lang="fr-FR" dirty="0"/>
          </a:p>
        </p:txBody>
      </p:sp>
      <p:pic>
        <p:nvPicPr>
          <p:cNvPr id="12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38" y="293116"/>
            <a:ext cx="1080120" cy="110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79" y="353956"/>
            <a:ext cx="1643283" cy="168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6" y="1478652"/>
            <a:ext cx="166433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d’Artagnan</a:t>
            </a:r>
          </a:p>
          <a:p>
            <a:r>
              <a:rPr lang="fr-FR" sz="2400" dirty="0"/>
              <a:t>	Le projet Hélios: l’équipe </a:t>
            </a:r>
            <a:r>
              <a:rPr lang="fr-FR" sz="2400" dirty="0" err="1"/>
              <a:t>MécaElec</a:t>
            </a:r>
            <a:r>
              <a:rPr lang="fr-FR" sz="2400" dirty="0"/>
              <a:t> Concept</a:t>
            </a:r>
          </a:p>
        </p:txBody>
      </p:sp>
      <p:pic>
        <p:nvPicPr>
          <p:cNvPr id="7" name="Image 4" descr="303101_10150372557031994_156872196993_8852003_1268932881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2246739"/>
            <a:ext cx="3456384" cy="228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>
            <p:custDataLst>
              <p:tags r:id="rId1"/>
            </p:custDataLst>
          </p:nvPr>
        </p:nvSpPr>
        <p:spPr>
          <a:xfrm>
            <a:off x="5436096" y="4576838"/>
            <a:ext cx="3456384" cy="2769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06" tIns="45703" rIns="91406" bIns="45703">
            <a:spAutoFit/>
          </a:bodyPr>
          <a:lstStyle/>
          <a:p>
            <a:pPr algn="ctr">
              <a:defRPr/>
            </a:pPr>
            <a:r>
              <a:rPr lang="fr-FR" sz="1200" i="1" dirty="0"/>
              <a:t>Equipe – Murcia Solar Race 2011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57200" y="2483727"/>
            <a:ext cx="4834880" cy="1815847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just">
              <a:defRPr/>
            </a:pPr>
            <a:r>
              <a:rPr lang="fr-FR" sz="1400" dirty="0">
                <a:latin typeface="Arial Black" pitchFamily="34" charset="0"/>
              </a:rPr>
              <a:t>Elle est structurée autour d’un Atelier Scientifique et Technique (A.S.T.) ouvert à tous.</a:t>
            </a:r>
          </a:p>
          <a:p>
            <a:pPr algn="just">
              <a:defRPr/>
            </a:pPr>
            <a:endParaRPr lang="fr-FR" sz="1400" dirty="0">
              <a:latin typeface="Arial Black" pitchFamily="34" charset="0"/>
            </a:endParaRPr>
          </a:p>
          <a:p>
            <a:pPr algn="just">
              <a:defRPr/>
            </a:pPr>
            <a:r>
              <a:rPr lang="fr-FR" sz="1400" dirty="0">
                <a:latin typeface="Arial Black" pitchFamily="34" charset="0"/>
              </a:rPr>
              <a:t>Elle a déjà conçu 3 véhicules solaires innovants qui ont réalisé des bonnes performances sur des circuits européens en France, en Allemagne et en Espagne et Pays –Bas.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1" y="5498098"/>
            <a:ext cx="8291264" cy="31876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fr-FR" sz="1400" dirty="0">
                <a:latin typeface="Arial Black" pitchFamily="34" charset="0"/>
              </a:rPr>
              <a:t>Création de l’association reconnue d’intérêt général et à but pédagogique.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9" y="2246742"/>
            <a:ext cx="3437435" cy="183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9" descr="Logo MécaElec Concept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8138" y="4255349"/>
            <a:ext cx="29638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36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431" y="5877668"/>
            <a:ext cx="1427268" cy="6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d’Artagnan</a:t>
            </a:r>
          </a:p>
          <a:p>
            <a:r>
              <a:rPr lang="fr-FR" sz="2400" dirty="0"/>
              <a:t>	La synergie autour d’un partenariat actif</a:t>
            </a:r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16656"/>
            <a:ext cx="1085246" cy="977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03" y="5554637"/>
            <a:ext cx="890878" cy="890878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24" y="2690236"/>
            <a:ext cx="1088996" cy="85486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93" y="4420553"/>
            <a:ext cx="1278060" cy="1110315"/>
          </a:xfrm>
          <a:prstGeom prst="rect">
            <a:avLst/>
          </a:prstGeom>
        </p:spPr>
      </p:pic>
      <p:pic>
        <p:nvPicPr>
          <p:cNvPr id="18" name="Image 4" descr="Logo COUSS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56079" y="3645024"/>
            <a:ext cx="1399952" cy="67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5" descr="Logo ISA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82269" y="1245248"/>
            <a:ext cx="1050504" cy="13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7" descr="Logo Thalès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75354" y="1638778"/>
            <a:ext cx="21209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Ellipse 20"/>
          <p:cNvSpPr/>
          <p:nvPr>
            <p:custDataLst>
              <p:tags r:id="rId1"/>
            </p:custDataLst>
          </p:nvPr>
        </p:nvSpPr>
        <p:spPr>
          <a:xfrm>
            <a:off x="3433734" y="2930552"/>
            <a:ext cx="2748771" cy="1706577"/>
          </a:xfrm>
          <a:prstGeom prst="ellipse">
            <a:avLst/>
          </a:prstGeom>
          <a:blipFill>
            <a:blip r:embed="rId15" cstate="print"/>
            <a:stretch>
              <a:fillRect l="1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22" name="Image 15" descr="logo crouzet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5032" y="4420553"/>
            <a:ext cx="1948248" cy="62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19" descr="Logo Fahrenheit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97108" y="2652083"/>
            <a:ext cx="2206740" cy="61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Logo IRT AES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49136" y="5672610"/>
            <a:ext cx="3059113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Logo Mecano I&amp;D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1040" y="5375556"/>
            <a:ext cx="1189392" cy="100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99" y="3545101"/>
            <a:ext cx="2039746" cy="565905"/>
          </a:xfrm>
          <a:prstGeom prst="rect">
            <a:avLst/>
          </a:prstGeom>
        </p:spPr>
      </p:pic>
      <p:pic>
        <p:nvPicPr>
          <p:cNvPr id="27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12" y="5150760"/>
            <a:ext cx="1585138" cy="4279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54" y="1353479"/>
            <a:ext cx="1992228" cy="68175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Curved Down Arrow 23"/>
          <p:cNvSpPr/>
          <p:nvPr>
            <p:custDataLst>
              <p:tags r:id="rId2"/>
            </p:custDataLst>
          </p:nvPr>
        </p:nvSpPr>
        <p:spPr>
          <a:xfrm rot="20274050">
            <a:off x="-234707" y="1872867"/>
            <a:ext cx="8182206" cy="1930524"/>
          </a:xfrm>
          <a:prstGeom prst="curvedDownArrow">
            <a:avLst>
              <a:gd name="adj1" fmla="val 12850"/>
              <a:gd name="adj2" fmla="val 29167"/>
              <a:gd name="adj3" fmla="val 25000"/>
            </a:avLst>
          </a:prstGeom>
          <a:solidFill>
            <a:srgbClr val="D24726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0" name="Curved Down Arrow 22"/>
          <p:cNvSpPr/>
          <p:nvPr>
            <p:custDataLst>
              <p:tags r:id="rId3"/>
            </p:custDataLst>
          </p:nvPr>
        </p:nvSpPr>
        <p:spPr>
          <a:xfrm rot="9349110">
            <a:off x="153035" y="3996027"/>
            <a:ext cx="8614346" cy="1965750"/>
          </a:xfrm>
          <a:prstGeom prst="curvedDownArrow">
            <a:avLst/>
          </a:prstGeom>
          <a:solidFill>
            <a:srgbClr val="D24726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Institut Supérieur de l’Aéronautique et de l’Espace</a:t>
            </a:r>
          </a:p>
        </p:txBody>
      </p:sp>
      <p:pic>
        <p:nvPicPr>
          <p:cNvPr id="12" name="Picture 6" descr="logo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3" y="1465262"/>
            <a:ext cx="47529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268538" y="3541714"/>
            <a:ext cx="4464050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dirty="0" smtClean="0"/>
              <a:t>L’égalité </a:t>
            </a:r>
            <a:r>
              <a:rPr lang="fr-FR" altLang="fr-FR" dirty="0"/>
              <a:t>des chances et l’excellence à portée de tous</a:t>
            </a:r>
          </a:p>
        </p:txBody>
      </p:sp>
      <p:pic>
        <p:nvPicPr>
          <p:cNvPr id="16" name="Picture 9" descr="IMG_07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7" y="4327525"/>
            <a:ext cx="236061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http://cite-d-artagnan.entmip.fr/lectureFichiergw.do?ID_FICHIER=12578018492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7525"/>
            <a:ext cx="26924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36" y="1299592"/>
            <a:ext cx="8096944" cy="523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16632"/>
            <a:ext cx="1584176" cy="1182960"/>
          </a:xfrm>
          <a:prstGeom prst="rect">
            <a:avLst/>
          </a:prstGeom>
        </p:spPr>
      </p:pic>
      <p:sp>
        <p:nvSpPr>
          <p:cNvPr id="17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Dorian</a:t>
            </a:r>
          </a:p>
          <a:p>
            <a:r>
              <a:rPr lang="fr-FR" sz="2400" dirty="0"/>
              <a:t>	Les formations</a:t>
            </a:r>
          </a:p>
        </p:txBody>
      </p:sp>
    </p:spTree>
    <p:extLst>
      <p:ext uri="{BB962C8B-B14F-4D97-AF65-F5344CB8AC3E}">
        <p14:creationId xmlns:p14="http://schemas.microsoft.com/office/powerpoint/2010/main" val="400285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Historique du projet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2133602"/>
            <a:ext cx="80010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771" indent="-342771" algn="just" eaLnBrk="1" hangingPunct="1">
              <a:lnSpc>
                <a:spcPct val="80000"/>
              </a:lnSpc>
              <a:defRPr/>
            </a:pPr>
            <a:endParaRPr lang="fr-FR" sz="2000" ker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 algn="just" eaLnBrk="1" hangingPunct="1">
              <a:lnSpc>
                <a:spcPct val="80000"/>
              </a:lnSpc>
              <a:defRPr/>
            </a:pPr>
            <a:r>
              <a:rPr lang="fr-FR" u="sng" kern="0">
                <a:solidFill>
                  <a:srgbClr val="000000"/>
                </a:solidFill>
                <a:latin typeface="Arial"/>
                <a:ea typeface="ＭＳ Ｐゴシック"/>
              </a:rPr>
              <a:t>Un constat </a:t>
            </a: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  <a:sym typeface="Wingdings" pitchFamily="2" charset="2"/>
              </a:rPr>
              <a:t>: la </a:t>
            </a: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population d’étudiants présents dans les écoles d’ingénieurs n’est pas représentative de la diversité sociale et culturelle de notre société. 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fr-FR" ker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 algn="just" eaLnBrk="1" hangingPunct="1">
              <a:lnSpc>
                <a:spcPct val="80000"/>
              </a:lnSpc>
              <a:defRPr/>
            </a:pP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L’ISAE a initié un projet d’ouverture sociale pour remédier à certaines de ces causes en 2005</a:t>
            </a:r>
          </a:p>
          <a:p>
            <a:pPr marL="457032" indent="-457032" algn="just" eaLnBrk="1" hangingPunct="1">
              <a:lnSpc>
                <a:spcPct val="80000"/>
              </a:lnSpc>
              <a:buNone/>
              <a:defRPr/>
            </a:pPr>
            <a:endParaRPr lang="fr-FR" ker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 eaLnBrk="1" hangingPunct="1">
              <a:defRPr/>
            </a:pP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Ce projet a été labellisé « Cordées de la réussite » en 2009</a:t>
            </a:r>
          </a:p>
          <a:p>
            <a:pPr marL="457032" indent="-457032" eaLnBrk="1" hangingPunct="1">
              <a:buNone/>
              <a:defRPr/>
            </a:pPr>
            <a:endParaRPr lang="fr-FR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82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Objectifs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2205041"/>
            <a:ext cx="8001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771" indent="-342771">
              <a:defRPr/>
            </a:pP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Permettre une ouverture culturelle et scientifique à des élèves issus de la ruralité</a:t>
            </a:r>
          </a:p>
          <a:p>
            <a:pPr marL="0" indent="0">
              <a:buNone/>
              <a:defRPr/>
            </a:pPr>
            <a:endParaRPr lang="fr-FR" ker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>
              <a:defRPr/>
            </a:pP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Favoriser  l’accès à l’enseignement supérieur et / ou aux métiers de l’aéronautique et du spatial</a:t>
            </a:r>
          </a:p>
          <a:p>
            <a:pPr marL="0" indent="0">
              <a:buNone/>
              <a:defRPr/>
            </a:pPr>
            <a:endParaRPr lang="fr-FR" kern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>
              <a:defRPr/>
            </a:pPr>
            <a:r>
              <a:rPr lang="fr-FR" kern="0">
                <a:solidFill>
                  <a:srgbClr val="000000"/>
                </a:solidFill>
                <a:latin typeface="Arial"/>
                <a:ea typeface="ＭＳ Ｐゴシック"/>
              </a:rPr>
              <a:t>Aider les lycéens, lycéens professionnels et collégiens dans leur approche et apprentissage scolaire et dans l’obtention d’un diplôme </a:t>
            </a:r>
            <a:endParaRPr lang="fr-FR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 smtClean="0"/>
              <a:t>TraAM</a:t>
            </a:r>
            <a:r>
              <a:rPr lang="fr-FR" dirty="0" smtClean="0"/>
              <a:t> </a:t>
            </a:r>
            <a:r>
              <a:rPr lang="fr-FR" dirty="0"/>
              <a:t>STI - Paris </a:t>
            </a:r>
            <a:r>
              <a:rPr lang="fr-FR" dirty="0" smtClean="0"/>
              <a:t>Toulouse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Nos Actions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916113"/>
            <a:ext cx="80010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3" rIns="91406" bIns="457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771" indent="-342771" eaLnBrk="1" hangingPunct="1">
              <a:defRPr/>
            </a:pPr>
            <a:endParaRPr lang="fr-FR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Création de </a:t>
            </a:r>
            <a:r>
              <a:rPr lang="fr-FR" kern="0" dirty="0" err="1">
                <a:solidFill>
                  <a:srgbClr val="000000"/>
                </a:solidFill>
                <a:latin typeface="Arial"/>
                <a:ea typeface="ＭＳ Ｐゴシック"/>
              </a:rPr>
              <a:t>MOOCs</a:t>
            </a: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Tutorat distant / ouverture culturelle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Immersion des élèves en école d’ingénieur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Egalite homme/ femme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Ateliers scientifiques: HÉLIOS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Elaboration de projets d’étude commun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Projet voyage à l’étranger</a:t>
            </a:r>
          </a:p>
          <a:p>
            <a:pPr marL="342771" indent="-342771" eaLnBrk="1" hangingPunct="1">
              <a:defRPr/>
            </a:pPr>
            <a:r>
              <a:rPr lang="fr-FR" kern="0" dirty="0">
                <a:solidFill>
                  <a:srgbClr val="000000"/>
                </a:solidFill>
                <a:latin typeface="Arial"/>
                <a:ea typeface="ＭＳ Ｐゴシック"/>
              </a:rPr>
              <a:t>Accompagnement des élèves post bac</a:t>
            </a:r>
          </a:p>
          <a:p>
            <a:pPr marL="342771" indent="-342771" eaLnBrk="1" hangingPunct="1">
              <a:defRPr/>
            </a:pPr>
            <a:endParaRPr lang="fr-FR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0" indent="0" eaLnBrk="1" hangingPunct="1">
              <a:buNone/>
              <a:defRPr/>
            </a:pPr>
            <a:endParaRPr lang="fr-FR" kern="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76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Nos Moyens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271140085"/>
              </p:ext>
            </p:extLst>
          </p:nvPr>
        </p:nvGraphicFramePr>
        <p:xfrm>
          <a:off x="1475656" y="1700808"/>
          <a:ext cx="7128792" cy="464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92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1519" y="2420889"/>
            <a:ext cx="8496945" cy="3139287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171387" indent="-171387">
              <a:buFontTx/>
              <a:buChar char="-"/>
            </a:pPr>
            <a:endParaRPr lang="fr-FR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Des demandes croissantes des lycéens en CPGE</a:t>
            </a: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Accompagnement des élèves: tutorat post-bac</a:t>
            </a: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Constat: premières demandes en bac pro (CPGE 3ans) en 2013.</a:t>
            </a: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sz="1200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sz="12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prstClr val="black"/>
                </a:solidFill>
              </a:rPr>
              <a:t>	Les premiers résultats</a:t>
            </a:r>
          </a:p>
        </p:txBody>
      </p:sp>
    </p:spTree>
    <p:extLst>
      <p:ext uri="{BB962C8B-B14F-4D97-AF65-F5344CB8AC3E}">
        <p14:creationId xmlns:p14="http://schemas.microsoft.com/office/powerpoint/2010/main" val="31086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1916" y="2235787"/>
            <a:ext cx="8496945" cy="452428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Une nouveau partenariat avec l’INP pour les Bac Pro.</a:t>
            </a: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Un cahier des charges précis pour engager une préparation dès la première.</a:t>
            </a: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Création de </a:t>
            </a:r>
            <a:r>
              <a:rPr lang="fr-FR" dirty="0" err="1" smtClean="0">
                <a:solidFill>
                  <a:prstClr val="black"/>
                </a:solidFill>
                <a:latin typeface="Arial Black" pitchFamily="34" charset="0"/>
              </a:rPr>
              <a:t>MOOCs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 pour répondre au cahier des charges. Utilisation du projet Hélios qui bénéficie d’une forte attractivité, collaboration des partenaires, très bon accueil des élèves.</a:t>
            </a:r>
          </a:p>
          <a:p>
            <a:pPr marL="171387" indent="-171387">
              <a:buFontTx/>
              <a:buChar char="-"/>
            </a:pPr>
            <a:endParaRPr lang="fr-FR" sz="1200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Tutorat à distance avec les élèves ingénieurs de 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l’ISAE.</a:t>
            </a: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Rencontres plus 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fréquentes : intégration des lycéens 1 semaine.</a:t>
            </a: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Résultat : 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1 élève de BAC PRO a passé les entretiens et 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a 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été classé 3ème / 150 cette 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année.</a:t>
            </a: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171387" indent="-171387">
              <a:buFontTx/>
              <a:buChar char="-"/>
            </a:pPr>
            <a:endParaRPr lang="fr-FR" sz="1200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prstClr val="black"/>
                </a:solidFill>
              </a:rPr>
              <a:t>		Les expérimentations: VIASUP </a:t>
            </a:r>
          </a:p>
          <a:p>
            <a:r>
              <a:rPr lang="fr-FR" sz="2400" dirty="0"/>
              <a:t>		un partenariat privilégié avec le supérieur</a:t>
            </a:r>
          </a:p>
        </p:txBody>
      </p:sp>
    </p:spTree>
    <p:extLst>
      <p:ext uri="{BB962C8B-B14F-4D97-AF65-F5344CB8AC3E}">
        <p14:creationId xmlns:p14="http://schemas.microsoft.com/office/powerpoint/2010/main" val="41748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prstClr val="black"/>
                </a:solidFill>
              </a:rPr>
              <a:t>	Les expérimentations</a:t>
            </a:r>
          </a:p>
          <a:p>
            <a:r>
              <a:rPr lang="fr-FR" sz="3600" dirty="0">
                <a:solidFill>
                  <a:prstClr val="black"/>
                </a:solidFill>
              </a:rPr>
              <a:t>	</a:t>
            </a:r>
            <a:r>
              <a:rPr lang="fr-FR" sz="2400" dirty="0"/>
              <a:t>Axe de travail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9532" y="2149021"/>
            <a:ext cx="8424937" cy="4524281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marL="285645" indent="-285645">
              <a:buFontTx/>
              <a:buChar char="-"/>
              <a:defRPr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Mise 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en place de e-learning ciblé autour du projet pour compléter le cursus de formation des lycéens plus en amont.</a:t>
            </a:r>
          </a:p>
          <a:p>
            <a:pPr marL="285645" indent="-285645">
              <a:buFontTx/>
              <a:buChar char="-"/>
              <a:defRPr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285645" indent="-285645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Réalisation de </a:t>
            </a:r>
            <a:r>
              <a:rPr lang="fr-FR" dirty="0" err="1">
                <a:solidFill>
                  <a:prstClr val="black"/>
                </a:solidFill>
                <a:latin typeface="Arial Black" pitchFamily="34" charset="0"/>
              </a:rPr>
              <a:t>MOOCs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 pour permettre aux élèves une meilleure autonomie sur le projet et pour leur permettre une meilleure entrée dans le supérieur.</a:t>
            </a:r>
          </a:p>
          <a:p>
            <a:pPr>
              <a:defRPr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285645" indent="-285645">
              <a:buFontTx/>
              <a:buChar char="-"/>
              <a:defRPr/>
            </a:pP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Echanges programmés en visioconférence avec les élèves ingénieurs (tuteurs) et les référents dans les entreprises partenaires.</a:t>
            </a:r>
          </a:p>
          <a:p>
            <a:pPr>
              <a:defRPr/>
            </a:pPr>
            <a:endParaRPr lang="fr-FR" dirty="0">
              <a:solidFill>
                <a:prstClr val="black"/>
              </a:solidFill>
              <a:latin typeface="Arial Black" pitchFamily="34" charset="0"/>
            </a:endParaRPr>
          </a:p>
          <a:p>
            <a:pPr marL="285645" indent="-285645">
              <a:buFontTx/>
              <a:buChar char="-"/>
              <a:defRPr/>
            </a:pP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Complément 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de formation </a:t>
            </a:r>
            <a:r>
              <a:rPr lang="fr-FR" dirty="0" smtClean="0">
                <a:solidFill>
                  <a:prstClr val="black"/>
                </a:solidFill>
                <a:latin typeface="Arial Black" pitchFamily="34" charset="0"/>
              </a:rPr>
              <a:t>pratique </a:t>
            </a:r>
            <a:r>
              <a:rPr lang="fr-FR" dirty="0">
                <a:solidFill>
                  <a:prstClr val="black"/>
                </a:solidFill>
                <a:latin typeface="Arial Black" pitchFamily="34" charset="0"/>
              </a:rPr>
              <a:t>avec prise en main à distance sur les laboratoires de recherche et / ou stages d’immersion pour acquisition de savoir faire.</a:t>
            </a:r>
          </a:p>
          <a:p>
            <a:pPr marL="285645" indent="-285645">
              <a:buFontTx/>
              <a:buChar char="-"/>
              <a:defRPr/>
            </a:pPr>
            <a:endParaRPr lang="fr-FR" dirty="0">
              <a:latin typeface="Arial Black" pitchFamily="34" charset="0"/>
            </a:endParaRPr>
          </a:p>
          <a:p>
            <a:pPr marL="285645" indent="-285645">
              <a:buFontTx/>
              <a:buChar char="-"/>
              <a:defRPr/>
            </a:pPr>
            <a:r>
              <a:rPr lang="fr-FR" dirty="0">
                <a:latin typeface="Arial Black" pitchFamily="34" charset="0"/>
              </a:rPr>
              <a:t>Evaluation</a:t>
            </a:r>
            <a:r>
              <a:rPr lang="fr-FR" dirty="0" smtClean="0">
                <a:latin typeface="Arial Black" pitchFamily="34" charset="0"/>
              </a:rPr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5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587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solidFill>
                  <a:prstClr val="black"/>
                </a:solidFill>
              </a:rPr>
              <a:t>	Les expérimentations</a:t>
            </a:r>
          </a:p>
          <a:p>
            <a:r>
              <a:rPr lang="fr-FR" sz="3600" dirty="0">
                <a:solidFill>
                  <a:prstClr val="black"/>
                </a:solidFill>
              </a:rPr>
              <a:t>	</a:t>
            </a:r>
            <a:r>
              <a:rPr lang="fr-FR" sz="2400" dirty="0" err="1"/>
              <a:t>MOOCs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59532" y="2186187"/>
            <a:ext cx="8424937" cy="4630739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endParaRPr lang="fr-F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1. Bilan énergétique :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M. Patrick ZEMLIANOY, ingénieur Direction R&amp;D Thalès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Alénia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http://video.isae.fr/channels/moocprerequis/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2. Le stockage électrochimique de l'énergie :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Mr Patrice SIMON, professeur en Sciences des Matériaux à l’Université Paul Sabatier, Toulouse.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fr-FR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.isae.fr/videos/?video=MEDIA140226140028356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endParaRPr lang="fr-FR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3. Introduction aux cellules photovoltaïques :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M. Julien MUNOZ, ingénieur INSA. Ex employé R&amp;D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Tenesol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Technologies</a:t>
            </a:r>
            <a:r>
              <a:rPr lang="fr-F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fr-FR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.isae.fr/videos/?video=MEDIA140226144148372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endParaRPr lang="fr-FR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4. Principe MPPC pour la gestion d'un système photovoltaïque :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Mr Antoine CAPEL (retraité ESA)</a:t>
            </a:r>
          </a:p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</a:t>
            </a:r>
            <a:r>
              <a:rPr lang="fr-FR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video</a:t>
            </a: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.isae.fr/videos/?video=MEDIA140226102936345</a:t>
            </a: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8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pic>
        <p:nvPicPr>
          <p:cNvPr id="7" name="Imag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2" y="116632"/>
            <a:ext cx="1584176" cy="118296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 lycée Dorian</a:t>
            </a:r>
          </a:p>
          <a:p>
            <a:r>
              <a:rPr lang="fr-FR" sz="2400" dirty="0"/>
              <a:t>	Les formations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54348"/>
            <a:ext cx="1650883" cy="11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37931"/>
            <a:ext cx="4968552" cy="511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17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03848" y="6488668"/>
            <a:ext cx="2880320" cy="369298"/>
          </a:xfrm>
          <a:prstGeom prst="rect">
            <a:avLst/>
          </a:prstGeom>
          <a:solidFill>
            <a:schemeClr val="bg1"/>
          </a:solidFill>
        </p:spPr>
        <p:txBody>
          <a:bodyPr wrap="square" lIns="91406" tIns="45703" rIns="91406" bIns="45703" rtlCol="0">
            <a:spAutoFit/>
          </a:bodyPr>
          <a:lstStyle/>
          <a:p>
            <a:pPr algn="ctr"/>
            <a:r>
              <a:rPr lang="fr-FR" dirty="0" err="1"/>
              <a:t>TraAM</a:t>
            </a:r>
            <a:r>
              <a:rPr lang="fr-FR" dirty="0"/>
              <a:t> STI - Paris Toulouse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/>
              <a:t>	Les cordées de la réussite</a:t>
            </a:r>
          </a:p>
          <a:p>
            <a:r>
              <a:rPr lang="fr-FR" sz="2400" dirty="0"/>
              <a:t>	Institut Supérieur de l’Aéronautique et de l’Espace</a:t>
            </a:r>
          </a:p>
        </p:txBody>
      </p:sp>
      <p:pic>
        <p:nvPicPr>
          <p:cNvPr id="12" name="Picture 6" descr="logo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7"/>
            <a:ext cx="2952998" cy="12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152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3" y="2266234"/>
            <a:ext cx="8640960" cy="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3217799"/>
            <a:ext cx="8928992" cy="357017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r>
              <a:rPr lang="fr-FR" dirty="0"/>
              <a:t>L'ISAE s'engage à promouvoir et garantir l'égalité des chances à travers : </a:t>
            </a:r>
            <a:endParaRPr lang="fr-FR" sz="1200" dirty="0"/>
          </a:p>
          <a:p>
            <a:endParaRPr lang="fr-FR" sz="1000" dirty="0"/>
          </a:p>
          <a:p>
            <a:pPr marL="285645" indent="-285645">
              <a:buFont typeface="Arial" panose="020B0604020202020204" pitchFamily="34" charset="0"/>
              <a:buChar char="•"/>
            </a:pPr>
            <a:r>
              <a:rPr lang="fr-FR" dirty="0" smtClean="0"/>
              <a:t>favoriser </a:t>
            </a:r>
            <a:r>
              <a:rPr lang="fr-FR" dirty="0"/>
              <a:t>l'insertion des handicapés dans le monde du travail notamment à travers la sensibilisation de nos étudiants et une aide visant à favoriser l’entrée dans l’enseignement supérieur, </a:t>
            </a:r>
            <a:endParaRPr lang="fr-FR" dirty="0" smtClean="0"/>
          </a:p>
          <a:p>
            <a:pPr marL="285645" indent="-285645">
              <a:buFont typeface="Arial" panose="020B0604020202020204" pitchFamily="34" charset="0"/>
              <a:buChar char="•"/>
            </a:pPr>
            <a:r>
              <a:rPr lang="fr-FR" dirty="0" smtClean="0"/>
              <a:t>mener </a:t>
            </a:r>
            <a:r>
              <a:rPr lang="fr-FR" dirty="0"/>
              <a:t>des actions de tutorat auprès des lycées situés dans les zones dites sensibles et les zones rurales, </a:t>
            </a:r>
            <a:endParaRPr lang="fr-FR" dirty="0" smtClean="0"/>
          </a:p>
          <a:p>
            <a:pPr marL="285645" indent="-285645">
              <a:buFont typeface="Arial" panose="020B0604020202020204" pitchFamily="34" charset="0"/>
              <a:buChar char="•"/>
            </a:pPr>
            <a:r>
              <a:rPr lang="fr-FR" dirty="0" smtClean="0"/>
              <a:t>faire </a:t>
            </a:r>
            <a:r>
              <a:rPr lang="fr-FR" dirty="0"/>
              <a:t>connaitre l'institut et le monde de l'aéronautique et de l'espace par des visites proposées aux établissements partenaires, </a:t>
            </a:r>
            <a:endParaRPr lang="fr-FR" dirty="0" smtClean="0"/>
          </a:p>
          <a:p>
            <a:pPr marL="285645" indent="-285645">
              <a:buFont typeface="Arial" panose="020B0604020202020204" pitchFamily="34" charset="0"/>
              <a:buChar char="•"/>
            </a:pPr>
            <a:r>
              <a:rPr lang="fr-FR" dirty="0" smtClean="0"/>
              <a:t>mener </a:t>
            </a:r>
            <a:r>
              <a:rPr lang="fr-FR" dirty="0"/>
              <a:t>des actions d’éveil scientifique via des projets communs ou des ateliers scientifiques, </a:t>
            </a:r>
            <a:endParaRPr lang="fr-FR" dirty="0" smtClean="0"/>
          </a:p>
          <a:p>
            <a:pPr marL="285645" indent="-285645">
              <a:buFont typeface="Arial" panose="020B0604020202020204" pitchFamily="34" charset="0"/>
              <a:buChar char="•"/>
            </a:pPr>
            <a:r>
              <a:rPr lang="fr-FR" dirty="0" smtClean="0"/>
              <a:t>informer </a:t>
            </a:r>
            <a:r>
              <a:rPr lang="fr-FR" dirty="0"/>
              <a:t>les jeunes sur les études supérieures et les débouchés, combattre leurs préjugés et les motiver. </a:t>
            </a:r>
          </a:p>
        </p:txBody>
      </p:sp>
    </p:spTree>
    <p:extLst>
      <p:ext uri="{BB962C8B-B14F-4D97-AF65-F5344CB8AC3E}">
        <p14:creationId xmlns:p14="http://schemas.microsoft.com/office/powerpoint/2010/main" val="305768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25"/>
            <a:ext cx="9201040" cy="689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679" y="0"/>
            <a:ext cx="8379397" cy="1569106"/>
          </a:xfrm>
        </p:spPr>
        <p:txBody>
          <a:bodyPr rIns="138269"/>
          <a:lstStyle/>
          <a:p>
            <a:pPr marL="45911" indent="0" eaLnBrk="1" hangingPunct="1"/>
            <a:r>
              <a:rPr lang="en-US" altLang="fr-FR" sz="2100"/>
              <a:t>Des satellites en orbite à 400, 20 000, 36 000 km et au-delà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" y="1229373"/>
            <a:ext cx="3237679" cy="563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rrowheads="1"/>
          </p:cNvPicPr>
          <p:nvPr/>
        </p:nvPicPr>
        <p:blipFill>
          <a:blip r:embed="rId4"/>
          <a:srcRect t="92523"/>
          <a:stretch>
            <a:fillRect/>
          </a:stretch>
        </p:blipFill>
        <p:spPr bwMode="auto">
          <a:xfrm>
            <a:off x="0" y="6368554"/>
            <a:ext cx="9201040" cy="515358"/>
          </a:xfrm>
          <a:prstGeom prst="rect">
            <a:avLst/>
          </a:prstGeom>
          <a:noFill/>
          <a:ln>
            <a:noFill/>
          </a:ln>
          <a:effectLst>
            <a:outerShdw blurRad="127000" dist="76199" dir="135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311" y="4379101"/>
            <a:ext cx="4269825" cy="1623809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6"/>
          <p:cNvSpPr>
            <a:spLocks/>
          </p:cNvSpPr>
          <p:nvPr/>
        </p:nvSpPr>
        <p:spPr bwMode="auto">
          <a:xfrm>
            <a:off x="3612511" y="1528800"/>
            <a:ext cx="1184252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FFFFFF"/>
                </a:solidFill>
                <a:cs typeface="Arial" pitchFamily="34" charset="0"/>
              </a:rPr>
              <a:t>Navigation</a:t>
            </a:r>
          </a:p>
        </p:txBody>
      </p:sp>
      <p:sp>
        <p:nvSpPr>
          <p:cNvPr id="3080" name="Rectangle 7"/>
          <p:cNvSpPr>
            <a:spLocks/>
          </p:cNvSpPr>
          <p:nvPr/>
        </p:nvSpPr>
        <p:spPr bwMode="auto">
          <a:xfrm>
            <a:off x="5318269" y="1060946"/>
            <a:ext cx="1765513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r"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FFFFFF"/>
                </a:solidFill>
                <a:cs typeface="Arial" pitchFamily="34" charset="0"/>
              </a:rPr>
              <a:t>Télécommunications</a:t>
            </a:r>
          </a:p>
        </p:txBody>
      </p:sp>
      <p:sp>
        <p:nvSpPr>
          <p:cNvPr id="3081" name="Rectangle 8"/>
          <p:cNvSpPr>
            <a:spLocks/>
          </p:cNvSpPr>
          <p:nvPr/>
        </p:nvSpPr>
        <p:spPr bwMode="auto">
          <a:xfrm>
            <a:off x="7904066" y="703942"/>
            <a:ext cx="1184252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r"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FFFFFF"/>
                </a:solidFill>
                <a:cs typeface="Arial" pitchFamily="34" charset="0"/>
              </a:rPr>
              <a:t>Science</a:t>
            </a: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37" y="1001924"/>
            <a:ext cx="1966510" cy="1900202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24" y="1347416"/>
            <a:ext cx="2009969" cy="1877169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35" y="1816708"/>
            <a:ext cx="1890457" cy="1923234"/>
          </a:xfrm>
          <a:prstGeom prst="rect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Rectangle 12"/>
          <p:cNvSpPr>
            <a:spLocks/>
          </p:cNvSpPr>
          <p:nvPr/>
        </p:nvSpPr>
        <p:spPr bwMode="auto">
          <a:xfrm>
            <a:off x="3756471" y="3872380"/>
            <a:ext cx="5304688" cy="101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r"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2800">
                <a:solidFill>
                  <a:srgbClr val="FFFFFF"/>
                </a:solidFill>
                <a:cs typeface="Arial" pitchFamily="34" charset="0"/>
              </a:rPr>
              <a:t>L’espace en quelques mots</a:t>
            </a:r>
          </a:p>
        </p:txBody>
      </p:sp>
      <p:sp>
        <p:nvSpPr>
          <p:cNvPr id="3086" name="Rectangle 13"/>
          <p:cNvSpPr>
            <a:spLocks/>
          </p:cNvSpPr>
          <p:nvPr/>
        </p:nvSpPr>
        <p:spPr bwMode="auto">
          <a:xfrm>
            <a:off x="4540085" y="6007229"/>
            <a:ext cx="1184252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FFFFFF"/>
                </a:solidFill>
                <a:cs typeface="Arial" pitchFamily="34" charset="0"/>
              </a:rPr>
              <a:t>Exploration</a:t>
            </a:r>
          </a:p>
        </p:txBody>
      </p:sp>
      <p:sp>
        <p:nvSpPr>
          <p:cNvPr id="3087" name="Rectangle 14"/>
          <p:cNvSpPr>
            <a:spLocks/>
          </p:cNvSpPr>
          <p:nvPr/>
        </p:nvSpPr>
        <p:spPr bwMode="auto">
          <a:xfrm>
            <a:off x="8310138" y="5573928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3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sym typeface="Arial Bold" pitchFamily="-84" charset="0"/>
              </a:rPr>
              <a:t>Alma</a:t>
            </a:r>
          </a:p>
        </p:txBody>
      </p:sp>
      <p:sp>
        <p:nvSpPr>
          <p:cNvPr id="3088" name="Rectangle 15"/>
          <p:cNvSpPr>
            <a:spLocks/>
          </p:cNvSpPr>
          <p:nvPr/>
        </p:nvSpPr>
        <p:spPr bwMode="auto">
          <a:xfrm>
            <a:off x="5098262" y="3526892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3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sym typeface="Arial Bold" pitchFamily="-84" charset="0"/>
              </a:rPr>
              <a:t>Galileo</a:t>
            </a:r>
          </a:p>
        </p:txBody>
      </p:sp>
      <p:sp>
        <p:nvSpPr>
          <p:cNvPr id="3089" name="Rectangle 16"/>
          <p:cNvSpPr>
            <a:spLocks/>
          </p:cNvSpPr>
          <p:nvPr/>
        </p:nvSpPr>
        <p:spPr bwMode="auto">
          <a:xfrm>
            <a:off x="6776857" y="3000018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3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sym typeface="Arial Bold" pitchFamily="-84" charset="0"/>
              </a:rPr>
              <a:t>Spacebus</a:t>
            </a:r>
          </a:p>
        </p:txBody>
      </p:sp>
      <p:sp>
        <p:nvSpPr>
          <p:cNvPr id="3090" name="Rectangle 17"/>
          <p:cNvSpPr>
            <a:spLocks/>
          </p:cNvSpPr>
          <p:nvPr/>
        </p:nvSpPr>
        <p:spPr bwMode="auto">
          <a:xfrm>
            <a:off x="8541013" y="2706351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3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sym typeface="Arial Bold" pitchFamily="-84" charset="0"/>
              </a:rPr>
              <a:t>Huygens</a:t>
            </a:r>
          </a:p>
        </p:txBody>
      </p:sp>
      <p:sp>
        <p:nvSpPr>
          <p:cNvPr id="3091" name="Rectangle 18"/>
          <p:cNvSpPr>
            <a:spLocks/>
          </p:cNvSpPr>
          <p:nvPr/>
        </p:nvSpPr>
        <p:spPr bwMode="auto">
          <a:xfrm>
            <a:off x="2702596" y="3679484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3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sym typeface="Arial Bold" pitchFamily="-84" charset="0"/>
              </a:rPr>
              <a:t>Pleiades</a:t>
            </a:r>
          </a:p>
        </p:txBody>
      </p:sp>
      <p:pic>
        <p:nvPicPr>
          <p:cNvPr id="3092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41" y="1952025"/>
            <a:ext cx="1840208" cy="184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93" name="Rectangle 20"/>
          <p:cNvSpPr>
            <a:spLocks/>
          </p:cNvSpPr>
          <p:nvPr/>
        </p:nvSpPr>
        <p:spPr bwMode="auto">
          <a:xfrm>
            <a:off x="1667731" y="2000973"/>
            <a:ext cx="1184252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5614" bIns="0"/>
          <a:lstStyle>
            <a:lvl1pPr marL="39688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45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FFFFFF"/>
                </a:solidFill>
                <a:cs typeface="Arial" pitchFamily="34" charset="0"/>
              </a:rPr>
              <a:t>Observation</a:t>
            </a:r>
          </a:p>
        </p:txBody>
      </p:sp>
    </p:spTree>
    <p:extLst>
      <p:ext uri="{BB962C8B-B14F-4D97-AF65-F5344CB8AC3E}">
        <p14:creationId xmlns:p14="http://schemas.microsoft.com/office/powerpoint/2010/main" val="449723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75"/>
            <a:ext cx="9201040" cy="6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9"/>
            <a:ext cx="9201040" cy="6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218652" y="5100317"/>
            <a:ext cx="619288" cy="5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40000">
            <a:off x="3089648" y="5860395"/>
            <a:ext cx="619288" cy="5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7492568" y="6394466"/>
            <a:ext cx="252604" cy="2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5" tIns="40073" rIns="80145" bIns="40073" anchor="ctr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ctr" defTabSz="801654" eaLnBrk="1" fontAlgn="base" hangingPunct="1">
              <a:spcBef>
                <a:spcPct val="0"/>
              </a:spcBef>
              <a:spcAft>
                <a:spcPct val="0"/>
              </a:spcAft>
            </a:pPr>
            <a:fld id="{59F434FB-C901-4564-BAB7-2204C64C36A4}" type="slidenum">
              <a:rPr lang="en-US" altLang="fr-FR" sz="1200">
                <a:solidFill>
                  <a:srgbClr val="898989"/>
                </a:solidFill>
                <a:latin typeface="Calibri Bold" pitchFamily="-84" charset="0"/>
                <a:sym typeface="Calibri Bold" pitchFamily="-84" charset="0"/>
              </a:rPr>
              <a:pPr algn="ctr" defTabSz="801654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fr-FR" sz="1200">
              <a:solidFill>
                <a:srgbClr val="898989"/>
              </a:solidFill>
              <a:latin typeface="Calibri Bold" pitchFamily="-84" charset="0"/>
              <a:sym typeface="Calibri Bold" pitchFamily="-84" charset="0"/>
            </a:endParaRP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-229517" y="1782159"/>
            <a:ext cx="5139002" cy="2833028"/>
          </a:xfrm>
        </p:spPr>
        <p:txBody>
          <a:bodyPr rIns="138286"/>
          <a:lstStyle/>
          <a:p>
            <a:pPr marL="787542" lvl="1" eaLnBrk="1" hangingPunct="1">
              <a:lnSpc>
                <a:spcPct val="90000"/>
              </a:lnSpc>
              <a:buBlip>
                <a:blip r:embed="rId5"/>
              </a:buBlip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Des solutions clé en mains</a:t>
            </a:r>
            <a:endParaRPr lang="en-US" altLang="fr-FR" sz="1400">
              <a:latin typeface="Arial" pitchFamily="34" charset="0"/>
              <a:sym typeface="Arial" pitchFamily="34" charset="0"/>
            </a:endParaRPr>
          </a:p>
          <a:p>
            <a:pPr marL="787542" lvl="1" eaLnBrk="1" hangingPunct="1">
              <a:lnSpc>
                <a:spcPct val="90000"/>
              </a:lnSpc>
              <a:buBlip>
                <a:blip r:embed="rId5"/>
              </a:buBlip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SPACEBUS : des satellites haute performance, 	fiables et flexibles  pour des missions broadcast</a:t>
            </a:r>
          </a:p>
          <a:p>
            <a:pPr marL="787542" lvl="1" eaLnBrk="1" hangingPunct="1">
              <a:lnSpc>
                <a:spcPct val="90000"/>
              </a:lnSpc>
              <a:buNone/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	haut débit et duales </a:t>
            </a:r>
            <a:endParaRPr lang="en-US" altLang="fr-FR" sz="1400">
              <a:latin typeface="Arial" pitchFamily="34" charset="0"/>
              <a:sym typeface="Arial" pitchFamily="34" charset="0"/>
            </a:endParaRPr>
          </a:p>
          <a:p>
            <a:pPr marL="787542" lvl="1" eaLnBrk="1" hangingPunct="1">
              <a:lnSpc>
                <a:spcPct val="90000"/>
              </a:lnSpc>
              <a:buBlip>
                <a:blip r:embed="rId5"/>
              </a:buBlip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	ELITEBUS : des plateformes LEO/MEO à</a:t>
            </a:r>
          </a:p>
          <a:p>
            <a:pPr marL="787542" lvl="1" eaLnBrk="1" hangingPunct="1">
              <a:lnSpc>
                <a:spcPct val="90000"/>
              </a:lnSpc>
              <a:buNone/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	faible coût et flexibles</a:t>
            </a:r>
            <a:endParaRPr lang="en-US" altLang="fr-FR" sz="1400">
              <a:latin typeface="Arial" pitchFamily="34" charset="0"/>
              <a:sym typeface="Arial" pitchFamily="34" charset="0"/>
            </a:endParaRPr>
          </a:p>
          <a:p>
            <a:pPr marL="787542" lvl="1" eaLnBrk="1" hangingPunct="1">
              <a:lnSpc>
                <a:spcPct val="90000"/>
              </a:lnSpc>
              <a:spcBef>
                <a:spcPts val="1052"/>
              </a:spcBef>
              <a:buBlip>
                <a:blip r:embed="rId5"/>
              </a:buBlip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Des charges utiles flexibles et innovantes</a:t>
            </a:r>
            <a:endParaRPr lang="en-US" altLang="fr-FR" sz="1400">
              <a:latin typeface="Arial" pitchFamily="34" charset="0"/>
              <a:sym typeface="Arial" pitchFamily="34" charset="0"/>
            </a:endParaRPr>
          </a:p>
          <a:p>
            <a:pPr marL="787542" lvl="1" eaLnBrk="1" hangingPunct="1">
              <a:lnSpc>
                <a:spcPct val="90000"/>
              </a:lnSpc>
              <a:buBlip>
                <a:blip r:embed="rId5"/>
              </a:buBlip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Une longue expérience dans le développement </a:t>
            </a:r>
          </a:p>
          <a:p>
            <a:pPr marL="787542" lvl="1" eaLnBrk="1" hangingPunct="1">
              <a:lnSpc>
                <a:spcPct val="90000"/>
              </a:lnSpc>
              <a:buNone/>
            </a:pPr>
            <a:r>
              <a:rPr lang="en-US" altLang="fr-FR" sz="1400">
                <a:latin typeface="Arial" pitchFamily="34" charset="0"/>
                <a:cs typeface="Arial" pitchFamily="34" charset="0"/>
                <a:sym typeface="Arial" pitchFamily="34" charset="0"/>
              </a:rPr>
              <a:t>	et la mise en  oeuvre de partenariats industriels</a:t>
            </a:r>
            <a:r>
              <a:rPr lang="en-US" altLang="fr-FR" sz="1400">
                <a:latin typeface="Arial" pitchFamily="34" charset="0"/>
                <a:sym typeface="Arial" pitchFamily="34" charset="0"/>
              </a:rPr>
              <a:t/>
            </a:r>
            <a:br>
              <a:rPr lang="en-US" altLang="fr-FR" sz="1400">
                <a:latin typeface="Arial" pitchFamily="34" charset="0"/>
                <a:sym typeface="Arial" pitchFamily="34" charset="0"/>
              </a:rPr>
            </a:br>
            <a:endParaRPr lang="en-US" altLang="fr-FR" sz="1400">
              <a:latin typeface="Arial" pitchFamily="34" charset="0"/>
              <a:sym typeface="Arial" pitchFamily="34" charset="0"/>
            </a:endParaRPr>
          </a:p>
        </p:txBody>
      </p:sp>
      <p:sp>
        <p:nvSpPr>
          <p:cNvPr id="4104" name="Rectangle 7"/>
          <p:cNvSpPr>
            <a:spLocks/>
          </p:cNvSpPr>
          <p:nvPr/>
        </p:nvSpPr>
        <p:spPr bwMode="auto">
          <a:xfrm>
            <a:off x="456317" y="5360874"/>
            <a:ext cx="3006805" cy="85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9" bIns="0"/>
          <a:lstStyle>
            <a:lvl1pPr marL="442913" indent="-390525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algn="ctr" defTabSz="80165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r-FR" sz="1600" i="1">
                <a:solidFill>
                  <a:srgbClr val="FFFFFF"/>
                </a:solidFill>
                <a:cs typeface="Arial" pitchFamily="34" charset="0"/>
              </a:rPr>
              <a:t>La maîtrise de technologies de pointe au service de solutions innovantes</a:t>
            </a:r>
          </a:p>
        </p:txBody>
      </p:sp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50" y="4163171"/>
            <a:ext cx="2031698" cy="2052793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61" y="1174670"/>
            <a:ext cx="4095990" cy="2892050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82" y="4836879"/>
            <a:ext cx="1955645" cy="1304229"/>
          </a:xfrm>
          <a:prstGeom prst="rect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Rectangle 11"/>
          <p:cNvSpPr>
            <a:spLocks noGrp="1" noChangeArrowheads="1"/>
          </p:cNvSpPr>
          <p:nvPr>
            <p:ph type="title"/>
          </p:nvPr>
        </p:nvSpPr>
        <p:spPr>
          <a:xfrm>
            <a:off x="456317" y="164108"/>
            <a:ext cx="8687683" cy="1381965"/>
          </a:xfrm>
        </p:spPr>
        <p:txBody>
          <a:bodyPr rIns="138286"/>
          <a:lstStyle/>
          <a:p>
            <a:pPr marL="45917" indent="0" eaLnBrk="1" hangingPunct="1"/>
            <a:r>
              <a:rPr lang="en-US" altLang="fr-FR" sz="2100"/>
              <a:t>Télécommunications :  satellites flexibles, charges utiles innovantes</a:t>
            </a:r>
          </a:p>
        </p:txBody>
      </p:sp>
      <p:sp>
        <p:nvSpPr>
          <p:cNvPr id="4109" name="Rectangle 12"/>
          <p:cNvSpPr>
            <a:spLocks/>
          </p:cNvSpPr>
          <p:nvPr/>
        </p:nvSpPr>
        <p:spPr bwMode="auto">
          <a:xfrm>
            <a:off x="4510210" y="5982758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9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654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Iridium Next</a:t>
            </a:r>
          </a:p>
        </p:txBody>
      </p:sp>
      <p:sp>
        <p:nvSpPr>
          <p:cNvPr id="4110" name="Rectangle 13"/>
          <p:cNvSpPr>
            <a:spLocks/>
          </p:cNvSpPr>
          <p:nvPr/>
        </p:nvSpPr>
        <p:spPr bwMode="auto">
          <a:xfrm>
            <a:off x="4791333" y="3086390"/>
            <a:ext cx="1053875" cy="2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79" bIns="0"/>
          <a:lstStyle>
            <a:lvl1pPr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1pPr>
            <a:lvl2pPr marL="742950" indent="-28575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2pPr>
            <a:lvl3pPr marL="11430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3pPr>
            <a:lvl4pPr marL="16002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4pPr>
            <a:lvl5pPr marL="2057400" indent="-228600" eaLnBrk="0" hangingPunct="0"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Arial" pitchFamily="34" charset="0"/>
                <a:ea typeface="MS PGothic" pitchFamily="34" charset="-128"/>
                <a:sym typeface="Arial" pitchFamily="34" charset="0"/>
              </a:defRPr>
            </a:lvl9pPr>
          </a:lstStyle>
          <a:p>
            <a:pPr defTabSz="801654" eaLnBrk="1" fontAlgn="base" hangingPunct="1">
              <a:spcBef>
                <a:spcPts val="1578"/>
              </a:spcBef>
              <a:spcAft>
                <a:spcPct val="0"/>
              </a:spcAft>
            </a:pPr>
            <a:r>
              <a:rPr lang="en-US" altLang="fr-FR" sz="100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Spacebus</a:t>
            </a:r>
          </a:p>
        </p:txBody>
      </p:sp>
    </p:spTree>
    <p:extLst>
      <p:ext uri="{BB962C8B-B14F-4D97-AF65-F5344CB8AC3E}">
        <p14:creationId xmlns:p14="http://schemas.microsoft.com/office/powerpoint/2010/main" val="225224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4FA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8263" y="596684"/>
            <a:ext cx="7797801" cy="971201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  <a:cs typeface="SEOptimistLight"/>
              </a:rPr>
              <a:t>Schneider Electric</a:t>
            </a:r>
            <a:endParaRPr lang="fr-FR" dirty="0" smtClean="0">
              <a:solidFill>
                <a:schemeClr val="bg1"/>
              </a:solidFill>
              <a:cs typeface="SEOptimistBlack"/>
            </a:endParaRPr>
          </a:p>
        </p:txBody>
      </p:sp>
      <p:pic>
        <p:nvPicPr>
          <p:cNvPr id="7" name="Picture 9" descr="Logo SE A4 Blan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69105" y="1431024"/>
            <a:ext cx="8215952" cy="542039"/>
          </a:xfrm>
          <a:prstGeom prst="rect">
            <a:avLst/>
          </a:prstGeom>
        </p:spPr>
        <p:txBody>
          <a:bodyPr wrap="square" lIns="91406" tIns="45703" rIns="91406" bIns="4570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800" kern="0" dirty="0">
                <a:solidFill>
                  <a:srgbClr val="FFFFFF"/>
                </a:solidFill>
                <a:cs typeface="SEOptimistLight"/>
              </a:rPr>
              <a:t>Le spécialiste mondial de la gestion de l’énergie</a:t>
            </a:r>
            <a:endParaRPr lang="fr-FR" dirty="0">
              <a:solidFill>
                <a:srgbClr val="6264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71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Image1 - Maison-03-BD.jpg"/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47" y="1563932"/>
            <a:ext cx="9144000" cy="5313951"/>
          </a:xfrm>
          <a:prstGeom prst="rect">
            <a:avLst/>
          </a:prstGeom>
        </p:spPr>
      </p:pic>
      <p:cxnSp>
        <p:nvCxnSpPr>
          <p:cNvPr id="62" name="Connecteur droit 61"/>
          <p:cNvCxnSpPr>
            <a:stCxn id="87" idx="1"/>
            <a:endCxn id="85" idx="3"/>
          </p:cNvCxnSpPr>
          <p:nvPr/>
        </p:nvCxnSpPr>
        <p:spPr>
          <a:xfrm rot="16200000" flipV="1">
            <a:off x="2493262" y="2012886"/>
            <a:ext cx="1183654" cy="2388213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94" idx="0"/>
          </p:cNvCxnSpPr>
          <p:nvPr/>
        </p:nvCxnSpPr>
        <p:spPr>
          <a:xfrm rot="16200000" flipV="1">
            <a:off x="876480" y="4094511"/>
            <a:ext cx="1147278" cy="404839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95" idx="1"/>
            <a:endCxn id="77" idx="3"/>
          </p:cNvCxnSpPr>
          <p:nvPr/>
        </p:nvCxnSpPr>
        <p:spPr>
          <a:xfrm rot="16200000" flipV="1">
            <a:off x="1465300" y="3508676"/>
            <a:ext cx="2559427" cy="1708055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>
            <a:stCxn id="97" idx="6"/>
            <a:endCxn id="123" idx="1"/>
          </p:cNvCxnSpPr>
          <p:nvPr/>
        </p:nvCxnSpPr>
        <p:spPr>
          <a:xfrm rot="5400000" flipH="1" flipV="1">
            <a:off x="6146230" y="3840941"/>
            <a:ext cx="1401586" cy="760856"/>
          </a:xfrm>
          <a:prstGeom prst="line">
            <a:avLst/>
          </a:prstGeom>
          <a:ln w="28575">
            <a:solidFill>
              <a:srgbClr val="87D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88" idx="1"/>
            <a:endCxn id="96" idx="3"/>
          </p:cNvCxnSpPr>
          <p:nvPr/>
        </p:nvCxnSpPr>
        <p:spPr>
          <a:xfrm rot="16200000" flipV="1">
            <a:off x="2637757" y="1391915"/>
            <a:ext cx="1285356" cy="2778906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92" idx="7"/>
            <a:endCxn id="111" idx="1"/>
          </p:cNvCxnSpPr>
          <p:nvPr/>
        </p:nvCxnSpPr>
        <p:spPr>
          <a:xfrm rot="5400000" flipH="1" flipV="1">
            <a:off x="6113322" y="2734568"/>
            <a:ext cx="785221" cy="1443042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90" idx="7"/>
            <a:endCxn id="115" idx="1"/>
          </p:cNvCxnSpPr>
          <p:nvPr/>
        </p:nvCxnSpPr>
        <p:spPr>
          <a:xfrm rot="5400000" flipH="1" flipV="1">
            <a:off x="6067941" y="2361112"/>
            <a:ext cx="914618" cy="1404402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>
            <a:stCxn id="89" idx="6"/>
            <a:endCxn id="119" idx="1"/>
          </p:cNvCxnSpPr>
          <p:nvPr/>
        </p:nvCxnSpPr>
        <p:spPr>
          <a:xfrm flipV="1">
            <a:off x="5654261" y="2139259"/>
            <a:ext cx="1573193" cy="460860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lipse 86"/>
          <p:cNvSpPr/>
          <p:nvPr/>
        </p:nvSpPr>
        <p:spPr>
          <a:xfrm rot="20643053">
            <a:off x="4266969" y="3748814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88" name="Ellipse 87"/>
          <p:cNvSpPr/>
          <p:nvPr/>
        </p:nvSpPr>
        <p:spPr>
          <a:xfrm rot="20847125">
            <a:off x="4654712" y="3379005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89" name="Ellipse 88"/>
          <p:cNvSpPr/>
          <p:nvPr/>
        </p:nvSpPr>
        <p:spPr>
          <a:xfrm rot="20413560">
            <a:off x="5465585" y="2535800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90" name="Ellipse 89"/>
          <p:cNvSpPr/>
          <p:nvPr/>
        </p:nvSpPr>
        <p:spPr>
          <a:xfrm rot="803102">
            <a:off x="5643071" y="3474376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92" name="Ellipse 91"/>
          <p:cNvSpPr/>
          <p:nvPr/>
        </p:nvSpPr>
        <p:spPr>
          <a:xfrm rot="1132904">
            <a:off x="5599930" y="3794289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94" name="Ellipse 93"/>
          <p:cNvSpPr/>
          <p:nvPr/>
        </p:nvSpPr>
        <p:spPr>
          <a:xfrm rot="20832548">
            <a:off x="1576856" y="4868158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95" name="Ellipse 94"/>
          <p:cNvSpPr/>
          <p:nvPr/>
        </p:nvSpPr>
        <p:spPr>
          <a:xfrm rot="954718">
            <a:off x="3549092" y="5630155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97" name="Ellipse 96"/>
          <p:cNvSpPr/>
          <p:nvPr/>
        </p:nvSpPr>
        <p:spPr>
          <a:xfrm rot="17706416">
            <a:off x="6328148" y="4912981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>
            <a:normAutofit fontScale="32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pic>
        <p:nvPicPr>
          <p:cNvPr id="42" name="Picture 5" descr="Logo SE A4 Blan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96152" y="6124409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/>
          <p:nvPr/>
        </p:nvSpPr>
        <p:spPr>
          <a:xfrm flipV="1">
            <a:off x="-5751" y="1001461"/>
            <a:ext cx="9144000" cy="72333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75000"/>
                  <a:tint val="66000"/>
                  <a:satMod val="160000"/>
                  <a:alpha val="50000"/>
                </a:schemeClr>
              </a:gs>
              <a:gs pos="100000">
                <a:schemeClr val="bg1">
                  <a:alpha val="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6" name="Groupe 42"/>
          <p:cNvGrpSpPr/>
          <p:nvPr/>
        </p:nvGrpSpPr>
        <p:grpSpPr>
          <a:xfrm>
            <a:off x="294944" y="117825"/>
            <a:ext cx="604800" cy="604800"/>
            <a:chOff x="1913814" y="3126180"/>
            <a:chExt cx="1876425" cy="1876425"/>
          </a:xfrm>
          <a:effectLst>
            <a:reflection blurRad="6350" stA="29000" endPos="8000" dir="5400000" sy="-100000" algn="bl" rotWithShape="0"/>
          </a:effectLst>
        </p:grpSpPr>
        <p:sp>
          <p:nvSpPr>
            <p:cNvPr id="57" name="Ellipse 44"/>
            <p:cNvSpPr/>
            <p:nvPr/>
          </p:nvSpPr>
          <p:spPr>
            <a:xfrm>
              <a:off x="1913814" y="3126180"/>
              <a:ext cx="1876425" cy="1876425"/>
            </a:xfrm>
            <a:prstGeom prst="ellipse">
              <a:avLst/>
            </a:prstGeom>
            <a:solidFill>
              <a:srgbClr val="67A103"/>
            </a:solidFill>
            <a:ln>
              <a:solidFill>
                <a:srgbClr val="9CF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000" dirty="0">
                <a:solidFill>
                  <a:srgbClr val="FFFFFF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2346725" y="3441704"/>
              <a:ext cx="1017577" cy="1141139"/>
            </a:xfrm>
            <a:custGeom>
              <a:avLst/>
              <a:gdLst/>
              <a:ahLst/>
              <a:cxnLst>
                <a:cxn ang="0">
                  <a:pos x="146" y="5"/>
                </a:cxn>
                <a:cxn ang="0">
                  <a:pos x="6" y="132"/>
                </a:cxn>
                <a:cxn ang="0">
                  <a:pos x="5" y="151"/>
                </a:cxn>
                <a:cxn ang="0">
                  <a:pos x="23" y="152"/>
                </a:cxn>
                <a:cxn ang="0">
                  <a:pos x="155" y="33"/>
                </a:cxn>
                <a:cxn ang="0">
                  <a:pos x="283" y="149"/>
                </a:cxn>
                <a:cxn ang="0">
                  <a:pos x="283" y="313"/>
                </a:cxn>
                <a:cxn ang="0">
                  <a:pos x="45" y="313"/>
                </a:cxn>
                <a:cxn ang="0">
                  <a:pos x="45" y="228"/>
                </a:cxn>
                <a:cxn ang="0">
                  <a:pos x="56" y="202"/>
                </a:cxn>
                <a:cxn ang="0">
                  <a:pos x="100" y="187"/>
                </a:cxn>
                <a:cxn ang="0">
                  <a:pos x="152" y="229"/>
                </a:cxn>
                <a:cxn ang="0">
                  <a:pos x="152" y="272"/>
                </a:cxn>
                <a:cxn ang="0">
                  <a:pos x="165" y="285"/>
                </a:cxn>
                <a:cxn ang="0">
                  <a:pos x="178" y="272"/>
                </a:cxn>
                <a:cxn ang="0">
                  <a:pos x="178" y="229"/>
                </a:cxn>
                <a:cxn ang="0">
                  <a:pos x="159" y="182"/>
                </a:cxn>
                <a:cxn ang="0">
                  <a:pos x="100" y="161"/>
                </a:cxn>
                <a:cxn ang="0">
                  <a:pos x="36" y="184"/>
                </a:cxn>
                <a:cxn ang="0">
                  <a:pos x="18" y="229"/>
                </a:cxn>
                <a:cxn ang="0">
                  <a:pos x="18" y="229"/>
                </a:cxn>
                <a:cxn ang="0">
                  <a:pos x="18" y="326"/>
                </a:cxn>
                <a:cxn ang="0">
                  <a:pos x="22" y="335"/>
                </a:cxn>
                <a:cxn ang="0">
                  <a:pos x="32" y="339"/>
                </a:cxn>
                <a:cxn ang="0">
                  <a:pos x="296" y="339"/>
                </a:cxn>
                <a:cxn ang="0">
                  <a:pos x="309" y="326"/>
                </a:cxn>
                <a:cxn ang="0">
                  <a:pos x="309" y="143"/>
                </a:cxn>
                <a:cxn ang="0">
                  <a:pos x="305" y="133"/>
                </a:cxn>
                <a:cxn ang="0">
                  <a:pos x="164" y="5"/>
                </a:cxn>
                <a:cxn ang="0">
                  <a:pos x="146" y="5"/>
                </a:cxn>
              </a:cxnLst>
              <a:rect l="0" t="0" r="r" b="b"/>
              <a:pathLst>
                <a:path w="309" h="339">
                  <a:moveTo>
                    <a:pt x="146" y="5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0" y="137"/>
                    <a:pt x="0" y="146"/>
                    <a:pt x="5" y="151"/>
                  </a:cubicBezTo>
                  <a:cubicBezTo>
                    <a:pt x="10" y="156"/>
                    <a:pt x="18" y="157"/>
                    <a:pt x="23" y="152"/>
                  </a:cubicBezTo>
                  <a:cubicBezTo>
                    <a:pt x="23" y="152"/>
                    <a:pt x="139" y="47"/>
                    <a:pt x="155" y="33"/>
                  </a:cubicBezTo>
                  <a:cubicBezTo>
                    <a:pt x="170" y="46"/>
                    <a:pt x="275" y="142"/>
                    <a:pt x="283" y="149"/>
                  </a:cubicBezTo>
                  <a:cubicBezTo>
                    <a:pt x="283" y="159"/>
                    <a:pt x="283" y="291"/>
                    <a:pt x="283" y="313"/>
                  </a:cubicBezTo>
                  <a:cubicBezTo>
                    <a:pt x="260" y="313"/>
                    <a:pt x="68" y="313"/>
                    <a:pt x="45" y="313"/>
                  </a:cubicBezTo>
                  <a:cubicBezTo>
                    <a:pt x="45" y="293"/>
                    <a:pt x="45" y="229"/>
                    <a:pt x="45" y="228"/>
                  </a:cubicBezTo>
                  <a:cubicBezTo>
                    <a:pt x="45" y="226"/>
                    <a:pt x="45" y="212"/>
                    <a:pt x="56" y="202"/>
                  </a:cubicBezTo>
                  <a:cubicBezTo>
                    <a:pt x="65" y="192"/>
                    <a:pt x="80" y="187"/>
                    <a:pt x="100" y="187"/>
                  </a:cubicBezTo>
                  <a:cubicBezTo>
                    <a:pt x="150" y="187"/>
                    <a:pt x="152" y="224"/>
                    <a:pt x="152" y="229"/>
                  </a:cubicBezTo>
                  <a:cubicBezTo>
                    <a:pt x="152" y="272"/>
                    <a:pt x="152" y="272"/>
                    <a:pt x="152" y="272"/>
                  </a:cubicBezTo>
                  <a:cubicBezTo>
                    <a:pt x="152" y="279"/>
                    <a:pt x="158" y="285"/>
                    <a:pt x="165" y="285"/>
                  </a:cubicBezTo>
                  <a:cubicBezTo>
                    <a:pt x="172" y="285"/>
                    <a:pt x="178" y="279"/>
                    <a:pt x="178" y="272"/>
                  </a:cubicBezTo>
                  <a:cubicBezTo>
                    <a:pt x="178" y="229"/>
                    <a:pt x="178" y="229"/>
                    <a:pt x="178" y="229"/>
                  </a:cubicBezTo>
                  <a:cubicBezTo>
                    <a:pt x="178" y="228"/>
                    <a:pt x="178" y="202"/>
                    <a:pt x="159" y="182"/>
                  </a:cubicBezTo>
                  <a:cubicBezTo>
                    <a:pt x="145" y="168"/>
                    <a:pt x="125" y="161"/>
                    <a:pt x="100" y="161"/>
                  </a:cubicBezTo>
                  <a:cubicBezTo>
                    <a:pt x="72" y="161"/>
                    <a:pt x="51" y="169"/>
                    <a:pt x="36" y="184"/>
                  </a:cubicBezTo>
                  <a:cubicBezTo>
                    <a:pt x="18" y="203"/>
                    <a:pt x="18" y="228"/>
                    <a:pt x="18" y="229"/>
                  </a:cubicBezTo>
                  <a:cubicBezTo>
                    <a:pt x="18" y="229"/>
                    <a:pt x="18" y="229"/>
                    <a:pt x="18" y="229"/>
                  </a:cubicBezTo>
                  <a:cubicBezTo>
                    <a:pt x="18" y="326"/>
                    <a:pt x="18" y="326"/>
                    <a:pt x="18" y="326"/>
                  </a:cubicBezTo>
                  <a:cubicBezTo>
                    <a:pt x="18" y="329"/>
                    <a:pt x="20" y="333"/>
                    <a:pt x="22" y="335"/>
                  </a:cubicBezTo>
                  <a:cubicBezTo>
                    <a:pt x="25" y="338"/>
                    <a:pt x="28" y="339"/>
                    <a:pt x="32" y="339"/>
                  </a:cubicBezTo>
                  <a:cubicBezTo>
                    <a:pt x="296" y="339"/>
                    <a:pt x="296" y="339"/>
                    <a:pt x="296" y="339"/>
                  </a:cubicBezTo>
                  <a:cubicBezTo>
                    <a:pt x="304" y="339"/>
                    <a:pt x="309" y="333"/>
                    <a:pt x="309" y="326"/>
                  </a:cubicBezTo>
                  <a:cubicBezTo>
                    <a:pt x="309" y="143"/>
                    <a:pt x="309" y="143"/>
                    <a:pt x="309" y="143"/>
                  </a:cubicBezTo>
                  <a:cubicBezTo>
                    <a:pt x="309" y="139"/>
                    <a:pt x="308" y="135"/>
                    <a:pt x="305" y="133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9" y="0"/>
                    <a:pt x="151" y="0"/>
                    <a:pt x="146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000" dirty="0">
                <a:solidFill>
                  <a:srgbClr val="626469"/>
                </a:solidFill>
              </a:endParaRPr>
            </a:p>
          </p:txBody>
        </p:sp>
      </p:grp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967201" y="307308"/>
            <a:ext cx="7357053" cy="594537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fr-FR" sz="2400" dirty="0">
                <a:solidFill>
                  <a:srgbClr val="626469"/>
                </a:solidFill>
                <a:cs typeface="SEOptimistLight"/>
              </a:rPr>
              <a:t>Nos solutions </a:t>
            </a:r>
            <a:r>
              <a:rPr lang="fr-FR" sz="2400" dirty="0">
                <a:solidFill>
                  <a:srgbClr val="626469"/>
                </a:solidFill>
                <a:cs typeface="SEOptimistBlack"/>
              </a:rPr>
              <a:t>pour le résidentiel</a:t>
            </a:r>
            <a:r>
              <a:rPr lang="fr-FR" sz="2400" kern="0" dirty="0">
                <a:solidFill>
                  <a:srgbClr val="4FA600"/>
                </a:solidFill>
                <a:cs typeface="SEOptimist"/>
              </a:rPr>
              <a:t/>
            </a:r>
            <a:br>
              <a:rPr lang="fr-FR" sz="2400" kern="0" dirty="0">
                <a:solidFill>
                  <a:srgbClr val="4FA600"/>
                </a:solidFill>
                <a:cs typeface="SEOptimist"/>
              </a:rPr>
            </a:br>
            <a:endParaRPr lang="fr-FR" sz="2400" kern="0" dirty="0">
              <a:solidFill>
                <a:srgbClr val="4FA600"/>
              </a:solidFill>
              <a:cs typeface="SEOptimist"/>
            </a:endParaRPr>
          </a:p>
        </p:txBody>
      </p:sp>
      <p:sp>
        <p:nvSpPr>
          <p:cNvPr id="61" name="ZoneTexte 33"/>
          <p:cNvSpPr txBox="1"/>
          <p:nvPr/>
        </p:nvSpPr>
        <p:spPr>
          <a:xfrm>
            <a:off x="964448" y="769121"/>
            <a:ext cx="7269596" cy="646296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4FA600"/>
                </a:solidFill>
              </a:rPr>
              <a:t>Un logement intelligent, confortable et économe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qui s’adapte aux besoins de ses occupants</a:t>
            </a:r>
            <a:endParaRPr lang="fr-F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34982" y="2883188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Appareillages électriques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34982" y="2415363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Gestion des consommations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énergétiques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34982" y="1938890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Gestion intelligente du confort 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(éclairage, ouvrants…)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234982" y="3353503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Borne de charge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pour 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227451" y="2863678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Réseaux multimédias 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(téléphone, TV, internet)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227451" y="2406203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Distribution électrique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227451" y="1939459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Production d’énergie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photovoltaïque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227451" y="3320776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Surveillance et sécurité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6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ergie01-B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09485"/>
            <a:ext cx="9144000" cy="517581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3888051" y="4895681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Poste de distribution  HTA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227578" y="4943071"/>
            <a:ext cx="1656000" cy="495707"/>
          </a:xfrm>
          <a:prstGeom prst="rect">
            <a:avLst/>
          </a:prstGeom>
          <a:solidFill>
            <a:srgbClr val="0000CC">
              <a:alpha val="69804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Services au parc installé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- automatismes industriels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- distribution électrique 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235470" y="4456940"/>
            <a:ext cx="1656000" cy="399600"/>
          </a:xfrm>
          <a:prstGeom prst="rect">
            <a:avLst/>
          </a:prstGeom>
          <a:solidFill>
            <a:srgbClr val="0000CC">
              <a:alpha val="69804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Conseils et solutions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en stratégie énergétique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5052284" y="2447382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Variation de vitesse HTA et BT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Process industriels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052284" y="1929818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Distribution électrique HT/BT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5052284" y="3482980"/>
            <a:ext cx="1656000" cy="488948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Supervision, commande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distribution électrique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et process</a:t>
            </a:r>
          </a:p>
        </p:txBody>
      </p:sp>
      <p:cxnSp>
        <p:nvCxnSpPr>
          <p:cNvPr id="57" name="Connecteur droit 56"/>
          <p:cNvCxnSpPr>
            <a:stCxn id="97" idx="3"/>
            <a:endCxn id="59" idx="2"/>
          </p:cNvCxnSpPr>
          <p:nvPr/>
        </p:nvCxnSpPr>
        <p:spPr>
          <a:xfrm>
            <a:off x="6708286" y="2129618"/>
            <a:ext cx="1115459" cy="914280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94" idx="3"/>
            <a:endCxn id="59" idx="2"/>
          </p:cNvCxnSpPr>
          <p:nvPr/>
        </p:nvCxnSpPr>
        <p:spPr>
          <a:xfrm>
            <a:off x="6708286" y="2647182"/>
            <a:ext cx="1115459" cy="396716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stCxn id="91" idx="3"/>
            <a:endCxn id="59" idx="2"/>
          </p:cNvCxnSpPr>
          <p:nvPr/>
        </p:nvCxnSpPr>
        <p:spPr>
          <a:xfrm flipV="1">
            <a:off x="6708286" y="3043901"/>
            <a:ext cx="1115459" cy="126663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stCxn id="100" idx="3"/>
            <a:endCxn id="59" idx="2"/>
          </p:cNvCxnSpPr>
          <p:nvPr/>
        </p:nvCxnSpPr>
        <p:spPr>
          <a:xfrm flipV="1">
            <a:off x="6708286" y="3043901"/>
            <a:ext cx="1115459" cy="683553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>
            <a:stCxn id="60" idx="1"/>
            <a:endCxn id="107" idx="7"/>
          </p:cNvCxnSpPr>
          <p:nvPr/>
        </p:nvCxnSpPr>
        <p:spPr>
          <a:xfrm rot="10800000" flipV="1">
            <a:off x="1319448" y="4096907"/>
            <a:ext cx="804204" cy="1821977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82" idx="1"/>
            <a:endCxn id="107" idx="7"/>
          </p:cNvCxnSpPr>
          <p:nvPr/>
        </p:nvCxnSpPr>
        <p:spPr>
          <a:xfrm rot="10800000" flipV="1">
            <a:off x="1319448" y="5150237"/>
            <a:ext cx="804204" cy="768648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>
            <a:stCxn id="107" idx="7"/>
            <a:endCxn id="88" idx="1"/>
          </p:cNvCxnSpPr>
          <p:nvPr/>
        </p:nvCxnSpPr>
        <p:spPr>
          <a:xfrm rot="5400000" flipH="1" flipV="1">
            <a:off x="1628624" y="5423860"/>
            <a:ext cx="185852" cy="804204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Ellipse 118"/>
          <p:cNvSpPr/>
          <p:nvPr/>
        </p:nvSpPr>
        <p:spPr>
          <a:xfrm rot="10800000">
            <a:off x="4617469" y="5888915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cxnSp>
        <p:nvCxnSpPr>
          <p:cNvPr id="120" name="Connecteur droit 119"/>
          <p:cNvCxnSpPr>
            <a:stCxn id="64" idx="2"/>
            <a:endCxn id="119" idx="4"/>
          </p:cNvCxnSpPr>
          <p:nvPr/>
        </p:nvCxnSpPr>
        <p:spPr>
          <a:xfrm rot="5400000">
            <a:off x="4418548" y="5591408"/>
            <a:ext cx="593631" cy="1382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Ellipse 58"/>
          <p:cNvSpPr/>
          <p:nvPr/>
        </p:nvSpPr>
        <p:spPr>
          <a:xfrm rot="21026998">
            <a:off x="7822399" y="2930570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sp>
        <p:nvSpPr>
          <p:cNvPr id="199" name="Ellipse 198"/>
          <p:cNvSpPr/>
          <p:nvPr/>
        </p:nvSpPr>
        <p:spPr>
          <a:xfrm rot="4546588">
            <a:off x="4636988" y="1954926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cxnSp>
        <p:nvCxnSpPr>
          <p:cNvPr id="200" name="Connecteur droit 199"/>
          <p:cNvCxnSpPr>
            <a:stCxn id="71" idx="3"/>
            <a:endCxn id="199" idx="4"/>
          </p:cNvCxnSpPr>
          <p:nvPr/>
        </p:nvCxnSpPr>
        <p:spPr>
          <a:xfrm flipV="1">
            <a:off x="3779652" y="2076010"/>
            <a:ext cx="860316" cy="191284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Ellipse 201"/>
          <p:cNvSpPr/>
          <p:nvPr/>
        </p:nvSpPr>
        <p:spPr>
          <a:xfrm rot="8427587">
            <a:off x="3764643" y="3545980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cxnSp>
        <p:nvCxnSpPr>
          <p:cNvPr id="203" name="Connecteur droit 202"/>
          <p:cNvCxnSpPr>
            <a:stCxn id="71" idx="2"/>
            <a:endCxn id="202" idx="4"/>
          </p:cNvCxnSpPr>
          <p:nvPr/>
        </p:nvCxnSpPr>
        <p:spPr>
          <a:xfrm rot="16200000" flipH="1">
            <a:off x="2891857" y="2660121"/>
            <a:ext cx="967898" cy="848309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Ellipse 204"/>
          <p:cNvSpPr/>
          <p:nvPr/>
        </p:nvSpPr>
        <p:spPr>
          <a:xfrm rot="15576195">
            <a:off x="1088462" y="2280875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  <p:cxnSp>
        <p:nvCxnSpPr>
          <p:cNvPr id="206" name="Connecteur droit 205"/>
          <p:cNvCxnSpPr>
            <a:stCxn id="71" idx="1"/>
            <a:endCxn id="205" idx="4"/>
          </p:cNvCxnSpPr>
          <p:nvPr/>
        </p:nvCxnSpPr>
        <p:spPr>
          <a:xfrm rot="10800000" flipV="1">
            <a:off x="1281270" y="2267295"/>
            <a:ext cx="842382" cy="93239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123652" y="5533233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Contrôle d’accès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et vidéosurveillance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123652" y="3897108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Distribution électrique HTA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123652" y="4891524"/>
            <a:ext cx="1656000" cy="517426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Contrôle commande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équipements réseau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smart </a:t>
            </a:r>
            <a:r>
              <a:rPr lang="fr-FR" sz="900" dirty="0" err="1">
                <a:solidFill>
                  <a:srgbClr val="FFFFFF"/>
                </a:solidFill>
              </a:rPr>
              <a:t>grid</a:t>
            </a:r>
            <a:endParaRPr lang="fr-FR" sz="900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052284" y="2970761"/>
            <a:ext cx="1656000" cy="3996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Alimentation sécurisée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23652" y="1934263"/>
            <a:ext cx="1656000" cy="666062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06" tIns="45703" rIns="91406" bIns="45703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Energies réparties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- gestion de la production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- raccordement au réseau</a:t>
            </a:r>
            <a:br>
              <a:rPr lang="fr-FR" sz="900" dirty="0">
                <a:solidFill>
                  <a:srgbClr val="FFFFFF"/>
                </a:solidFill>
              </a:rPr>
            </a:br>
            <a:r>
              <a:rPr lang="fr-FR" sz="900" dirty="0">
                <a:solidFill>
                  <a:srgbClr val="FFFFFF"/>
                </a:solidFill>
              </a:rPr>
              <a:t>- gestion à distance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dirty="0">
              <a:solidFill>
                <a:srgbClr val="FFFFFF"/>
              </a:solidFill>
            </a:endParaRPr>
          </a:p>
        </p:txBody>
      </p:sp>
      <p:pic>
        <p:nvPicPr>
          <p:cNvPr id="66" name="Picture 5" descr="Logo SE A4 Blanc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96152" y="6124409"/>
            <a:ext cx="1508125" cy="55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 flipV="1">
            <a:off x="0" y="997225"/>
            <a:ext cx="9144000" cy="72333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75000"/>
                  <a:tint val="66000"/>
                  <a:satMod val="160000"/>
                  <a:alpha val="50000"/>
                </a:schemeClr>
              </a:gs>
              <a:gs pos="100000">
                <a:schemeClr val="bg1">
                  <a:alpha val="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</a:endParaRPr>
          </a:p>
        </p:txBody>
      </p:sp>
      <p:grpSp>
        <p:nvGrpSpPr>
          <p:cNvPr id="56" name="Groupe 18"/>
          <p:cNvGrpSpPr/>
          <p:nvPr/>
        </p:nvGrpSpPr>
        <p:grpSpPr>
          <a:xfrm>
            <a:off x="298673" y="119121"/>
            <a:ext cx="604800" cy="604800"/>
            <a:chOff x="1149921" y="3184525"/>
            <a:chExt cx="1509940" cy="1509940"/>
          </a:xfrm>
          <a:effectLst/>
        </p:grpSpPr>
        <p:sp>
          <p:nvSpPr>
            <p:cNvPr id="62" name="Ellipse 22"/>
            <p:cNvSpPr/>
            <p:nvPr/>
          </p:nvSpPr>
          <p:spPr>
            <a:xfrm>
              <a:off x="1149921" y="3184525"/>
              <a:ext cx="1509940" cy="1509940"/>
            </a:xfrm>
            <a:prstGeom prst="ellipse">
              <a:avLst/>
            </a:prstGeom>
            <a:solidFill>
              <a:srgbClr val="67A103"/>
            </a:solidFill>
            <a:ln>
              <a:solidFill>
                <a:srgbClr val="9CF6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1538709" y="3495007"/>
              <a:ext cx="803573" cy="960186"/>
            </a:xfrm>
            <a:custGeom>
              <a:avLst/>
              <a:gdLst/>
              <a:ahLst/>
              <a:cxnLst>
                <a:cxn ang="0">
                  <a:pos x="245" y="8"/>
                </a:cxn>
                <a:cxn ang="0">
                  <a:pos x="208" y="64"/>
                </a:cxn>
                <a:cxn ang="0">
                  <a:pos x="107" y="64"/>
                </a:cxn>
                <a:cxn ang="0">
                  <a:pos x="70" y="8"/>
                </a:cxn>
                <a:cxn ang="0">
                  <a:pos x="54" y="2"/>
                </a:cxn>
                <a:cxn ang="0">
                  <a:pos x="45" y="15"/>
                </a:cxn>
                <a:cxn ang="0">
                  <a:pos x="45" y="17"/>
                </a:cxn>
                <a:cxn ang="0">
                  <a:pos x="52" y="71"/>
                </a:cxn>
                <a:cxn ang="0">
                  <a:pos x="8" y="90"/>
                </a:cxn>
                <a:cxn ang="0">
                  <a:pos x="0" y="102"/>
                </a:cxn>
                <a:cxn ang="0">
                  <a:pos x="0" y="105"/>
                </a:cxn>
                <a:cxn ang="0">
                  <a:pos x="13" y="116"/>
                </a:cxn>
                <a:cxn ang="0">
                  <a:pos x="65" y="116"/>
                </a:cxn>
                <a:cxn ang="0">
                  <a:pos x="99" y="215"/>
                </a:cxn>
                <a:cxn ang="0">
                  <a:pos x="44" y="430"/>
                </a:cxn>
                <a:cxn ang="0">
                  <a:pos x="44" y="434"/>
                </a:cxn>
                <a:cxn ang="0">
                  <a:pos x="51" y="445"/>
                </a:cxn>
                <a:cxn ang="0">
                  <a:pos x="67" y="443"/>
                </a:cxn>
                <a:cxn ang="0">
                  <a:pos x="169" y="340"/>
                </a:cxn>
                <a:cxn ang="0">
                  <a:pos x="169" y="321"/>
                </a:cxn>
                <a:cxn ang="0">
                  <a:pos x="150" y="321"/>
                </a:cxn>
                <a:cxn ang="0">
                  <a:pos x="82" y="390"/>
                </a:cxn>
                <a:cxn ang="0">
                  <a:pos x="126" y="217"/>
                </a:cxn>
                <a:cxn ang="0">
                  <a:pos x="126" y="214"/>
                </a:cxn>
                <a:cxn ang="0">
                  <a:pos x="126" y="210"/>
                </a:cxn>
                <a:cxn ang="0">
                  <a:pos x="87" y="99"/>
                </a:cxn>
                <a:cxn ang="0">
                  <a:pos x="74" y="90"/>
                </a:cxn>
                <a:cxn ang="0">
                  <a:pos x="80" y="79"/>
                </a:cxn>
                <a:cxn ang="0">
                  <a:pos x="80" y="78"/>
                </a:cxn>
                <a:cxn ang="0">
                  <a:pos x="78" y="69"/>
                </a:cxn>
                <a:cxn ang="0">
                  <a:pos x="89" y="85"/>
                </a:cxn>
                <a:cxn ang="0">
                  <a:pos x="100" y="91"/>
                </a:cxn>
                <a:cxn ang="0">
                  <a:pos x="215" y="91"/>
                </a:cxn>
                <a:cxn ang="0">
                  <a:pos x="226" y="85"/>
                </a:cxn>
                <a:cxn ang="0">
                  <a:pos x="236" y="69"/>
                </a:cxn>
                <a:cxn ang="0">
                  <a:pos x="235" y="78"/>
                </a:cxn>
                <a:cxn ang="0">
                  <a:pos x="235" y="79"/>
                </a:cxn>
                <a:cxn ang="0">
                  <a:pos x="240" y="90"/>
                </a:cxn>
                <a:cxn ang="0">
                  <a:pos x="228" y="99"/>
                </a:cxn>
                <a:cxn ang="0">
                  <a:pos x="189" y="210"/>
                </a:cxn>
                <a:cxn ang="0">
                  <a:pos x="188" y="214"/>
                </a:cxn>
                <a:cxn ang="0">
                  <a:pos x="189" y="217"/>
                </a:cxn>
                <a:cxn ang="0">
                  <a:pos x="245" y="437"/>
                </a:cxn>
                <a:cxn ang="0">
                  <a:pos x="261" y="447"/>
                </a:cxn>
                <a:cxn ang="0">
                  <a:pos x="271" y="434"/>
                </a:cxn>
                <a:cxn ang="0">
                  <a:pos x="270" y="430"/>
                </a:cxn>
                <a:cxn ang="0">
                  <a:pos x="216" y="215"/>
                </a:cxn>
                <a:cxn ang="0">
                  <a:pos x="250" y="116"/>
                </a:cxn>
                <a:cxn ang="0">
                  <a:pos x="302" y="116"/>
                </a:cxn>
                <a:cxn ang="0">
                  <a:pos x="315" y="105"/>
                </a:cxn>
                <a:cxn ang="0">
                  <a:pos x="315" y="102"/>
                </a:cxn>
                <a:cxn ang="0">
                  <a:pos x="307" y="90"/>
                </a:cxn>
                <a:cxn ang="0">
                  <a:pos x="263" y="71"/>
                </a:cxn>
                <a:cxn ang="0">
                  <a:pos x="269" y="17"/>
                </a:cxn>
                <a:cxn ang="0">
                  <a:pos x="270" y="15"/>
                </a:cxn>
                <a:cxn ang="0">
                  <a:pos x="261" y="2"/>
                </a:cxn>
                <a:cxn ang="0">
                  <a:pos x="245" y="8"/>
                </a:cxn>
              </a:cxnLst>
              <a:rect l="0" t="0" r="r" b="b"/>
              <a:pathLst>
                <a:path w="315" h="448">
                  <a:moveTo>
                    <a:pt x="245" y="8"/>
                  </a:moveTo>
                  <a:cubicBezTo>
                    <a:pt x="245" y="8"/>
                    <a:pt x="214" y="54"/>
                    <a:pt x="208" y="64"/>
                  </a:cubicBezTo>
                  <a:cubicBezTo>
                    <a:pt x="196" y="64"/>
                    <a:pt x="119" y="64"/>
                    <a:pt x="107" y="64"/>
                  </a:cubicBezTo>
                  <a:cubicBezTo>
                    <a:pt x="101" y="54"/>
                    <a:pt x="70" y="8"/>
                    <a:pt x="70" y="8"/>
                  </a:cubicBezTo>
                  <a:cubicBezTo>
                    <a:pt x="66" y="2"/>
                    <a:pt x="60" y="0"/>
                    <a:pt x="54" y="2"/>
                  </a:cubicBezTo>
                  <a:cubicBezTo>
                    <a:pt x="49" y="4"/>
                    <a:pt x="45" y="9"/>
                    <a:pt x="45" y="15"/>
                  </a:cubicBezTo>
                  <a:cubicBezTo>
                    <a:pt x="45" y="16"/>
                    <a:pt x="45" y="16"/>
                    <a:pt x="45" y="17"/>
                  </a:cubicBezTo>
                  <a:cubicBezTo>
                    <a:pt x="45" y="17"/>
                    <a:pt x="50" y="57"/>
                    <a:pt x="52" y="71"/>
                  </a:cubicBezTo>
                  <a:cubicBezTo>
                    <a:pt x="39" y="76"/>
                    <a:pt x="8" y="90"/>
                    <a:pt x="8" y="90"/>
                  </a:cubicBezTo>
                  <a:cubicBezTo>
                    <a:pt x="3" y="92"/>
                    <a:pt x="0" y="97"/>
                    <a:pt x="0" y="102"/>
                  </a:cubicBezTo>
                  <a:cubicBezTo>
                    <a:pt x="0" y="103"/>
                    <a:pt x="0" y="104"/>
                    <a:pt x="0" y="105"/>
                  </a:cubicBezTo>
                  <a:cubicBezTo>
                    <a:pt x="1" y="111"/>
                    <a:pt x="7" y="116"/>
                    <a:pt x="13" y="116"/>
                  </a:cubicBezTo>
                  <a:cubicBezTo>
                    <a:pt x="13" y="116"/>
                    <a:pt x="51" y="116"/>
                    <a:pt x="65" y="116"/>
                  </a:cubicBezTo>
                  <a:cubicBezTo>
                    <a:pt x="70" y="131"/>
                    <a:pt x="97" y="208"/>
                    <a:pt x="99" y="215"/>
                  </a:cubicBezTo>
                  <a:cubicBezTo>
                    <a:pt x="97" y="222"/>
                    <a:pt x="44" y="430"/>
                    <a:pt x="44" y="430"/>
                  </a:cubicBezTo>
                  <a:cubicBezTo>
                    <a:pt x="44" y="431"/>
                    <a:pt x="44" y="433"/>
                    <a:pt x="44" y="434"/>
                  </a:cubicBezTo>
                  <a:cubicBezTo>
                    <a:pt x="44" y="438"/>
                    <a:pt x="46" y="443"/>
                    <a:pt x="51" y="445"/>
                  </a:cubicBezTo>
                  <a:cubicBezTo>
                    <a:pt x="56" y="448"/>
                    <a:pt x="62" y="447"/>
                    <a:pt x="67" y="443"/>
                  </a:cubicBezTo>
                  <a:cubicBezTo>
                    <a:pt x="169" y="340"/>
                    <a:pt x="169" y="340"/>
                    <a:pt x="169" y="340"/>
                  </a:cubicBezTo>
                  <a:cubicBezTo>
                    <a:pt x="174" y="335"/>
                    <a:pt x="174" y="326"/>
                    <a:pt x="169" y="321"/>
                  </a:cubicBezTo>
                  <a:cubicBezTo>
                    <a:pt x="164" y="316"/>
                    <a:pt x="155" y="316"/>
                    <a:pt x="150" y="321"/>
                  </a:cubicBezTo>
                  <a:cubicBezTo>
                    <a:pt x="150" y="321"/>
                    <a:pt x="112" y="359"/>
                    <a:pt x="82" y="390"/>
                  </a:cubicBezTo>
                  <a:cubicBezTo>
                    <a:pt x="97" y="331"/>
                    <a:pt x="126" y="217"/>
                    <a:pt x="126" y="217"/>
                  </a:cubicBezTo>
                  <a:cubicBezTo>
                    <a:pt x="126" y="216"/>
                    <a:pt x="126" y="215"/>
                    <a:pt x="126" y="214"/>
                  </a:cubicBezTo>
                  <a:cubicBezTo>
                    <a:pt x="126" y="212"/>
                    <a:pt x="126" y="211"/>
                    <a:pt x="126" y="210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5" y="93"/>
                    <a:pt x="80" y="90"/>
                    <a:pt x="74" y="90"/>
                  </a:cubicBezTo>
                  <a:cubicBezTo>
                    <a:pt x="78" y="87"/>
                    <a:pt x="80" y="83"/>
                    <a:pt x="80" y="79"/>
                  </a:cubicBezTo>
                  <a:cubicBezTo>
                    <a:pt x="80" y="79"/>
                    <a:pt x="80" y="78"/>
                    <a:pt x="80" y="78"/>
                  </a:cubicBezTo>
                  <a:cubicBezTo>
                    <a:pt x="80" y="78"/>
                    <a:pt x="79" y="71"/>
                    <a:pt x="78" y="69"/>
                  </a:cubicBezTo>
                  <a:cubicBezTo>
                    <a:pt x="82" y="75"/>
                    <a:pt x="89" y="85"/>
                    <a:pt x="89" y="85"/>
                  </a:cubicBezTo>
                  <a:cubicBezTo>
                    <a:pt x="91" y="88"/>
                    <a:pt x="96" y="91"/>
                    <a:pt x="100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219" y="91"/>
                    <a:pt x="223" y="88"/>
                    <a:pt x="226" y="85"/>
                  </a:cubicBezTo>
                  <a:cubicBezTo>
                    <a:pt x="226" y="85"/>
                    <a:pt x="232" y="75"/>
                    <a:pt x="236" y="69"/>
                  </a:cubicBezTo>
                  <a:cubicBezTo>
                    <a:pt x="236" y="71"/>
                    <a:pt x="235" y="78"/>
                    <a:pt x="235" y="78"/>
                  </a:cubicBezTo>
                  <a:cubicBezTo>
                    <a:pt x="235" y="78"/>
                    <a:pt x="235" y="79"/>
                    <a:pt x="235" y="79"/>
                  </a:cubicBezTo>
                  <a:cubicBezTo>
                    <a:pt x="235" y="83"/>
                    <a:pt x="237" y="87"/>
                    <a:pt x="240" y="90"/>
                  </a:cubicBezTo>
                  <a:cubicBezTo>
                    <a:pt x="235" y="90"/>
                    <a:pt x="230" y="93"/>
                    <a:pt x="228" y="99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9" y="211"/>
                    <a:pt x="188" y="212"/>
                    <a:pt x="188" y="214"/>
                  </a:cubicBezTo>
                  <a:cubicBezTo>
                    <a:pt x="188" y="215"/>
                    <a:pt x="189" y="216"/>
                    <a:pt x="189" y="217"/>
                  </a:cubicBezTo>
                  <a:cubicBezTo>
                    <a:pt x="245" y="437"/>
                    <a:pt x="245" y="437"/>
                    <a:pt x="245" y="437"/>
                  </a:cubicBezTo>
                  <a:cubicBezTo>
                    <a:pt x="246" y="444"/>
                    <a:pt x="254" y="448"/>
                    <a:pt x="261" y="447"/>
                  </a:cubicBezTo>
                  <a:cubicBezTo>
                    <a:pt x="267" y="445"/>
                    <a:pt x="271" y="440"/>
                    <a:pt x="271" y="434"/>
                  </a:cubicBezTo>
                  <a:cubicBezTo>
                    <a:pt x="271" y="433"/>
                    <a:pt x="271" y="431"/>
                    <a:pt x="270" y="430"/>
                  </a:cubicBezTo>
                  <a:cubicBezTo>
                    <a:pt x="270" y="430"/>
                    <a:pt x="218" y="222"/>
                    <a:pt x="216" y="215"/>
                  </a:cubicBezTo>
                  <a:cubicBezTo>
                    <a:pt x="218" y="208"/>
                    <a:pt x="245" y="131"/>
                    <a:pt x="250" y="116"/>
                  </a:cubicBezTo>
                  <a:cubicBezTo>
                    <a:pt x="263" y="116"/>
                    <a:pt x="302" y="116"/>
                    <a:pt x="302" y="116"/>
                  </a:cubicBezTo>
                  <a:cubicBezTo>
                    <a:pt x="308" y="116"/>
                    <a:pt x="313" y="111"/>
                    <a:pt x="315" y="105"/>
                  </a:cubicBezTo>
                  <a:cubicBezTo>
                    <a:pt x="315" y="104"/>
                    <a:pt x="315" y="103"/>
                    <a:pt x="315" y="102"/>
                  </a:cubicBezTo>
                  <a:cubicBezTo>
                    <a:pt x="315" y="97"/>
                    <a:pt x="312" y="92"/>
                    <a:pt x="307" y="90"/>
                  </a:cubicBezTo>
                  <a:cubicBezTo>
                    <a:pt x="307" y="90"/>
                    <a:pt x="275" y="76"/>
                    <a:pt x="263" y="71"/>
                  </a:cubicBezTo>
                  <a:cubicBezTo>
                    <a:pt x="265" y="57"/>
                    <a:pt x="269" y="17"/>
                    <a:pt x="269" y="17"/>
                  </a:cubicBezTo>
                  <a:cubicBezTo>
                    <a:pt x="269" y="16"/>
                    <a:pt x="270" y="16"/>
                    <a:pt x="270" y="15"/>
                  </a:cubicBezTo>
                  <a:cubicBezTo>
                    <a:pt x="270" y="9"/>
                    <a:pt x="266" y="4"/>
                    <a:pt x="261" y="2"/>
                  </a:cubicBezTo>
                  <a:cubicBezTo>
                    <a:pt x="255" y="0"/>
                    <a:pt x="248" y="2"/>
                    <a:pt x="245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dirty="0">
                <a:solidFill>
                  <a:srgbClr val="626469"/>
                </a:solidFill>
              </a:endParaRPr>
            </a:p>
          </p:txBody>
        </p:sp>
      </p:grpSp>
      <p:sp>
        <p:nvSpPr>
          <p:cNvPr id="69" name="ZoneTexte 57"/>
          <p:cNvSpPr txBox="1"/>
          <p:nvPr/>
        </p:nvSpPr>
        <p:spPr>
          <a:xfrm>
            <a:off x="966232" y="1090717"/>
            <a:ext cx="7149039" cy="369298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626469">
                    <a:lumMod val="75000"/>
                  </a:srgbClr>
                </a:solidFill>
              </a:rPr>
              <a:t>Distribuer et répartir l’énergie </a:t>
            </a:r>
            <a:r>
              <a:rPr lang="fr-FR" dirty="0" smtClean="0">
                <a:solidFill>
                  <a:srgbClr val="4FA600"/>
                </a:solidFill>
              </a:rPr>
              <a:t>au bon endroit, au bon moment</a:t>
            </a: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965997" y="383071"/>
            <a:ext cx="8320877" cy="853844"/>
          </a:xfrm>
          <a:prstGeom prst="rect">
            <a:avLst/>
          </a:prstGeom>
        </p:spPr>
        <p:txBody>
          <a:bodyPr lIns="91406" tIns="45703" rIns="91406" bIns="4570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2400" kern="0" dirty="0">
                <a:solidFill>
                  <a:srgbClr val="626469"/>
                </a:solidFill>
                <a:cs typeface="SEOptimistLight"/>
              </a:rPr>
              <a:t>Nos solutions </a:t>
            </a:r>
            <a:r>
              <a:rPr lang="fr-FR" sz="2400" kern="0" dirty="0">
                <a:solidFill>
                  <a:srgbClr val="626469"/>
                </a:solidFill>
                <a:cs typeface="SEOptimistBlack"/>
              </a:rPr>
              <a:t>pour la distribution d’énergie,</a:t>
            </a:r>
          </a:p>
          <a:p>
            <a:pPr>
              <a:lnSpc>
                <a:spcPct val="80000"/>
              </a:lnSpc>
            </a:pPr>
            <a:r>
              <a:rPr lang="fr-FR" sz="2400" kern="0" dirty="0">
                <a:solidFill>
                  <a:srgbClr val="626469"/>
                </a:solidFill>
                <a:cs typeface="SEOptimistBlack"/>
              </a:rPr>
              <a:t>de la production à la consommation</a:t>
            </a:r>
          </a:p>
        </p:txBody>
      </p:sp>
      <p:cxnSp>
        <p:nvCxnSpPr>
          <p:cNvPr id="41" name="Connecteur droit 40"/>
          <p:cNvCxnSpPr>
            <a:stCxn id="40" idx="1"/>
            <a:endCxn id="107" idx="7"/>
          </p:cNvCxnSpPr>
          <p:nvPr/>
        </p:nvCxnSpPr>
        <p:spPr>
          <a:xfrm rot="10800000" flipV="1">
            <a:off x="1319452" y="4588918"/>
            <a:ext cx="803453" cy="1329970"/>
          </a:xfrm>
          <a:prstGeom prst="line">
            <a:avLst/>
          </a:prstGeom>
          <a:ln w="28575">
            <a:solidFill>
              <a:srgbClr val="87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122901" y="4408915"/>
            <a:ext cx="1656000" cy="360000"/>
          </a:xfrm>
          <a:prstGeom prst="rect">
            <a:avLst/>
          </a:prstGeom>
          <a:solidFill>
            <a:srgbClr val="4FA600">
              <a:alpha val="69804"/>
            </a:srgbClr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lIns="53979" tIns="35987" rIns="91406" bIns="35987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solidFill>
                  <a:srgbClr val="FFFFFF"/>
                </a:solidFill>
              </a:rPr>
              <a:t>Poste source préfabriqué</a:t>
            </a:r>
          </a:p>
        </p:txBody>
      </p:sp>
      <p:sp>
        <p:nvSpPr>
          <p:cNvPr id="107" name="Ellipse 106"/>
          <p:cNvSpPr/>
          <p:nvPr/>
        </p:nvSpPr>
        <p:spPr>
          <a:xfrm rot="21178314">
            <a:off x="1162440" y="5898312"/>
            <a:ext cx="194407" cy="194407"/>
          </a:xfrm>
          <a:prstGeom prst="ellipse">
            <a:avLst/>
          </a:prstGeom>
          <a:solidFill>
            <a:srgbClr val="4FA600"/>
          </a:solidFill>
          <a:ln>
            <a:solidFill>
              <a:srgbClr val="87D3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899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35&quot;/&gt;&lt;lineCharCount val=&quot;1&quot;/&gt;&lt;lineCharCount val=&quot;1&quot;/&gt;&lt;lineCharCount val=&quot;40&quot;/&gt;&lt;lineCharCount val=&quot;36&quot;/&gt;&lt;lineCharCount val=&quot;16&quot;/&gt;&lt;lineCharCount val=&quot;1&quot;/&gt;&lt;lineCharCount val=&quot;45&quot;/&gt;&lt;lineCharCount val=&quot;43&quot;/&gt;&lt;lineCharCount val=&quot;10&quot;/&gt;&lt;lineCharCount val=&quot;1&quot;/&gt;&lt;lineCharCount val=&quot;46&quot;/&gt;&lt;lineCharCount val=&quot;8&quot;/&gt;&lt;lineCharCount val=&quot;1&quot;/&gt;&lt;lineChar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6&quot;/&gt;&lt;lineCharCount val=&quot;35&quot;/&gt;&lt;lineCharCount val=&quot;1&quot;/&gt;&lt;lineCharCount val=&quot;1&quot;/&gt;&lt;lineCharCount val=&quot;40&quot;/&gt;&lt;lineCharCount val=&quot;36&quot;/&gt;&lt;lineCharCount val=&quot;16&quot;/&gt;&lt;lineCharCount val=&quot;1&quot;/&gt;&lt;lineCharCount val=&quot;45&quot;/&gt;&lt;lineCharCount val=&quot;43&quot;/&gt;&lt;lineCharCount val=&quot;10&quot;/&gt;&lt;lineCharCount val=&quot;1&quot;/&gt;&lt;lineCharCount val=&quot;46&quot;/&gt;&lt;lineCharCount val=&quot;8&quot;/&gt;&lt;lineCharCount val=&quot;1&quot;/&gt;&lt;lineChar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2_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2_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Thème Office">
      <a:majorFont>
        <a:latin typeface="Arial"/>
        <a:ea typeface=""/>
        <a:cs typeface=""/>
      </a:majorFont>
      <a:minorFont>
        <a:latin typeface="Myriad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Arial" pitchFamily="-112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2_Thème Office">
      <a:majorFont>
        <a:latin typeface="Arial"/>
        <a:ea typeface=""/>
        <a:cs typeface=""/>
      </a:majorFont>
      <a:minorFont>
        <a:latin typeface="Myriad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2" charset="0"/>
            <a:sym typeface="Arial" pitchFamily="-112" charset="0"/>
          </a:defRPr>
        </a:defPPr>
      </a:lst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1332</Words>
  <Application>Microsoft Office PowerPoint</Application>
  <PresentationFormat>Affichage à l'écran (4:3)</PresentationFormat>
  <Paragraphs>345</Paragraphs>
  <Slides>27</Slides>
  <Notes>25</Notes>
  <HiddenSlides>12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27</vt:i4>
      </vt:variant>
    </vt:vector>
  </HeadingPairs>
  <TitlesOfParts>
    <vt:vector size="45" baseType="lpstr">
      <vt:lpstr>ＭＳ Ｐゴシック</vt:lpstr>
      <vt:lpstr>ＭＳ Ｐゴシック</vt:lpstr>
      <vt:lpstr>Arial</vt:lpstr>
      <vt:lpstr>Arial Black</vt:lpstr>
      <vt:lpstr>Arial Bold</vt:lpstr>
      <vt:lpstr>Calibri</vt:lpstr>
      <vt:lpstr>Calibri Bold</vt:lpstr>
      <vt:lpstr>Myriad Pro</vt:lpstr>
      <vt:lpstr>SEOptimist</vt:lpstr>
      <vt:lpstr>SEOptimistBlack</vt:lpstr>
      <vt:lpstr>SEOptimistLight</vt:lpstr>
      <vt:lpstr>Times New Roman</vt:lpstr>
      <vt:lpstr>Wingdings</vt:lpstr>
      <vt:lpstr>Thème Office</vt:lpstr>
      <vt:lpstr>2_blank</vt:lpstr>
      <vt:lpstr>3_blank</vt:lpstr>
      <vt:lpstr>1_Thème Office</vt:lpstr>
      <vt:lpstr>2_Thème Office</vt:lpstr>
      <vt:lpstr>Présentation PowerPoint</vt:lpstr>
      <vt:lpstr>Présentation PowerPoint</vt:lpstr>
      <vt:lpstr>Présentation PowerPoint</vt:lpstr>
      <vt:lpstr>Présentation PowerPoint</vt:lpstr>
      <vt:lpstr>Des satellites en orbite à 400, 20 000, 36 000 km et au-delà</vt:lpstr>
      <vt:lpstr>Télécommunications :  satellites flexibles, charges utiles innovantes</vt:lpstr>
      <vt:lpstr>Schneider Electric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BUREAU</dc:creator>
  <cp:lastModifiedBy>Laurent</cp:lastModifiedBy>
  <cp:revision>34</cp:revision>
  <dcterms:created xsi:type="dcterms:W3CDTF">2014-07-02T08:36:13Z</dcterms:created>
  <dcterms:modified xsi:type="dcterms:W3CDTF">2014-11-28T08:56:53Z</dcterms:modified>
</cp:coreProperties>
</file>