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70" r:id="rId6"/>
    <p:sldId id="271" r:id="rId7"/>
    <p:sldId id="262" r:id="rId8"/>
    <p:sldId id="263" r:id="rId9"/>
    <p:sldId id="276" r:id="rId10"/>
    <p:sldId id="264" r:id="rId11"/>
    <p:sldId id="267" r:id="rId12"/>
    <p:sldId id="274" r:id="rId13"/>
    <p:sldId id="269" r:id="rId14"/>
    <p:sldId id="277" r:id="rId1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1CD5B-E6F4-4D41-926B-E72B73E525FC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09370-DECA-41B3-8527-6881C78A5F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ED88D-B91B-4E1A-A308-5FE6AB019119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743C0-4A8A-43B6-A60F-45F33213E06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C6DDA-5715-499C-B842-AA0FCAF1940A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D892-C4FC-4B1A-9DB3-C436F267177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CD238-48E9-4BC2-A563-77A95893DF5E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EA631-B764-4477-BB52-6C750D350B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B9C82-7EC3-4C7B-B7D8-860593B7C659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8B33E-F0CB-4C1D-9C2B-81C7FE75FA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9F29B-52E3-499B-BDDA-0BD175886B26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C3698-A548-4F9B-9002-0F6D13307C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215EF-FB91-493D-B897-01B962FE2C42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EFBB6-3246-4F1F-91CA-3E213309A5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C7AC-2AC1-4703-B438-85F27ADD087D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A3279-15E6-447A-BD91-0DAAB8BBAC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535B-A4E6-4A7D-87A0-CB271894E83B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FEF33-6F97-4821-9C3C-61A942655A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C5F25-7594-455C-9458-14602A9A4459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35EBF-919A-48B8-A19D-C38F233EB19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E44D3-4ED6-4C4F-8D66-0335DEC3580A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D1AC5-1B8A-4251-BB70-973268FA75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04BC4B-7A76-403A-88AF-792A03ACE15E}" type="datetimeFigureOut">
              <a:rPr lang="fr-FR"/>
              <a:pPr>
                <a:defRPr/>
              </a:pPr>
              <a:t>29/04/2015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0AA94D-522A-47A9-B4F9-98B6FC90D2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1.png"/><Relationship Id="rId7" Type="http://schemas.openxmlformats.org/officeDocument/2006/relationships/image" Target="../media/image5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12.png"/><Relationship Id="rId10" Type="http://schemas.openxmlformats.org/officeDocument/2006/relationships/image" Target="../media/image53.png"/><Relationship Id="rId4" Type="http://schemas.openxmlformats.org/officeDocument/2006/relationships/image" Target="../media/image11.png"/><Relationship Id="rId9" Type="http://schemas.openxmlformats.org/officeDocument/2006/relationships/image" Target="../media/image5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.png"/><Relationship Id="rId7" Type="http://schemas.openxmlformats.org/officeDocument/2006/relationships/image" Target="../media/image5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58.png"/><Relationship Id="rId5" Type="http://schemas.openxmlformats.org/officeDocument/2006/relationships/slide" Target="slide11.xml"/><Relationship Id="rId10" Type="http://schemas.openxmlformats.org/officeDocument/2006/relationships/image" Target="../media/image16.png"/><Relationship Id="rId4" Type="http://schemas.openxmlformats.org/officeDocument/2006/relationships/image" Target="../media/image17.png"/><Relationship Id="rId9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6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1.png"/><Relationship Id="rId7" Type="http://schemas.openxmlformats.org/officeDocument/2006/relationships/image" Target="../media/image6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1.xml"/><Relationship Id="rId10" Type="http://schemas.openxmlformats.org/officeDocument/2006/relationships/image" Target="../media/image68.png"/><Relationship Id="rId4" Type="http://schemas.openxmlformats.org/officeDocument/2006/relationships/image" Target="../media/image17.png"/><Relationship Id="rId9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11.png"/><Relationship Id="rId18" Type="http://schemas.openxmlformats.org/officeDocument/2006/relationships/image" Target="../media/image1.png"/><Relationship Id="rId26" Type="http://schemas.openxmlformats.org/officeDocument/2006/relationships/slide" Target="slide13.xml"/><Relationship Id="rId3" Type="http://schemas.openxmlformats.org/officeDocument/2006/relationships/image" Target="../media/image2.png"/><Relationship Id="rId21" Type="http://schemas.openxmlformats.org/officeDocument/2006/relationships/image" Target="../media/image15.png"/><Relationship Id="rId7" Type="http://schemas.openxmlformats.org/officeDocument/2006/relationships/image" Target="../media/image7.png"/><Relationship Id="rId12" Type="http://schemas.openxmlformats.org/officeDocument/2006/relationships/image" Target="../media/image10.png"/><Relationship Id="rId17" Type="http://schemas.openxmlformats.org/officeDocument/2006/relationships/image" Target="../media/image13.png"/><Relationship Id="rId25" Type="http://schemas.openxmlformats.org/officeDocument/2006/relationships/image" Target="../media/image18.png"/><Relationship Id="rId2" Type="http://schemas.openxmlformats.org/officeDocument/2006/relationships/image" Target="../media/image4.png"/><Relationship Id="rId16" Type="http://schemas.openxmlformats.org/officeDocument/2006/relationships/slide" Target="slide3.xml"/><Relationship Id="rId20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7.xml"/><Relationship Id="rId24" Type="http://schemas.openxmlformats.org/officeDocument/2006/relationships/image" Target="../media/image17.png"/><Relationship Id="rId5" Type="http://schemas.openxmlformats.org/officeDocument/2006/relationships/image" Target="../media/image5.png"/><Relationship Id="rId15" Type="http://schemas.openxmlformats.org/officeDocument/2006/relationships/image" Target="../media/image12.png"/><Relationship Id="rId23" Type="http://schemas.openxmlformats.org/officeDocument/2006/relationships/image" Target="../media/image16.png"/><Relationship Id="rId28" Type="http://schemas.openxmlformats.org/officeDocument/2006/relationships/slide" Target="slide14.xml"/><Relationship Id="rId10" Type="http://schemas.openxmlformats.org/officeDocument/2006/relationships/image" Target="../media/image9.png"/><Relationship Id="rId19" Type="http://schemas.openxmlformats.org/officeDocument/2006/relationships/image" Target="../media/image14.png"/><Relationship Id="rId4" Type="http://schemas.openxmlformats.org/officeDocument/2006/relationships/slide" Target="slide4.xml"/><Relationship Id="rId9" Type="http://schemas.openxmlformats.org/officeDocument/2006/relationships/image" Target="../media/image8.png"/><Relationship Id="rId14" Type="http://schemas.openxmlformats.org/officeDocument/2006/relationships/slide" Target="slide10.xml"/><Relationship Id="rId22" Type="http://schemas.openxmlformats.org/officeDocument/2006/relationships/slide" Target="slide11.xml"/><Relationship Id="rId27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slide" Target="slide2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29.png"/><Relationship Id="rId5" Type="http://schemas.openxmlformats.org/officeDocument/2006/relationships/image" Target="../media/image5.png"/><Relationship Id="rId10" Type="http://schemas.openxmlformats.org/officeDocument/2006/relationships/image" Target="../media/image28.png"/><Relationship Id="rId4" Type="http://schemas.openxmlformats.org/officeDocument/2006/relationships/slide" Target="slide4.xml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5.png"/><Relationship Id="rId7" Type="http://schemas.openxmlformats.org/officeDocument/2006/relationships/image" Target="../media/image4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8.png"/><Relationship Id="rId7" Type="http://schemas.openxmlformats.org/officeDocument/2006/relationships/image" Target="../media/image1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10" Type="http://schemas.openxmlformats.org/officeDocument/2006/relationships/image" Target="../media/image41.png"/><Relationship Id="rId4" Type="http://schemas.openxmlformats.org/officeDocument/2006/relationships/slide" Target="slide2.xml"/><Relationship Id="rId9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2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image" Target="../media/image48.png"/><Relationship Id="rId5" Type="http://schemas.openxmlformats.org/officeDocument/2006/relationships/image" Target="../media/image14.png"/><Relationship Id="rId10" Type="http://schemas.openxmlformats.org/officeDocument/2006/relationships/image" Target="../media/image47.png"/><Relationship Id="rId4" Type="http://schemas.openxmlformats.org/officeDocument/2006/relationships/image" Target="../media/image44.pn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250825" y="549275"/>
            <a:ext cx="8713788" cy="1079500"/>
          </a:xfrm>
        </p:spPr>
        <p:txBody>
          <a:bodyPr/>
          <a:lstStyle/>
          <a:p>
            <a:pPr eaLnBrk="1" hangingPunct="1"/>
            <a:r>
              <a:rPr lang="pt-BR" smtClean="0"/>
              <a:t>ESSAYAGE VIRTUEL 3D</a:t>
            </a:r>
            <a:endParaRPr lang="fr-FR" smtClean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>
          <a:xfrm>
            <a:off x="250825" y="2924175"/>
            <a:ext cx="5184775" cy="32416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dirty="0" smtClean="0">
                <a:solidFill>
                  <a:schemeClr val="tx1"/>
                </a:solidFill>
              </a:rPr>
              <a:t>MODARIS V7R2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r-FR" dirty="0" smtClean="0">
                <a:solidFill>
                  <a:schemeClr val="tx1"/>
                </a:solidFill>
              </a:rPr>
              <a:t>3D PROTOTYPING</a:t>
            </a:r>
          </a:p>
        </p:txBody>
      </p:sp>
      <p:pic>
        <p:nvPicPr>
          <p:cNvPr id="205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5229225"/>
            <a:ext cx="544512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3" cstate="print"/>
          <a:srcRect r="13846"/>
          <a:stretch>
            <a:fillRect/>
          </a:stretch>
        </p:blipFill>
        <p:spPr bwMode="auto">
          <a:xfrm>
            <a:off x="684213" y="2997200"/>
            <a:ext cx="5746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4427538" y="2060575"/>
          <a:ext cx="4392488" cy="3084576"/>
        </p:xfrm>
        <a:graphic>
          <a:graphicData uri="http://schemas.openxmlformats.org/drawingml/2006/table">
            <a:tbl>
              <a:tblPr/>
              <a:tblGrid>
                <a:gridCol w="1728192"/>
                <a:gridCol w="266429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Calibri"/>
                          <a:ea typeface="Calibri"/>
                          <a:cs typeface="Times New Roman"/>
                        </a:rPr>
                        <a:t>Typer 3D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Oter typer </a:t>
                      </a:r>
                      <a:r>
                        <a:rPr lang="fr-FR" sz="1100" dirty="0" smtClean="0">
                          <a:latin typeface="Calibri"/>
                          <a:ea typeface="Calibri"/>
                          <a:cs typeface="Times New Roman"/>
                        </a:rPr>
                        <a:t>3D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Calibri"/>
                          <a:ea typeface="Calibri"/>
                          <a:cs typeface="Times New Roman"/>
                        </a:rPr>
                        <a:t>Accéder </a:t>
                      </a: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aux fonctions d'assemblage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Calibri"/>
                          <a:ea typeface="Calibri"/>
                          <a:cs typeface="Times New Roman"/>
                        </a:rPr>
                        <a:t>Sélectionner </a:t>
                      </a: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une variante et une taille à numériser en </a:t>
                      </a:r>
                      <a:r>
                        <a:rPr lang="fr-FR" sz="1100" dirty="0" smtClean="0">
                          <a:latin typeface="Calibri"/>
                          <a:ea typeface="Calibri"/>
                          <a:cs typeface="Times New Roman"/>
                        </a:rPr>
                        <a:t>3D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62" name="Picture 1"/>
          <p:cNvPicPr>
            <a:picLocks noChangeAspect="1" noChangeArrowheads="1"/>
          </p:cNvPicPr>
          <p:nvPr/>
        </p:nvPicPr>
        <p:blipFill>
          <a:blip r:embed="rId4" cstate="print"/>
          <a:srcRect b="62592"/>
          <a:stretch>
            <a:fillRect/>
          </a:stretch>
        </p:blipFill>
        <p:spPr bwMode="auto">
          <a:xfrm>
            <a:off x="4427538" y="2133600"/>
            <a:ext cx="16573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3" name="Rectangle 9"/>
          <p:cNvSpPr>
            <a:spLocks noChangeArrowheads="1"/>
          </p:cNvSpPr>
          <p:nvPr/>
        </p:nvSpPr>
        <p:spPr bwMode="auto">
          <a:xfrm>
            <a:off x="3059113" y="3716338"/>
            <a:ext cx="1230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Menu ~F1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8" y="44450"/>
            <a:ext cx="8229600" cy="7826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Monter le vêtement sur le mannequin</a:t>
            </a:r>
          </a:p>
        </p:txBody>
      </p:sp>
      <p:pic>
        <p:nvPicPr>
          <p:cNvPr id="11267" name="Picture 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13" y="260350"/>
            <a:ext cx="5429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1438" y="692150"/>
            <a:ext cx="461962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59138" y="836613"/>
            <a:ext cx="23923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950" y="908050"/>
            <a:ext cx="168592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463" y="2189163"/>
            <a:ext cx="1101725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1"/>
          <p:cNvPicPr>
            <a:picLocks noChangeAspect="1" noChangeArrowheads="1"/>
          </p:cNvPicPr>
          <p:nvPr/>
        </p:nvPicPr>
        <p:blipFill>
          <a:blip r:embed="rId8" cstate="print"/>
          <a:srcRect b="1538"/>
          <a:stretch>
            <a:fillRect/>
          </a:stretch>
        </p:blipFill>
        <p:spPr bwMode="auto">
          <a:xfrm>
            <a:off x="2484438" y="2130425"/>
            <a:ext cx="2170112" cy="461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25" y="1766888"/>
            <a:ext cx="2395538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ZoneTexte 9"/>
          <p:cNvSpPr txBox="1">
            <a:spLocks noChangeArrowheads="1"/>
          </p:cNvSpPr>
          <p:nvPr/>
        </p:nvSpPr>
        <p:spPr bwMode="auto">
          <a:xfrm>
            <a:off x="7092950" y="2349500"/>
            <a:ext cx="18002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buFontTx/>
              <a:buAutoNum type="arabicParenR"/>
            </a:pPr>
            <a:r>
              <a:rPr lang="fr-FR" sz="1200" b="1"/>
              <a:t>Monter/ simuler </a:t>
            </a:r>
            <a:r>
              <a:rPr lang="fr-FR" sz="1200"/>
              <a:t>: le vêtement est enfilé par le mannequin</a:t>
            </a:r>
          </a:p>
          <a:p>
            <a:pPr marL="228600" indent="-228600">
              <a:buFontTx/>
              <a:buAutoNum type="arabicParenR"/>
            </a:pPr>
            <a:r>
              <a:rPr lang="fr-FR" sz="1200" b="1"/>
              <a:t>Tomber/ relâcher</a:t>
            </a:r>
            <a:r>
              <a:rPr lang="fr-FR" sz="1200"/>
              <a:t>: le vêtement se place sur le mannequin</a:t>
            </a:r>
          </a:p>
        </p:txBody>
      </p:sp>
      <p:sp>
        <p:nvSpPr>
          <p:cNvPr id="11275" name="ZoneTexte 11"/>
          <p:cNvSpPr txBox="1">
            <a:spLocks noChangeArrowheads="1"/>
          </p:cNvSpPr>
          <p:nvPr/>
        </p:nvSpPr>
        <p:spPr bwMode="auto">
          <a:xfrm>
            <a:off x="2484438" y="1412875"/>
            <a:ext cx="2085975" cy="6778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En appuyant sur </a:t>
            </a:r>
            <a:r>
              <a:rPr lang="fr-FR" sz="1400" b="1"/>
              <a:t>l</a:t>
            </a:r>
            <a:r>
              <a:rPr lang="fr-FR" sz="1200"/>
              <a:t> on fait apparaitre l’emplacement des coutures</a:t>
            </a:r>
          </a:p>
        </p:txBody>
      </p:sp>
      <p:sp>
        <p:nvSpPr>
          <p:cNvPr id="11276" name="ZoneTexte 12"/>
          <p:cNvSpPr txBox="1">
            <a:spLocks noChangeArrowheads="1"/>
          </p:cNvSpPr>
          <p:nvPr/>
        </p:nvSpPr>
        <p:spPr bwMode="auto">
          <a:xfrm>
            <a:off x="4716463" y="1268413"/>
            <a:ext cx="2016125" cy="8620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En appuyant sur </a:t>
            </a:r>
            <a:r>
              <a:rPr lang="fr-FR" sz="1400" b="1"/>
              <a:t>p </a:t>
            </a:r>
            <a:r>
              <a:rPr lang="fr-FR" sz="1200"/>
              <a:t>on fait apparaitre les éléments de produit dans des couleurs différentes</a:t>
            </a:r>
          </a:p>
        </p:txBody>
      </p:sp>
      <p:sp>
        <p:nvSpPr>
          <p:cNvPr id="11277" name="Rectangle 12"/>
          <p:cNvSpPr>
            <a:spLocks noChangeArrowheads="1"/>
          </p:cNvSpPr>
          <p:nvPr/>
        </p:nvSpPr>
        <p:spPr bwMode="auto">
          <a:xfrm>
            <a:off x="6156325" y="3789363"/>
            <a:ext cx="24479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200" i="1"/>
              <a:t>Présentation du mannequin  à l’écran</a:t>
            </a:r>
          </a:p>
          <a:p>
            <a:r>
              <a:rPr lang="fr-FR" sz="1200" b="1"/>
              <a:t>Zoom</a:t>
            </a:r>
            <a:r>
              <a:rPr lang="fr-FR" sz="1200"/>
              <a:t>: roulette</a:t>
            </a:r>
          </a:p>
          <a:p>
            <a:r>
              <a:rPr lang="fr-FR" sz="1200" b="1"/>
              <a:t>Faire tourner le mannequin</a:t>
            </a:r>
            <a:r>
              <a:rPr lang="fr-FR" sz="1200"/>
              <a:t>: clic droit maintenu</a:t>
            </a:r>
          </a:p>
          <a:p>
            <a:r>
              <a:rPr lang="fr-FR" sz="1200" b="1"/>
              <a:t>Vue de face</a:t>
            </a:r>
            <a:r>
              <a:rPr lang="fr-FR" sz="1200"/>
              <a:t>: home</a:t>
            </a:r>
          </a:p>
          <a:p>
            <a:r>
              <a:rPr lang="fr-FR" sz="1200" b="1"/>
              <a:t>Vue de côté</a:t>
            </a:r>
            <a:r>
              <a:rPr lang="fr-FR" sz="1200"/>
              <a:t>: Shift + page suivante</a:t>
            </a:r>
          </a:p>
          <a:p>
            <a:r>
              <a:rPr lang="fr-FR" sz="1200" b="1"/>
              <a:t>Vue de dos</a:t>
            </a:r>
            <a:r>
              <a:rPr lang="fr-FR" sz="1200"/>
              <a:t>: fin</a:t>
            </a:r>
          </a:p>
          <a:p>
            <a:endParaRPr lang="fr-FR" sz="1200"/>
          </a:p>
        </p:txBody>
      </p:sp>
      <p:sp>
        <p:nvSpPr>
          <p:cNvPr id="11278" name="ZoneTexte 13"/>
          <p:cNvSpPr txBox="1">
            <a:spLocks noChangeArrowheads="1"/>
          </p:cNvSpPr>
          <p:nvPr/>
        </p:nvSpPr>
        <p:spPr bwMode="auto">
          <a:xfrm>
            <a:off x="6372225" y="5661025"/>
            <a:ext cx="17970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i="1"/>
              <a:t>Affiner le rendu du tissu</a:t>
            </a:r>
          </a:p>
        </p:txBody>
      </p:sp>
      <p:grpSp>
        <p:nvGrpSpPr>
          <p:cNvPr id="11279" name="Groupe 18"/>
          <p:cNvGrpSpPr>
            <a:grpSpLocks/>
          </p:cNvGrpSpPr>
          <p:nvPr/>
        </p:nvGrpSpPr>
        <p:grpSpPr bwMode="auto">
          <a:xfrm>
            <a:off x="6011863" y="5969000"/>
            <a:ext cx="2881312" cy="628650"/>
            <a:chOff x="5940152" y="6093296"/>
            <a:chExt cx="2880320" cy="628650"/>
          </a:xfrm>
        </p:grpSpPr>
        <p:pic>
          <p:nvPicPr>
            <p:cNvPr id="11280" name="Picture 13"/>
            <p:cNvPicPr>
              <a:picLocks noChangeAspect="1" noChangeArrowheads="1"/>
            </p:cNvPicPr>
            <p:nvPr/>
          </p:nvPicPr>
          <p:blipFill>
            <a:blip r:embed="rId10" cstate="print"/>
            <a:srcRect r="30643" b="18025"/>
            <a:stretch>
              <a:fillRect/>
            </a:stretch>
          </p:blipFill>
          <p:spPr bwMode="auto">
            <a:xfrm>
              <a:off x="5940152" y="6093296"/>
              <a:ext cx="648072" cy="583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1" name="ZoneTexte 17"/>
            <p:cNvSpPr txBox="1">
              <a:spLocks noChangeArrowheads="1"/>
            </p:cNvSpPr>
            <p:nvPr/>
          </p:nvSpPr>
          <p:spPr bwMode="auto">
            <a:xfrm>
              <a:off x="6588224" y="6237312"/>
              <a:ext cx="461962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/>
                <a:t>1,5</a:t>
              </a:r>
              <a:r>
                <a:rPr lang="fr-FR"/>
                <a:t> </a:t>
              </a:r>
            </a:p>
          </p:txBody>
        </p:sp>
        <p:pic>
          <p:nvPicPr>
            <p:cNvPr id="11282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55525" t="12004" r="5225" b="46001"/>
            <a:stretch>
              <a:fillRect/>
            </a:stretch>
          </p:blipFill>
          <p:spPr bwMode="auto">
            <a:xfrm>
              <a:off x="8172400" y="6093296"/>
              <a:ext cx="648072" cy="603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83" name="Picture 1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995492" y="6093296"/>
              <a:ext cx="1104900" cy="62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pPr eaLnBrk="1" hangingPunct="1"/>
            <a:r>
              <a:rPr lang="fr-FR" smtClean="0"/>
              <a:t>Visualiser l’aisance</a:t>
            </a:r>
          </a:p>
        </p:txBody>
      </p:sp>
      <p:pic>
        <p:nvPicPr>
          <p:cNvPr id="1229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44450"/>
            <a:ext cx="663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6038" y="955675"/>
            <a:ext cx="3841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9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r="48157"/>
          <a:stretch>
            <a:fillRect/>
          </a:stretch>
        </p:blipFill>
        <p:spPr bwMode="auto">
          <a:xfrm>
            <a:off x="4572000" y="968375"/>
            <a:ext cx="992188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250825" y="1782763"/>
            <a:ext cx="2165350" cy="4525962"/>
          </a:xfrm>
          <a:noFill/>
        </p:spPr>
      </p:pic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275" y="1412875"/>
            <a:ext cx="26987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6238" y="1844675"/>
            <a:ext cx="5692775" cy="494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ZoneTexte 9"/>
          <p:cNvSpPr txBox="1">
            <a:spLocks noChangeArrowheads="1"/>
          </p:cNvSpPr>
          <p:nvPr/>
        </p:nvSpPr>
        <p:spPr bwMode="auto">
          <a:xfrm>
            <a:off x="179388" y="692150"/>
            <a:ext cx="26638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 dirty="0"/>
              <a:t>1) E</a:t>
            </a:r>
            <a:r>
              <a:rPr lang="fr-FR" sz="1200" b="1" dirty="0" smtClean="0"/>
              <a:t>n </a:t>
            </a:r>
            <a:r>
              <a:rPr lang="fr-FR" sz="1200" b="1" dirty="0"/>
              <a:t>activant la transparence</a:t>
            </a:r>
          </a:p>
        </p:txBody>
      </p:sp>
      <p:pic>
        <p:nvPicPr>
          <p:cNvPr id="12298" name="Picture 7"/>
          <p:cNvPicPr>
            <a:picLocks noChangeAspect="1" noChangeArrowheads="1"/>
          </p:cNvPicPr>
          <p:nvPr/>
        </p:nvPicPr>
        <p:blipFill>
          <a:blip r:embed="rId10" cstate="print"/>
          <a:srcRect l="53239"/>
          <a:stretch>
            <a:fillRect/>
          </a:stretch>
        </p:blipFill>
        <p:spPr bwMode="auto">
          <a:xfrm>
            <a:off x="250825" y="6354763"/>
            <a:ext cx="5048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ZoneTexte 11"/>
          <p:cNvSpPr txBox="1">
            <a:spLocks noChangeArrowheads="1"/>
          </p:cNvSpPr>
          <p:nvPr/>
        </p:nvSpPr>
        <p:spPr bwMode="auto">
          <a:xfrm>
            <a:off x="1116013" y="1198563"/>
            <a:ext cx="1511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Sélectionner les différentes parties du vêtement</a:t>
            </a:r>
          </a:p>
        </p:txBody>
      </p:sp>
      <p:sp>
        <p:nvSpPr>
          <p:cNvPr id="12300" name="ZoneTexte 12"/>
          <p:cNvSpPr txBox="1">
            <a:spLocks noChangeArrowheads="1"/>
          </p:cNvSpPr>
          <p:nvPr/>
        </p:nvSpPr>
        <p:spPr bwMode="auto">
          <a:xfrm>
            <a:off x="900113" y="6381750"/>
            <a:ext cx="15128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Réactive l’opacitné </a:t>
            </a:r>
          </a:p>
        </p:txBody>
      </p:sp>
      <p:sp>
        <p:nvSpPr>
          <p:cNvPr id="12301" name="ZoneTexte 13"/>
          <p:cNvSpPr txBox="1">
            <a:spLocks noChangeArrowheads="1"/>
          </p:cNvSpPr>
          <p:nvPr/>
        </p:nvSpPr>
        <p:spPr bwMode="auto">
          <a:xfrm>
            <a:off x="179388" y="908050"/>
            <a:ext cx="25463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L’évaluation se fera à l’œil, au jugé</a:t>
            </a:r>
          </a:p>
        </p:txBody>
      </p:sp>
      <p:sp>
        <p:nvSpPr>
          <p:cNvPr id="12302" name="ZoneTexte 14"/>
          <p:cNvSpPr txBox="1">
            <a:spLocks noChangeArrowheads="1"/>
          </p:cNvSpPr>
          <p:nvPr/>
        </p:nvSpPr>
        <p:spPr bwMode="auto">
          <a:xfrm>
            <a:off x="3635375" y="692150"/>
            <a:ext cx="38163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 dirty="0"/>
              <a:t>2) E</a:t>
            </a:r>
            <a:r>
              <a:rPr lang="fr-FR" sz="1200" b="1" dirty="0" smtClean="0"/>
              <a:t>n </a:t>
            </a:r>
            <a:r>
              <a:rPr lang="fr-FR" sz="1200" b="1" dirty="0"/>
              <a:t>prenant la mesure exacte de l’aisance</a:t>
            </a:r>
          </a:p>
        </p:txBody>
      </p:sp>
      <p:sp>
        <p:nvSpPr>
          <p:cNvPr id="12303" name="ZoneTexte 15"/>
          <p:cNvSpPr txBox="1">
            <a:spLocks noChangeArrowheads="1"/>
          </p:cNvSpPr>
          <p:nvPr/>
        </p:nvSpPr>
        <p:spPr bwMode="auto">
          <a:xfrm>
            <a:off x="4356100" y="1341438"/>
            <a:ext cx="295275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La couleur qui apparait sur le vêtement dépend de l’aisance</a:t>
            </a:r>
          </a:p>
        </p:txBody>
      </p:sp>
      <p:pic>
        <p:nvPicPr>
          <p:cNvPr id="1230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981075"/>
            <a:ext cx="26987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Picture 1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288" y="1268413"/>
            <a:ext cx="43180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5219700" y="2997200"/>
            <a:ext cx="1727200" cy="10144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FR" sz="1200" dirty="0"/>
              <a:t>En plaçant le curseur de la souris sur une zone choisie, on obtient la valeur exacte de l’aisance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863600"/>
          </a:xfrm>
        </p:spPr>
        <p:txBody>
          <a:bodyPr/>
          <a:lstStyle/>
          <a:p>
            <a:r>
              <a:rPr lang="fr-FR" smtClean="0"/>
              <a:t>Visualiser l’aisance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924175"/>
            <a:ext cx="19812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68313" y="1341438"/>
            <a:ext cx="45720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 dirty="0"/>
              <a:t>2) E</a:t>
            </a:r>
            <a:r>
              <a:rPr lang="fr-FR" sz="1200" b="1" dirty="0" smtClean="0"/>
              <a:t>n </a:t>
            </a:r>
            <a:r>
              <a:rPr lang="fr-FR" sz="1200" b="1" dirty="0"/>
              <a:t>prenant la mesure exacte de l’aisance (suite)</a:t>
            </a:r>
          </a:p>
        </p:txBody>
      </p:sp>
      <p:pic>
        <p:nvPicPr>
          <p:cNvPr id="1331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5463" y="404813"/>
            <a:ext cx="663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755650" y="1855788"/>
            <a:ext cx="33877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a)    	Masquer totalement  le vêtement 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755650" y="2565400"/>
            <a:ext cx="34829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b) Sélectionner la mesure à prendre dans la liste</a:t>
            </a:r>
          </a:p>
        </p:txBody>
      </p:sp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5203825"/>
            <a:ext cx="42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Rectangle 10"/>
          <p:cNvSpPr>
            <a:spLocks noChangeArrowheads="1"/>
          </p:cNvSpPr>
          <p:nvPr/>
        </p:nvSpPr>
        <p:spPr bwMode="auto">
          <a:xfrm>
            <a:off x="900113" y="5383213"/>
            <a:ext cx="161766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c) Prendre la mesure</a:t>
            </a:r>
          </a:p>
        </p:txBody>
      </p:sp>
      <p:pic>
        <p:nvPicPr>
          <p:cNvPr id="13322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4425" y="1844675"/>
            <a:ext cx="5048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39"/>
          <p:cNvPicPr>
            <a:picLocks noChangeAspect="1" noChangeArrowheads="1"/>
          </p:cNvPicPr>
          <p:nvPr/>
        </p:nvPicPr>
        <p:blipFill>
          <a:blip r:embed="rId7" cstate="print"/>
          <a:srcRect l="5000" t="32208" r="53751" b="40414"/>
          <a:stretch>
            <a:fillRect/>
          </a:stretch>
        </p:blipFill>
        <p:spPr bwMode="auto">
          <a:xfrm>
            <a:off x="3851275" y="4076700"/>
            <a:ext cx="26654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Connecteur droit avec flèche 19"/>
          <p:cNvCxnSpPr/>
          <p:nvPr/>
        </p:nvCxnSpPr>
        <p:spPr>
          <a:xfrm>
            <a:off x="3276600" y="5373688"/>
            <a:ext cx="5032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5" name="Rectangle 7"/>
          <p:cNvSpPr>
            <a:spLocks noChangeArrowheads="1"/>
          </p:cNvSpPr>
          <p:nvPr/>
        </p:nvSpPr>
        <p:spPr bwMode="auto">
          <a:xfrm>
            <a:off x="6516688" y="4581525"/>
            <a:ext cx="24590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Tour de poitrine sur le mannequin</a:t>
            </a:r>
          </a:p>
        </p:txBody>
      </p:sp>
      <p:sp>
        <p:nvSpPr>
          <p:cNvPr id="13326" name="Rectangle 7"/>
          <p:cNvSpPr>
            <a:spLocks noChangeArrowheads="1"/>
          </p:cNvSpPr>
          <p:nvPr/>
        </p:nvSpPr>
        <p:spPr bwMode="auto">
          <a:xfrm>
            <a:off x="6516688" y="4868863"/>
            <a:ext cx="21367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Tour de poitrine sur le patron</a:t>
            </a:r>
          </a:p>
        </p:txBody>
      </p:sp>
      <p:sp>
        <p:nvSpPr>
          <p:cNvPr id="13327" name="Rectangle 7"/>
          <p:cNvSpPr>
            <a:spLocks noChangeArrowheads="1"/>
          </p:cNvSpPr>
          <p:nvPr/>
        </p:nvSpPr>
        <p:spPr bwMode="auto">
          <a:xfrm>
            <a:off x="6650038" y="5157788"/>
            <a:ext cx="7302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Aisance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6084888" y="4724400"/>
            <a:ext cx="50323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5148263" y="4938713"/>
            <a:ext cx="1439862" cy="746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endCxn id="13327" idx="1"/>
          </p:cNvCxnSpPr>
          <p:nvPr/>
        </p:nvCxnSpPr>
        <p:spPr>
          <a:xfrm>
            <a:off x="5867400" y="5229225"/>
            <a:ext cx="782638" cy="666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Vérifier les aplombs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2205038"/>
            <a:ext cx="23256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341438"/>
            <a:ext cx="2376487" cy="522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198913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388" y="476250"/>
            <a:ext cx="6635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ZoneTexte 7"/>
          <p:cNvSpPr txBox="1">
            <a:spLocks noChangeArrowheads="1"/>
          </p:cNvSpPr>
          <p:nvPr/>
        </p:nvSpPr>
        <p:spPr bwMode="auto">
          <a:xfrm>
            <a:off x="1547813" y="2997200"/>
            <a:ext cx="25193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Présenter le mannequin de face</a:t>
            </a:r>
          </a:p>
        </p:txBody>
      </p:sp>
      <p:pic>
        <p:nvPicPr>
          <p:cNvPr id="14344" name="Picture 130"/>
          <p:cNvPicPr>
            <a:picLocks noChangeAspect="1" noChangeArrowheads="1"/>
          </p:cNvPicPr>
          <p:nvPr/>
        </p:nvPicPr>
        <p:blipFill>
          <a:blip r:embed="rId7" cstate="print"/>
          <a:srcRect l="7132" t="13007" r="10851" b="75613"/>
          <a:stretch>
            <a:fillRect/>
          </a:stretch>
        </p:blipFill>
        <p:spPr bwMode="auto">
          <a:xfrm>
            <a:off x="1619250" y="3429000"/>
            <a:ext cx="24479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1143000"/>
          </a:xfrm>
        </p:spPr>
        <p:txBody>
          <a:bodyPr/>
          <a:lstStyle/>
          <a:p>
            <a:r>
              <a:rPr lang="fr-FR" smtClean="0"/>
              <a:t>Vérifier les zones de déformation</a:t>
            </a:r>
          </a:p>
        </p:txBody>
      </p:sp>
      <p:pic>
        <p:nvPicPr>
          <p:cNvPr id="1536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3888" y="476250"/>
            <a:ext cx="6635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1412875"/>
            <a:ext cx="50958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r="48157"/>
          <a:stretch>
            <a:fillRect/>
          </a:stretch>
        </p:blipFill>
        <p:spPr bwMode="auto">
          <a:xfrm>
            <a:off x="2916238" y="1484313"/>
            <a:ext cx="1223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1412875"/>
            <a:ext cx="21050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8888" y="2420938"/>
            <a:ext cx="13239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3059113" y="2781300"/>
            <a:ext cx="41767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La zone jaune signifie qu’il y a de l’embu sur la pièce située à gauche de la couture.</a:t>
            </a:r>
          </a:p>
          <a:p>
            <a:r>
              <a:rPr lang="fr-FR" sz="1200"/>
              <a:t>Cela peut être voulu: embu sur la tête de manche </a:t>
            </a:r>
          </a:p>
          <a:p>
            <a:r>
              <a:rPr lang="fr-FR" sz="1200"/>
              <a:t>ou non : lignes d’assemblage de longueur différentes</a:t>
            </a:r>
          </a:p>
        </p:txBody>
      </p:sp>
      <p:sp>
        <p:nvSpPr>
          <p:cNvPr id="15369" name="ZoneTexte 9"/>
          <p:cNvSpPr txBox="1">
            <a:spLocks noChangeArrowheads="1"/>
          </p:cNvSpPr>
          <p:nvPr/>
        </p:nvSpPr>
        <p:spPr bwMode="auto">
          <a:xfrm>
            <a:off x="900113" y="4437063"/>
            <a:ext cx="36004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/>
              <a:t>Pour visualiser les longueurs des  coutures</a:t>
            </a:r>
          </a:p>
        </p:txBody>
      </p:sp>
      <p:pic>
        <p:nvPicPr>
          <p:cNvPr id="15370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550" y="4868863"/>
            <a:ext cx="25527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4300" y="4797425"/>
            <a:ext cx="9429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484438" y="44450"/>
            <a:ext cx="3959225" cy="647700"/>
          </a:xfrm>
        </p:spPr>
        <p:txBody>
          <a:bodyPr/>
          <a:lstStyle/>
          <a:p>
            <a:pPr eaLnBrk="1" hangingPunct="1"/>
            <a:r>
              <a:rPr lang="fr-FR" smtClean="0"/>
              <a:t>Démarche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1296987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sz="2400" smtClean="0"/>
              <a:t>Préparer une variante appelée 3D</a:t>
            </a:r>
          </a:p>
          <a:p>
            <a:pPr eaLnBrk="1" hangingPunct="1">
              <a:spcBef>
                <a:spcPct val="0"/>
              </a:spcBef>
            </a:pPr>
            <a:r>
              <a:rPr lang="fr-FR" sz="2400" smtClean="0"/>
              <a:t>Assembler le vêtement</a:t>
            </a:r>
            <a:r>
              <a:rPr lang="fr-FR" smtClean="0"/>
              <a:t>	</a:t>
            </a:r>
          </a:p>
        </p:txBody>
      </p:sp>
      <p:grpSp>
        <p:nvGrpSpPr>
          <p:cNvPr id="3076" name="Groupe 20"/>
          <p:cNvGrpSpPr>
            <a:grpSpLocks/>
          </p:cNvGrpSpPr>
          <p:nvPr/>
        </p:nvGrpSpPr>
        <p:grpSpPr bwMode="auto">
          <a:xfrm>
            <a:off x="468313" y="2852738"/>
            <a:ext cx="6262687" cy="504825"/>
            <a:chOff x="755917" y="3428528"/>
            <a:chExt cx="5530415" cy="504827"/>
          </a:xfrm>
        </p:grpSpPr>
        <p:sp>
          <p:nvSpPr>
            <p:cNvPr id="3106" name="Titre 1"/>
            <p:cNvSpPr txBox="1">
              <a:spLocks/>
            </p:cNvSpPr>
            <p:nvPr/>
          </p:nvSpPr>
          <p:spPr bwMode="auto">
            <a:xfrm>
              <a:off x="755917" y="3428528"/>
              <a:ext cx="4818445" cy="504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fr-FR" sz="2400">
                  <a:latin typeface="Calibri" pitchFamily="34" charset="0"/>
                </a:rPr>
                <a:t>Basculer vers 3D Prototyping</a:t>
              </a:r>
            </a:p>
          </p:txBody>
        </p:sp>
        <p:pic>
          <p:nvPicPr>
            <p:cNvPr id="310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42726" y="3588244"/>
              <a:ext cx="1143606" cy="345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7" name="Groupe 18"/>
          <p:cNvGrpSpPr>
            <a:grpSpLocks/>
          </p:cNvGrpSpPr>
          <p:nvPr/>
        </p:nvGrpSpPr>
        <p:grpSpPr bwMode="auto">
          <a:xfrm>
            <a:off x="395288" y="620713"/>
            <a:ext cx="7056437" cy="792162"/>
            <a:chOff x="1043608" y="908695"/>
            <a:chExt cx="7057068" cy="792088"/>
          </a:xfrm>
        </p:grpSpPr>
        <p:sp>
          <p:nvSpPr>
            <p:cNvPr id="8" name="Titre 1"/>
            <p:cNvSpPr txBox="1">
              <a:spLocks/>
            </p:cNvSpPr>
            <p:nvPr/>
          </p:nvSpPr>
          <p:spPr>
            <a:xfrm>
              <a:off x="1691366" y="908695"/>
              <a:ext cx="6409310" cy="792088"/>
            </a:xfrm>
            <a:prstGeom prst="rect">
              <a:avLst/>
            </a:prstGeom>
          </p:spPr>
          <p:txBody>
            <a:bodyPr anchor="ctr">
              <a:normAutofit/>
            </a:bodyPr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fr-FR" sz="2800" u="sng" dirty="0">
                  <a:latin typeface="+mj-lt"/>
                  <a:ea typeface="+mj-ea"/>
                  <a:cs typeface="+mj-cs"/>
                </a:rPr>
                <a:t>Préparer le vêtement dans </a:t>
              </a:r>
              <a:r>
                <a:rPr lang="fr-FR" sz="2800" b="1" u="sng" dirty="0" err="1">
                  <a:latin typeface="+mj-lt"/>
                  <a:ea typeface="+mj-ea"/>
                  <a:cs typeface="+mj-cs"/>
                </a:rPr>
                <a:t>Modaris</a:t>
              </a:r>
              <a:r>
                <a:rPr lang="fr-FR" sz="2800" u="sng" dirty="0">
                  <a:latin typeface="+mj-lt"/>
                  <a:ea typeface="+mj-ea"/>
                  <a:cs typeface="+mj-cs"/>
                </a:rPr>
                <a:t> 2D</a:t>
              </a:r>
            </a:p>
          </p:txBody>
        </p:sp>
        <p:pic>
          <p:nvPicPr>
            <p:cNvPr id="3105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 r="13846"/>
            <a:stretch>
              <a:fillRect/>
            </a:stretch>
          </p:blipFill>
          <p:spPr bwMode="auto">
            <a:xfrm>
              <a:off x="1043608" y="1052736"/>
              <a:ext cx="576064" cy="480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8" name="Groupe 28"/>
          <p:cNvGrpSpPr>
            <a:grpSpLocks/>
          </p:cNvGrpSpPr>
          <p:nvPr/>
        </p:nvGrpSpPr>
        <p:grpSpPr bwMode="auto">
          <a:xfrm>
            <a:off x="3995738" y="1844675"/>
            <a:ext cx="2808287" cy="377825"/>
            <a:chOff x="5507778" y="2906968"/>
            <a:chExt cx="2808717" cy="378013"/>
          </a:xfrm>
        </p:grpSpPr>
        <p:pic>
          <p:nvPicPr>
            <p:cNvPr id="3102" name="Picture 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44208" y="2960307"/>
              <a:ext cx="1872287" cy="324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36415" t="96774" r="50304"/>
            <a:stretch>
              <a:fillRect/>
            </a:stretch>
          </p:blipFill>
          <p:spPr bwMode="auto">
            <a:xfrm>
              <a:off x="5507778" y="2906968"/>
              <a:ext cx="432111" cy="377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79" name="Groupe 26"/>
          <p:cNvGrpSpPr>
            <a:grpSpLocks/>
          </p:cNvGrpSpPr>
          <p:nvPr/>
        </p:nvGrpSpPr>
        <p:grpSpPr bwMode="auto">
          <a:xfrm>
            <a:off x="539750" y="3284538"/>
            <a:ext cx="8229600" cy="1800225"/>
            <a:chOff x="539543" y="4121195"/>
            <a:chExt cx="8229600" cy="1799793"/>
          </a:xfrm>
        </p:grpSpPr>
        <p:sp>
          <p:nvSpPr>
            <p:cNvPr id="3095" name="Espace réservé du contenu 2"/>
            <p:cNvSpPr txBox="1">
              <a:spLocks/>
            </p:cNvSpPr>
            <p:nvPr/>
          </p:nvSpPr>
          <p:spPr bwMode="auto">
            <a:xfrm>
              <a:off x="539543" y="4121195"/>
              <a:ext cx="8229600" cy="1799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buFont typeface="Arial" charset="0"/>
                <a:buChar char="•"/>
              </a:pPr>
              <a:r>
                <a:rPr lang="fr-FR" sz="2400">
                  <a:latin typeface="Calibri" pitchFamily="34" charset="0"/>
                </a:rPr>
                <a:t>Choisir le bon mannequin</a:t>
              </a:r>
            </a:p>
            <a:p>
              <a:pPr marL="342900" indent="-342900">
                <a:buFont typeface="Arial" charset="0"/>
                <a:buChar char="•"/>
              </a:pPr>
              <a:r>
                <a:rPr lang="fr-FR" sz="2400">
                  <a:latin typeface="Calibri" pitchFamily="34" charset="0"/>
                </a:rPr>
                <a:t>Vérifier les points d’enfilage</a:t>
              </a:r>
            </a:p>
            <a:p>
              <a:pPr marL="342900" indent="-342900">
                <a:buFont typeface="Arial" charset="0"/>
                <a:buChar char="•"/>
              </a:pPr>
              <a:r>
                <a:rPr lang="fr-FR" sz="2400">
                  <a:latin typeface="Calibri" pitchFamily="34" charset="0"/>
                </a:rPr>
                <a:t>Choisir le tissu</a:t>
              </a:r>
            </a:p>
            <a:p>
              <a:pPr marL="342900" indent="-342900">
                <a:buFont typeface="Arial" charset="0"/>
                <a:buChar char="•"/>
              </a:pPr>
              <a:r>
                <a:rPr lang="fr-FR" sz="2400">
                  <a:latin typeface="Calibri" pitchFamily="34" charset="0"/>
                </a:rPr>
                <a:t>Monter le vêtement sur le mannequin</a:t>
              </a:r>
              <a:r>
                <a:rPr lang="fr-FR" sz="3200">
                  <a:latin typeface="Calibri" pitchFamily="34" charset="0"/>
                </a:rPr>
                <a:t>	</a:t>
              </a:r>
            </a:p>
          </p:txBody>
        </p:sp>
        <p:pic>
          <p:nvPicPr>
            <p:cNvPr id="3096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72064" y="4553144"/>
              <a:ext cx="270458" cy="377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7" name="Picture 4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004119" y="4621388"/>
              <a:ext cx="1512283" cy="281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8" name="Picture 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356114" y="4193186"/>
              <a:ext cx="308177" cy="337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9" name="Picture 10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860091" y="4237303"/>
              <a:ext cx="1512279" cy="24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0" name="Picture 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5981376" y="5417046"/>
              <a:ext cx="298538" cy="364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1" name="Picture 4">
              <a:hlinkClick r:id="rId1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5" cstate="print"/>
            <a:srcRect r="47162" b="-7999"/>
            <a:stretch>
              <a:fillRect/>
            </a:stretch>
          </p:blipFill>
          <p:spPr bwMode="auto">
            <a:xfrm>
              <a:off x="6444210" y="5503418"/>
              <a:ext cx="935895" cy="287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80" name="Picture 12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219700" y="1268413"/>
            <a:ext cx="8159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itre 1"/>
          <p:cNvSpPr txBox="1">
            <a:spLocks/>
          </p:cNvSpPr>
          <p:nvPr/>
        </p:nvSpPr>
        <p:spPr bwMode="auto">
          <a:xfrm>
            <a:off x="1187450" y="2349500"/>
            <a:ext cx="6408738" cy="7921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800" u="sng" dirty="0">
                <a:latin typeface="+mj-lt"/>
                <a:ea typeface="+mj-ea"/>
                <a:cs typeface="+mj-cs"/>
              </a:rPr>
              <a:t>Simuler le vêtement dans 3D</a:t>
            </a:r>
            <a:r>
              <a:rPr lang="fr-FR" sz="2800" b="1" u="sng" dirty="0">
                <a:latin typeface="+mj-lt"/>
                <a:ea typeface="+mj-ea"/>
                <a:cs typeface="+mj-cs"/>
              </a:rPr>
              <a:t> </a:t>
            </a:r>
            <a:r>
              <a:rPr lang="fr-FR" sz="2800" b="1" u="sng" dirty="0" err="1">
                <a:latin typeface="+mj-lt"/>
                <a:ea typeface="+mj-ea"/>
                <a:cs typeface="+mj-cs"/>
              </a:rPr>
              <a:t>Prototyping</a:t>
            </a:r>
            <a:endParaRPr lang="fr-FR" sz="2800" u="sng" dirty="0">
              <a:latin typeface="+mj-lt"/>
              <a:ea typeface="+mj-ea"/>
              <a:cs typeface="+mj-cs"/>
            </a:endParaRPr>
          </a:p>
        </p:txBody>
      </p:sp>
      <p:pic>
        <p:nvPicPr>
          <p:cNvPr id="3082" name="Picture 7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68313" y="2609850"/>
            <a:ext cx="6159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4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203575" y="4149725"/>
            <a:ext cx="3444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5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706813" y="4189413"/>
            <a:ext cx="792162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itre 1"/>
          <p:cNvSpPr txBox="1">
            <a:spLocks/>
          </p:cNvSpPr>
          <p:nvPr/>
        </p:nvSpPr>
        <p:spPr bwMode="auto">
          <a:xfrm>
            <a:off x="1042988" y="5013325"/>
            <a:ext cx="6408737" cy="792163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2800" u="sng" dirty="0">
                <a:latin typeface="+mj-lt"/>
                <a:ea typeface="+mj-ea"/>
                <a:cs typeface="+mj-cs"/>
              </a:rPr>
              <a:t>Contrôler le vêtement dans 3D</a:t>
            </a:r>
            <a:r>
              <a:rPr lang="fr-FR" sz="2800" b="1" u="sng" dirty="0">
                <a:latin typeface="+mj-lt"/>
                <a:ea typeface="+mj-ea"/>
                <a:cs typeface="+mj-cs"/>
              </a:rPr>
              <a:t> </a:t>
            </a:r>
            <a:r>
              <a:rPr lang="fr-FR" sz="2800" b="1" u="sng" dirty="0" err="1">
                <a:latin typeface="+mj-lt"/>
                <a:ea typeface="+mj-ea"/>
                <a:cs typeface="+mj-cs"/>
              </a:rPr>
              <a:t>Prototyping</a:t>
            </a:r>
            <a:endParaRPr lang="fr-FR" sz="2800" u="sng" dirty="0">
              <a:latin typeface="+mj-lt"/>
              <a:ea typeface="+mj-ea"/>
              <a:cs typeface="+mj-cs"/>
            </a:endParaRPr>
          </a:p>
        </p:txBody>
      </p:sp>
      <p:sp>
        <p:nvSpPr>
          <p:cNvPr id="28" name="Espace réservé du contenu 2"/>
          <p:cNvSpPr txBox="1">
            <a:spLocks/>
          </p:cNvSpPr>
          <p:nvPr/>
        </p:nvSpPr>
        <p:spPr bwMode="auto">
          <a:xfrm>
            <a:off x="590550" y="5589588"/>
            <a:ext cx="82296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2400" dirty="0">
                <a:latin typeface="+mn-lt"/>
                <a:cs typeface="+mn-cs"/>
              </a:rPr>
              <a:t>Visualiser l’aisance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2400" dirty="0">
                <a:latin typeface="+mn-lt"/>
                <a:cs typeface="+mn-cs"/>
              </a:rPr>
              <a:t>Vérifier les aplombs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2400" dirty="0">
                <a:latin typeface="+mn-lt"/>
                <a:cs typeface="+mn-cs"/>
              </a:rPr>
              <a:t>Vérifier les zones de déformation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fr-FR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fr-FR" sz="3200" dirty="0">
              <a:latin typeface="+mn-lt"/>
              <a:cs typeface="+mn-cs"/>
            </a:endParaRPr>
          </a:p>
        </p:txBody>
      </p:sp>
      <p:grpSp>
        <p:nvGrpSpPr>
          <p:cNvPr id="3087" name="Groupe 24"/>
          <p:cNvGrpSpPr>
            <a:grpSpLocks/>
          </p:cNvGrpSpPr>
          <p:nvPr/>
        </p:nvGrpSpPr>
        <p:grpSpPr bwMode="auto">
          <a:xfrm>
            <a:off x="3635375" y="5622925"/>
            <a:ext cx="2808288" cy="830263"/>
            <a:chOff x="4211723" y="2526422"/>
            <a:chExt cx="2807563" cy="830570"/>
          </a:xfrm>
        </p:grpSpPr>
        <p:pic>
          <p:nvPicPr>
            <p:cNvPr id="3090" name="Picture 7">
              <a:hlinkClick r:id="rId2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6083656" y="2526422"/>
              <a:ext cx="935630" cy="398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1" name="Picture 8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4283720" y="2598423"/>
              <a:ext cx="287990" cy="287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2" name="Picture 9">
              <a:hlinkClick r:id="rId2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5" cstate="print"/>
            <a:srcRect r="48157"/>
            <a:stretch>
              <a:fillRect/>
            </a:stretch>
          </p:blipFill>
          <p:spPr bwMode="auto">
            <a:xfrm>
              <a:off x="4859699" y="2598423"/>
              <a:ext cx="1007611" cy="302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3" name="Picture 8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4211723" y="3030430"/>
              <a:ext cx="326561" cy="326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4" name="Picture 3">
              <a:hlinkClick r:id="rId2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4715704" y="3030430"/>
              <a:ext cx="1727690" cy="320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88" name="Picture 8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219700" y="6518275"/>
            <a:ext cx="37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9">
            <a:hlinkClick r:id="rId28" action="ppaction://hlinksldjump"/>
          </p:cNvPr>
          <p:cNvPicPr>
            <a:picLocks noChangeAspect="1" noChangeArrowheads="1"/>
          </p:cNvPicPr>
          <p:nvPr/>
        </p:nvPicPr>
        <p:blipFill>
          <a:blip r:embed="rId25" cstate="print"/>
          <a:srcRect r="48157"/>
          <a:stretch>
            <a:fillRect/>
          </a:stretch>
        </p:blipFill>
        <p:spPr bwMode="auto">
          <a:xfrm>
            <a:off x="5795963" y="6553200"/>
            <a:ext cx="8921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 cstate="print"/>
          <a:srcRect r="104" b="46283"/>
          <a:stretch>
            <a:fillRect/>
          </a:stretch>
        </p:blipFill>
        <p:spPr bwMode="auto">
          <a:xfrm>
            <a:off x="0" y="2636838"/>
            <a:ext cx="8424863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88913"/>
            <a:ext cx="5435600" cy="2316162"/>
          </a:xfrm>
          <a:noFill/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2938" y="4437063"/>
            <a:ext cx="7123112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cteur droit avec flèche 9"/>
          <p:cNvCxnSpPr/>
          <p:nvPr/>
        </p:nvCxnSpPr>
        <p:spPr>
          <a:xfrm>
            <a:off x="1835150" y="620713"/>
            <a:ext cx="1441450" cy="18002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2843213" y="2565400"/>
            <a:ext cx="936625" cy="3587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2555875" y="620713"/>
            <a:ext cx="2303463" cy="37449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4284663" y="4437063"/>
            <a:ext cx="935037" cy="360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Titre 1"/>
          <p:cNvSpPr txBox="1">
            <a:spLocks/>
          </p:cNvSpPr>
          <p:nvPr/>
        </p:nvSpPr>
        <p:spPr>
          <a:xfrm>
            <a:off x="5076825" y="1052513"/>
            <a:ext cx="2808288" cy="1238250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b="1" dirty="0">
                <a:latin typeface="+mj-lt"/>
                <a:ea typeface="+mj-ea"/>
                <a:cs typeface="+mj-cs"/>
              </a:rPr>
              <a:t>Préparer la variante 3D</a:t>
            </a:r>
          </a:p>
        </p:txBody>
      </p:sp>
      <p:pic>
        <p:nvPicPr>
          <p:cNvPr id="4106" name="Picture 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 r="13846"/>
          <a:stretch>
            <a:fillRect/>
          </a:stretch>
        </p:blipFill>
        <p:spPr bwMode="auto">
          <a:xfrm>
            <a:off x="6084888" y="260350"/>
            <a:ext cx="5746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"/>
          <p:cNvPicPr>
            <a:picLocks noChangeAspect="1" noChangeArrowheads="1"/>
          </p:cNvPicPr>
          <p:nvPr/>
        </p:nvPicPr>
        <p:blipFill>
          <a:blip r:embed="rId7" cstate="print"/>
          <a:srcRect l="23567" t="2586" r="15829" b="50046"/>
          <a:stretch>
            <a:fillRect/>
          </a:stretch>
        </p:blipFill>
        <p:spPr bwMode="auto">
          <a:xfrm>
            <a:off x="7667625" y="44450"/>
            <a:ext cx="1296988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Titre 1"/>
          <p:cNvSpPr>
            <a:spLocks noGrp="1"/>
          </p:cNvSpPr>
          <p:nvPr>
            <p:ph type="title"/>
          </p:nvPr>
        </p:nvSpPr>
        <p:spPr>
          <a:xfrm>
            <a:off x="7667625" y="2060575"/>
            <a:ext cx="1368425" cy="504825"/>
          </a:xfrm>
        </p:spPr>
        <p:txBody>
          <a:bodyPr/>
          <a:lstStyle/>
          <a:p>
            <a:pPr eaLnBrk="1" hangingPunct="1"/>
            <a:r>
              <a:rPr lang="fr-FR" sz="1200" smtClean="0"/>
              <a:t>Gilet femme</a:t>
            </a:r>
          </a:p>
        </p:txBody>
      </p:sp>
      <p:pic>
        <p:nvPicPr>
          <p:cNvPr id="4109" name="Picture 4"/>
          <p:cNvPicPr>
            <a:picLocks noChangeAspect="1" noChangeArrowheads="1"/>
          </p:cNvPicPr>
          <p:nvPr/>
        </p:nvPicPr>
        <p:blipFill>
          <a:blip r:embed="rId8" cstate="print"/>
          <a:srcRect l="22852" t="14001" r="26872" b="51997"/>
          <a:stretch>
            <a:fillRect/>
          </a:stretch>
        </p:blipFill>
        <p:spPr bwMode="auto">
          <a:xfrm>
            <a:off x="7045325" y="115888"/>
            <a:ext cx="6064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0" name="ZoneTexte 13"/>
          <p:cNvSpPr txBox="1">
            <a:spLocks noChangeArrowheads="1"/>
          </p:cNvSpPr>
          <p:nvPr/>
        </p:nvSpPr>
        <p:spPr bwMode="auto">
          <a:xfrm>
            <a:off x="1547813" y="2276475"/>
            <a:ext cx="20875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u="sng">
                <a:solidFill>
                  <a:srgbClr val="FF0000"/>
                </a:solidFill>
              </a:rPr>
              <a:t>Variante de production</a:t>
            </a:r>
          </a:p>
        </p:txBody>
      </p:sp>
      <p:sp>
        <p:nvSpPr>
          <p:cNvPr id="4111" name="ZoneTexte 14"/>
          <p:cNvSpPr txBox="1">
            <a:spLocks noChangeArrowheads="1"/>
          </p:cNvSpPr>
          <p:nvPr/>
        </p:nvSpPr>
        <p:spPr bwMode="auto">
          <a:xfrm>
            <a:off x="34925" y="4941888"/>
            <a:ext cx="201612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100" u="sng">
                <a:solidFill>
                  <a:srgbClr val="FF0000"/>
                </a:solidFill>
              </a:rPr>
              <a:t>Variante 3D</a:t>
            </a:r>
            <a:r>
              <a:rPr lang="fr-FR" sz="1100">
                <a:solidFill>
                  <a:srgbClr val="FF0000"/>
                </a:solidFill>
              </a:rPr>
              <a:t>:</a:t>
            </a:r>
          </a:p>
          <a:p>
            <a:pPr>
              <a:buFont typeface="Arial" charset="0"/>
              <a:buChar char="•"/>
            </a:pPr>
            <a:r>
              <a:rPr lang="fr-FR" sz="1100">
                <a:solidFill>
                  <a:srgbClr val="FF0000"/>
                </a:solidFill>
              </a:rPr>
              <a:t>Sans éléments de doublure</a:t>
            </a:r>
          </a:p>
          <a:p>
            <a:pPr>
              <a:buFont typeface="Arial" charset="0"/>
              <a:buChar char="•"/>
            </a:pPr>
            <a:r>
              <a:rPr lang="fr-FR" sz="1100">
                <a:solidFill>
                  <a:srgbClr val="FF0000"/>
                </a:solidFill>
              </a:rPr>
              <a:t>Sans dessous de rabat</a:t>
            </a:r>
          </a:p>
          <a:p>
            <a:pPr>
              <a:buFont typeface="Arial" charset="0"/>
              <a:buChar char="•"/>
            </a:pPr>
            <a:r>
              <a:rPr lang="fr-FR" sz="1100">
                <a:solidFill>
                  <a:srgbClr val="FF0000"/>
                </a:solidFill>
              </a:rPr>
              <a:t>Sans dessous de col</a:t>
            </a:r>
          </a:p>
          <a:p>
            <a:pPr>
              <a:buFont typeface="Arial" charset="0"/>
              <a:buChar char="•"/>
            </a:pPr>
            <a:r>
              <a:rPr lang="fr-FR" sz="1100">
                <a:solidFill>
                  <a:srgbClr val="FF0000"/>
                </a:solidFill>
              </a:rPr>
              <a:t>Sans dessous de patte….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1476375" y="-26988"/>
            <a:ext cx="6191250" cy="792163"/>
          </a:xfrm>
        </p:spPr>
        <p:txBody>
          <a:bodyPr/>
          <a:lstStyle/>
          <a:p>
            <a:pPr eaLnBrk="1" hangingPunct="1"/>
            <a:r>
              <a:rPr lang="fr-FR" smtClean="0"/>
              <a:t>Assembler le vêtement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23850" y="1052513"/>
            <a:ext cx="6767513" cy="267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fr-FR" u="sng" dirty="0">
                <a:latin typeface="+mn-lt"/>
                <a:cs typeface="+mn-cs"/>
              </a:rPr>
              <a:t>Ouvrir le bureau </a:t>
            </a:r>
            <a:r>
              <a:rPr lang="fr-FR" u="sng" dirty="0">
                <a:latin typeface="+mn-lt"/>
                <a:cs typeface="+mn-cs"/>
              </a:rPr>
              <a:t>d’assemblages </a:t>
            </a:r>
            <a:r>
              <a:rPr lang="fr-FR" dirty="0">
                <a:latin typeface="+mn-lt"/>
                <a:cs typeface="+mn-cs"/>
              </a:rPr>
              <a:t>:</a:t>
            </a:r>
            <a:endParaRPr lang="fr-FR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i="1" dirty="0"/>
              <a:t>Créer une nouvelle phase</a:t>
            </a:r>
            <a:endParaRPr lang="fr-FR" i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i="1" dirty="0">
                <a:latin typeface="+mn-lt"/>
                <a:cs typeface="+mn-cs"/>
              </a:rPr>
              <a:t>Ouvrir la variante 3D et sélectionner</a:t>
            </a:r>
            <a:r>
              <a:rPr lang="fr-FR" dirty="0">
                <a:latin typeface="+mn-lt"/>
                <a:cs typeface="+mn-cs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>
                <a:latin typeface="+mj-lt"/>
                <a:ea typeface="+mj-ea"/>
                <a:cs typeface="+mj-cs"/>
              </a:rPr>
              <a:t>Pièce à coudre multiple : </a:t>
            </a:r>
            <a:r>
              <a:rPr lang="fr-FR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quand les pièces sont symétriques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b="1" dirty="0">
                <a:latin typeface="+mn-lt"/>
                <a:cs typeface="+mn-cs"/>
              </a:rPr>
              <a:t>Pièce à coudre</a:t>
            </a:r>
            <a:r>
              <a:rPr lang="fr-FR" b="1" dirty="0">
                <a:latin typeface="+mn-lt"/>
                <a:cs typeface="+mn-cs"/>
              </a:rPr>
              <a:t>:  </a:t>
            </a:r>
            <a:r>
              <a:rPr lang="fr-FR" dirty="0">
                <a:solidFill>
                  <a:srgbClr val="FF0000"/>
                </a:solidFill>
                <a:latin typeface="+mn-lt"/>
                <a:cs typeface="+mn-cs"/>
              </a:rPr>
              <a:t>quand on a besoin de toutes les pièces du vêtement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>
                <a:latin typeface="+mn-lt"/>
                <a:cs typeface="+mn-cs"/>
              </a:rPr>
              <a:t>Puis sélectionner dans la variante les pièces à afficher sur le bureau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800" dirty="0">
              <a:latin typeface="+mn-lt"/>
              <a:cs typeface="+mn-cs"/>
            </a:endParaRPr>
          </a:p>
        </p:txBody>
      </p:sp>
      <p:pic>
        <p:nvPicPr>
          <p:cNvPr id="5124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r="13846"/>
          <a:stretch>
            <a:fillRect/>
          </a:stretch>
        </p:blipFill>
        <p:spPr bwMode="auto">
          <a:xfrm>
            <a:off x="7667625" y="333375"/>
            <a:ext cx="6905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5" name="Groupe 54"/>
          <p:cNvGrpSpPr>
            <a:grpSpLocks/>
          </p:cNvGrpSpPr>
          <p:nvPr/>
        </p:nvGrpSpPr>
        <p:grpSpPr bwMode="auto">
          <a:xfrm>
            <a:off x="3924300" y="1052513"/>
            <a:ext cx="3067050" cy="431800"/>
            <a:chOff x="3923928" y="980728"/>
            <a:chExt cx="3067560" cy="432197"/>
          </a:xfrm>
        </p:grpSpPr>
        <p:pic>
          <p:nvPicPr>
            <p:cNvPr id="5141" name="Picture 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9992" y="980728"/>
              <a:ext cx="2491496" cy="432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2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36415" t="96774" r="50304"/>
            <a:stretch>
              <a:fillRect/>
            </a:stretch>
          </p:blipFill>
          <p:spPr bwMode="auto">
            <a:xfrm>
              <a:off x="3923928" y="1052736"/>
              <a:ext cx="411590" cy="35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6" name="Picture 11"/>
          <p:cNvPicPr>
            <a:picLocks noChangeAspect="1" noChangeArrowheads="1"/>
          </p:cNvPicPr>
          <p:nvPr/>
        </p:nvPicPr>
        <p:blipFill>
          <a:blip r:embed="rId7" cstate="print"/>
          <a:srcRect l="28056" t="5150" r="53531" b="22751"/>
          <a:stretch>
            <a:fillRect/>
          </a:stretch>
        </p:blipFill>
        <p:spPr bwMode="auto">
          <a:xfrm>
            <a:off x="7235825" y="1700213"/>
            <a:ext cx="15128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7" name="Groupe 51"/>
          <p:cNvGrpSpPr>
            <a:grpSpLocks/>
          </p:cNvGrpSpPr>
          <p:nvPr/>
        </p:nvGrpSpPr>
        <p:grpSpPr bwMode="auto">
          <a:xfrm>
            <a:off x="539750" y="1844675"/>
            <a:ext cx="3455988" cy="647700"/>
            <a:chOff x="1331640" y="1628800"/>
            <a:chExt cx="3573363" cy="733425"/>
          </a:xfrm>
        </p:grpSpPr>
        <p:pic>
          <p:nvPicPr>
            <p:cNvPr id="5138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721118"/>
              <a:ext cx="1552575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0" name="Connecteur droit avec flèche 29"/>
            <p:cNvCxnSpPr/>
            <p:nvPr/>
          </p:nvCxnSpPr>
          <p:spPr>
            <a:xfrm>
              <a:off x="2915607" y="1916418"/>
              <a:ext cx="10078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40" name="Picture 1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23928" y="1628800"/>
              <a:ext cx="981075" cy="733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8" name="ZoneTexte 43"/>
          <p:cNvSpPr txBox="1">
            <a:spLocks noChangeArrowheads="1"/>
          </p:cNvSpPr>
          <p:nvPr/>
        </p:nvSpPr>
        <p:spPr bwMode="auto">
          <a:xfrm>
            <a:off x="531813" y="3789363"/>
            <a:ext cx="25193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100"/>
              <a:t>Exemple de bureau : pièce à coudre</a:t>
            </a:r>
          </a:p>
        </p:txBody>
      </p:sp>
      <p:cxnSp>
        <p:nvCxnSpPr>
          <p:cNvPr id="46" name="Connecteur droit avec flèche 45"/>
          <p:cNvCxnSpPr/>
          <p:nvPr/>
        </p:nvCxnSpPr>
        <p:spPr>
          <a:xfrm>
            <a:off x="3995738" y="2565400"/>
            <a:ext cx="31686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0" name="Picture 15"/>
          <p:cNvPicPr>
            <a:picLocks noGrp="1" noChangeAspect="1" noChangeArrowheads="1"/>
          </p:cNvPicPr>
          <p:nvPr>
            <p:ph idx="1"/>
          </p:nvPr>
        </p:nvPicPr>
        <p:blipFill>
          <a:blip r:embed="rId10" cstate="print"/>
          <a:srcRect t="4446" b="5460"/>
          <a:stretch>
            <a:fillRect/>
          </a:stretch>
        </p:blipFill>
        <p:spPr>
          <a:xfrm>
            <a:off x="323850" y="4005263"/>
            <a:ext cx="2727325" cy="2376487"/>
          </a:xfrm>
          <a:noFill/>
        </p:spPr>
      </p:pic>
      <p:grpSp>
        <p:nvGrpSpPr>
          <p:cNvPr id="5131" name="Groupe 52"/>
          <p:cNvGrpSpPr>
            <a:grpSpLocks/>
          </p:cNvGrpSpPr>
          <p:nvPr/>
        </p:nvGrpSpPr>
        <p:grpSpPr bwMode="auto">
          <a:xfrm>
            <a:off x="5137150" y="3933825"/>
            <a:ext cx="3683000" cy="2424113"/>
            <a:chOff x="5004048" y="4391526"/>
            <a:chExt cx="3683372" cy="2424813"/>
          </a:xfrm>
        </p:grpSpPr>
        <p:sp>
          <p:nvSpPr>
            <p:cNvPr id="5136" name="ZoneTexte 44"/>
            <p:cNvSpPr txBox="1">
              <a:spLocks noChangeArrowheads="1"/>
            </p:cNvSpPr>
            <p:nvPr/>
          </p:nvSpPr>
          <p:spPr bwMode="auto">
            <a:xfrm>
              <a:off x="5364088" y="4391526"/>
              <a:ext cx="302433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/>
                <a:t>Exemple de bureau : pièce à coudre multiple</a:t>
              </a:r>
            </a:p>
          </p:txBody>
        </p:sp>
        <p:pic>
          <p:nvPicPr>
            <p:cNvPr id="5137" name="Picture 1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004048" y="4607550"/>
              <a:ext cx="3683372" cy="2208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32" name="ZoneTexte 50"/>
          <p:cNvSpPr txBox="1">
            <a:spLocks noChangeArrowheads="1"/>
          </p:cNvSpPr>
          <p:nvPr/>
        </p:nvSpPr>
        <p:spPr bwMode="auto">
          <a:xfrm>
            <a:off x="1619250" y="620713"/>
            <a:ext cx="58961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 dirty="0" smtClean="0"/>
              <a:t>C’est suivre </a:t>
            </a:r>
            <a:r>
              <a:rPr lang="fr-FR" sz="1600" dirty="0"/>
              <a:t>une logique qui est celle de la gamme de montage</a:t>
            </a:r>
          </a:p>
        </p:txBody>
      </p:sp>
      <p:sp>
        <p:nvSpPr>
          <p:cNvPr id="5133" name="Rectangle 53"/>
          <p:cNvSpPr>
            <a:spLocks noChangeArrowheads="1"/>
          </p:cNvSpPr>
          <p:nvPr/>
        </p:nvSpPr>
        <p:spPr bwMode="auto">
          <a:xfrm>
            <a:off x="3203575" y="3789363"/>
            <a:ext cx="18716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Organiser les pièces de manière à effectuer les assemblages sans croiser les coutures.</a:t>
            </a:r>
          </a:p>
        </p:txBody>
      </p:sp>
      <p:pic>
        <p:nvPicPr>
          <p:cNvPr id="5134" name="Picture 21"/>
          <p:cNvPicPr>
            <a:picLocks noChangeAspect="1" noChangeArrowheads="1"/>
          </p:cNvPicPr>
          <p:nvPr/>
        </p:nvPicPr>
        <p:blipFill>
          <a:blip r:embed="rId12" cstate="print"/>
          <a:srcRect l="8542" t="3897" r="6035"/>
          <a:stretch>
            <a:fillRect/>
          </a:stretch>
        </p:blipFill>
        <p:spPr bwMode="auto">
          <a:xfrm>
            <a:off x="3492500" y="4652963"/>
            <a:ext cx="1150938" cy="14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5" name="Rectangle 21"/>
          <p:cNvSpPr>
            <a:spLocks noChangeArrowheads="1"/>
          </p:cNvSpPr>
          <p:nvPr/>
        </p:nvSpPr>
        <p:spPr bwMode="auto">
          <a:xfrm>
            <a:off x="3467100" y="6092825"/>
            <a:ext cx="124936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100"/>
              <a:t>a,s :rotation 10°</a:t>
            </a:r>
          </a:p>
          <a:p>
            <a:r>
              <a:rPr lang="fr-FR" sz="1100"/>
              <a:t>z: rotation de 90°</a:t>
            </a:r>
          </a:p>
          <a:p>
            <a:r>
              <a:rPr lang="fr-FR" sz="1100"/>
              <a:t>q: rotation de 1°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1476375" y="188913"/>
            <a:ext cx="6191250" cy="792162"/>
          </a:xfrm>
        </p:spPr>
        <p:txBody>
          <a:bodyPr/>
          <a:lstStyle/>
          <a:p>
            <a:pPr eaLnBrk="1" hangingPunct="1"/>
            <a:r>
              <a:rPr lang="fr-FR" smtClean="0"/>
              <a:t>Assembler le vêtement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11188" y="2689225"/>
            <a:ext cx="33845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latin typeface="+mn-lt"/>
                <a:cs typeface="+mn-cs"/>
              </a:rPr>
              <a:t>Ajouter des </a:t>
            </a:r>
            <a:r>
              <a:rPr lang="fr-FR" sz="1400" b="1" dirty="0">
                <a:latin typeface="+mn-lt"/>
                <a:cs typeface="+mn-cs"/>
              </a:rPr>
              <a:t>coutures : </a:t>
            </a:r>
            <a:r>
              <a:rPr lang="fr-FR" sz="1400" dirty="0">
                <a:solidFill>
                  <a:srgbClr val="FF0000"/>
                </a:solidFill>
                <a:latin typeface="+mn-lt"/>
                <a:cs typeface="+mn-cs"/>
              </a:rPr>
              <a:t>réaliser virtuellement  une couture d’assemblage</a:t>
            </a:r>
          </a:p>
        </p:txBody>
      </p:sp>
      <p:pic>
        <p:nvPicPr>
          <p:cNvPr id="6148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r="13846"/>
          <a:stretch>
            <a:fillRect/>
          </a:stretch>
        </p:blipFill>
        <p:spPr bwMode="auto">
          <a:xfrm>
            <a:off x="7769225" y="333375"/>
            <a:ext cx="6905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5292725" y="2689225"/>
            <a:ext cx="2447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b="1">
                <a:solidFill>
                  <a:srgbClr val="000000"/>
                </a:solidFill>
                <a:latin typeface="Calibri" pitchFamily="34" charset="0"/>
              </a:rPr>
              <a:t>Définir vis-à-vis :  </a:t>
            </a:r>
            <a:r>
              <a:rPr lang="fr-FR" sz="1400">
                <a:solidFill>
                  <a:srgbClr val="FF0000"/>
                </a:solidFill>
                <a:latin typeface="Calibri" pitchFamily="34" charset="0"/>
              </a:rPr>
              <a:t>relier 2 crans</a:t>
            </a:r>
          </a:p>
        </p:txBody>
      </p:sp>
      <p:sp>
        <p:nvSpPr>
          <p:cNvPr id="6150" name="Rectangle 16"/>
          <p:cNvSpPr>
            <a:spLocks noChangeArrowheads="1"/>
          </p:cNvSpPr>
          <p:nvPr/>
        </p:nvSpPr>
        <p:spPr bwMode="auto">
          <a:xfrm>
            <a:off x="900113" y="1125538"/>
            <a:ext cx="20526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000000"/>
                </a:solidFill>
                <a:latin typeface="Calibri" pitchFamily="34" charset="0"/>
              </a:rPr>
              <a:t>2) </a:t>
            </a:r>
            <a:r>
              <a:rPr lang="fr-FR" u="sng">
                <a:solidFill>
                  <a:srgbClr val="000000"/>
                </a:solidFill>
                <a:latin typeface="Calibri" pitchFamily="34" charset="0"/>
              </a:rPr>
              <a:t>Faire les liaisons </a:t>
            </a:r>
            <a:r>
              <a:rPr lang="fr-FR">
                <a:solidFill>
                  <a:srgbClr val="000000"/>
                </a:solidFill>
                <a:latin typeface="Calibri" pitchFamily="34" charset="0"/>
              </a:rPr>
              <a:t>:</a:t>
            </a:r>
          </a:p>
        </p:txBody>
      </p:sp>
      <p:pic>
        <p:nvPicPr>
          <p:cNvPr id="6151" name="Picture 3"/>
          <p:cNvPicPr>
            <a:picLocks noChangeAspect="1" noChangeArrowheads="1"/>
          </p:cNvPicPr>
          <p:nvPr/>
        </p:nvPicPr>
        <p:blipFill>
          <a:blip r:embed="rId4" cstate="print"/>
          <a:srcRect r="4718"/>
          <a:stretch>
            <a:fillRect/>
          </a:stretch>
        </p:blipFill>
        <p:spPr bwMode="auto">
          <a:xfrm>
            <a:off x="755650" y="3500438"/>
            <a:ext cx="3311525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5"/>
          <p:cNvPicPr>
            <a:picLocks noChangeAspect="1" noChangeArrowheads="1"/>
          </p:cNvPicPr>
          <p:nvPr/>
        </p:nvPicPr>
        <p:blipFill>
          <a:blip r:embed="rId5" cstate="print"/>
          <a:srcRect r="3217"/>
          <a:stretch>
            <a:fillRect/>
          </a:stretch>
        </p:blipFill>
        <p:spPr bwMode="auto">
          <a:xfrm>
            <a:off x="3413125" y="981075"/>
            <a:ext cx="2166938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53" name="Groupe 16"/>
          <p:cNvGrpSpPr>
            <a:grpSpLocks/>
          </p:cNvGrpSpPr>
          <p:nvPr/>
        </p:nvGrpSpPr>
        <p:grpSpPr bwMode="auto">
          <a:xfrm>
            <a:off x="684213" y="4652963"/>
            <a:ext cx="3743325" cy="1125537"/>
            <a:chOff x="683568" y="4653136"/>
            <a:chExt cx="3743548" cy="1126033"/>
          </a:xfrm>
        </p:grpSpPr>
        <p:sp>
          <p:nvSpPr>
            <p:cNvPr id="6158" name="ZoneTexte 23"/>
            <p:cNvSpPr txBox="1">
              <a:spLocks noChangeArrowheads="1"/>
            </p:cNvSpPr>
            <p:nvPr/>
          </p:nvSpPr>
          <p:spPr bwMode="auto">
            <a:xfrm>
              <a:off x="1979712" y="4653136"/>
              <a:ext cx="865188" cy="26193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/>
                <a:t>2) clic T3</a:t>
              </a:r>
            </a:p>
          </p:txBody>
        </p:sp>
        <p:sp>
          <p:nvSpPr>
            <p:cNvPr id="6159" name="ZoneTexte 24"/>
            <p:cNvSpPr txBox="1">
              <a:spLocks noChangeArrowheads="1"/>
            </p:cNvSpPr>
            <p:nvPr/>
          </p:nvSpPr>
          <p:spPr bwMode="auto">
            <a:xfrm>
              <a:off x="755576" y="5517232"/>
              <a:ext cx="792163" cy="26193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/>
                <a:t>3) clic T1</a:t>
              </a:r>
            </a:p>
          </p:txBody>
        </p:sp>
        <p:sp>
          <p:nvSpPr>
            <p:cNvPr id="6160" name="ZoneTexte 25"/>
            <p:cNvSpPr txBox="1">
              <a:spLocks noChangeArrowheads="1"/>
            </p:cNvSpPr>
            <p:nvPr/>
          </p:nvSpPr>
          <p:spPr bwMode="auto">
            <a:xfrm>
              <a:off x="2411760" y="5445224"/>
              <a:ext cx="792163" cy="2603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/>
                <a:t>4) clic T3</a:t>
              </a:r>
            </a:p>
          </p:txBody>
        </p:sp>
        <p:sp>
          <p:nvSpPr>
            <p:cNvPr id="6161" name="ZoneTexte 26"/>
            <p:cNvSpPr txBox="1">
              <a:spLocks noChangeArrowheads="1"/>
            </p:cNvSpPr>
            <p:nvPr/>
          </p:nvSpPr>
          <p:spPr bwMode="auto">
            <a:xfrm>
              <a:off x="2915816" y="4941168"/>
              <a:ext cx="1511300" cy="4302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/>
                <a:t>5) clic T1 dans le vide: le chas apparait</a:t>
              </a:r>
            </a:p>
          </p:txBody>
        </p:sp>
        <p:sp>
          <p:nvSpPr>
            <p:cNvPr id="6162" name="ZoneTexte 27"/>
            <p:cNvSpPr txBox="1">
              <a:spLocks noChangeArrowheads="1"/>
            </p:cNvSpPr>
            <p:nvPr/>
          </p:nvSpPr>
          <p:spPr bwMode="auto">
            <a:xfrm>
              <a:off x="683568" y="4653136"/>
              <a:ext cx="792163" cy="26193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/>
                <a:t>1) clic T1</a:t>
              </a:r>
            </a:p>
          </p:txBody>
        </p:sp>
      </p:grpSp>
      <p:grpSp>
        <p:nvGrpSpPr>
          <p:cNvPr id="6154" name="Groupe 17"/>
          <p:cNvGrpSpPr>
            <a:grpSpLocks/>
          </p:cNvGrpSpPr>
          <p:nvPr/>
        </p:nvGrpSpPr>
        <p:grpSpPr bwMode="auto">
          <a:xfrm>
            <a:off x="5357813" y="3284538"/>
            <a:ext cx="2886075" cy="3076575"/>
            <a:chOff x="5076056" y="3284984"/>
            <a:chExt cx="2886075" cy="3076575"/>
          </a:xfrm>
        </p:grpSpPr>
        <p:pic>
          <p:nvPicPr>
            <p:cNvPr id="6155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76056" y="3284984"/>
              <a:ext cx="2886075" cy="3076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6" name="ZoneTexte 22"/>
            <p:cNvSpPr txBox="1">
              <a:spLocks noChangeArrowheads="1"/>
            </p:cNvSpPr>
            <p:nvPr/>
          </p:nvSpPr>
          <p:spPr bwMode="auto">
            <a:xfrm>
              <a:off x="5363814" y="5229646"/>
              <a:ext cx="792163" cy="26161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/>
                <a:t>1) clic T1</a:t>
              </a:r>
            </a:p>
          </p:txBody>
        </p:sp>
        <p:sp>
          <p:nvSpPr>
            <p:cNvPr id="6157" name="ZoneTexte 29"/>
            <p:cNvSpPr txBox="1">
              <a:spLocks noChangeArrowheads="1"/>
            </p:cNvSpPr>
            <p:nvPr/>
          </p:nvSpPr>
          <p:spPr bwMode="auto">
            <a:xfrm>
              <a:off x="7092081" y="5157638"/>
              <a:ext cx="792163" cy="26035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100"/>
                <a:t>2) clic T3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 19" descr="numérisation0084.jpg"/>
          <p:cNvPicPr>
            <a:picLocks noChangeAspect="1"/>
          </p:cNvPicPr>
          <p:nvPr/>
        </p:nvPicPr>
        <p:blipFill>
          <a:blip r:embed="rId2" cstate="print"/>
          <a:srcRect l="3059" b="2533"/>
          <a:stretch>
            <a:fillRect/>
          </a:stretch>
        </p:blipFill>
        <p:spPr bwMode="auto">
          <a:xfrm>
            <a:off x="123825" y="1738313"/>
            <a:ext cx="3252788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48050" y="2682875"/>
            <a:ext cx="2232025" cy="2689225"/>
          </a:xfrm>
          <a:noFill/>
        </p:spPr>
      </p:pic>
      <p:sp>
        <p:nvSpPr>
          <p:cNvPr id="7172" name="Titre 1"/>
          <p:cNvSpPr>
            <a:spLocks noGrp="1"/>
          </p:cNvSpPr>
          <p:nvPr>
            <p:ph type="title"/>
          </p:nvPr>
        </p:nvSpPr>
        <p:spPr>
          <a:xfrm>
            <a:off x="1476375" y="188913"/>
            <a:ext cx="6191250" cy="792162"/>
          </a:xfrm>
        </p:spPr>
        <p:txBody>
          <a:bodyPr/>
          <a:lstStyle/>
          <a:p>
            <a:pPr eaLnBrk="1" hangingPunct="1"/>
            <a:r>
              <a:rPr lang="fr-FR" smtClean="0"/>
              <a:t>Assembler le vêtement</a:t>
            </a:r>
          </a:p>
        </p:txBody>
      </p:sp>
      <p:sp>
        <p:nvSpPr>
          <p:cNvPr id="7173" name="ZoneTexte 8"/>
          <p:cNvSpPr txBox="1">
            <a:spLocks noChangeArrowheads="1"/>
          </p:cNvSpPr>
          <p:nvPr/>
        </p:nvSpPr>
        <p:spPr bwMode="auto">
          <a:xfrm>
            <a:off x="611188" y="1125538"/>
            <a:ext cx="79930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latin typeface="Calibri" pitchFamily="34" charset="0"/>
              </a:rPr>
              <a:t>3) </a:t>
            </a:r>
            <a:r>
              <a:rPr lang="fr-FR" u="sng">
                <a:latin typeface="Calibri" pitchFamily="34" charset="0"/>
              </a:rPr>
              <a:t>Définir des points d’enfilage : </a:t>
            </a:r>
            <a:r>
              <a:rPr lang="fr-FR">
                <a:latin typeface="Calibri" pitchFamily="34" charset="0"/>
              </a:rPr>
              <a:t>Toujours sur un bureau comportant le devant entier</a:t>
            </a:r>
          </a:p>
        </p:txBody>
      </p:sp>
      <p:pic>
        <p:nvPicPr>
          <p:cNvPr id="7174" name="Picture 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r="13846"/>
          <a:stretch>
            <a:fillRect/>
          </a:stretch>
        </p:blipFill>
        <p:spPr bwMode="auto">
          <a:xfrm>
            <a:off x="7769225" y="333375"/>
            <a:ext cx="6905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avec flèche 10"/>
          <p:cNvCxnSpPr/>
          <p:nvPr/>
        </p:nvCxnSpPr>
        <p:spPr>
          <a:xfrm flipH="1">
            <a:off x="4284663" y="2565400"/>
            <a:ext cx="430212" cy="25193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6" name="ZoneTexte 11"/>
          <p:cNvSpPr txBox="1">
            <a:spLocks noChangeArrowheads="1"/>
          </p:cNvSpPr>
          <p:nvPr/>
        </p:nvSpPr>
        <p:spPr bwMode="auto">
          <a:xfrm>
            <a:off x="3349625" y="1771650"/>
            <a:ext cx="26622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Sur </a:t>
            </a:r>
            <a:r>
              <a:rPr lang="fr-FR" sz="1200" b="1"/>
              <a:t>un haut</a:t>
            </a:r>
            <a:r>
              <a:rPr lang="fr-FR" sz="1200"/>
              <a:t>, 4 points d’enfilage, ici :</a:t>
            </a:r>
          </a:p>
          <a:p>
            <a:pPr>
              <a:buFont typeface="Arial" charset="0"/>
              <a:buChar char="•"/>
            </a:pPr>
            <a:r>
              <a:rPr lang="fr-FR" sz="1200"/>
              <a:t>L’emmanchure  </a:t>
            </a:r>
            <a:r>
              <a:rPr lang="fr-FR" sz="1200">
                <a:solidFill>
                  <a:srgbClr val="FFC000"/>
                </a:solidFill>
              </a:rPr>
              <a:t>droite</a:t>
            </a:r>
            <a:r>
              <a:rPr lang="fr-FR" sz="1200"/>
              <a:t>  et </a:t>
            </a:r>
            <a:r>
              <a:rPr lang="fr-FR" sz="1200">
                <a:solidFill>
                  <a:srgbClr val="FFC000"/>
                </a:solidFill>
              </a:rPr>
              <a:t>gauche</a:t>
            </a:r>
          </a:p>
          <a:p>
            <a:pPr>
              <a:buFont typeface="Arial" charset="0"/>
              <a:buChar char="•"/>
            </a:pPr>
            <a:r>
              <a:rPr lang="fr-FR" sz="1200"/>
              <a:t>Le </a:t>
            </a:r>
            <a:r>
              <a:rPr lang="fr-FR" sz="1200">
                <a:solidFill>
                  <a:srgbClr val="FFC000"/>
                </a:solidFill>
              </a:rPr>
              <a:t>cou</a:t>
            </a:r>
          </a:p>
          <a:p>
            <a:pPr>
              <a:buFont typeface="Arial" charset="0"/>
              <a:buChar char="•"/>
            </a:pPr>
            <a:r>
              <a:rPr lang="fr-FR" sz="1200"/>
              <a:t>La taille ou le </a:t>
            </a:r>
            <a:r>
              <a:rPr lang="fr-FR" sz="1200">
                <a:solidFill>
                  <a:srgbClr val="FFC000"/>
                </a:solidFill>
              </a:rPr>
              <a:t>bassin</a:t>
            </a:r>
          </a:p>
        </p:txBody>
      </p:sp>
      <p:cxnSp>
        <p:nvCxnSpPr>
          <p:cNvPr id="18" name="Connecteur droit avec flèche 17"/>
          <p:cNvCxnSpPr/>
          <p:nvPr/>
        </p:nvCxnSpPr>
        <p:spPr>
          <a:xfrm flipH="1">
            <a:off x="3779838" y="2349500"/>
            <a:ext cx="863600" cy="12239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>
            <a:off x="5364163" y="2420938"/>
            <a:ext cx="71437" cy="10080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3779838" y="2565400"/>
            <a:ext cx="576262" cy="13684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80" name="Groupe 20"/>
          <p:cNvGrpSpPr>
            <a:grpSpLocks/>
          </p:cNvGrpSpPr>
          <p:nvPr/>
        </p:nvGrpSpPr>
        <p:grpSpPr bwMode="auto">
          <a:xfrm>
            <a:off x="6118225" y="1700213"/>
            <a:ext cx="2601913" cy="3622675"/>
            <a:chOff x="4792426" y="1557338"/>
            <a:chExt cx="2603267" cy="3621732"/>
          </a:xfrm>
        </p:grpSpPr>
        <p:pic>
          <p:nvPicPr>
            <p:cNvPr id="7186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902961" y="2493442"/>
              <a:ext cx="2332889" cy="2685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7" name="ZoneTexte 27"/>
            <p:cNvSpPr txBox="1">
              <a:spLocks noChangeArrowheads="1"/>
            </p:cNvSpPr>
            <p:nvPr/>
          </p:nvSpPr>
          <p:spPr bwMode="auto">
            <a:xfrm>
              <a:off x="4792426" y="1557338"/>
              <a:ext cx="2603267" cy="646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/>
                <a:t>Sur </a:t>
              </a:r>
              <a:r>
                <a:rPr lang="fr-FR" sz="1200" b="1"/>
                <a:t>un bas</a:t>
              </a:r>
              <a:r>
                <a:rPr lang="fr-FR" sz="1200"/>
                <a:t>, 3 points d’enfilage, ici :</a:t>
              </a:r>
            </a:p>
            <a:p>
              <a:pPr>
                <a:buFont typeface="Arial" charset="0"/>
                <a:buChar char="•"/>
              </a:pPr>
              <a:r>
                <a:rPr lang="fr-FR" sz="1200"/>
                <a:t>La cheville  </a:t>
              </a:r>
              <a:r>
                <a:rPr lang="fr-FR" sz="1200">
                  <a:solidFill>
                    <a:srgbClr val="FFC000"/>
                  </a:solidFill>
                </a:rPr>
                <a:t>droite</a:t>
              </a:r>
              <a:r>
                <a:rPr lang="fr-FR" sz="1200"/>
                <a:t>  et </a:t>
              </a:r>
              <a:r>
                <a:rPr lang="fr-FR" sz="1200">
                  <a:solidFill>
                    <a:srgbClr val="FFC000"/>
                  </a:solidFill>
                </a:rPr>
                <a:t>gauche</a:t>
              </a:r>
            </a:p>
            <a:p>
              <a:pPr>
                <a:buFont typeface="Arial" charset="0"/>
                <a:buChar char="•"/>
              </a:pPr>
              <a:r>
                <a:rPr lang="fr-FR" sz="1200"/>
                <a:t>La </a:t>
              </a:r>
              <a:r>
                <a:rPr lang="fr-FR" sz="1200">
                  <a:solidFill>
                    <a:srgbClr val="FFC000"/>
                  </a:solidFill>
                </a:rPr>
                <a:t>taille</a:t>
              </a:r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>
              <a:off x="5148211" y="2131863"/>
              <a:ext cx="358962" cy="50469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 flipH="1">
              <a:off x="5435699" y="2060444"/>
              <a:ext cx="503499" cy="280755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/>
            <p:cNvCxnSpPr/>
            <p:nvPr/>
          </p:nvCxnSpPr>
          <p:spPr>
            <a:xfrm>
              <a:off x="6587235" y="1987438"/>
              <a:ext cx="73063" cy="28091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81" name="Groupe 20"/>
          <p:cNvGrpSpPr>
            <a:grpSpLocks/>
          </p:cNvGrpSpPr>
          <p:nvPr/>
        </p:nvGrpSpPr>
        <p:grpSpPr bwMode="auto">
          <a:xfrm>
            <a:off x="1042988" y="5661025"/>
            <a:ext cx="6865937" cy="792163"/>
            <a:chOff x="395536" y="3573016"/>
            <a:chExt cx="6866309" cy="792088"/>
          </a:xfrm>
        </p:grpSpPr>
        <p:sp>
          <p:nvSpPr>
            <p:cNvPr id="46" name="Titre 1"/>
            <p:cNvSpPr txBox="1">
              <a:spLocks/>
            </p:cNvSpPr>
            <p:nvPr/>
          </p:nvSpPr>
          <p:spPr>
            <a:xfrm>
              <a:off x="755918" y="3573016"/>
              <a:ext cx="4896115" cy="792088"/>
            </a:xfrm>
            <a:prstGeom prst="rect">
              <a:avLst/>
            </a:prstGeom>
          </p:spPr>
          <p:txBody>
            <a:bodyPr anchor="ctr">
              <a:normAutofit/>
            </a:bodyPr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fr-FR" sz="2800" dirty="0">
                  <a:latin typeface="+mj-lt"/>
                  <a:ea typeface="+mj-ea"/>
                  <a:cs typeface="+mj-cs"/>
                </a:rPr>
                <a:t>Basculer vers </a:t>
              </a:r>
              <a:r>
                <a:rPr lang="fr-FR" sz="2800" b="1" dirty="0">
                  <a:latin typeface="+mj-lt"/>
                  <a:ea typeface="+mj-ea"/>
                  <a:cs typeface="+mj-cs"/>
                </a:rPr>
                <a:t>3D </a:t>
              </a:r>
              <a:r>
                <a:rPr lang="fr-FR" sz="2800" b="1" dirty="0" err="1">
                  <a:latin typeface="+mj-lt"/>
                  <a:ea typeface="+mj-ea"/>
                  <a:cs typeface="+mj-cs"/>
                </a:rPr>
                <a:t>Prototyping</a:t>
              </a:r>
              <a:endParaRPr lang="fr-FR" sz="2800" dirty="0">
                <a:latin typeface="+mj-lt"/>
                <a:ea typeface="+mj-ea"/>
                <a:cs typeface="+mj-cs"/>
              </a:endParaRPr>
            </a:p>
          </p:txBody>
        </p:sp>
        <p:pic>
          <p:nvPicPr>
            <p:cNvPr id="7184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52120" y="3717032"/>
              <a:ext cx="1609725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5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5536" y="3717032"/>
              <a:ext cx="544066" cy="531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82" name="ZoneTexte 11"/>
          <p:cNvSpPr txBox="1">
            <a:spLocks noChangeArrowheads="1"/>
          </p:cNvSpPr>
          <p:nvPr/>
        </p:nvSpPr>
        <p:spPr bwMode="auto">
          <a:xfrm>
            <a:off x="2555875" y="6308725"/>
            <a:ext cx="24082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Renseigner la variante et la taille</a:t>
            </a:r>
            <a:endParaRPr lang="fr-FR" sz="120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1"/>
          <p:cNvPicPr>
            <a:picLocks noChangeAspect="1" noChangeArrowheads="1"/>
          </p:cNvPicPr>
          <p:nvPr/>
        </p:nvPicPr>
        <p:blipFill>
          <a:blip r:embed="rId2" cstate="print"/>
          <a:srcRect l="20175" t="22385" r="52594" b="41370"/>
          <a:stretch>
            <a:fillRect/>
          </a:stretch>
        </p:blipFill>
        <p:spPr bwMode="auto">
          <a:xfrm>
            <a:off x="539750" y="1484313"/>
            <a:ext cx="151130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1116013" y="44450"/>
            <a:ext cx="7200900" cy="782638"/>
          </a:xfrm>
        </p:spPr>
        <p:txBody>
          <a:bodyPr/>
          <a:lstStyle/>
          <a:p>
            <a:pPr eaLnBrk="1" hangingPunct="1"/>
            <a:r>
              <a:rPr lang="fr-FR" smtClean="0"/>
              <a:t>Choisir le mannequin</a:t>
            </a:r>
          </a:p>
        </p:txBody>
      </p:sp>
      <p:pic>
        <p:nvPicPr>
          <p:cNvPr id="819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48276"/>
          <a:stretch>
            <a:fillRect/>
          </a:stretch>
        </p:blipFill>
        <p:spPr>
          <a:xfrm>
            <a:off x="250825" y="2986088"/>
            <a:ext cx="3656013" cy="3756025"/>
          </a:xfrm>
          <a:noFill/>
        </p:spPr>
      </p:pic>
      <p:pic>
        <p:nvPicPr>
          <p:cNvPr id="8197" name="Picture 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188913"/>
            <a:ext cx="5159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746125"/>
            <a:ext cx="544513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288" y="908050"/>
            <a:ext cx="22193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888" y="981075"/>
            <a:ext cx="1743075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588" y="1844675"/>
            <a:ext cx="750887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ZoneTexte 12"/>
          <p:cNvSpPr txBox="1">
            <a:spLocks noChangeArrowheads="1"/>
          </p:cNvSpPr>
          <p:nvPr/>
        </p:nvSpPr>
        <p:spPr bwMode="auto">
          <a:xfrm>
            <a:off x="6227763" y="2492375"/>
            <a:ext cx="17287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C:</a:t>
            </a:r>
          </a:p>
          <a:p>
            <a:r>
              <a:rPr lang="fr-FR" sz="1200">
                <a:sym typeface="Wingdings 3" pitchFamily="18" charset="2"/>
              </a:rPr>
              <a:t>  </a:t>
            </a:r>
            <a:r>
              <a:rPr lang="fr-FR" sz="1200"/>
              <a:t>Programme files</a:t>
            </a:r>
          </a:p>
          <a:p>
            <a:r>
              <a:rPr lang="fr-FR" sz="1200">
                <a:sym typeface="Wingdings 3" pitchFamily="18" charset="2"/>
              </a:rPr>
              <a:t>  </a:t>
            </a:r>
            <a:r>
              <a:rPr lang="fr-FR" sz="1200"/>
              <a:t>Lectra</a:t>
            </a:r>
          </a:p>
          <a:p>
            <a:r>
              <a:rPr lang="fr-FR" sz="1200">
                <a:sym typeface="Wingdings 3" pitchFamily="18" charset="2"/>
              </a:rPr>
              <a:t>  </a:t>
            </a:r>
            <a:r>
              <a:rPr lang="fr-FR" sz="1200"/>
              <a:t>3D prototyping</a:t>
            </a:r>
          </a:p>
          <a:p>
            <a:r>
              <a:rPr lang="fr-FR" sz="1200">
                <a:sym typeface="Wingdings 3" pitchFamily="18" charset="2"/>
              </a:rPr>
              <a:t>   </a:t>
            </a:r>
            <a:r>
              <a:rPr lang="fr-FR" sz="1200"/>
              <a:t>Content</a:t>
            </a:r>
          </a:p>
          <a:p>
            <a:r>
              <a:rPr lang="fr-FR" sz="1200">
                <a:sym typeface="Wingdings 3" pitchFamily="18" charset="2"/>
              </a:rPr>
              <a:t>   </a:t>
            </a:r>
            <a:r>
              <a:rPr lang="fr-FR" sz="1200"/>
              <a:t>Mannequin</a:t>
            </a:r>
          </a:p>
          <a:p>
            <a:r>
              <a:rPr lang="fr-FR" sz="1200">
                <a:sym typeface="Wingdings 3" pitchFamily="18" charset="2"/>
              </a:rPr>
              <a:t>   </a:t>
            </a:r>
            <a:r>
              <a:rPr lang="fr-FR" sz="1200"/>
              <a:t>Customized</a:t>
            </a:r>
          </a:p>
          <a:p>
            <a:r>
              <a:rPr lang="fr-FR" sz="1200">
                <a:sym typeface="Wingdings 3" pitchFamily="18" charset="2"/>
              </a:rPr>
              <a:t>   </a:t>
            </a:r>
            <a:r>
              <a:rPr lang="fr-FR" sz="1200"/>
              <a:t>Julia 34-44</a:t>
            </a:r>
          </a:p>
        </p:txBody>
      </p:sp>
      <p:sp>
        <p:nvSpPr>
          <p:cNvPr id="8203" name="ZoneTexte 10"/>
          <p:cNvSpPr txBox="1">
            <a:spLocks noChangeArrowheads="1"/>
          </p:cNvSpPr>
          <p:nvPr/>
        </p:nvSpPr>
        <p:spPr bwMode="auto">
          <a:xfrm>
            <a:off x="250825" y="1268413"/>
            <a:ext cx="31702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 b="1"/>
              <a:t>Choisir le type de mannequin</a:t>
            </a:r>
          </a:p>
        </p:txBody>
      </p:sp>
      <p:sp>
        <p:nvSpPr>
          <p:cNvPr id="8204" name="ZoneTexte 11"/>
          <p:cNvSpPr txBox="1">
            <a:spLocks noChangeArrowheads="1"/>
          </p:cNvSpPr>
          <p:nvPr/>
        </p:nvSpPr>
        <p:spPr bwMode="auto">
          <a:xfrm>
            <a:off x="1547813" y="4087813"/>
            <a:ext cx="25193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100"/>
              <a:t>Exemple : mannequin Julia</a:t>
            </a:r>
          </a:p>
        </p:txBody>
      </p:sp>
      <p:sp>
        <p:nvSpPr>
          <p:cNvPr id="8205" name="Rectangle 12"/>
          <p:cNvSpPr>
            <a:spLocks noChangeArrowheads="1"/>
          </p:cNvSpPr>
          <p:nvPr/>
        </p:nvSpPr>
        <p:spPr bwMode="auto">
          <a:xfrm>
            <a:off x="5724525" y="1412875"/>
            <a:ext cx="2743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b="1"/>
              <a:t>Choisir les mesures du mannequin</a:t>
            </a:r>
          </a:p>
        </p:txBody>
      </p:sp>
      <p:pic>
        <p:nvPicPr>
          <p:cNvPr id="8206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89525" y="4365625"/>
            <a:ext cx="35147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5795963" y="5876925"/>
            <a:ext cx="18557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Choisir la taille du corps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6994525" cy="7254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Vérifier les points d’enfilage</a:t>
            </a:r>
          </a:p>
        </p:txBody>
      </p:sp>
      <p:pic>
        <p:nvPicPr>
          <p:cNvPr id="9219" name="Picture 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260350"/>
            <a:ext cx="663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765175"/>
            <a:ext cx="50641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r="45280"/>
          <a:stretch>
            <a:fillRect/>
          </a:stretch>
        </p:blipFill>
        <p:spPr>
          <a:xfrm>
            <a:off x="179388" y="1600200"/>
            <a:ext cx="4824412" cy="4852988"/>
          </a:xfrm>
          <a:noFill/>
        </p:spPr>
      </p:pic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981075"/>
            <a:ext cx="21780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625" y="3103563"/>
            <a:ext cx="3184525" cy="234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ZoneTexte 12"/>
          <p:cNvSpPr txBox="1">
            <a:spLocks noChangeArrowheads="1"/>
          </p:cNvSpPr>
          <p:nvPr/>
        </p:nvSpPr>
        <p:spPr bwMode="auto">
          <a:xfrm>
            <a:off x="5292725" y="1989138"/>
            <a:ext cx="3671888" cy="11080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b="1"/>
              <a:t>Contrôler la présence des assemblages</a:t>
            </a:r>
          </a:p>
          <a:p>
            <a:endParaRPr lang="fr-FR" sz="1400" b="1"/>
          </a:p>
          <a:p>
            <a:r>
              <a:rPr lang="fr-FR" sz="1200"/>
              <a:t>En appuyant sur</a:t>
            </a:r>
            <a:r>
              <a:rPr lang="fr-FR" sz="1400" b="1"/>
              <a:t> l </a:t>
            </a:r>
            <a:r>
              <a:rPr lang="fr-FR" sz="1200"/>
              <a:t>on fait apparaitre les coutures. Chaque couleur identique correspond à un assemblage.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900113"/>
          </a:xfrm>
        </p:spPr>
        <p:txBody>
          <a:bodyPr/>
          <a:lstStyle/>
          <a:p>
            <a:r>
              <a:rPr lang="fr-FR" smtClean="0"/>
              <a:t>Choisir le tissu</a:t>
            </a:r>
          </a:p>
        </p:txBody>
      </p:sp>
      <p:pic>
        <p:nvPicPr>
          <p:cNvPr id="1024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260350"/>
            <a:ext cx="5159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18"/>
          <p:cNvPicPr>
            <a:picLocks noChangeAspect="1" noChangeArrowheads="1"/>
          </p:cNvPicPr>
          <p:nvPr/>
        </p:nvPicPr>
        <p:blipFill>
          <a:blip r:embed="rId4" cstate="print"/>
          <a:srcRect b="45360"/>
          <a:stretch>
            <a:fillRect/>
          </a:stretch>
        </p:blipFill>
        <p:spPr bwMode="auto">
          <a:xfrm>
            <a:off x="179388" y="1052513"/>
            <a:ext cx="192405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836613"/>
            <a:ext cx="352425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877888"/>
            <a:ext cx="811212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2268538" y="1844675"/>
            <a:ext cx="19431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1) sélectionner tissu 1 </a:t>
            </a:r>
          </a:p>
          <a:p>
            <a:r>
              <a:rPr lang="fr-FR" sz="1200"/>
              <a:t>le vêtement devient rose</a:t>
            </a:r>
          </a:p>
        </p:txBody>
      </p:sp>
      <p:cxnSp>
        <p:nvCxnSpPr>
          <p:cNvPr id="12" name="Connecteur droit avec flèche 11"/>
          <p:cNvCxnSpPr>
            <a:stCxn id="10247" idx="1"/>
          </p:cNvCxnSpPr>
          <p:nvPr/>
        </p:nvCxnSpPr>
        <p:spPr>
          <a:xfrm flipH="1">
            <a:off x="1331913" y="2074863"/>
            <a:ext cx="936625" cy="4175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9" name="Rectangle 12"/>
          <p:cNvSpPr>
            <a:spLocks noChangeArrowheads="1"/>
          </p:cNvSpPr>
          <p:nvPr/>
        </p:nvSpPr>
        <p:spPr bwMode="auto">
          <a:xfrm>
            <a:off x="5364163" y="1412875"/>
            <a:ext cx="35290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/>
              <a:t>2) Sélectionner le tissu à appliquer</a:t>
            </a:r>
          </a:p>
          <a:p>
            <a:r>
              <a:rPr lang="fr-FR" sz="1200"/>
              <a:t>3) Désélectionner le type tissu</a:t>
            </a:r>
          </a:p>
        </p:txBody>
      </p:sp>
      <p:pic>
        <p:nvPicPr>
          <p:cNvPr id="10250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22825" y="2130425"/>
            <a:ext cx="4213225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1412875"/>
            <a:ext cx="57626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"/>
          <p:cNvPicPr>
            <a:picLocks noChangeAspect="1" noChangeArrowheads="1"/>
          </p:cNvPicPr>
          <p:nvPr/>
        </p:nvPicPr>
        <p:blipFill>
          <a:blip r:embed="rId10" cstate="print"/>
          <a:srcRect l="9323"/>
          <a:stretch>
            <a:fillRect/>
          </a:stretch>
        </p:blipFill>
        <p:spPr bwMode="auto">
          <a:xfrm>
            <a:off x="3441700" y="4149725"/>
            <a:ext cx="120173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9175" y="4149725"/>
            <a:ext cx="1174750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4" name="ZoneTexte 5"/>
          <p:cNvSpPr txBox="1">
            <a:spLocks noChangeArrowheads="1"/>
          </p:cNvSpPr>
          <p:nvPr/>
        </p:nvSpPr>
        <p:spPr bwMode="auto">
          <a:xfrm>
            <a:off x="3708400" y="3860800"/>
            <a:ext cx="6477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>
                <a:latin typeface="Calibri" pitchFamily="34" charset="0"/>
              </a:rPr>
              <a:t>velours</a:t>
            </a:r>
          </a:p>
        </p:txBody>
      </p:sp>
      <p:sp>
        <p:nvSpPr>
          <p:cNvPr id="10255" name="Rectangle 21"/>
          <p:cNvSpPr>
            <a:spLocks noChangeArrowheads="1"/>
          </p:cNvSpPr>
          <p:nvPr/>
        </p:nvSpPr>
        <p:spPr bwMode="auto">
          <a:xfrm>
            <a:off x="2195513" y="3429000"/>
            <a:ext cx="25590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b="1"/>
              <a:t>Exemple avec 2 tissus différents</a:t>
            </a:r>
          </a:p>
        </p:txBody>
      </p:sp>
      <p:sp>
        <p:nvSpPr>
          <p:cNvPr id="10256" name="ZoneTexte 7"/>
          <p:cNvSpPr txBox="1">
            <a:spLocks noChangeArrowheads="1"/>
          </p:cNvSpPr>
          <p:nvPr/>
        </p:nvSpPr>
        <p:spPr bwMode="auto">
          <a:xfrm>
            <a:off x="2411413" y="3860800"/>
            <a:ext cx="5762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>
                <a:latin typeface="Calibri" pitchFamily="34" charset="0"/>
              </a:rPr>
              <a:t>viscose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1704</TotalTime>
  <Words>710</Words>
  <Application>Microsoft Office PowerPoint</Application>
  <PresentationFormat>Affichage à l'écran (4:3)</PresentationFormat>
  <Paragraphs>144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 3</vt:lpstr>
      <vt:lpstr>Thème Office</vt:lpstr>
      <vt:lpstr>ESSAYAGE VIRTUEL 3D</vt:lpstr>
      <vt:lpstr>Démarche</vt:lpstr>
      <vt:lpstr>Gilet femme</vt:lpstr>
      <vt:lpstr>Assembler le vêtement</vt:lpstr>
      <vt:lpstr>Assembler le vêtement</vt:lpstr>
      <vt:lpstr>Assembler le vêtement</vt:lpstr>
      <vt:lpstr>Choisir le mannequin</vt:lpstr>
      <vt:lpstr>Vérifier les points d’enfilage</vt:lpstr>
      <vt:lpstr>Choisir le tissu</vt:lpstr>
      <vt:lpstr>Monter le vêtement sur le mannequin</vt:lpstr>
      <vt:lpstr>Visualiser l’aisance</vt:lpstr>
      <vt:lpstr>Visualiser l’aisance</vt:lpstr>
      <vt:lpstr>Vérifier les aplombs</vt:lpstr>
      <vt:lpstr>Vérifier les zones de déformation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CAO 3D AVEC MODARIS V7R2</dc:title>
  <dc:creator>christine</dc:creator>
  <cp:lastModifiedBy>christine</cp:lastModifiedBy>
  <cp:revision>230</cp:revision>
  <dcterms:created xsi:type="dcterms:W3CDTF">2014-10-08T12:46:04Z</dcterms:created>
  <dcterms:modified xsi:type="dcterms:W3CDTF">2015-04-29T19:08:54Z</dcterms:modified>
</cp:coreProperties>
</file>