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57" r:id="rId4"/>
    <p:sldId id="259" r:id="rId5"/>
    <p:sldId id="260" r:id="rId6"/>
    <p:sldId id="280" r:id="rId7"/>
    <p:sldId id="261" r:id="rId8"/>
    <p:sldId id="273" r:id="rId9"/>
    <p:sldId id="263" r:id="rId10"/>
    <p:sldId id="281" r:id="rId11"/>
    <p:sldId id="264" r:id="rId12"/>
    <p:sldId id="265" r:id="rId13"/>
    <p:sldId id="274" r:id="rId14"/>
    <p:sldId id="266" r:id="rId15"/>
    <p:sldId id="267" r:id="rId16"/>
    <p:sldId id="268" r:id="rId17"/>
    <p:sldId id="275" r:id="rId18"/>
    <p:sldId id="276" r:id="rId19"/>
    <p:sldId id="269" r:id="rId20"/>
    <p:sldId id="282" r:id="rId21"/>
    <p:sldId id="270" r:id="rId22"/>
    <p:sldId id="277" r:id="rId23"/>
    <p:sldId id="271" r:id="rId24"/>
    <p:sldId id="278" r:id="rId25"/>
    <p:sldId id="283" r:id="rId26"/>
    <p:sldId id="272" r:id="rId27"/>
    <p:sldId id="284" r:id="rId28"/>
    <p:sldId id="286" r:id="rId29"/>
    <p:sldId id="285" r:id="rId3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1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21/05/2015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21/05/2015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21/05/2015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21/05/2015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21/05/2015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21/05/2015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21/05/2015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21/05/2015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21/05/2015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21/05/2015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21/05/2015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21/05/2015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8568952" cy="1584176"/>
          </a:xfrm>
        </p:spPr>
        <p:txBody>
          <a:bodyPr>
            <a:noAutofit/>
          </a:bodyPr>
          <a:lstStyle/>
          <a:p>
            <a:r>
              <a:rPr lang="fr-FR" sz="3200" dirty="0" smtClean="0"/>
              <a:t>A3-T2 Préparer et Réaliser l’amélioration ou la modification de système - </a:t>
            </a:r>
            <a:r>
              <a:rPr lang="fr-FR" sz="3200" dirty="0" err="1" smtClean="0"/>
              <a:t>Niv</a:t>
            </a:r>
            <a:r>
              <a:rPr lang="fr-FR" sz="3200" dirty="0" smtClean="0"/>
              <a:t> 1</a:t>
            </a:r>
            <a:br>
              <a:rPr lang="fr-FR" sz="3200" dirty="0" smtClean="0"/>
            </a:br>
            <a:r>
              <a:rPr lang="fr-FR" sz="3200" dirty="0" smtClean="0"/>
              <a:t>Séance 1</a:t>
            </a:r>
            <a:endParaRPr lang="fr-FR" sz="32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899592" y="1988840"/>
            <a:ext cx="6400800" cy="3960440"/>
          </a:xfrm>
        </p:spPr>
        <p:txBody>
          <a:bodyPr/>
          <a:lstStyle/>
          <a:p>
            <a:pPr marL="571500" indent="-571500" algn="l">
              <a:buFont typeface="+mj-lt"/>
              <a:buAutoNum type="romanUcPeriod"/>
            </a:pPr>
            <a:r>
              <a:rPr lang="fr-FR" dirty="0" smtClean="0">
                <a:solidFill>
                  <a:schemeClr val="tx2"/>
                </a:solidFill>
              </a:rPr>
              <a:t>Rappels</a:t>
            </a:r>
          </a:p>
          <a:p>
            <a:pPr marL="571500" indent="-571500" algn="l">
              <a:buFont typeface="+mj-lt"/>
              <a:buAutoNum type="romanUcPeriod"/>
            </a:pPr>
            <a:r>
              <a:rPr lang="fr-FR" dirty="0" smtClean="0">
                <a:solidFill>
                  <a:schemeClr val="tx2"/>
                </a:solidFill>
              </a:rPr>
              <a:t>Notions</a:t>
            </a:r>
          </a:p>
          <a:p>
            <a:pPr marL="571500" indent="-571500" algn="l">
              <a:buFont typeface="+mj-lt"/>
              <a:buAutoNum type="romanUcPeriod"/>
            </a:pPr>
            <a:r>
              <a:rPr lang="fr-FR" dirty="0" smtClean="0">
                <a:solidFill>
                  <a:schemeClr val="tx2"/>
                </a:solidFill>
              </a:rPr>
              <a:t>Règles de câblage</a:t>
            </a:r>
          </a:p>
          <a:p>
            <a:pPr marL="571500" indent="-571500" algn="l">
              <a:buFont typeface="+mj-lt"/>
              <a:buAutoNum type="romanUcPeriod"/>
            </a:pPr>
            <a:r>
              <a:rPr lang="fr-FR" dirty="0" smtClean="0">
                <a:solidFill>
                  <a:schemeClr val="tx2"/>
                </a:solidFill>
              </a:rPr>
              <a:t>Exercice</a:t>
            </a:r>
          </a:p>
          <a:p>
            <a:pPr marL="571500" indent="-571500" algn="l">
              <a:buFont typeface="+mj-lt"/>
              <a:buAutoNum type="romanUcPeriod"/>
            </a:pPr>
            <a:r>
              <a:rPr lang="fr-FR" dirty="0" smtClean="0">
                <a:solidFill>
                  <a:schemeClr val="tx2"/>
                </a:solidFill>
              </a:rPr>
              <a:t>Choix du matériel</a:t>
            </a:r>
            <a:endParaRPr lang="fr-FR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29614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ZoneTexte 21"/>
          <p:cNvSpPr txBox="1"/>
          <p:nvPr/>
        </p:nvSpPr>
        <p:spPr>
          <a:xfrm>
            <a:off x="571472" y="2357430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fr-FR" sz="7200" b="1" dirty="0" smtClean="0">
                <a:solidFill>
                  <a:schemeClr val="tx2"/>
                </a:solidFill>
              </a:rPr>
              <a:t>Règles de câblage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29614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2051720" y="1340768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Tenant - Aboutissant</a:t>
            </a:r>
            <a:endParaRPr lang="fr-FR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268760"/>
            <a:ext cx="666750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Connecteur droit 14"/>
          <p:cNvCxnSpPr/>
          <p:nvPr/>
        </p:nvCxnSpPr>
        <p:spPr>
          <a:xfrm>
            <a:off x="1259632" y="1700808"/>
            <a:ext cx="0" cy="165618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2627784" y="2132856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Ici, le fil n°65 portera le même numéro de la sortie automate jusqu’au capteur Fc1, même s’il est coupé par le </a:t>
            </a:r>
            <a:r>
              <a:rPr lang="fr-FR" dirty="0" err="1" smtClean="0"/>
              <a:t>bornier</a:t>
            </a:r>
            <a:r>
              <a:rPr lang="fr-FR" dirty="0" smtClean="0"/>
              <a:t> n°19</a:t>
            </a:r>
            <a:endParaRPr lang="fr-FR" dirty="0"/>
          </a:p>
        </p:txBody>
      </p:sp>
      <p:cxnSp>
        <p:nvCxnSpPr>
          <p:cNvPr id="18" name="Connecteur droit avec flèche 17"/>
          <p:cNvCxnSpPr/>
          <p:nvPr/>
        </p:nvCxnSpPr>
        <p:spPr>
          <a:xfrm flipH="1" flipV="1">
            <a:off x="1259632" y="2420888"/>
            <a:ext cx="1296144" cy="216024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>
            <a:off x="1259632" y="3861048"/>
            <a:ext cx="0" cy="9361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 flipH="1">
            <a:off x="1259632" y="4149080"/>
            <a:ext cx="1440160" cy="288032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2699792" y="3861048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Idem pour le Fil n°66</a:t>
            </a:r>
            <a:endParaRPr lang="fr-FR" dirty="0"/>
          </a:p>
        </p:txBody>
      </p:sp>
      <p:pic>
        <p:nvPicPr>
          <p:cNvPr id="4099" name="Picture 3" descr="F:\Gestion des Activités\Documents liés aux Activités\A3\A3-T2\Séquence 1\Séance 1\Photos\20150318_123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420888"/>
            <a:ext cx="2188683" cy="3890992"/>
          </a:xfrm>
          <a:prstGeom prst="rect">
            <a:avLst/>
          </a:prstGeom>
          <a:noFill/>
        </p:spPr>
      </p:pic>
      <p:cxnSp>
        <p:nvCxnSpPr>
          <p:cNvPr id="30" name="Connecteur droit avec flèche 29"/>
          <p:cNvCxnSpPr/>
          <p:nvPr/>
        </p:nvCxnSpPr>
        <p:spPr>
          <a:xfrm flipV="1">
            <a:off x="5868144" y="5013176"/>
            <a:ext cx="792088" cy="72008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/>
          <p:nvPr/>
        </p:nvCxnSpPr>
        <p:spPr>
          <a:xfrm flipH="1">
            <a:off x="7308304" y="5013176"/>
            <a:ext cx="504056" cy="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ZoneTexte 36"/>
          <p:cNvSpPr txBox="1"/>
          <p:nvPr/>
        </p:nvSpPr>
        <p:spPr>
          <a:xfrm>
            <a:off x="5364088" y="472514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Tenant</a:t>
            </a:r>
            <a:endParaRPr lang="fr-FR" dirty="0"/>
          </a:p>
        </p:txBody>
      </p:sp>
      <p:sp>
        <p:nvSpPr>
          <p:cNvPr id="38" name="ZoneTexte 37"/>
          <p:cNvSpPr txBox="1"/>
          <p:nvPr/>
        </p:nvSpPr>
        <p:spPr>
          <a:xfrm>
            <a:off x="7524328" y="4653136"/>
            <a:ext cx="1331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Aboutissant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29614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2051720" y="1340768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Importance des numéros de fils</a:t>
            </a:r>
            <a:endParaRPr lang="fr-FR" sz="2400" dirty="0"/>
          </a:p>
        </p:txBody>
      </p:sp>
      <p:pic>
        <p:nvPicPr>
          <p:cNvPr id="11" name="Image 10" descr="20150318_1237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4221088"/>
            <a:ext cx="4451987" cy="2504243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16832"/>
            <a:ext cx="4535568" cy="2799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lèche droite 12"/>
          <p:cNvSpPr/>
          <p:nvPr/>
        </p:nvSpPr>
        <p:spPr>
          <a:xfrm rot="1757309">
            <a:off x="3995950" y="4196748"/>
            <a:ext cx="1266155" cy="86409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/>
          <p:cNvSpPr txBox="1"/>
          <p:nvPr/>
        </p:nvSpPr>
        <p:spPr>
          <a:xfrm>
            <a:off x="4932040" y="1916832"/>
            <a:ext cx="374441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/>
              <a:t>C’est le schéma électrique qui permet de comprendre le câblage de l’armoire électrique !</a:t>
            </a:r>
          </a:p>
          <a:p>
            <a:endParaRPr lang="fr-FR" dirty="0" smtClean="0"/>
          </a:p>
          <a:p>
            <a:pPr algn="ctr"/>
            <a:r>
              <a:rPr lang="fr-FR" sz="2400" dirty="0" smtClean="0">
                <a:solidFill>
                  <a:srgbClr val="FF0000"/>
                </a:solidFill>
              </a:rPr>
              <a:t>PAS L’INVERSE !!!!</a:t>
            </a:r>
            <a:endParaRPr lang="fr-FR" sz="2400" dirty="0">
              <a:solidFill>
                <a:srgbClr val="FF0000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179512" y="4797152"/>
            <a:ext cx="4320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Les repères des fils électriques permettent la reconnaissance du câblage par rapport au schéma. Ils ont une importance capitale !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16832"/>
            <a:ext cx="5675576" cy="461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29614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2051720" y="1340768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Importance des numéros de fils</a:t>
            </a:r>
            <a:endParaRPr lang="fr-FR" sz="2400" dirty="0"/>
          </a:p>
        </p:txBody>
      </p:sp>
      <p:cxnSp>
        <p:nvCxnSpPr>
          <p:cNvPr id="18" name="Connecteur droit avec flèche 17"/>
          <p:cNvCxnSpPr/>
          <p:nvPr/>
        </p:nvCxnSpPr>
        <p:spPr>
          <a:xfrm flipH="1">
            <a:off x="4283968" y="2708920"/>
            <a:ext cx="2160240" cy="1152128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6444208" y="1988840"/>
            <a:ext cx="24482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Un fil électrique a un double adressage :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 Son propre numéro</a:t>
            </a:r>
          </a:p>
          <a:p>
            <a:endParaRPr lang="fr-FR" dirty="0" smtClean="0"/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Le N° de l’appareil sur lequel il est branché</a:t>
            </a:r>
          </a:p>
          <a:p>
            <a:pPr>
              <a:buFont typeface="Wingdings" pitchFamily="2" charset="2"/>
              <a:buChar char="Ø"/>
            </a:pPr>
            <a:endParaRPr lang="fr-FR" dirty="0"/>
          </a:p>
        </p:txBody>
      </p:sp>
      <p:cxnSp>
        <p:nvCxnSpPr>
          <p:cNvPr id="13" name="Connecteur droit avec flèche 12"/>
          <p:cNvCxnSpPr/>
          <p:nvPr/>
        </p:nvCxnSpPr>
        <p:spPr>
          <a:xfrm flipH="1">
            <a:off x="4644008" y="3068960"/>
            <a:ext cx="1800200" cy="180020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llipse 14"/>
          <p:cNvSpPr/>
          <p:nvPr/>
        </p:nvSpPr>
        <p:spPr>
          <a:xfrm>
            <a:off x="4355976" y="4797152"/>
            <a:ext cx="504056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29614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2123728" y="1340768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Raccordement des </a:t>
            </a:r>
            <a:r>
              <a:rPr lang="fr-FR" sz="2400" dirty="0" err="1" smtClean="0"/>
              <a:t>borniers</a:t>
            </a:r>
            <a:endParaRPr lang="fr-FR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636912"/>
            <a:ext cx="5733504" cy="292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251520" y="1916832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AMONT</a:t>
            </a:r>
            <a:endParaRPr lang="fr-FR" sz="2800" dirty="0"/>
          </a:p>
        </p:txBody>
      </p:sp>
      <p:sp>
        <p:nvSpPr>
          <p:cNvPr id="14" name="ZoneTexte 13"/>
          <p:cNvSpPr txBox="1"/>
          <p:nvPr/>
        </p:nvSpPr>
        <p:spPr>
          <a:xfrm>
            <a:off x="395536" y="5661248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AVAL</a:t>
            </a:r>
            <a:endParaRPr lang="fr-FR" sz="2800" dirty="0"/>
          </a:p>
        </p:txBody>
      </p:sp>
      <p:sp>
        <p:nvSpPr>
          <p:cNvPr id="16" name="ZoneTexte 15"/>
          <p:cNvSpPr txBox="1"/>
          <p:nvPr/>
        </p:nvSpPr>
        <p:spPr>
          <a:xfrm>
            <a:off x="1907704" y="2060848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Tout ce qui est en AMONT du </a:t>
            </a:r>
            <a:r>
              <a:rPr lang="fr-FR" dirty="0" err="1" smtClean="0"/>
              <a:t>bornier</a:t>
            </a:r>
            <a:r>
              <a:rPr lang="fr-FR" dirty="0" smtClean="0"/>
              <a:t> est câblé </a:t>
            </a:r>
            <a:r>
              <a:rPr lang="fr-FR" b="1" u="sng" dirty="0" smtClean="0"/>
              <a:t>dans</a:t>
            </a:r>
            <a:r>
              <a:rPr lang="fr-FR" dirty="0" smtClean="0"/>
              <a:t> l’armoire électrique</a:t>
            </a:r>
            <a:endParaRPr lang="fr-FR" dirty="0"/>
          </a:p>
        </p:txBody>
      </p:sp>
      <p:sp>
        <p:nvSpPr>
          <p:cNvPr id="17" name="ZoneTexte 16"/>
          <p:cNvSpPr txBox="1"/>
          <p:nvPr/>
        </p:nvSpPr>
        <p:spPr>
          <a:xfrm>
            <a:off x="1619672" y="5661248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Tout ce qui est en AVAL du </a:t>
            </a:r>
            <a:r>
              <a:rPr lang="fr-FR" dirty="0" err="1" smtClean="0"/>
              <a:t>bornier</a:t>
            </a:r>
            <a:r>
              <a:rPr lang="fr-FR" dirty="0" smtClean="0"/>
              <a:t> est câblé </a:t>
            </a:r>
            <a:r>
              <a:rPr lang="fr-FR" b="1" u="sng" dirty="0" smtClean="0"/>
              <a:t>à l’extérieur</a:t>
            </a:r>
            <a:endParaRPr lang="fr-FR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29614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2051720" y="1340768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Câblage des appareils : Amont - Aval</a:t>
            </a:r>
            <a:endParaRPr lang="fr-FR" sz="2400" dirty="0"/>
          </a:p>
        </p:txBody>
      </p:sp>
      <p:sp>
        <p:nvSpPr>
          <p:cNvPr id="12" name="ZoneTexte 11"/>
          <p:cNvSpPr txBox="1"/>
          <p:nvPr/>
        </p:nvSpPr>
        <p:spPr>
          <a:xfrm>
            <a:off x="1115616" y="2132856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AMONT</a:t>
            </a:r>
            <a:endParaRPr lang="fr-FR" sz="2800" dirty="0"/>
          </a:p>
        </p:txBody>
      </p:sp>
      <p:sp>
        <p:nvSpPr>
          <p:cNvPr id="13" name="ZoneTexte 12"/>
          <p:cNvSpPr txBox="1"/>
          <p:nvPr/>
        </p:nvSpPr>
        <p:spPr>
          <a:xfrm>
            <a:off x="1475656" y="5517232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AVAL</a:t>
            </a:r>
            <a:endParaRPr lang="fr-FR" sz="2800" dirty="0"/>
          </a:p>
        </p:txBody>
      </p:sp>
      <p:sp>
        <p:nvSpPr>
          <p:cNvPr id="14" name="ZoneTexte 13"/>
          <p:cNvSpPr txBox="1"/>
          <p:nvPr/>
        </p:nvSpPr>
        <p:spPr>
          <a:xfrm>
            <a:off x="4572000" y="2132856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ENTREE</a:t>
            </a:r>
            <a:endParaRPr lang="fr-FR" sz="2800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780928"/>
            <a:ext cx="424147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780928"/>
            <a:ext cx="437906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ZoneTexte 16"/>
          <p:cNvSpPr txBox="1"/>
          <p:nvPr/>
        </p:nvSpPr>
        <p:spPr>
          <a:xfrm>
            <a:off x="4644008" y="5517232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SORTIE</a:t>
            </a:r>
            <a:endParaRPr lang="fr-FR" sz="2800" dirty="0"/>
          </a:p>
        </p:txBody>
      </p:sp>
      <p:sp>
        <p:nvSpPr>
          <p:cNvPr id="18" name="Flèche vers le bas 17"/>
          <p:cNvSpPr/>
          <p:nvPr/>
        </p:nvSpPr>
        <p:spPr>
          <a:xfrm>
            <a:off x="2987824" y="2132856"/>
            <a:ext cx="792088" cy="57606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lèche vers le bas 18"/>
          <p:cNvSpPr/>
          <p:nvPr/>
        </p:nvSpPr>
        <p:spPr>
          <a:xfrm>
            <a:off x="6516216" y="2132856"/>
            <a:ext cx="792088" cy="57606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lèche vers le bas 19"/>
          <p:cNvSpPr/>
          <p:nvPr/>
        </p:nvSpPr>
        <p:spPr>
          <a:xfrm>
            <a:off x="3131840" y="5517232"/>
            <a:ext cx="792088" cy="57606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lèche vers le bas 20"/>
          <p:cNvSpPr/>
          <p:nvPr/>
        </p:nvSpPr>
        <p:spPr>
          <a:xfrm>
            <a:off x="6732240" y="5517232"/>
            <a:ext cx="792088" cy="57606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29614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683568" y="1340768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Vérification des connexions après avoir serré son fil électrique</a:t>
            </a:r>
            <a:endParaRPr lang="fr-FR" sz="24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916832"/>
            <a:ext cx="2671742" cy="4390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lèche vers le bas 11"/>
          <p:cNvSpPr/>
          <p:nvPr/>
        </p:nvSpPr>
        <p:spPr>
          <a:xfrm>
            <a:off x="3635896" y="4149080"/>
            <a:ext cx="576064" cy="1656184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/>
          <p:cNvSpPr txBox="1"/>
          <p:nvPr/>
        </p:nvSpPr>
        <p:spPr>
          <a:xfrm>
            <a:off x="4355976" y="4149080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Tirer modérément pour vérifier la bonne connexion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29614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683568" y="1340768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Vérification des connexions après avoir serré son fil électrique</a:t>
            </a:r>
            <a:endParaRPr lang="fr-FR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988840"/>
            <a:ext cx="486727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3131840" y="4293096"/>
            <a:ext cx="1944216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Attention ! La connexion au </a:t>
            </a:r>
            <a:r>
              <a:rPr lang="fr-FR" dirty="0" err="1" smtClean="0"/>
              <a:t>bornier</a:t>
            </a:r>
            <a:r>
              <a:rPr lang="fr-FR" dirty="0" smtClean="0"/>
              <a:t> n’est pas toujours visible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6732240" y="2492896"/>
            <a:ext cx="16561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Fil bien connecté</a:t>
            </a:r>
            <a:endParaRPr lang="fr-FR" sz="2800" dirty="0"/>
          </a:p>
        </p:txBody>
      </p:sp>
      <p:sp>
        <p:nvSpPr>
          <p:cNvPr id="15" name="ZoneTexte 14"/>
          <p:cNvSpPr txBox="1"/>
          <p:nvPr/>
        </p:nvSpPr>
        <p:spPr>
          <a:xfrm>
            <a:off x="0" y="2492896"/>
            <a:ext cx="1692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Fil mal connecté</a:t>
            </a:r>
            <a:endParaRPr lang="fr-FR" sz="2800" dirty="0"/>
          </a:p>
        </p:txBody>
      </p:sp>
      <p:cxnSp>
        <p:nvCxnSpPr>
          <p:cNvPr id="16" name="Connecteur droit avec flèche 15"/>
          <p:cNvCxnSpPr/>
          <p:nvPr/>
        </p:nvCxnSpPr>
        <p:spPr>
          <a:xfrm flipH="1">
            <a:off x="5220072" y="2924944"/>
            <a:ext cx="1656184" cy="792088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>
            <a:off x="1547664" y="3284984"/>
            <a:ext cx="1440160" cy="36004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420888"/>
            <a:ext cx="4397867" cy="3264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29614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683568" y="1340768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Vérification des connexions après avoir serré son fil électrique</a:t>
            </a:r>
            <a:endParaRPr lang="fr-FR" sz="2400" dirty="0"/>
          </a:p>
        </p:txBody>
      </p:sp>
      <p:sp>
        <p:nvSpPr>
          <p:cNvPr id="14" name="ZoneTexte 13"/>
          <p:cNvSpPr txBox="1"/>
          <p:nvPr/>
        </p:nvSpPr>
        <p:spPr>
          <a:xfrm>
            <a:off x="6732240" y="2492896"/>
            <a:ext cx="16561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Fil bien connecté</a:t>
            </a:r>
            <a:endParaRPr lang="fr-FR" sz="2800" dirty="0"/>
          </a:p>
        </p:txBody>
      </p:sp>
      <p:cxnSp>
        <p:nvCxnSpPr>
          <p:cNvPr id="16" name="Connecteur droit avec flèche 15"/>
          <p:cNvCxnSpPr/>
          <p:nvPr/>
        </p:nvCxnSpPr>
        <p:spPr>
          <a:xfrm flipH="1">
            <a:off x="5580112" y="2924944"/>
            <a:ext cx="1296144" cy="72008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1547664" y="3284984"/>
            <a:ext cx="936104" cy="432048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0" y="2492896"/>
            <a:ext cx="1692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Fil mal connecté</a:t>
            </a:r>
            <a:endParaRPr lang="fr-FR" sz="2800" dirty="0"/>
          </a:p>
        </p:txBody>
      </p:sp>
      <p:sp>
        <p:nvSpPr>
          <p:cNvPr id="22" name="ZoneTexte 21"/>
          <p:cNvSpPr txBox="1"/>
          <p:nvPr/>
        </p:nvSpPr>
        <p:spPr>
          <a:xfrm>
            <a:off x="2555776" y="4725144"/>
            <a:ext cx="3384376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Ce n’est pas toujours très bien visible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29614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2051720" y="1340768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Respect des couleurs de fil</a:t>
            </a:r>
            <a:endParaRPr lang="fr-FR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996952"/>
            <a:ext cx="7776864" cy="3683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ccolade ouvrante 10"/>
          <p:cNvSpPr/>
          <p:nvPr/>
        </p:nvSpPr>
        <p:spPr>
          <a:xfrm rot="5400000">
            <a:off x="2051720" y="1484784"/>
            <a:ext cx="288032" cy="2592288"/>
          </a:xfrm>
          <a:prstGeom prst="leftBrace">
            <a:avLst>
              <a:gd name="adj1" fmla="val 8333"/>
              <a:gd name="adj2" fmla="val 49223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colade ouvrante 11"/>
          <p:cNvSpPr/>
          <p:nvPr/>
        </p:nvSpPr>
        <p:spPr>
          <a:xfrm rot="5400000">
            <a:off x="6228184" y="1484784"/>
            <a:ext cx="288032" cy="2592288"/>
          </a:xfrm>
          <a:prstGeom prst="leftBrace">
            <a:avLst>
              <a:gd name="adj1" fmla="val 8333"/>
              <a:gd name="adj2" fmla="val 49223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/>
          <p:cNvSpPr txBox="1"/>
          <p:nvPr/>
        </p:nvSpPr>
        <p:spPr>
          <a:xfrm>
            <a:off x="1043608" y="1916832"/>
            <a:ext cx="201622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Fils de puissance en Noir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5292080" y="1916832"/>
            <a:ext cx="295232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Fils de commande en bleu pour le courant continu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3203848" y="5013176"/>
            <a:ext cx="2808312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Fil de commande :</a:t>
            </a:r>
          </a:p>
          <a:p>
            <a:pPr algn="ctr"/>
            <a:r>
              <a:rPr lang="fr-FR" dirty="0" smtClean="0"/>
              <a:t>Phase rouge</a:t>
            </a:r>
          </a:p>
          <a:p>
            <a:pPr algn="ctr"/>
            <a:r>
              <a:rPr lang="fr-FR" dirty="0" smtClean="0"/>
              <a:t>Neutre blanc</a:t>
            </a:r>
          </a:p>
          <a:p>
            <a:pPr algn="ctr"/>
            <a:r>
              <a:rPr lang="fr-FR" dirty="0" smtClean="0"/>
              <a:t>En courant alternatif</a:t>
            </a:r>
            <a:endParaRPr lang="fr-FR" dirty="0"/>
          </a:p>
        </p:txBody>
      </p:sp>
      <p:cxnSp>
        <p:nvCxnSpPr>
          <p:cNvPr id="16" name="Connecteur droit avec flèche 15"/>
          <p:cNvCxnSpPr/>
          <p:nvPr/>
        </p:nvCxnSpPr>
        <p:spPr>
          <a:xfrm flipH="1" flipV="1">
            <a:off x="4644008" y="4149080"/>
            <a:ext cx="504056" cy="864096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 flipV="1">
            <a:off x="3923928" y="4221088"/>
            <a:ext cx="288032" cy="792088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29614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" name="ZoneTexte 19"/>
          <p:cNvSpPr txBox="1"/>
          <p:nvPr/>
        </p:nvSpPr>
        <p:spPr>
          <a:xfrm>
            <a:off x="2143108" y="2357430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fr-FR" sz="7200" b="1" dirty="0" smtClean="0">
                <a:solidFill>
                  <a:schemeClr val="tx2"/>
                </a:solidFill>
              </a:rPr>
              <a:t>Rappels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40466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ZoneTexte 10"/>
          <p:cNvSpPr txBox="1"/>
          <p:nvPr/>
        </p:nvSpPr>
        <p:spPr>
          <a:xfrm>
            <a:off x="571472" y="2357430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fr-FR" sz="7200" b="1" dirty="0" smtClean="0">
                <a:solidFill>
                  <a:schemeClr val="tx2"/>
                </a:solidFill>
              </a:rPr>
              <a:t>Exercice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40466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285720" y="1340768"/>
            <a:ext cx="850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2400" dirty="0" smtClean="0"/>
              <a:t> Ajouter une Lampe qui témoigne de l’alimentation de K1</a:t>
            </a:r>
          </a:p>
          <a:p>
            <a:pPr>
              <a:buFont typeface="Arial" pitchFamily="34" charset="0"/>
              <a:buChar char="•"/>
            </a:pPr>
            <a:r>
              <a:rPr lang="fr-FR" sz="2400" dirty="0" smtClean="0"/>
              <a:t>Ajouter un Arrêt d’Urgence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143116"/>
            <a:ext cx="4500594" cy="4288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40466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1547664" y="1340768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rgbClr val="FF0000"/>
                </a:solidFill>
              </a:rPr>
              <a:t>Correction : </a:t>
            </a:r>
            <a:r>
              <a:rPr lang="fr-FR" sz="2400" dirty="0" smtClean="0"/>
              <a:t>Ajouter une Lampe et un Arrêt d’Urgence</a:t>
            </a:r>
            <a:endParaRPr lang="fr-FR" sz="24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916832"/>
            <a:ext cx="5196915" cy="47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40466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323528" y="1340768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Câblage en parallèle</a:t>
            </a:r>
            <a:endParaRPr lang="fr-FR" sz="24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44824"/>
            <a:ext cx="2607801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0"/>
          <p:cNvSpPr txBox="1"/>
          <p:nvPr/>
        </p:nvSpPr>
        <p:spPr>
          <a:xfrm>
            <a:off x="4572000" y="1340768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Câblage en série</a:t>
            </a:r>
            <a:endParaRPr lang="fr-FR" sz="24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844824"/>
            <a:ext cx="273196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40466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ZoneTexte 10"/>
          <p:cNvSpPr txBox="1"/>
          <p:nvPr/>
        </p:nvSpPr>
        <p:spPr>
          <a:xfrm>
            <a:off x="1763688" y="1340768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Câblage de l’arrêt d’urgence</a:t>
            </a:r>
            <a:endParaRPr lang="fr-FR" sz="24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2603899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844824"/>
            <a:ext cx="2420251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844824"/>
            <a:ext cx="2449935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Flèche droite rayée 14"/>
          <p:cNvSpPr/>
          <p:nvPr/>
        </p:nvSpPr>
        <p:spPr>
          <a:xfrm>
            <a:off x="2699792" y="3861048"/>
            <a:ext cx="864096" cy="43204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lèche droite rayée 15"/>
          <p:cNvSpPr/>
          <p:nvPr/>
        </p:nvSpPr>
        <p:spPr>
          <a:xfrm>
            <a:off x="5292080" y="3789040"/>
            <a:ext cx="864096" cy="43204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40466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ZoneTexte 10"/>
          <p:cNvSpPr txBox="1"/>
          <p:nvPr/>
        </p:nvSpPr>
        <p:spPr>
          <a:xfrm>
            <a:off x="571472" y="2357430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fr-FR" sz="7200" b="1" dirty="0" smtClean="0">
                <a:solidFill>
                  <a:schemeClr val="tx2"/>
                </a:solidFill>
              </a:rPr>
              <a:t>Choix du matériel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40466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1115616" y="1340768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Repérer et tenir compte de la tension d’alimentation</a:t>
            </a:r>
            <a:endParaRPr lang="fr-FR" sz="2400" dirty="0"/>
          </a:p>
        </p:txBody>
      </p:sp>
      <p:sp>
        <p:nvSpPr>
          <p:cNvPr id="11" name="ZoneTexte 10"/>
          <p:cNvSpPr txBox="1"/>
          <p:nvPr/>
        </p:nvSpPr>
        <p:spPr>
          <a:xfrm>
            <a:off x="857224" y="2285992"/>
            <a:ext cx="764386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FF0000"/>
                </a:solidFill>
              </a:rPr>
              <a:t>Cela concerne surtout les RECEPTEURS :</a:t>
            </a:r>
          </a:p>
          <a:p>
            <a:endParaRPr lang="fr-FR" sz="2000" dirty="0" smtClean="0">
              <a:solidFill>
                <a:srgbClr val="FF0000"/>
              </a:solidFill>
            </a:endParaRPr>
          </a:p>
          <a:p>
            <a:r>
              <a:rPr lang="fr-FR" sz="2000" dirty="0" smtClean="0">
                <a:solidFill>
                  <a:srgbClr val="FF0000"/>
                </a:solidFill>
              </a:rPr>
              <a:t>Exemple : Lampe, Contacteur, Compteur Horaire, Clignoteur….</a:t>
            </a:r>
          </a:p>
          <a:p>
            <a:endParaRPr lang="fr-FR" sz="2000" dirty="0" smtClean="0">
              <a:solidFill>
                <a:srgbClr val="FF0000"/>
              </a:solidFill>
            </a:endParaRPr>
          </a:p>
          <a:p>
            <a:r>
              <a:rPr lang="fr-FR" sz="2000" dirty="0" smtClean="0">
                <a:solidFill>
                  <a:srgbClr val="FF0000"/>
                </a:solidFill>
              </a:rPr>
              <a:t>La tension d’alimentation de l’appareil ajouté doit être adapté à la tension sur laquelle il est câblé.</a:t>
            </a:r>
          </a:p>
          <a:p>
            <a:endParaRPr lang="fr-FR" dirty="0" smtClean="0">
              <a:solidFill>
                <a:srgbClr val="FF0000"/>
              </a:solidFill>
            </a:endParaRPr>
          </a:p>
          <a:p>
            <a:r>
              <a:rPr lang="fr-FR" sz="2800" dirty="0" smtClean="0">
                <a:solidFill>
                  <a:srgbClr val="FF0000"/>
                </a:solidFill>
              </a:rPr>
              <a:t>C’est le schéma de puissance qui doit vous aider……</a:t>
            </a:r>
            <a:endParaRPr lang="fr-FR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40466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1115616" y="1340768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Repérer et tenir compte de la tension d’alimentation</a:t>
            </a:r>
            <a:endParaRPr lang="fr-FR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130" y="1928802"/>
            <a:ext cx="7463770" cy="4724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928934"/>
            <a:ext cx="2238385" cy="3049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785926"/>
            <a:ext cx="3435327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4" name="Groupe 23"/>
          <p:cNvGrpSpPr/>
          <p:nvPr/>
        </p:nvGrpSpPr>
        <p:grpSpPr>
          <a:xfrm>
            <a:off x="5786446" y="2428868"/>
            <a:ext cx="2857520" cy="2008171"/>
            <a:chOff x="5786446" y="2428868"/>
            <a:chExt cx="2857520" cy="2008171"/>
          </a:xfrm>
        </p:grpSpPr>
        <p:sp>
          <p:nvSpPr>
            <p:cNvPr id="14" name="ZoneTexte 13"/>
            <p:cNvSpPr txBox="1"/>
            <p:nvPr/>
          </p:nvSpPr>
          <p:spPr>
            <a:xfrm>
              <a:off x="5786446" y="2928934"/>
              <a:ext cx="2857520" cy="1508105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Transformateur de tension :</a:t>
              </a:r>
            </a:p>
            <a:p>
              <a:endParaRPr lang="fr-FR" dirty="0" smtClean="0"/>
            </a:p>
            <a:p>
              <a:pPr algn="ctr"/>
              <a:r>
                <a:rPr lang="fr-FR" sz="2800" dirty="0" smtClean="0"/>
                <a:t>230v -&gt; 24v Alternatif</a:t>
              </a:r>
              <a:endParaRPr lang="fr-FR" sz="2800" dirty="0"/>
            </a:p>
          </p:txBody>
        </p:sp>
        <p:cxnSp>
          <p:nvCxnSpPr>
            <p:cNvPr id="16" name="Connecteur droit avec flèche 15"/>
            <p:cNvCxnSpPr>
              <a:stCxn id="14" idx="0"/>
            </p:cNvCxnSpPr>
            <p:nvPr/>
          </p:nvCxnSpPr>
          <p:spPr>
            <a:xfrm rot="16200000" flipV="1">
              <a:off x="6715140" y="2428868"/>
              <a:ext cx="500066" cy="500066"/>
            </a:xfrm>
            <a:prstGeom prst="straightConnector1">
              <a:avLst/>
            </a:prstGeom>
            <a:ln w="38100">
              <a:solidFill>
                <a:schemeClr val="accent2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e 22"/>
          <p:cNvGrpSpPr/>
          <p:nvPr/>
        </p:nvGrpSpPr>
        <p:grpSpPr>
          <a:xfrm>
            <a:off x="785786" y="4071942"/>
            <a:ext cx="3357586" cy="1508105"/>
            <a:chOff x="785786" y="4071942"/>
            <a:chExt cx="3357586" cy="1508105"/>
          </a:xfrm>
        </p:grpSpPr>
        <p:sp>
          <p:nvSpPr>
            <p:cNvPr id="17" name="ZoneTexte 16"/>
            <p:cNvSpPr txBox="1"/>
            <p:nvPr/>
          </p:nvSpPr>
          <p:spPr>
            <a:xfrm>
              <a:off x="785786" y="4071942"/>
              <a:ext cx="2857520" cy="1508105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Transformateur de tension :</a:t>
              </a:r>
            </a:p>
            <a:p>
              <a:endParaRPr lang="fr-FR" dirty="0" smtClean="0"/>
            </a:p>
            <a:p>
              <a:pPr algn="ctr"/>
              <a:r>
                <a:rPr lang="fr-FR" sz="2800" dirty="0" smtClean="0"/>
                <a:t>230v -&gt; 24v Courant Continu</a:t>
              </a:r>
              <a:endParaRPr lang="fr-FR" sz="2800" dirty="0"/>
            </a:p>
          </p:txBody>
        </p:sp>
        <p:cxnSp>
          <p:nvCxnSpPr>
            <p:cNvPr id="18" name="Connecteur droit avec flèche 17"/>
            <p:cNvCxnSpPr/>
            <p:nvPr/>
          </p:nvCxnSpPr>
          <p:spPr>
            <a:xfrm flipV="1">
              <a:off x="3643306" y="4073530"/>
              <a:ext cx="500066" cy="355602"/>
            </a:xfrm>
            <a:prstGeom prst="straightConnector1">
              <a:avLst/>
            </a:prstGeom>
            <a:ln w="38100">
              <a:solidFill>
                <a:schemeClr val="accent2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512168"/>
          </a:xfrm>
        </p:spPr>
        <p:txBody>
          <a:bodyPr>
            <a:noAutofit/>
          </a:bodyPr>
          <a:lstStyle/>
          <a:p>
            <a:r>
              <a:rPr lang="fr-FR" sz="3200" dirty="0" smtClean="0"/>
              <a:t>A3-T2 Préparer et Réaliser l’amélioration ou la modification de système - </a:t>
            </a:r>
            <a:r>
              <a:rPr lang="fr-FR" sz="3200" dirty="0" err="1" smtClean="0"/>
              <a:t>Niv</a:t>
            </a:r>
            <a:r>
              <a:rPr lang="fr-FR" sz="3200" dirty="0" smtClean="0"/>
              <a:t> 1</a:t>
            </a:r>
            <a:br>
              <a:rPr lang="fr-FR" sz="3200" dirty="0" smtClean="0"/>
            </a:br>
            <a:r>
              <a:rPr lang="fr-FR" sz="3200" dirty="0" smtClean="0"/>
              <a:t>Séance 1</a:t>
            </a:r>
            <a:endParaRPr lang="fr-FR" sz="3200" dirty="0"/>
          </a:p>
        </p:txBody>
      </p:sp>
      <p:sp>
        <p:nvSpPr>
          <p:cNvPr id="11" name="ZoneTexte 10"/>
          <p:cNvSpPr txBox="1"/>
          <p:nvPr/>
        </p:nvSpPr>
        <p:spPr>
          <a:xfrm>
            <a:off x="539552" y="1988840"/>
            <a:ext cx="77153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fr-FR" sz="5400" b="1" dirty="0" smtClean="0">
                <a:solidFill>
                  <a:schemeClr val="tx2"/>
                </a:solidFill>
              </a:rPr>
              <a:t>Distribution des vignettes « consignes » et du schéma de câblage.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512168"/>
          </a:xfrm>
        </p:spPr>
        <p:txBody>
          <a:bodyPr>
            <a:noAutofit/>
          </a:bodyPr>
          <a:lstStyle/>
          <a:p>
            <a:r>
              <a:rPr lang="fr-FR" sz="3200" dirty="0" smtClean="0"/>
              <a:t>A3-T2 Préparer et Réaliser l’amélioration ou la modification de système - </a:t>
            </a:r>
            <a:r>
              <a:rPr lang="fr-FR" sz="3200" dirty="0" err="1" smtClean="0"/>
              <a:t>Niv</a:t>
            </a:r>
            <a:r>
              <a:rPr lang="fr-FR" sz="3200" dirty="0" smtClean="0"/>
              <a:t> 1</a:t>
            </a:r>
            <a:br>
              <a:rPr lang="fr-FR" sz="3200" dirty="0" smtClean="0"/>
            </a:br>
            <a:r>
              <a:rPr lang="fr-FR" sz="3200" dirty="0" smtClean="0"/>
              <a:t>Séance 1</a:t>
            </a:r>
            <a:endParaRPr lang="fr-FR" sz="3200" dirty="0"/>
          </a:p>
        </p:txBody>
      </p:sp>
      <p:sp>
        <p:nvSpPr>
          <p:cNvPr id="11" name="ZoneTexte 10"/>
          <p:cNvSpPr txBox="1"/>
          <p:nvPr/>
        </p:nvSpPr>
        <p:spPr>
          <a:xfrm>
            <a:off x="539552" y="1988840"/>
            <a:ext cx="77153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fr-FR" sz="7200" b="1" dirty="0" smtClean="0">
                <a:solidFill>
                  <a:schemeClr val="tx2"/>
                </a:solidFill>
              </a:rPr>
              <a:t>Maintenant c’est à vous de jouer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9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29614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ZoneTexte 10"/>
          <p:cNvSpPr txBox="1"/>
          <p:nvPr/>
        </p:nvSpPr>
        <p:spPr>
          <a:xfrm>
            <a:off x="4788024" y="1340768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Câblage en parallèle</a:t>
            </a:r>
            <a:endParaRPr lang="fr-FR" sz="2400" dirty="0"/>
          </a:p>
        </p:txBody>
      </p:sp>
      <p:sp>
        <p:nvSpPr>
          <p:cNvPr id="13" name="ZoneTexte 12"/>
          <p:cNvSpPr txBox="1"/>
          <p:nvPr/>
        </p:nvSpPr>
        <p:spPr>
          <a:xfrm>
            <a:off x="395536" y="1340768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Câblage en série</a:t>
            </a:r>
            <a:endParaRPr lang="fr-FR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988840"/>
            <a:ext cx="2214578" cy="3158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060848"/>
            <a:ext cx="1928826" cy="3177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ZoneTexte 15"/>
          <p:cNvSpPr txBox="1"/>
          <p:nvPr/>
        </p:nvSpPr>
        <p:spPr>
          <a:xfrm>
            <a:off x="4932040" y="5301208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La Lampe H2 est allumée si l’on appuie sur SB3 OU SB4</a:t>
            </a:r>
            <a:endParaRPr lang="fr-FR" dirty="0"/>
          </a:p>
        </p:txBody>
      </p:sp>
      <p:sp>
        <p:nvSpPr>
          <p:cNvPr id="17" name="ZoneTexte 16"/>
          <p:cNvSpPr txBox="1"/>
          <p:nvPr/>
        </p:nvSpPr>
        <p:spPr>
          <a:xfrm>
            <a:off x="467544" y="5301208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La Lampe </a:t>
            </a:r>
            <a:r>
              <a:rPr lang="fr-FR" dirty="0" smtClean="0"/>
              <a:t>H1 </a:t>
            </a:r>
            <a:r>
              <a:rPr lang="fr-FR" dirty="0" smtClean="0"/>
              <a:t>est allumée si l’on appuie sur SB1 ET SB2</a:t>
            </a:r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4644008" y="6021288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Equation : H2 = SB3 </a:t>
            </a:r>
            <a:r>
              <a:rPr lang="fr-FR" dirty="0" smtClean="0"/>
              <a:t>+ SB4</a:t>
            </a:r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467544" y="6021288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Equation : </a:t>
            </a:r>
            <a:r>
              <a:rPr lang="fr-FR" dirty="0" smtClean="0"/>
              <a:t>H1 </a:t>
            </a:r>
            <a:r>
              <a:rPr lang="fr-FR" dirty="0" smtClean="0"/>
              <a:t>= SB1 </a:t>
            </a:r>
            <a:r>
              <a:rPr lang="fr-FR" dirty="0" smtClean="0"/>
              <a:t>. SB2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336042" cy="5145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29614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2699792" y="1268760"/>
            <a:ext cx="345638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Récepteur / Contact</a:t>
            </a:r>
            <a:endParaRPr lang="fr-FR" sz="2400" dirty="0"/>
          </a:p>
        </p:txBody>
      </p:sp>
      <p:sp>
        <p:nvSpPr>
          <p:cNvPr id="12" name="Ellipse 11"/>
          <p:cNvSpPr/>
          <p:nvPr/>
        </p:nvSpPr>
        <p:spPr>
          <a:xfrm>
            <a:off x="6084168" y="1124744"/>
            <a:ext cx="2808312" cy="172819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Entourez les récepteurs en </a:t>
            </a:r>
            <a:r>
              <a:rPr lang="fr-FR" b="1" dirty="0" smtClean="0">
                <a:solidFill>
                  <a:schemeClr val="accent3"/>
                </a:solidFill>
              </a:rPr>
              <a:t>vert</a:t>
            </a:r>
            <a:r>
              <a:rPr lang="fr-FR" dirty="0" smtClean="0"/>
              <a:t> puis les contacts en </a:t>
            </a:r>
            <a:r>
              <a:rPr lang="fr-FR" b="1" dirty="0" smtClean="0">
                <a:solidFill>
                  <a:srgbClr val="FF0000"/>
                </a:solidFill>
              </a:rPr>
              <a:t>rouge</a:t>
            </a:r>
            <a:endParaRPr lang="fr-F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29614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0" y="2928934"/>
            <a:ext cx="2195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Différence de potentiel</a:t>
            </a:r>
            <a:endParaRPr lang="fr-FR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235926"/>
            <a:ext cx="6408712" cy="5438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Ellipse 10"/>
          <p:cNvSpPr/>
          <p:nvPr/>
        </p:nvSpPr>
        <p:spPr>
          <a:xfrm>
            <a:off x="7000892" y="4786322"/>
            <a:ext cx="642942" cy="57150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>
                <a:solidFill>
                  <a:schemeClr val="tx1"/>
                </a:solidFill>
              </a:rPr>
              <a:t>V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20" name="Forme libre 19"/>
          <p:cNvSpPr/>
          <p:nvPr/>
        </p:nvSpPr>
        <p:spPr>
          <a:xfrm>
            <a:off x="5603358" y="1265274"/>
            <a:ext cx="1711842" cy="3519377"/>
          </a:xfrm>
          <a:custGeom>
            <a:avLst/>
            <a:gdLst>
              <a:gd name="connsiteX0" fmla="*/ 1711842 w 1711842"/>
              <a:gd name="connsiteY0" fmla="*/ 3519377 h 3519377"/>
              <a:gd name="connsiteX1" fmla="*/ 1616149 w 1711842"/>
              <a:gd name="connsiteY1" fmla="*/ 1998921 h 3519377"/>
              <a:gd name="connsiteX2" fmla="*/ 1137684 w 1711842"/>
              <a:gd name="connsiteY2" fmla="*/ 733647 h 3519377"/>
              <a:gd name="connsiteX3" fmla="*/ 0 w 1711842"/>
              <a:gd name="connsiteY3" fmla="*/ 0 h 3519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1842" h="3519377">
                <a:moveTo>
                  <a:pt x="1711842" y="3519377"/>
                </a:moveTo>
                <a:cubicBezTo>
                  <a:pt x="1711842" y="2991293"/>
                  <a:pt x="1711842" y="2463209"/>
                  <a:pt x="1616149" y="1998921"/>
                </a:cubicBezTo>
                <a:cubicBezTo>
                  <a:pt x="1520456" y="1534633"/>
                  <a:pt x="1407042" y="1066800"/>
                  <a:pt x="1137684" y="733647"/>
                </a:cubicBezTo>
                <a:cubicBezTo>
                  <a:pt x="868326" y="400494"/>
                  <a:pt x="434163" y="200247"/>
                  <a:pt x="0" y="0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orme libre 20"/>
          <p:cNvSpPr/>
          <p:nvPr/>
        </p:nvSpPr>
        <p:spPr>
          <a:xfrm>
            <a:off x="5613991" y="5380074"/>
            <a:ext cx="1997149" cy="1254642"/>
          </a:xfrm>
          <a:custGeom>
            <a:avLst/>
            <a:gdLst>
              <a:gd name="connsiteX0" fmla="*/ 1711842 w 1997149"/>
              <a:gd name="connsiteY0" fmla="*/ 0 h 1254642"/>
              <a:gd name="connsiteX1" fmla="*/ 1711842 w 1997149"/>
              <a:gd name="connsiteY1" fmla="*/ 712382 h 1254642"/>
              <a:gd name="connsiteX2" fmla="*/ 0 w 1997149"/>
              <a:gd name="connsiteY2" fmla="*/ 1254642 h 125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7149" h="1254642">
                <a:moveTo>
                  <a:pt x="1711842" y="0"/>
                </a:moveTo>
                <a:cubicBezTo>
                  <a:pt x="1854495" y="251637"/>
                  <a:pt x="1997149" y="503275"/>
                  <a:pt x="1711842" y="712382"/>
                </a:cubicBezTo>
                <a:cubicBezTo>
                  <a:pt x="1426535" y="921489"/>
                  <a:pt x="713267" y="1088065"/>
                  <a:pt x="0" y="1254642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rme libre 21"/>
          <p:cNvSpPr/>
          <p:nvPr/>
        </p:nvSpPr>
        <p:spPr>
          <a:xfrm>
            <a:off x="5603358" y="2075121"/>
            <a:ext cx="1701209" cy="2698898"/>
          </a:xfrm>
          <a:custGeom>
            <a:avLst/>
            <a:gdLst>
              <a:gd name="connsiteX0" fmla="*/ 1701209 w 1701209"/>
              <a:gd name="connsiteY0" fmla="*/ 2698898 h 2698898"/>
              <a:gd name="connsiteX1" fmla="*/ 871870 w 1701209"/>
              <a:gd name="connsiteY1" fmla="*/ 402265 h 2698898"/>
              <a:gd name="connsiteX2" fmla="*/ 0 w 1701209"/>
              <a:gd name="connsiteY2" fmla="*/ 285307 h 2698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01209" h="2698898">
                <a:moveTo>
                  <a:pt x="1701209" y="2698898"/>
                </a:moveTo>
                <a:cubicBezTo>
                  <a:pt x="1428307" y="1751714"/>
                  <a:pt x="1155405" y="804530"/>
                  <a:pt x="871870" y="402265"/>
                </a:cubicBezTo>
                <a:cubicBezTo>
                  <a:pt x="588335" y="0"/>
                  <a:pt x="294167" y="142653"/>
                  <a:pt x="0" y="285307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rme libre 22"/>
          <p:cNvSpPr/>
          <p:nvPr/>
        </p:nvSpPr>
        <p:spPr>
          <a:xfrm>
            <a:off x="5592726" y="2542954"/>
            <a:ext cx="1701209" cy="2252330"/>
          </a:xfrm>
          <a:custGeom>
            <a:avLst/>
            <a:gdLst>
              <a:gd name="connsiteX0" fmla="*/ 1701209 w 1701209"/>
              <a:gd name="connsiteY0" fmla="*/ 2252330 h 2252330"/>
              <a:gd name="connsiteX1" fmla="*/ 701748 w 1701209"/>
              <a:gd name="connsiteY1" fmla="*/ 295939 h 2252330"/>
              <a:gd name="connsiteX2" fmla="*/ 0 w 1701209"/>
              <a:gd name="connsiteY2" fmla="*/ 476693 h 2252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01209" h="2252330">
                <a:moveTo>
                  <a:pt x="1701209" y="2252330"/>
                </a:moveTo>
                <a:cubicBezTo>
                  <a:pt x="1343246" y="1422104"/>
                  <a:pt x="985283" y="591878"/>
                  <a:pt x="701748" y="295939"/>
                </a:cubicBezTo>
                <a:cubicBezTo>
                  <a:pt x="418213" y="0"/>
                  <a:pt x="209106" y="238346"/>
                  <a:pt x="0" y="476693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orme libre 23"/>
          <p:cNvSpPr/>
          <p:nvPr/>
        </p:nvSpPr>
        <p:spPr>
          <a:xfrm>
            <a:off x="5624623" y="3985437"/>
            <a:ext cx="1679944" cy="2160182"/>
          </a:xfrm>
          <a:custGeom>
            <a:avLst/>
            <a:gdLst>
              <a:gd name="connsiteX0" fmla="*/ 1679944 w 1679944"/>
              <a:gd name="connsiteY0" fmla="*/ 809847 h 2160182"/>
              <a:gd name="connsiteX1" fmla="*/ 850605 w 1679944"/>
              <a:gd name="connsiteY1" fmla="*/ 225056 h 2160182"/>
              <a:gd name="connsiteX2" fmla="*/ 0 w 1679944"/>
              <a:gd name="connsiteY2" fmla="*/ 2160182 h 216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9944" h="2160182">
                <a:moveTo>
                  <a:pt x="1679944" y="809847"/>
                </a:moveTo>
                <a:cubicBezTo>
                  <a:pt x="1405270" y="404923"/>
                  <a:pt x="1130596" y="0"/>
                  <a:pt x="850605" y="225056"/>
                </a:cubicBezTo>
                <a:cubicBezTo>
                  <a:pt x="570614" y="450112"/>
                  <a:pt x="285307" y="1305147"/>
                  <a:pt x="0" y="2160182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Ellipse 24"/>
          <p:cNvSpPr/>
          <p:nvPr/>
        </p:nvSpPr>
        <p:spPr>
          <a:xfrm>
            <a:off x="1714480" y="1214422"/>
            <a:ext cx="500066" cy="42862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 smtClean="0">
                <a:solidFill>
                  <a:schemeClr val="tx1"/>
                </a:solidFill>
              </a:rPr>
              <a:t>24v</a:t>
            </a:r>
            <a:endParaRPr lang="fr-FR" sz="900" dirty="0">
              <a:solidFill>
                <a:schemeClr val="tx1"/>
              </a:solidFill>
            </a:endParaRPr>
          </a:p>
        </p:txBody>
      </p:sp>
      <p:sp>
        <p:nvSpPr>
          <p:cNvPr id="26" name="Ellipse 25"/>
          <p:cNvSpPr/>
          <p:nvPr/>
        </p:nvSpPr>
        <p:spPr>
          <a:xfrm>
            <a:off x="1643042" y="6429372"/>
            <a:ext cx="500066" cy="42862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 smtClean="0">
                <a:solidFill>
                  <a:schemeClr val="tx1"/>
                </a:solidFill>
              </a:rPr>
              <a:t>0v</a:t>
            </a:r>
            <a:endParaRPr lang="fr-FR" sz="900" dirty="0">
              <a:solidFill>
                <a:schemeClr val="tx1"/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285720" y="157161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Potentiel 24v</a:t>
            </a:r>
            <a:endParaRPr lang="fr-FR" dirty="0"/>
          </a:p>
        </p:txBody>
      </p:sp>
      <p:sp>
        <p:nvSpPr>
          <p:cNvPr id="28" name="ZoneTexte 27"/>
          <p:cNvSpPr txBox="1"/>
          <p:nvPr/>
        </p:nvSpPr>
        <p:spPr>
          <a:xfrm>
            <a:off x="357158" y="592933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Potentiel 0v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20" grpId="1" animBg="1"/>
      <p:bldP spid="21" grpId="0" animBg="1"/>
      <p:bldP spid="22" grpId="0" animBg="1"/>
      <p:bldP spid="22" grpId="1" animBg="1"/>
      <p:bldP spid="23" grpId="0" animBg="1"/>
      <p:bldP spid="23" grpId="1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29614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5" name="ZoneTexte 14"/>
          <p:cNvSpPr txBox="1"/>
          <p:nvPr/>
        </p:nvSpPr>
        <p:spPr>
          <a:xfrm>
            <a:off x="2143108" y="2357430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fr-FR" sz="7200" b="1" dirty="0" smtClean="0">
                <a:solidFill>
                  <a:schemeClr val="tx2"/>
                </a:solidFill>
              </a:rPr>
              <a:t>Notions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29614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2051720" y="1340768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Fonction d’une ligne électrique</a:t>
            </a:r>
            <a:endParaRPr lang="fr-FR" sz="2400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44824"/>
            <a:ext cx="7852182" cy="484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Groupe 15"/>
          <p:cNvGrpSpPr/>
          <p:nvPr/>
        </p:nvGrpSpPr>
        <p:grpSpPr>
          <a:xfrm>
            <a:off x="1357290" y="1285860"/>
            <a:ext cx="1475656" cy="5472608"/>
            <a:chOff x="0" y="1268760"/>
            <a:chExt cx="1475656" cy="5472608"/>
          </a:xfrm>
        </p:grpSpPr>
        <p:sp>
          <p:nvSpPr>
            <p:cNvPr id="17" name="Rectangle 16"/>
            <p:cNvSpPr/>
            <p:nvPr/>
          </p:nvSpPr>
          <p:spPr>
            <a:xfrm>
              <a:off x="827584" y="1988840"/>
              <a:ext cx="648072" cy="475252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0" y="1268760"/>
              <a:ext cx="1403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Fonction</a:t>
              </a:r>
              <a:endParaRPr lang="fr-FR" dirty="0"/>
            </a:p>
          </p:txBody>
        </p:sp>
        <p:cxnSp>
          <p:nvCxnSpPr>
            <p:cNvPr id="19" name="Connecteur droit avec flèche 18"/>
            <p:cNvCxnSpPr>
              <a:stCxn id="18" idx="2"/>
            </p:cNvCxnSpPr>
            <p:nvPr/>
          </p:nvCxnSpPr>
          <p:spPr>
            <a:xfrm>
              <a:off x="701824" y="1638092"/>
              <a:ext cx="341784" cy="350748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e 19"/>
          <p:cNvGrpSpPr/>
          <p:nvPr/>
        </p:nvGrpSpPr>
        <p:grpSpPr>
          <a:xfrm>
            <a:off x="4714876" y="1214422"/>
            <a:ext cx="1475656" cy="5472608"/>
            <a:chOff x="0" y="1268760"/>
            <a:chExt cx="1475656" cy="5472608"/>
          </a:xfrm>
        </p:grpSpPr>
        <p:sp>
          <p:nvSpPr>
            <p:cNvPr id="21" name="Rectangle 20"/>
            <p:cNvSpPr/>
            <p:nvPr/>
          </p:nvSpPr>
          <p:spPr>
            <a:xfrm>
              <a:off x="827584" y="1988840"/>
              <a:ext cx="648072" cy="475252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ZoneTexte 21"/>
            <p:cNvSpPr txBox="1"/>
            <p:nvPr/>
          </p:nvSpPr>
          <p:spPr>
            <a:xfrm>
              <a:off x="0" y="1268760"/>
              <a:ext cx="1403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Fonction</a:t>
              </a:r>
              <a:endParaRPr lang="fr-FR" dirty="0"/>
            </a:p>
          </p:txBody>
        </p:sp>
        <p:cxnSp>
          <p:nvCxnSpPr>
            <p:cNvPr id="23" name="Connecteur droit avec flèche 22"/>
            <p:cNvCxnSpPr>
              <a:stCxn id="22" idx="2"/>
            </p:cNvCxnSpPr>
            <p:nvPr/>
          </p:nvCxnSpPr>
          <p:spPr>
            <a:xfrm>
              <a:off x="701824" y="1638092"/>
              <a:ext cx="341784" cy="350748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e 23"/>
          <p:cNvGrpSpPr/>
          <p:nvPr/>
        </p:nvGrpSpPr>
        <p:grpSpPr>
          <a:xfrm>
            <a:off x="5214942" y="1214422"/>
            <a:ext cx="1475656" cy="5472608"/>
            <a:chOff x="0" y="1268760"/>
            <a:chExt cx="1475656" cy="5472608"/>
          </a:xfrm>
        </p:grpSpPr>
        <p:sp>
          <p:nvSpPr>
            <p:cNvPr id="25" name="Rectangle 24"/>
            <p:cNvSpPr/>
            <p:nvPr/>
          </p:nvSpPr>
          <p:spPr>
            <a:xfrm>
              <a:off x="827584" y="1988840"/>
              <a:ext cx="648072" cy="475252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/>
            <p:cNvSpPr txBox="1"/>
            <p:nvPr/>
          </p:nvSpPr>
          <p:spPr>
            <a:xfrm>
              <a:off x="0" y="1268760"/>
              <a:ext cx="1403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Fonction</a:t>
              </a:r>
              <a:endParaRPr lang="fr-FR" dirty="0"/>
            </a:p>
          </p:txBody>
        </p:sp>
        <p:cxnSp>
          <p:nvCxnSpPr>
            <p:cNvPr id="27" name="Connecteur droit avec flèche 26"/>
            <p:cNvCxnSpPr>
              <a:stCxn id="26" idx="2"/>
            </p:cNvCxnSpPr>
            <p:nvPr/>
          </p:nvCxnSpPr>
          <p:spPr>
            <a:xfrm>
              <a:off x="701824" y="1638092"/>
              <a:ext cx="341784" cy="350748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e 27"/>
          <p:cNvGrpSpPr/>
          <p:nvPr/>
        </p:nvGrpSpPr>
        <p:grpSpPr>
          <a:xfrm>
            <a:off x="5572132" y="1214422"/>
            <a:ext cx="1475656" cy="5472608"/>
            <a:chOff x="0" y="1268760"/>
            <a:chExt cx="1475656" cy="5472608"/>
          </a:xfrm>
        </p:grpSpPr>
        <p:sp>
          <p:nvSpPr>
            <p:cNvPr id="29" name="Rectangle 28"/>
            <p:cNvSpPr/>
            <p:nvPr/>
          </p:nvSpPr>
          <p:spPr>
            <a:xfrm>
              <a:off x="827584" y="1988840"/>
              <a:ext cx="648072" cy="475252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ZoneTexte 29"/>
            <p:cNvSpPr txBox="1"/>
            <p:nvPr/>
          </p:nvSpPr>
          <p:spPr>
            <a:xfrm>
              <a:off x="0" y="1268760"/>
              <a:ext cx="1403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Fonction</a:t>
              </a:r>
              <a:endParaRPr lang="fr-FR" dirty="0"/>
            </a:p>
          </p:txBody>
        </p:sp>
        <p:cxnSp>
          <p:nvCxnSpPr>
            <p:cNvPr id="31" name="Connecteur droit avec flèche 30"/>
            <p:cNvCxnSpPr>
              <a:stCxn id="30" idx="2"/>
            </p:cNvCxnSpPr>
            <p:nvPr/>
          </p:nvCxnSpPr>
          <p:spPr>
            <a:xfrm>
              <a:off x="701824" y="1638092"/>
              <a:ext cx="341784" cy="350748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e 31"/>
          <p:cNvGrpSpPr/>
          <p:nvPr/>
        </p:nvGrpSpPr>
        <p:grpSpPr>
          <a:xfrm>
            <a:off x="6000760" y="1214422"/>
            <a:ext cx="1475656" cy="5472608"/>
            <a:chOff x="0" y="1268760"/>
            <a:chExt cx="1475656" cy="5472608"/>
          </a:xfrm>
        </p:grpSpPr>
        <p:sp>
          <p:nvSpPr>
            <p:cNvPr id="33" name="Rectangle 32"/>
            <p:cNvSpPr/>
            <p:nvPr/>
          </p:nvSpPr>
          <p:spPr>
            <a:xfrm>
              <a:off x="827584" y="1988840"/>
              <a:ext cx="648072" cy="475252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/>
            <p:cNvSpPr txBox="1"/>
            <p:nvPr/>
          </p:nvSpPr>
          <p:spPr>
            <a:xfrm>
              <a:off x="0" y="1268760"/>
              <a:ext cx="1403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Fonction</a:t>
              </a:r>
              <a:endParaRPr lang="fr-FR" dirty="0"/>
            </a:p>
          </p:txBody>
        </p:sp>
        <p:cxnSp>
          <p:nvCxnSpPr>
            <p:cNvPr id="35" name="Connecteur droit avec flèche 34"/>
            <p:cNvCxnSpPr>
              <a:stCxn id="34" idx="2"/>
            </p:cNvCxnSpPr>
            <p:nvPr/>
          </p:nvCxnSpPr>
          <p:spPr>
            <a:xfrm>
              <a:off x="701824" y="1638092"/>
              <a:ext cx="341784" cy="350748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e 35"/>
          <p:cNvGrpSpPr/>
          <p:nvPr/>
        </p:nvGrpSpPr>
        <p:grpSpPr>
          <a:xfrm>
            <a:off x="6429388" y="1214422"/>
            <a:ext cx="1475656" cy="5472608"/>
            <a:chOff x="0" y="1268760"/>
            <a:chExt cx="1475656" cy="5472608"/>
          </a:xfrm>
        </p:grpSpPr>
        <p:sp>
          <p:nvSpPr>
            <p:cNvPr id="37" name="Rectangle 36"/>
            <p:cNvSpPr/>
            <p:nvPr/>
          </p:nvSpPr>
          <p:spPr>
            <a:xfrm>
              <a:off x="827584" y="1988840"/>
              <a:ext cx="648072" cy="475252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0" y="1268760"/>
              <a:ext cx="1403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Fonction</a:t>
              </a:r>
              <a:endParaRPr lang="fr-FR" dirty="0"/>
            </a:p>
          </p:txBody>
        </p:sp>
        <p:cxnSp>
          <p:nvCxnSpPr>
            <p:cNvPr id="39" name="Connecteur droit avec flèche 38"/>
            <p:cNvCxnSpPr>
              <a:stCxn id="38" idx="2"/>
            </p:cNvCxnSpPr>
            <p:nvPr/>
          </p:nvCxnSpPr>
          <p:spPr>
            <a:xfrm>
              <a:off x="701824" y="1638092"/>
              <a:ext cx="341784" cy="350748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e 39"/>
          <p:cNvGrpSpPr/>
          <p:nvPr/>
        </p:nvGrpSpPr>
        <p:grpSpPr>
          <a:xfrm>
            <a:off x="0" y="1268760"/>
            <a:ext cx="1475656" cy="5472608"/>
            <a:chOff x="0" y="1268760"/>
            <a:chExt cx="1475656" cy="5472608"/>
          </a:xfrm>
        </p:grpSpPr>
        <p:sp>
          <p:nvSpPr>
            <p:cNvPr id="41" name="Rectangle 40"/>
            <p:cNvSpPr/>
            <p:nvPr/>
          </p:nvSpPr>
          <p:spPr>
            <a:xfrm>
              <a:off x="827584" y="1988840"/>
              <a:ext cx="648072" cy="475252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ZoneTexte 41"/>
            <p:cNvSpPr txBox="1"/>
            <p:nvPr/>
          </p:nvSpPr>
          <p:spPr>
            <a:xfrm>
              <a:off x="0" y="1268760"/>
              <a:ext cx="1403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Fonction</a:t>
              </a:r>
              <a:endParaRPr lang="fr-FR" dirty="0"/>
            </a:p>
          </p:txBody>
        </p:sp>
        <p:cxnSp>
          <p:nvCxnSpPr>
            <p:cNvPr id="43" name="Connecteur droit avec flèche 42"/>
            <p:cNvCxnSpPr>
              <a:stCxn id="42" idx="2"/>
            </p:cNvCxnSpPr>
            <p:nvPr/>
          </p:nvCxnSpPr>
          <p:spPr>
            <a:xfrm>
              <a:off x="701824" y="1638092"/>
              <a:ext cx="341784" cy="350748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sp>
        <p:nvSpPr>
          <p:cNvPr id="10" name="ZoneTexte 9"/>
          <p:cNvSpPr txBox="1"/>
          <p:nvPr/>
        </p:nvSpPr>
        <p:spPr>
          <a:xfrm>
            <a:off x="899592" y="1340768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Conditions Sine Qua Non d’alimentation d’un récepteur</a:t>
            </a:r>
            <a:endParaRPr lang="fr-FR" sz="2400" dirty="0"/>
          </a:p>
        </p:txBody>
      </p:sp>
      <p:grpSp>
        <p:nvGrpSpPr>
          <p:cNvPr id="17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18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19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20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21" name="Sous-titre 2"/>
            <p:cNvSpPr txBox="1">
              <a:spLocks/>
            </p:cNvSpPr>
            <p:nvPr/>
          </p:nvSpPr>
          <p:spPr>
            <a:xfrm>
              <a:off x="5148064" y="836712"/>
              <a:ext cx="129614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22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44824"/>
            <a:ext cx="7852182" cy="484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23"/>
          <p:cNvSpPr/>
          <p:nvPr/>
        </p:nvSpPr>
        <p:spPr>
          <a:xfrm>
            <a:off x="2843808" y="1844824"/>
            <a:ext cx="5544616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/>
          <p:cNvSpPr txBox="1"/>
          <p:nvPr/>
        </p:nvSpPr>
        <p:spPr>
          <a:xfrm>
            <a:off x="4211960" y="2132856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Quelles sont les conditions nécessaires et suffisantes à l’alimentation du récepteur repéré KM1 ? Dans l’ordre !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3428992" y="3714752"/>
            <a:ext cx="5000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/>
          </a:p>
          <a:p>
            <a:r>
              <a:rPr lang="fr-FR" sz="2800" dirty="0" smtClean="0"/>
              <a:t>KM1 = S3.S7.SQ1.S2.S1.Fc12.D12</a:t>
            </a:r>
          </a:p>
          <a:p>
            <a:endParaRPr lang="fr-FR" dirty="0"/>
          </a:p>
        </p:txBody>
      </p:sp>
      <p:grpSp>
        <p:nvGrpSpPr>
          <p:cNvPr id="29" name="Groupe 28"/>
          <p:cNvGrpSpPr/>
          <p:nvPr/>
        </p:nvGrpSpPr>
        <p:grpSpPr>
          <a:xfrm>
            <a:off x="4500562" y="4071942"/>
            <a:ext cx="3000396" cy="1588"/>
            <a:chOff x="4286248" y="4500570"/>
            <a:chExt cx="3000396" cy="1588"/>
          </a:xfrm>
        </p:grpSpPr>
        <p:cxnSp>
          <p:nvCxnSpPr>
            <p:cNvPr id="15" name="Connecteur droit 14"/>
            <p:cNvCxnSpPr/>
            <p:nvPr/>
          </p:nvCxnSpPr>
          <p:spPr>
            <a:xfrm>
              <a:off x="4286248" y="4500570"/>
              <a:ext cx="35719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/>
            <p:cNvCxnSpPr/>
            <p:nvPr/>
          </p:nvCxnSpPr>
          <p:spPr>
            <a:xfrm>
              <a:off x="4714876" y="4500570"/>
              <a:ext cx="35719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/>
            <p:cNvCxnSpPr/>
            <p:nvPr/>
          </p:nvCxnSpPr>
          <p:spPr>
            <a:xfrm>
              <a:off x="5786446" y="4500570"/>
              <a:ext cx="35719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/>
            <p:cNvCxnSpPr/>
            <p:nvPr/>
          </p:nvCxnSpPr>
          <p:spPr>
            <a:xfrm>
              <a:off x="6643702" y="4500570"/>
              <a:ext cx="642942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A3-T2 Préparer et Réaliser l’amélioration ou la modification de système - </a:t>
            </a:r>
            <a:r>
              <a:rPr lang="fr-FR" sz="1800" dirty="0" err="1" smtClean="0"/>
              <a:t>Niv</a:t>
            </a:r>
            <a:r>
              <a:rPr lang="fr-FR" sz="1800" dirty="0" smtClean="0"/>
              <a:t> 1</a:t>
            </a:r>
            <a:br>
              <a:rPr lang="fr-FR" sz="1800" dirty="0" smtClean="0"/>
            </a:br>
            <a:r>
              <a:rPr lang="fr-FR" sz="1800" dirty="0" smtClean="0"/>
              <a:t>Séance 1</a:t>
            </a:r>
            <a:endParaRPr lang="fr-FR" sz="1800" dirty="0"/>
          </a:p>
        </p:txBody>
      </p:sp>
      <p:grpSp>
        <p:nvGrpSpPr>
          <p:cNvPr id="3" name="Groupe 8"/>
          <p:cNvGrpSpPr/>
          <p:nvPr/>
        </p:nvGrpSpPr>
        <p:grpSpPr>
          <a:xfrm>
            <a:off x="107504" y="836712"/>
            <a:ext cx="8928992" cy="504056"/>
            <a:chOff x="0" y="836712"/>
            <a:chExt cx="8928992" cy="504056"/>
          </a:xfrm>
        </p:grpSpPr>
        <p:sp>
          <p:nvSpPr>
            <p:cNvPr id="4" name="Sous-titre 2"/>
            <p:cNvSpPr txBox="1">
              <a:spLocks/>
            </p:cNvSpPr>
            <p:nvPr/>
          </p:nvSpPr>
          <p:spPr>
            <a:xfrm>
              <a:off x="0" y="836712"/>
              <a:ext cx="1403648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tabLst/>
                <a:defRPr/>
              </a:pPr>
              <a:r>
                <a:rPr kumimoji="0" lang="fr-FR" sz="20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Rappels</a:t>
              </a:r>
            </a:p>
          </p:txBody>
        </p:sp>
        <p:sp>
          <p:nvSpPr>
            <p:cNvPr id="5" name="Sous-titre 2"/>
            <p:cNvSpPr txBox="1">
              <a:spLocks/>
            </p:cNvSpPr>
            <p:nvPr/>
          </p:nvSpPr>
          <p:spPr>
            <a:xfrm>
              <a:off x="1403648" y="836712"/>
              <a:ext cx="1296144" cy="50405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indent="-271463">
                <a:spcBef>
                  <a:spcPct val="20000"/>
                </a:spcBef>
                <a:buFont typeface="+mj-lt"/>
                <a:buAutoNum type="romanUcPeriod" startAt="2"/>
              </a:pPr>
              <a:r>
                <a:rPr kumimoji="0" lang="fr-F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Notions</a:t>
              </a:r>
            </a:p>
          </p:txBody>
        </p:sp>
        <p:sp>
          <p:nvSpPr>
            <p:cNvPr id="6" name="Sous-titre 2"/>
            <p:cNvSpPr txBox="1">
              <a:spLocks/>
            </p:cNvSpPr>
            <p:nvPr/>
          </p:nvSpPr>
          <p:spPr>
            <a:xfrm>
              <a:off x="2771800" y="836712"/>
              <a:ext cx="2304256" cy="43204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71463" marR="0" lvl="0" indent="-271463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3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Règles de câblage</a:t>
              </a:r>
            </a:p>
          </p:txBody>
        </p:sp>
        <p:sp>
          <p:nvSpPr>
            <p:cNvPr id="7" name="Sous-titre 2"/>
            <p:cNvSpPr txBox="1">
              <a:spLocks/>
            </p:cNvSpPr>
            <p:nvPr/>
          </p:nvSpPr>
          <p:spPr>
            <a:xfrm>
              <a:off x="5148064" y="836712"/>
              <a:ext cx="1296144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4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Exercice</a:t>
              </a:r>
            </a:p>
          </p:txBody>
        </p:sp>
        <p:sp>
          <p:nvSpPr>
            <p:cNvPr id="8" name="Sous-titre 2"/>
            <p:cNvSpPr txBox="1">
              <a:spLocks/>
            </p:cNvSpPr>
            <p:nvPr/>
          </p:nvSpPr>
          <p:spPr>
            <a:xfrm>
              <a:off x="6588224" y="836712"/>
              <a:ext cx="2340768" cy="432048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marL="266700" marR="0" lvl="0" indent="-2667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romanUcPeriod" startAt="5"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Choix du matériel</a:t>
              </a:r>
              <a:endPara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2051720" y="1340768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Ajouter une ligne « Propre »</a:t>
            </a:r>
            <a:endParaRPr lang="fr-FR" sz="2400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44824"/>
            <a:ext cx="7852182" cy="484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2843808" y="1844824"/>
            <a:ext cx="5544616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143116"/>
            <a:ext cx="144312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ZoneTexte 13"/>
          <p:cNvSpPr txBox="1"/>
          <p:nvPr/>
        </p:nvSpPr>
        <p:spPr>
          <a:xfrm>
            <a:off x="5580112" y="2204864"/>
            <a:ext cx="23762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Une ligne électrique dite « propre » est une ligne électrique qui profite d’une alimentation sans condition.</a:t>
            </a:r>
            <a:endParaRPr lang="fr-FR" dirty="0"/>
          </a:p>
        </p:txBody>
      </p:sp>
      <p:sp>
        <p:nvSpPr>
          <p:cNvPr id="16" name="Ellipse 15"/>
          <p:cNvSpPr/>
          <p:nvPr/>
        </p:nvSpPr>
        <p:spPr>
          <a:xfrm>
            <a:off x="2915816" y="1988840"/>
            <a:ext cx="1080120" cy="46085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17"/>
          <p:cNvCxnSpPr>
            <a:stCxn id="16" idx="6"/>
          </p:cNvCxnSpPr>
          <p:nvPr/>
        </p:nvCxnSpPr>
        <p:spPr>
          <a:xfrm>
            <a:off x="3995936" y="4293096"/>
            <a:ext cx="1440160" cy="57606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/>
          <p:cNvSpPr txBox="1"/>
          <p:nvPr/>
        </p:nvSpPr>
        <p:spPr>
          <a:xfrm>
            <a:off x="5436096" y="4581128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La ligne ici ajoutée n’est conditionnée en alimentation par aucun contact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1115</Words>
  <Application>Microsoft Office PowerPoint</Application>
  <PresentationFormat>Affichage à l'écran (4:3)</PresentationFormat>
  <Paragraphs>263</Paragraphs>
  <Slides>29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0" baseType="lpstr">
      <vt:lpstr>Thème Office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  <vt:lpstr>A3-T2 Préparer et Réaliser l’amélioration ou la modification de système - Niv 1 Séance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A3-T2 Préparer et Réaliser l’amélioration ou la modification de système - Niv 1 Séance 1</dc:title>
  <dc:creator>Benoit</dc:creator>
  <cp:lastModifiedBy>Benoit</cp:lastModifiedBy>
  <cp:revision>79</cp:revision>
  <dcterms:created xsi:type="dcterms:W3CDTF">2015-03-18T15:15:01Z</dcterms:created>
  <dcterms:modified xsi:type="dcterms:W3CDTF">2015-05-21T19:53:27Z</dcterms:modified>
</cp:coreProperties>
</file>