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1" r:id="rId5"/>
    <p:sldId id="270" r:id="rId6"/>
    <p:sldId id="282" r:id="rId7"/>
    <p:sldId id="259" r:id="rId8"/>
    <p:sldId id="283" r:id="rId9"/>
    <p:sldId id="271" r:id="rId10"/>
    <p:sldId id="284" r:id="rId11"/>
    <p:sldId id="279" r:id="rId12"/>
    <p:sldId id="272" r:id="rId13"/>
    <p:sldId id="277" r:id="rId14"/>
    <p:sldId id="278" r:id="rId15"/>
    <p:sldId id="286" r:id="rId16"/>
    <p:sldId id="287" r:id="rId17"/>
    <p:sldId id="285" r:id="rId18"/>
    <p:sldId id="280" r:id="rId19"/>
    <p:sldId id="273" r:id="rId20"/>
    <p:sldId id="274" r:id="rId21"/>
    <p:sldId id="288" r:id="rId22"/>
    <p:sldId id="289" r:id="rId23"/>
    <p:sldId id="290" r:id="rId24"/>
    <p:sldId id="295" r:id="rId25"/>
    <p:sldId id="291" r:id="rId26"/>
    <p:sldId id="292" r:id="rId27"/>
    <p:sldId id="293" r:id="rId28"/>
    <p:sldId id="294" r:id="rId29"/>
    <p:sldId id="296" r:id="rId30"/>
    <p:sldId id="297" r:id="rId31"/>
    <p:sldId id="298" r:id="rId32"/>
    <p:sldId id="299" r:id="rId33"/>
    <p:sldId id="300" r:id="rId34"/>
    <p:sldId id="301" r:id="rId35"/>
    <p:sldId id="302" r:id="rId36"/>
    <p:sldId id="303" r:id="rId37"/>
    <p:sldId id="304" r:id="rId38"/>
    <p:sldId id="275" r:id="rId3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26/05/2015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26/05/2015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26/05/2015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26/05/2015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26/05/2015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26/05/2015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26/05/2015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26/05/2015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26/05/2015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26/05/2015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26/05/2015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26/05/2015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260649"/>
            <a:ext cx="7772400" cy="2088232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A3-T2 Préparer et Réaliser l’amélioration ou la modification de système - </a:t>
            </a:r>
            <a:r>
              <a:rPr lang="fr-FR" dirty="0" err="1" smtClean="0"/>
              <a:t>Niv</a:t>
            </a:r>
            <a:r>
              <a:rPr lang="fr-FR" dirty="0" smtClean="0"/>
              <a:t> 1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1640" y="2852936"/>
            <a:ext cx="6400800" cy="1368152"/>
          </a:xfrm>
          <a:noFill/>
        </p:spPr>
        <p:txBody>
          <a:bodyPr>
            <a:normAutofit/>
          </a:bodyPr>
          <a:lstStyle/>
          <a:p>
            <a:r>
              <a:rPr lang="fr-FR" sz="8000" dirty="0" smtClean="0">
                <a:solidFill>
                  <a:schemeClr val="accent2">
                    <a:lumMod val="50000"/>
                  </a:schemeClr>
                </a:solidFill>
              </a:rPr>
              <a:t>Synthèse</a:t>
            </a:r>
            <a:endParaRPr lang="fr-FR" sz="8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75656" y="116632"/>
            <a:ext cx="5904656" cy="864096"/>
          </a:xfrm>
        </p:spPr>
        <p:txBody>
          <a:bodyPr>
            <a:normAutofit fontScale="90000"/>
          </a:bodyPr>
          <a:lstStyle/>
          <a:p>
            <a:r>
              <a:rPr lang="fr-FR" sz="2800" dirty="0" smtClean="0"/>
              <a:t>A3-T2 Préparer et Réaliser l’amélioration ou la modification de système - </a:t>
            </a:r>
            <a:r>
              <a:rPr lang="fr-FR" sz="2800" dirty="0" err="1" smtClean="0"/>
              <a:t>Niv</a:t>
            </a:r>
            <a:r>
              <a:rPr lang="fr-FR" sz="2800" dirty="0" smtClean="0"/>
              <a:t> 1</a:t>
            </a:r>
            <a:endParaRPr lang="fr-FR" sz="2800" dirty="0"/>
          </a:p>
        </p:txBody>
      </p:sp>
      <p:sp>
        <p:nvSpPr>
          <p:cNvPr id="4" name="Sous-titre 4"/>
          <p:cNvSpPr txBox="1">
            <a:spLocks/>
          </p:cNvSpPr>
          <p:nvPr/>
        </p:nvSpPr>
        <p:spPr>
          <a:xfrm>
            <a:off x="899592" y="1916832"/>
            <a:ext cx="7272808" cy="252028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algn="ctr"/>
            <a:r>
              <a:rPr lang="fr-FR" sz="11100" dirty="0" smtClean="0">
                <a:solidFill>
                  <a:schemeClr val="accent2">
                    <a:lumMod val="50000"/>
                  </a:schemeClr>
                </a:solidFill>
              </a:rPr>
              <a:t>Exemple d’une sécurité gérée par un module de sécurité alimenté par les arrêts d’urgence et capteurs de porte</a:t>
            </a:r>
          </a:p>
          <a:p>
            <a:pPr algn="ctr"/>
            <a:endParaRPr lang="fr-FR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475656" y="116632"/>
            <a:ext cx="59046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A3-T2 Préparer et Réaliser l’amélioration ou la modification de système - Niv 1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3955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Ajouter un arrêt d’urgence à un système</a:t>
            </a:r>
            <a:endParaRPr lang="fr-FR" dirty="0"/>
          </a:p>
        </p:txBody>
      </p:sp>
      <p:pic>
        <p:nvPicPr>
          <p:cNvPr id="5" name="Image 4" descr="Minidosa Réarmement &amp; sécurité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484784"/>
            <a:ext cx="7263768" cy="5052174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>
            <a:off x="2771800" y="2204864"/>
            <a:ext cx="864096" cy="93610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5580112" y="1484784"/>
            <a:ext cx="3240360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On peut constater dans cet exemple que l’arrêt d’urgence, muni de ses 2 contacts, coupe la phase et le neutre qui alimentent le module de sécurité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cxnSp>
        <p:nvCxnSpPr>
          <p:cNvPr id="9" name="Connecteur droit avec flèche 8"/>
          <p:cNvCxnSpPr>
            <a:endCxn id="6" idx="7"/>
          </p:cNvCxnSpPr>
          <p:nvPr/>
        </p:nvCxnSpPr>
        <p:spPr>
          <a:xfrm flipH="1">
            <a:off x="3509352" y="2132856"/>
            <a:ext cx="2070760" cy="209097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475656" y="116632"/>
            <a:ext cx="59046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A3-T2 Préparer et Réaliser l’amélioration ou la modification de système - Niv 1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3955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Ajouter un arrêt d’urgence à un système</a:t>
            </a:r>
            <a:endParaRPr lang="fr-FR" dirty="0"/>
          </a:p>
        </p:txBody>
      </p:sp>
      <p:pic>
        <p:nvPicPr>
          <p:cNvPr id="5" name="Image 4" descr="Minidosa Réarmement &amp; sécurité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484784"/>
            <a:ext cx="7263768" cy="5052174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>
            <a:off x="3923928" y="2204864"/>
            <a:ext cx="864096" cy="93610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5580112" y="1484784"/>
            <a:ext cx="2736304" cy="50783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Ici, la boucle de réarmement est équipée d’un bouton poussoir appelé « En service », mais il peut prendre d’autres appellations comme : </a:t>
            </a:r>
          </a:p>
          <a:p>
            <a:pPr>
              <a:buFont typeface="Wingdings" pitchFamily="2" charset="2"/>
              <a:buChar char="ü"/>
            </a:pPr>
            <a:r>
              <a:rPr lang="fr-FR" dirty="0" smtClean="0"/>
              <a:t> Marche</a:t>
            </a:r>
          </a:p>
          <a:p>
            <a:pPr>
              <a:buFont typeface="Wingdings" pitchFamily="2" charset="2"/>
              <a:buChar char="ü"/>
            </a:pPr>
            <a:r>
              <a:rPr lang="fr-FR" dirty="0" smtClean="0"/>
              <a:t> Réarmement</a:t>
            </a:r>
          </a:p>
          <a:p>
            <a:pPr>
              <a:buFont typeface="Wingdings" pitchFamily="2" charset="2"/>
              <a:buChar char="ü"/>
            </a:pPr>
            <a:r>
              <a:rPr lang="fr-FR" dirty="0" smtClean="0"/>
              <a:t> Mise en service</a:t>
            </a:r>
          </a:p>
          <a:p>
            <a:pPr>
              <a:buFont typeface="Wingdings" pitchFamily="2" charset="2"/>
              <a:buChar char="ü"/>
            </a:pPr>
            <a:r>
              <a:rPr lang="fr-FR" dirty="0" smtClean="0"/>
              <a:t> ……</a:t>
            </a:r>
          </a:p>
          <a:p>
            <a:pPr>
              <a:buFont typeface="Wingdings" pitchFamily="2" charset="2"/>
              <a:buChar char="ü"/>
            </a:pPr>
            <a:endParaRPr lang="fr-FR" dirty="0" smtClean="0"/>
          </a:p>
          <a:p>
            <a:r>
              <a:rPr lang="fr-FR" dirty="0" smtClean="0"/>
              <a:t>C’est uniquement le point de vue de l’opérateur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cxnSp>
        <p:nvCxnSpPr>
          <p:cNvPr id="9" name="Connecteur droit avec flèche 8"/>
          <p:cNvCxnSpPr/>
          <p:nvPr/>
        </p:nvCxnSpPr>
        <p:spPr>
          <a:xfrm flipH="1">
            <a:off x="4716016" y="2132856"/>
            <a:ext cx="864096" cy="36004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475656" y="116632"/>
            <a:ext cx="59046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A3-T2 Préparer et Réaliser l’amélioration ou la modification de système - Niv 1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3955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Ajouter un arrêt d’urgence à un système</a:t>
            </a:r>
            <a:endParaRPr lang="fr-FR" dirty="0"/>
          </a:p>
        </p:txBody>
      </p:sp>
      <p:pic>
        <p:nvPicPr>
          <p:cNvPr id="5" name="Image 4" descr="Minidosa Réarmement &amp; sécurité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484784"/>
            <a:ext cx="7263768" cy="505217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5652120" y="1412776"/>
            <a:ext cx="2736304" cy="50783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Lorsque la sécurité est effective et que l’opérateur appuie sur le bouton « en service », le module de sécurité autorise le passage de l’électricité de 13 vers 14 et de 23 vers 24</a:t>
            </a:r>
          </a:p>
          <a:p>
            <a:endParaRPr lang="fr-FR" dirty="0" smtClean="0"/>
          </a:p>
          <a:p>
            <a:r>
              <a:rPr lang="fr-FR" dirty="0" smtClean="0"/>
              <a:t>Ce qui a pour effet d’alimenter les contacteurs Ka1 &amp; Ka2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4716016" y="4437112"/>
            <a:ext cx="0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5148064" y="4437112"/>
            <a:ext cx="0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475656" y="116632"/>
            <a:ext cx="59046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A3-T2 Préparer et Réaliser l’amélioration ou la modification de système - Niv 1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3955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Ajouter un arrêt d’urgence à un système</a:t>
            </a:r>
            <a:endParaRPr lang="fr-FR" dirty="0"/>
          </a:p>
        </p:txBody>
      </p:sp>
      <p:pic>
        <p:nvPicPr>
          <p:cNvPr id="5" name="Image 4" descr="Minidosa Réarmement &amp; sécurité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484784"/>
            <a:ext cx="7263768" cy="5052174"/>
          </a:xfrm>
          <a:prstGeom prst="rect">
            <a:avLst/>
          </a:prstGeom>
        </p:spPr>
      </p:pic>
      <p:cxnSp>
        <p:nvCxnSpPr>
          <p:cNvPr id="10" name="Connecteur droit avec flèche 9"/>
          <p:cNvCxnSpPr/>
          <p:nvPr/>
        </p:nvCxnSpPr>
        <p:spPr>
          <a:xfrm>
            <a:off x="3995936" y="4437112"/>
            <a:ext cx="0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4427984" y="4437112"/>
            <a:ext cx="0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/>
        </p:nvSpPr>
        <p:spPr>
          <a:xfrm>
            <a:off x="5148064" y="2132856"/>
            <a:ext cx="720080" cy="17281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6156176" y="1484784"/>
            <a:ext cx="2843808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Les contacts Ka1 &amp; Ka2 se ferment et alimentent l’électrovanne d’alimentation générale en air comprimé, le but principal étant d’empêcher l’alimentation des actionneurs pneumatiques</a:t>
            </a:r>
          </a:p>
          <a:p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475656" y="116632"/>
            <a:ext cx="59046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A3-T2 Préparer et Réaliser l’amélioration ou la modification de système - Niv 1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3955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Ajouter un arrêt d’urgence à un système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7704856" cy="531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Ellipse 10"/>
          <p:cNvSpPr/>
          <p:nvPr/>
        </p:nvSpPr>
        <p:spPr>
          <a:xfrm>
            <a:off x="6876256" y="2420888"/>
            <a:ext cx="1368152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6876256" y="3140968"/>
            <a:ext cx="1368152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6300192" y="4581128"/>
            <a:ext cx="792088" cy="11521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avec flèche 14"/>
          <p:cNvCxnSpPr>
            <a:stCxn id="19" idx="3"/>
            <a:endCxn id="11" idx="2"/>
          </p:cNvCxnSpPr>
          <p:nvPr/>
        </p:nvCxnSpPr>
        <p:spPr>
          <a:xfrm flipV="1">
            <a:off x="5220072" y="2744924"/>
            <a:ext cx="1656184" cy="204121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>
            <a:stCxn id="19" idx="3"/>
            <a:endCxn id="12" idx="2"/>
          </p:cNvCxnSpPr>
          <p:nvPr/>
        </p:nvCxnSpPr>
        <p:spPr>
          <a:xfrm>
            <a:off x="5220072" y="2949045"/>
            <a:ext cx="1656184" cy="515959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>
            <a:stCxn id="19" idx="3"/>
            <a:endCxn id="13" idx="1"/>
          </p:cNvCxnSpPr>
          <p:nvPr/>
        </p:nvCxnSpPr>
        <p:spPr>
          <a:xfrm>
            <a:off x="5220072" y="2949045"/>
            <a:ext cx="1196119" cy="1800808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2843808" y="2348880"/>
            <a:ext cx="2376264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On retrouve les contacts de Ka1 &amp; Ka2 sur l’alimentation des actionneurs électriques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475656" y="116632"/>
            <a:ext cx="59046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A3-T2 Préparer et Réaliser l’amélioration ou la modification de système - Niv 1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3955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Ajouter un arrêt d’urgence à un système</a:t>
            </a:r>
            <a:endParaRPr lang="fr-FR" dirty="0"/>
          </a:p>
        </p:txBody>
      </p:sp>
      <p:pic>
        <p:nvPicPr>
          <p:cNvPr id="5" name="Image 4" descr="Minidosa Réarmement &amp; sécurité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484784"/>
            <a:ext cx="7263768" cy="5052174"/>
          </a:xfrm>
          <a:prstGeom prst="rect">
            <a:avLst/>
          </a:prstGeom>
        </p:spPr>
      </p:pic>
      <p:cxnSp>
        <p:nvCxnSpPr>
          <p:cNvPr id="10" name="Connecteur droit avec flèche 9"/>
          <p:cNvCxnSpPr/>
          <p:nvPr/>
        </p:nvCxnSpPr>
        <p:spPr>
          <a:xfrm>
            <a:off x="3995936" y="4437112"/>
            <a:ext cx="0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4427984" y="4437112"/>
            <a:ext cx="0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75656" y="116632"/>
            <a:ext cx="5904656" cy="864096"/>
          </a:xfrm>
        </p:spPr>
        <p:txBody>
          <a:bodyPr>
            <a:normAutofit fontScale="90000"/>
          </a:bodyPr>
          <a:lstStyle/>
          <a:p>
            <a:r>
              <a:rPr lang="fr-FR" sz="2800" dirty="0" smtClean="0"/>
              <a:t>A3-T2 Préparer et Réaliser l’amélioration ou la modification de système - </a:t>
            </a:r>
            <a:r>
              <a:rPr lang="fr-FR" sz="2800" dirty="0" err="1" smtClean="0"/>
              <a:t>Niv</a:t>
            </a:r>
            <a:r>
              <a:rPr lang="fr-FR" sz="2800" dirty="0" smtClean="0"/>
              <a:t> 1</a:t>
            </a:r>
            <a:endParaRPr lang="fr-FR" sz="2800" dirty="0"/>
          </a:p>
        </p:txBody>
      </p:sp>
      <p:sp>
        <p:nvSpPr>
          <p:cNvPr id="4" name="Sous-titre 4"/>
          <p:cNvSpPr txBox="1">
            <a:spLocks/>
          </p:cNvSpPr>
          <p:nvPr/>
        </p:nvSpPr>
        <p:spPr>
          <a:xfrm>
            <a:off x="899592" y="1916832"/>
            <a:ext cx="7488832" cy="28803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algn="ctr"/>
            <a:r>
              <a:rPr lang="fr-FR" sz="11100" dirty="0" smtClean="0">
                <a:solidFill>
                  <a:schemeClr val="accent2">
                    <a:lumMod val="50000"/>
                  </a:schemeClr>
                </a:solidFill>
              </a:rPr>
              <a:t>Exemple d’une sécurité gérée par un module de sécurité alimenté directement.</a:t>
            </a:r>
          </a:p>
          <a:p>
            <a:pPr algn="ctr"/>
            <a:endParaRPr lang="fr-FR" sz="111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fr-FR" sz="11100" dirty="0" smtClean="0">
                <a:solidFill>
                  <a:schemeClr val="accent2">
                    <a:lumMod val="50000"/>
                  </a:schemeClr>
                </a:solidFill>
              </a:rPr>
              <a:t>Il surveille 2 boucles de sécurité</a:t>
            </a:r>
          </a:p>
          <a:p>
            <a:pPr algn="ctr"/>
            <a:endParaRPr lang="fr-FR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475656" y="116632"/>
            <a:ext cx="59046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A3-T2 Préparer et Réaliser l’amélioration ou la modification de système - Niv 1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3955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Ajouter un arrêt d’urgence à un système</a:t>
            </a:r>
            <a:endParaRPr lang="fr-FR" dirty="0"/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849694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5436096" y="2780928"/>
            <a:ext cx="3312368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Le module de sécurité nommé KAU est alimenté directement en Phase / Neutre, il aura pour mission de surveiller les 2 boucles de sécurité ici repassées en Vert.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475656" y="116632"/>
            <a:ext cx="59046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A3-T2 Préparer et Réaliser l’amélioration ou la modification de système - Niv 1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3955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Ajouter un arrêt d’urgence à un système</a:t>
            </a:r>
            <a:endParaRPr lang="fr-FR" dirty="0"/>
          </a:p>
        </p:txBody>
      </p:sp>
      <p:pic>
        <p:nvPicPr>
          <p:cNvPr id="6" name="Imag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29408"/>
            <a:ext cx="7992887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llipse 6"/>
          <p:cNvSpPr/>
          <p:nvPr/>
        </p:nvSpPr>
        <p:spPr>
          <a:xfrm>
            <a:off x="1187624" y="2132856"/>
            <a:ext cx="792088" cy="86409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5364088" y="2132856"/>
            <a:ext cx="792088" cy="86409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avec flèche 8"/>
          <p:cNvCxnSpPr/>
          <p:nvPr/>
        </p:nvCxnSpPr>
        <p:spPr>
          <a:xfrm flipH="1" flipV="1">
            <a:off x="1907704" y="2780928"/>
            <a:ext cx="1296144" cy="1008112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V="1">
            <a:off x="4427984" y="2852936"/>
            <a:ext cx="1080120" cy="936104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2771800" y="3717032"/>
            <a:ext cx="2952328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Pour plus de sécurité, chacun des arrêt d’urgence, ou capteur de porte, coupe chacune des 2 boucles de sécurité repassées en vert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75656" y="116632"/>
            <a:ext cx="5904656" cy="864096"/>
          </a:xfrm>
        </p:spPr>
        <p:txBody>
          <a:bodyPr>
            <a:normAutofit fontScale="90000"/>
          </a:bodyPr>
          <a:lstStyle/>
          <a:p>
            <a:r>
              <a:rPr lang="fr-FR" sz="2800" dirty="0" smtClean="0"/>
              <a:t>A3-T2 Préparer et Réaliser l’amélioration ou la modification de système - </a:t>
            </a:r>
            <a:r>
              <a:rPr lang="fr-FR" sz="2800" dirty="0" err="1" smtClean="0"/>
              <a:t>Niv</a:t>
            </a:r>
            <a:r>
              <a:rPr lang="fr-FR" sz="2800" dirty="0" smtClean="0"/>
              <a:t> 1</a:t>
            </a:r>
            <a:endParaRPr lang="fr-FR" sz="2800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899592" y="2204864"/>
            <a:ext cx="7164288" cy="1752600"/>
          </a:xfrm>
        </p:spPr>
        <p:txBody>
          <a:bodyPr/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Rassemblez vos documents</a:t>
            </a:r>
          </a:p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Folios de schémas électriques modifiés par vos soins pendant les TP</a:t>
            </a:r>
            <a:endParaRPr lang="fr-FR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475656" y="116632"/>
            <a:ext cx="59046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A3-T2 Préparer et Réaliser l’amélioration ou la modification de système - Niv 1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3955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Ajouter un arrêt d’urgence à un système</a:t>
            </a:r>
            <a:endParaRPr lang="fr-FR" dirty="0"/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849694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Connecteur droit avec flèche 6"/>
          <p:cNvCxnSpPr/>
          <p:nvPr/>
        </p:nvCxnSpPr>
        <p:spPr>
          <a:xfrm flipH="1" flipV="1">
            <a:off x="4283968" y="2708920"/>
            <a:ext cx="1872208" cy="288032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6012160" y="2492896"/>
            <a:ext cx="216024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On retrouve ici la boucle de réarmement avec son bouton poussoir nommé SREAR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475656" y="116632"/>
            <a:ext cx="59046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A3-T2 Préparer et Réaliser l’amélioration ou la modification de système - Niv 1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3955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Ajouter un arrêt d’urgence à un système</a:t>
            </a:r>
            <a:endParaRPr lang="fr-FR" dirty="0"/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849694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Connecteur droit avec flèche 6"/>
          <p:cNvCxnSpPr>
            <a:stCxn id="9" idx="1"/>
            <a:endCxn id="10" idx="6"/>
          </p:cNvCxnSpPr>
          <p:nvPr/>
        </p:nvCxnSpPr>
        <p:spPr>
          <a:xfrm flipH="1">
            <a:off x="4499992" y="2816062"/>
            <a:ext cx="1512168" cy="828962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6012160" y="2492896"/>
            <a:ext cx="244827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Observez ces 2 contacts KMP0 &amp; KMP01</a:t>
            </a:r>
            <a:endParaRPr lang="fr-FR" dirty="0"/>
          </a:p>
        </p:txBody>
      </p:sp>
      <p:sp>
        <p:nvSpPr>
          <p:cNvPr id="10" name="Ellipse 9"/>
          <p:cNvSpPr/>
          <p:nvPr/>
        </p:nvSpPr>
        <p:spPr>
          <a:xfrm>
            <a:off x="3707904" y="3356992"/>
            <a:ext cx="792088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3707904" y="4077072"/>
            <a:ext cx="792088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avec flèche 12"/>
          <p:cNvCxnSpPr>
            <a:stCxn id="9" idx="1"/>
            <a:endCxn id="11" idx="6"/>
          </p:cNvCxnSpPr>
          <p:nvPr/>
        </p:nvCxnSpPr>
        <p:spPr>
          <a:xfrm flipH="1">
            <a:off x="4499992" y="2816062"/>
            <a:ext cx="1512168" cy="1549042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475656" y="116632"/>
            <a:ext cx="59046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A3-T2 Préparer et Réaliser l’amélioration ou la modification de système - Niv 1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3955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Ajouter un arrêt d’urgence à un système</a:t>
            </a:r>
            <a:endParaRPr lang="fr-FR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7612495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4211960" y="2132856"/>
            <a:ext cx="302433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Un contact du module de sécurité KAU alimente les contacteurs KMP0 &amp; KMP01 ainsi que KAP0</a:t>
            </a:r>
            <a:endParaRPr lang="fr-FR" dirty="0"/>
          </a:p>
        </p:txBody>
      </p:sp>
      <p:sp>
        <p:nvSpPr>
          <p:cNvPr id="11" name="Ellipse 10"/>
          <p:cNvSpPr/>
          <p:nvPr/>
        </p:nvSpPr>
        <p:spPr>
          <a:xfrm>
            <a:off x="2987824" y="2276872"/>
            <a:ext cx="792088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avec flèche 11"/>
          <p:cNvCxnSpPr>
            <a:stCxn id="10" idx="1"/>
            <a:endCxn id="11" idx="6"/>
          </p:cNvCxnSpPr>
          <p:nvPr/>
        </p:nvCxnSpPr>
        <p:spPr>
          <a:xfrm flipH="1" flipV="1">
            <a:off x="3779912" y="2564904"/>
            <a:ext cx="432048" cy="168117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llipse 14"/>
          <p:cNvSpPr/>
          <p:nvPr/>
        </p:nvSpPr>
        <p:spPr>
          <a:xfrm>
            <a:off x="2339752" y="4365104"/>
            <a:ext cx="2088232" cy="10801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4644008" y="4365104"/>
            <a:ext cx="252028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S’ils sont alimentés, cela veut dire que la sécurité est effective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7683599" cy="5267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1475656" y="116632"/>
            <a:ext cx="59046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A3-T2 Préparer et Réaliser l’amélioration ou la modification de système - Niv 1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3955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Ajouter un arrêt d’urgence à un système</a:t>
            </a:r>
            <a:endParaRPr lang="fr-FR" dirty="0"/>
          </a:p>
        </p:txBody>
      </p:sp>
      <p:sp>
        <p:nvSpPr>
          <p:cNvPr id="15" name="Ellipse 14"/>
          <p:cNvSpPr/>
          <p:nvPr/>
        </p:nvSpPr>
        <p:spPr>
          <a:xfrm>
            <a:off x="2123728" y="4005064"/>
            <a:ext cx="1584176" cy="7920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3995936" y="4077072"/>
            <a:ext cx="3528392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Nous retrouvons le contacteur KMP0 dans le schéma de puissance. C’est lui qui autorise l’alimentation de tous les actionneurs électriques représentés dans le folio 2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7683599" cy="5267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1475656" y="116632"/>
            <a:ext cx="59046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A3-T2 Préparer et Réaliser l’amélioration ou la modification de système - Niv 1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3955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Ajouter un arrêt d’urgence à un système</a:t>
            </a:r>
            <a:endParaRPr lang="fr-FR" dirty="0"/>
          </a:p>
        </p:txBody>
      </p:sp>
      <p:sp>
        <p:nvSpPr>
          <p:cNvPr id="15" name="Ellipse 14"/>
          <p:cNvSpPr/>
          <p:nvPr/>
        </p:nvSpPr>
        <p:spPr>
          <a:xfrm>
            <a:off x="1475656" y="1772816"/>
            <a:ext cx="1152128" cy="43204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3851920" y="4365104"/>
            <a:ext cx="352839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On notera au passage, qu’une phase et un neutre ne sont pas sécurisés par KMP0 (Vers Folio3)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475656" y="116632"/>
            <a:ext cx="59046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A3-T2 Préparer et Réaliser l’amélioration ou la modification de système - Niv 1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3955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Ajouter un arrêt d’urgence à un système</a:t>
            </a:r>
            <a:endParaRPr lang="fr-F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84784"/>
            <a:ext cx="7635974" cy="5209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6876256" y="1556792"/>
            <a:ext cx="136815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FOLIO 2</a:t>
            </a:r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475656" y="116632"/>
            <a:ext cx="59046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A3-T2 Préparer et Réaliser l’amélioration ou la modification de système - Niv 1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3955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Ajouter un arrêt d’urgence à un système</a:t>
            </a:r>
            <a:endParaRPr lang="fr-F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84784"/>
            <a:ext cx="7591810" cy="5254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llipse 6"/>
          <p:cNvSpPr/>
          <p:nvPr/>
        </p:nvSpPr>
        <p:spPr>
          <a:xfrm>
            <a:off x="899592" y="1628800"/>
            <a:ext cx="792088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6876256" y="1556792"/>
            <a:ext cx="136815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FOLIO 3</a:t>
            </a:r>
            <a:endParaRPr lang="fr-FR" sz="2800" dirty="0"/>
          </a:p>
        </p:txBody>
      </p:sp>
      <p:sp>
        <p:nvSpPr>
          <p:cNvPr id="9" name="Ellipse 8"/>
          <p:cNvSpPr/>
          <p:nvPr/>
        </p:nvSpPr>
        <p:spPr>
          <a:xfrm>
            <a:off x="1475656" y="4077072"/>
            <a:ext cx="1296144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3275856" y="5589240"/>
            <a:ext cx="352839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Nous retrouvons ici KMP01, lui aussi conditionné par le module de sécurité.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475656" y="116632"/>
            <a:ext cx="59046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A3-T2 Préparer et Réaliser l’amélioration ou la modification de système - Niv 1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3955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Ajouter un arrêt d’urgence à un système</a:t>
            </a:r>
            <a:endParaRPr lang="fr-FR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7612495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llipse 6"/>
          <p:cNvSpPr/>
          <p:nvPr/>
        </p:nvSpPr>
        <p:spPr>
          <a:xfrm>
            <a:off x="3059832" y="2348880"/>
            <a:ext cx="792088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2555776" y="4365104"/>
            <a:ext cx="1800200" cy="10801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4211960" y="2420888"/>
            <a:ext cx="432048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Voilà donc pour ce qui concerne les actionneurs électriques, mais qu’en est-il des actionneurs pneumatiques ?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475656" y="116632"/>
            <a:ext cx="59046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A3-T2 Préparer et Réaliser l’amélioration ou la modification de système - Niv 1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3955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Ajouter un arrêt d’urgence à un système</a:t>
            </a:r>
            <a:endParaRPr lang="fr-F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80788"/>
            <a:ext cx="8352928" cy="579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899592" y="1268760"/>
            <a:ext cx="7272808" cy="172819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2915816" y="5229200"/>
            <a:ext cx="36004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Ceci représente les sorties automates qui alimentent les </a:t>
            </a:r>
            <a:r>
              <a:rPr lang="fr-FR" dirty="0" err="1" smtClean="0"/>
              <a:t>préactionneurs</a:t>
            </a:r>
            <a:r>
              <a:rPr lang="fr-FR" dirty="0" smtClean="0"/>
              <a:t> pneumatiques : les électrovannes</a:t>
            </a:r>
            <a:endParaRPr lang="fr-FR" dirty="0"/>
          </a:p>
        </p:txBody>
      </p:sp>
      <p:cxnSp>
        <p:nvCxnSpPr>
          <p:cNvPr id="9" name="Connecteur droit avec flèche 8"/>
          <p:cNvCxnSpPr>
            <a:stCxn id="8" idx="0"/>
            <a:endCxn id="7" idx="2"/>
          </p:cNvCxnSpPr>
          <p:nvPr/>
        </p:nvCxnSpPr>
        <p:spPr>
          <a:xfrm flipH="1" flipV="1">
            <a:off x="4535996" y="2996952"/>
            <a:ext cx="180020" cy="2232248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475656" y="116632"/>
            <a:ext cx="59046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A3-T2 Préparer et Réaliser l’amélioration ou la modification de système - Niv 1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3955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Ajouter un arrêt d’urgence à un système</a:t>
            </a:r>
            <a:endParaRPr lang="fr-F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80788"/>
            <a:ext cx="8352928" cy="579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llipse 9"/>
          <p:cNvSpPr/>
          <p:nvPr/>
        </p:nvSpPr>
        <p:spPr>
          <a:xfrm>
            <a:off x="539552" y="3140968"/>
            <a:ext cx="792088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2411760" y="3645024"/>
            <a:ext cx="309634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Nous retrouvons ici notre contact KMP0</a:t>
            </a:r>
            <a:endParaRPr lang="fr-FR" dirty="0"/>
          </a:p>
        </p:txBody>
      </p:sp>
      <p:cxnSp>
        <p:nvCxnSpPr>
          <p:cNvPr id="12" name="Connecteur droit avec flèche 11"/>
          <p:cNvCxnSpPr>
            <a:stCxn id="11" idx="1"/>
            <a:endCxn id="10" idx="6"/>
          </p:cNvCxnSpPr>
          <p:nvPr/>
        </p:nvCxnSpPr>
        <p:spPr>
          <a:xfrm flipH="1" flipV="1">
            <a:off x="1331640" y="3429000"/>
            <a:ext cx="1080120" cy="53919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475656" y="116632"/>
            <a:ext cx="59046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A3-T2 Préparer et Réaliser l’amélioration ou la modification de système - Niv 1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11560" y="1844824"/>
            <a:ext cx="79208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chemeClr val="accent2">
                    <a:lumMod val="50000"/>
                  </a:schemeClr>
                </a:solidFill>
              </a:rPr>
              <a:t>Synthèse des 2 thématiques abordées :</a:t>
            </a:r>
          </a:p>
          <a:p>
            <a:endParaRPr lang="fr-FR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3200" dirty="0" smtClean="0">
                <a:solidFill>
                  <a:schemeClr val="accent2">
                    <a:lumMod val="50000"/>
                  </a:schemeClr>
                </a:solidFill>
              </a:rPr>
              <a:t> Ajouter une lampe à une action</a:t>
            </a:r>
          </a:p>
          <a:p>
            <a:pPr>
              <a:buFont typeface="Arial" pitchFamily="34" charset="0"/>
              <a:buChar char="•"/>
            </a:pPr>
            <a:endParaRPr lang="fr-FR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3200" dirty="0" smtClean="0">
                <a:solidFill>
                  <a:schemeClr val="accent2">
                    <a:lumMod val="50000"/>
                  </a:schemeClr>
                </a:solidFill>
              </a:rPr>
              <a:t>Ajouter un arrêt d’urgence sur un système</a:t>
            </a:r>
            <a:endParaRPr lang="fr-FR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475656" y="116632"/>
            <a:ext cx="59046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A3-T2 Préparer et Réaliser l’amélioration ou la modification de système - Niv 1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3955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Ajouter un arrêt d’urgence à un système</a:t>
            </a:r>
            <a:endParaRPr lang="fr-F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20"/>
            <a:ext cx="8352928" cy="579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1691680" y="1412776"/>
            <a:ext cx="424847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Ce contact KMP0 conditionne l’alimentation d’une grande partie des électrovannes, mais pas toutes….</a:t>
            </a:r>
            <a:endParaRPr lang="fr-FR" dirty="0"/>
          </a:p>
        </p:txBody>
      </p:sp>
      <p:cxnSp>
        <p:nvCxnSpPr>
          <p:cNvPr id="13" name="Connecteur droit 12"/>
          <p:cNvCxnSpPr/>
          <p:nvPr/>
        </p:nvCxnSpPr>
        <p:spPr>
          <a:xfrm>
            <a:off x="971600" y="3501008"/>
            <a:ext cx="0" cy="3600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H="1">
            <a:off x="971600" y="3861048"/>
            <a:ext cx="1440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1115616" y="3284984"/>
            <a:ext cx="0" cy="5760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 flipH="1" flipV="1">
            <a:off x="1043608" y="3284984"/>
            <a:ext cx="7128792" cy="720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e 51"/>
          <p:cNvGrpSpPr/>
          <p:nvPr/>
        </p:nvGrpSpPr>
        <p:grpSpPr>
          <a:xfrm>
            <a:off x="1043608" y="2708920"/>
            <a:ext cx="216024" cy="1728192"/>
            <a:chOff x="1043608" y="2708920"/>
            <a:chExt cx="216024" cy="1728192"/>
          </a:xfrm>
        </p:grpSpPr>
        <p:cxnSp>
          <p:nvCxnSpPr>
            <p:cNvPr id="22" name="Connecteur droit 21"/>
            <p:cNvCxnSpPr/>
            <p:nvPr/>
          </p:nvCxnSpPr>
          <p:spPr>
            <a:xfrm>
              <a:off x="1043608" y="2708920"/>
              <a:ext cx="0" cy="57606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/>
            <p:nvPr/>
          </p:nvCxnSpPr>
          <p:spPr>
            <a:xfrm flipH="1">
              <a:off x="1043608" y="2708920"/>
              <a:ext cx="21602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/>
            <p:nvPr/>
          </p:nvCxnSpPr>
          <p:spPr>
            <a:xfrm flipV="1">
              <a:off x="1259632" y="2708920"/>
              <a:ext cx="0" cy="172819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e 52"/>
          <p:cNvGrpSpPr/>
          <p:nvPr/>
        </p:nvGrpSpPr>
        <p:grpSpPr>
          <a:xfrm>
            <a:off x="1475656" y="2708920"/>
            <a:ext cx="216024" cy="1296144"/>
            <a:chOff x="1475656" y="2708920"/>
            <a:chExt cx="216024" cy="1296144"/>
          </a:xfrm>
        </p:grpSpPr>
        <p:cxnSp>
          <p:nvCxnSpPr>
            <p:cNvPr id="31" name="Connecteur droit 30"/>
            <p:cNvCxnSpPr/>
            <p:nvPr/>
          </p:nvCxnSpPr>
          <p:spPr>
            <a:xfrm>
              <a:off x="1475656" y="2708920"/>
              <a:ext cx="0" cy="57606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/>
            <p:nvPr/>
          </p:nvCxnSpPr>
          <p:spPr>
            <a:xfrm flipH="1">
              <a:off x="1475656" y="2708920"/>
              <a:ext cx="21602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/>
            <p:nvPr/>
          </p:nvCxnSpPr>
          <p:spPr>
            <a:xfrm flipV="1">
              <a:off x="1691680" y="2708920"/>
              <a:ext cx="0" cy="129614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e 53"/>
          <p:cNvGrpSpPr/>
          <p:nvPr/>
        </p:nvGrpSpPr>
        <p:grpSpPr>
          <a:xfrm>
            <a:off x="2339752" y="2708920"/>
            <a:ext cx="288032" cy="1296144"/>
            <a:chOff x="2339752" y="2708920"/>
            <a:chExt cx="288032" cy="1296144"/>
          </a:xfrm>
        </p:grpSpPr>
        <p:cxnSp>
          <p:nvCxnSpPr>
            <p:cNvPr id="32" name="Connecteur droit 31"/>
            <p:cNvCxnSpPr/>
            <p:nvPr/>
          </p:nvCxnSpPr>
          <p:spPr>
            <a:xfrm>
              <a:off x="2339752" y="2708920"/>
              <a:ext cx="0" cy="57606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 flipH="1">
              <a:off x="2339752" y="2708920"/>
              <a:ext cx="288032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/>
            <p:nvPr/>
          </p:nvCxnSpPr>
          <p:spPr>
            <a:xfrm flipV="1">
              <a:off x="2555776" y="2708920"/>
              <a:ext cx="72008" cy="129614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e 54"/>
          <p:cNvGrpSpPr/>
          <p:nvPr/>
        </p:nvGrpSpPr>
        <p:grpSpPr>
          <a:xfrm>
            <a:off x="5436096" y="2780928"/>
            <a:ext cx="216024" cy="1728192"/>
            <a:chOff x="5436096" y="2780928"/>
            <a:chExt cx="216024" cy="1728192"/>
          </a:xfrm>
        </p:grpSpPr>
        <p:cxnSp>
          <p:nvCxnSpPr>
            <p:cNvPr id="33" name="Connecteur droit 32"/>
            <p:cNvCxnSpPr/>
            <p:nvPr/>
          </p:nvCxnSpPr>
          <p:spPr>
            <a:xfrm>
              <a:off x="5436096" y="2780928"/>
              <a:ext cx="0" cy="57606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/>
            <p:nvPr/>
          </p:nvCxnSpPr>
          <p:spPr>
            <a:xfrm flipH="1">
              <a:off x="5436096" y="2780928"/>
              <a:ext cx="21602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/>
            <p:cNvCxnSpPr/>
            <p:nvPr/>
          </p:nvCxnSpPr>
          <p:spPr>
            <a:xfrm flipV="1">
              <a:off x="5580112" y="2780928"/>
              <a:ext cx="72008" cy="172819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ZoneTexte 46"/>
          <p:cNvSpPr txBox="1"/>
          <p:nvPr/>
        </p:nvSpPr>
        <p:spPr>
          <a:xfrm>
            <a:off x="4716016" y="5157192"/>
            <a:ext cx="201622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Suivez le fil numéroté 1000</a:t>
            </a:r>
            <a:endParaRPr lang="fr-FR" dirty="0"/>
          </a:p>
        </p:txBody>
      </p:sp>
      <p:cxnSp>
        <p:nvCxnSpPr>
          <p:cNvPr id="48" name="Connecteur droit avec flèche 47"/>
          <p:cNvCxnSpPr/>
          <p:nvPr/>
        </p:nvCxnSpPr>
        <p:spPr>
          <a:xfrm flipH="1" flipV="1">
            <a:off x="4499992" y="3429000"/>
            <a:ext cx="720080" cy="1800200"/>
          </a:xfrm>
          <a:prstGeom prst="straightConnector1">
            <a:avLst/>
          </a:prstGeom>
          <a:ln w="3810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Ellipse 50"/>
          <p:cNvSpPr/>
          <p:nvPr/>
        </p:nvSpPr>
        <p:spPr>
          <a:xfrm>
            <a:off x="4139952" y="3068960"/>
            <a:ext cx="576064" cy="4320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475656" y="116632"/>
            <a:ext cx="59046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A3-T2 Préparer et Réaliser l’amélioration ou la modification de système - Niv 1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3955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Ajouter un arrêt d’urgence à un système</a:t>
            </a:r>
            <a:endParaRPr lang="fr-F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12776"/>
            <a:ext cx="7704856" cy="5277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llipse 8"/>
          <p:cNvSpPr/>
          <p:nvPr/>
        </p:nvSpPr>
        <p:spPr>
          <a:xfrm>
            <a:off x="4427984" y="3212976"/>
            <a:ext cx="432048" cy="36004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12"/>
          <p:cNvCxnSpPr/>
          <p:nvPr/>
        </p:nvCxnSpPr>
        <p:spPr>
          <a:xfrm flipH="1" flipV="1">
            <a:off x="1115616" y="3356992"/>
            <a:ext cx="7128792" cy="720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e 24"/>
          <p:cNvGrpSpPr/>
          <p:nvPr/>
        </p:nvGrpSpPr>
        <p:grpSpPr>
          <a:xfrm>
            <a:off x="1475656" y="3068960"/>
            <a:ext cx="144016" cy="1152128"/>
            <a:chOff x="1475656" y="3068960"/>
            <a:chExt cx="144016" cy="1152128"/>
          </a:xfrm>
        </p:grpSpPr>
        <p:cxnSp>
          <p:nvCxnSpPr>
            <p:cNvPr id="17" name="Connecteur droit 16"/>
            <p:cNvCxnSpPr/>
            <p:nvPr/>
          </p:nvCxnSpPr>
          <p:spPr>
            <a:xfrm>
              <a:off x="1475656" y="3068960"/>
              <a:ext cx="0" cy="28803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/>
            <p:nvPr/>
          </p:nvCxnSpPr>
          <p:spPr>
            <a:xfrm flipH="1">
              <a:off x="1475656" y="3068960"/>
              <a:ext cx="14401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/>
            <p:cNvCxnSpPr/>
            <p:nvPr/>
          </p:nvCxnSpPr>
          <p:spPr>
            <a:xfrm flipV="1">
              <a:off x="1619672" y="3068960"/>
              <a:ext cx="0" cy="115212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e 46"/>
          <p:cNvGrpSpPr/>
          <p:nvPr/>
        </p:nvGrpSpPr>
        <p:grpSpPr>
          <a:xfrm>
            <a:off x="2267744" y="3068960"/>
            <a:ext cx="216024" cy="1152128"/>
            <a:chOff x="2267744" y="3068960"/>
            <a:chExt cx="216024" cy="1152128"/>
          </a:xfrm>
        </p:grpSpPr>
        <p:cxnSp>
          <p:nvCxnSpPr>
            <p:cNvPr id="27" name="Connecteur droit 26"/>
            <p:cNvCxnSpPr/>
            <p:nvPr/>
          </p:nvCxnSpPr>
          <p:spPr>
            <a:xfrm>
              <a:off x="2267744" y="3068960"/>
              <a:ext cx="0" cy="28803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/>
            <p:cNvCxnSpPr/>
            <p:nvPr/>
          </p:nvCxnSpPr>
          <p:spPr>
            <a:xfrm flipH="1">
              <a:off x="2267744" y="3068960"/>
              <a:ext cx="21602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/>
            <p:nvPr/>
          </p:nvCxnSpPr>
          <p:spPr>
            <a:xfrm flipV="1">
              <a:off x="2483768" y="3068960"/>
              <a:ext cx="0" cy="115212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e 47"/>
          <p:cNvGrpSpPr/>
          <p:nvPr/>
        </p:nvGrpSpPr>
        <p:grpSpPr>
          <a:xfrm>
            <a:off x="2699792" y="3068960"/>
            <a:ext cx="216024" cy="1512168"/>
            <a:chOff x="2699792" y="3068960"/>
            <a:chExt cx="216024" cy="1512168"/>
          </a:xfrm>
        </p:grpSpPr>
        <p:cxnSp>
          <p:nvCxnSpPr>
            <p:cNvPr id="31" name="Connecteur droit 30"/>
            <p:cNvCxnSpPr/>
            <p:nvPr/>
          </p:nvCxnSpPr>
          <p:spPr>
            <a:xfrm>
              <a:off x="2699792" y="3068960"/>
              <a:ext cx="0" cy="28803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/>
            <p:nvPr/>
          </p:nvCxnSpPr>
          <p:spPr>
            <a:xfrm flipH="1">
              <a:off x="2699792" y="3068960"/>
              <a:ext cx="21602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/>
            <p:nvPr/>
          </p:nvCxnSpPr>
          <p:spPr>
            <a:xfrm flipV="1">
              <a:off x="2915816" y="3068960"/>
              <a:ext cx="0" cy="151216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e 48"/>
          <p:cNvGrpSpPr/>
          <p:nvPr/>
        </p:nvGrpSpPr>
        <p:grpSpPr>
          <a:xfrm>
            <a:off x="3491880" y="3068960"/>
            <a:ext cx="216024" cy="1512168"/>
            <a:chOff x="3491880" y="3068960"/>
            <a:chExt cx="216024" cy="1512168"/>
          </a:xfrm>
        </p:grpSpPr>
        <p:cxnSp>
          <p:nvCxnSpPr>
            <p:cNvPr id="35" name="Connecteur droit 34"/>
            <p:cNvCxnSpPr/>
            <p:nvPr/>
          </p:nvCxnSpPr>
          <p:spPr>
            <a:xfrm>
              <a:off x="3491880" y="3068960"/>
              <a:ext cx="0" cy="28803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/>
            <p:nvPr/>
          </p:nvCxnSpPr>
          <p:spPr>
            <a:xfrm flipH="1">
              <a:off x="3491880" y="3068960"/>
              <a:ext cx="21602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/>
            <p:nvPr/>
          </p:nvCxnSpPr>
          <p:spPr>
            <a:xfrm flipV="1">
              <a:off x="3707904" y="3068960"/>
              <a:ext cx="0" cy="151216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e 49"/>
          <p:cNvGrpSpPr/>
          <p:nvPr/>
        </p:nvGrpSpPr>
        <p:grpSpPr>
          <a:xfrm>
            <a:off x="3923928" y="3068960"/>
            <a:ext cx="216024" cy="1152128"/>
            <a:chOff x="3923928" y="3068960"/>
            <a:chExt cx="216024" cy="1152128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3923928" y="3068960"/>
              <a:ext cx="0" cy="28803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/>
            <p:nvPr/>
          </p:nvCxnSpPr>
          <p:spPr>
            <a:xfrm flipH="1">
              <a:off x="3923928" y="3068960"/>
              <a:ext cx="21602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/>
            <p:nvPr/>
          </p:nvCxnSpPr>
          <p:spPr>
            <a:xfrm flipV="1">
              <a:off x="4139952" y="3068960"/>
              <a:ext cx="0" cy="115212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Connecteur droit 44"/>
          <p:cNvCxnSpPr/>
          <p:nvPr/>
        </p:nvCxnSpPr>
        <p:spPr>
          <a:xfrm flipV="1">
            <a:off x="7524328" y="3429000"/>
            <a:ext cx="0" cy="7920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475656" y="116632"/>
            <a:ext cx="59046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A3-T2 Préparer et Réaliser l’amélioration ou la modification de système - Niv 1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3955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Ajouter un arrêt d’urgence à un système</a:t>
            </a:r>
            <a:endParaRPr lang="fr-F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2776"/>
            <a:ext cx="7704856" cy="5249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6660232" y="2348880"/>
            <a:ext cx="2160240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Le constructeur a choisi de ne pas couper l’alimentation des ventouses pour éviter de lâcher le bouchon en cas d’arrêt </a:t>
            </a:r>
            <a:r>
              <a:rPr lang="fr-FR" dirty="0" smtClean="0"/>
              <a:t>d’urgence ou d’ouverture de porte</a:t>
            </a:r>
            <a:endParaRPr lang="fr-FR" dirty="0"/>
          </a:p>
        </p:txBody>
      </p:sp>
      <p:pic>
        <p:nvPicPr>
          <p:cNvPr id="7" name="Image 6" descr="20150526_164226.jpg"/>
          <p:cNvPicPr>
            <a:picLocks noChangeAspect="1"/>
          </p:cNvPicPr>
          <p:nvPr/>
        </p:nvPicPr>
        <p:blipFill>
          <a:blip r:embed="rId3" cstate="print"/>
          <a:srcRect l="23958" r="11572"/>
          <a:stretch>
            <a:fillRect/>
          </a:stretch>
        </p:blipFill>
        <p:spPr>
          <a:xfrm>
            <a:off x="899592" y="2420888"/>
            <a:ext cx="3312368" cy="28900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475656" y="116632"/>
            <a:ext cx="59046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A3-T2 Préparer et Réaliser l’amélioration ou la modification de système - Niv 1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3955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Ajouter un arrêt d’urgence à un système</a:t>
            </a:r>
            <a:endParaRPr lang="fr-FR" dirty="0"/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01416"/>
            <a:ext cx="849694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Connecteur droit avec flèche 5"/>
          <p:cNvCxnSpPr>
            <a:stCxn id="7" idx="1"/>
            <a:endCxn id="8" idx="6"/>
          </p:cNvCxnSpPr>
          <p:nvPr/>
        </p:nvCxnSpPr>
        <p:spPr>
          <a:xfrm flipH="1" flipV="1">
            <a:off x="4427984" y="3789040"/>
            <a:ext cx="1656184" cy="500574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6084168" y="2996952"/>
            <a:ext cx="2448272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Ainsi, lorsqu’un arrêt d’urgence est actionné, les contacts KMP0 &amp; KMP01 retrouvent leur position  normalement fermée. L’opérateur pourra donc réarmer après avoir déverrouillé cet arrêt d’urgence.</a:t>
            </a:r>
            <a:endParaRPr lang="fr-FR" dirty="0"/>
          </a:p>
        </p:txBody>
      </p:sp>
      <p:sp>
        <p:nvSpPr>
          <p:cNvPr id="8" name="Ellipse 7"/>
          <p:cNvSpPr/>
          <p:nvPr/>
        </p:nvSpPr>
        <p:spPr>
          <a:xfrm>
            <a:off x="3635896" y="3501008"/>
            <a:ext cx="792088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3635896" y="4149080"/>
            <a:ext cx="792088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avec flèche 9"/>
          <p:cNvCxnSpPr>
            <a:stCxn id="7" idx="1"/>
            <a:endCxn id="9" idx="6"/>
          </p:cNvCxnSpPr>
          <p:nvPr/>
        </p:nvCxnSpPr>
        <p:spPr>
          <a:xfrm flipH="1">
            <a:off x="4427984" y="4289614"/>
            <a:ext cx="1656184" cy="147498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75656" y="116632"/>
            <a:ext cx="5904656" cy="864096"/>
          </a:xfrm>
        </p:spPr>
        <p:txBody>
          <a:bodyPr>
            <a:normAutofit fontScale="90000"/>
          </a:bodyPr>
          <a:lstStyle/>
          <a:p>
            <a:r>
              <a:rPr lang="fr-FR" sz="2800" dirty="0" smtClean="0"/>
              <a:t>A3-T2 Préparer et Réaliser l’amélioration ou la modification de système - </a:t>
            </a:r>
            <a:r>
              <a:rPr lang="fr-FR" sz="2800" dirty="0" err="1" smtClean="0"/>
              <a:t>Niv</a:t>
            </a:r>
            <a:r>
              <a:rPr lang="fr-FR" sz="2800" dirty="0" smtClean="0"/>
              <a:t> 1</a:t>
            </a:r>
            <a:endParaRPr lang="fr-FR" sz="2800" dirty="0"/>
          </a:p>
        </p:txBody>
      </p:sp>
      <p:sp>
        <p:nvSpPr>
          <p:cNvPr id="4" name="Sous-titre 4"/>
          <p:cNvSpPr txBox="1">
            <a:spLocks/>
          </p:cNvSpPr>
          <p:nvPr/>
        </p:nvSpPr>
        <p:spPr>
          <a:xfrm>
            <a:off x="1331640" y="1916832"/>
            <a:ext cx="6400800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fr-FR" sz="5400" dirty="0" smtClean="0">
                <a:solidFill>
                  <a:schemeClr val="accent2">
                    <a:lumMod val="50000"/>
                  </a:schemeClr>
                </a:solidFill>
              </a:rPr>
              <a:t>RECAPITULATIF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75656" y="116632"/>
            <a:ext cx="5904656" cy="864096"/>
          </a:xfrm>
        </p:spPr>
        <p:txBody>
          <a:bodyPr>
            <a:normAutofit fontScale="90000"/>
          </a:bodyPr>
          <a:lstStyle/>
          <a:p>
            <a:r>
              <a:rPr lang="fr-FR" sz="2800" dirty="0" smtClean="0"/>
              <a:t>A3-T2 Préparer et Réaliser l’amélioration ou la modification de système - </a:t>
            </a:r>
            <a:r>
              <a:rPr lang="fr-FR" sz="2800" dirty="0" err="1" smtClean="0"/>
              <a:t>Niv</a:t>
            </a:r>
            <a:r>
              <a:rPr lang="fr-FR" sz="2800" dirty="0" smtClean="0"/>
              <a:t> 1</a:t>
            </a:r>
            <a:endParaRPr lang="fr-FR" sz="2800" dirty="0"/>
          </a:p>
        </p:txBody>
      </p:sp>
      <p:pic>
        <p:nvPicPr>
          <p:cNvPr id="5" name="Image 4" descr="Paletticc mise en service &amp; sécurité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124744"/>
            <a:ext cx="7681846" cy="5343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75656" y="116632"/>
            <a:ext cx="5904656" cy="864096"/>
          </a:xfrm>
        </p:spPr>
        <p:txBody>
          <a:bodyPr>
            <a:normAutofit fontScale="90000"/>
          </a:bodyPr>
          <a:lstStyle/>
          <a:p>
            <a:r>
              <a:rPr lang="fr-FR" sz="2800" dirty="0" smtClean="0"/>
              <a:t>A3-T2 Préparer et Réaliser l’amélioration ou la modification de système - </a:t>
            </a:r>
            <a:r>
              <a:rPr lang="fr-FR" sz="2800" dirty="0" err="1" smtClean="0"/>
              <a:t>Niv</a:t>
            </a:r>
            <a:r>
              <a:rPr lang="fr-FR" sz="2800" dirty="0" smtClean="0"/>
              <a:t> 1</a:t>
            </a:r>
            <a:endParaRPr lang="fr-FR" sz="2800" dirty="0"/>
          </a:p>
        </p:txBody>
      </p:sp>
      <p:pic>
        <p:nvPicPr>
          <p:cNvPr id="3" name="Image 2" descr="Minidosa Réarmement &amp; sécurité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3" y="1124744"/>
            <a:ext cx="7574357" cy="5268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75656" y="116632"/>
            <a:ext cx="5904656" cy="864096"/>
          </a:xfrm>
        </p:spPr>
        <p:txBody>
          <a:bodyPr>
            <a:normAutofit fontScale="90000"/>
          </a:bodyPr>
          <a:lstStyle/>
          <a:p>
            <a:r>
              <a:rPr lang="fr-FR" sz="2800" dirty="0" smtClean="0"/>
              <a:t>A3-T2 Préparer et Réaliser l’amélioration ou la modification de système - </a:t>
            </a:r>
            <a:r>
              <a:rPr lang="fr-FR" sz="2800" dirty="0" err="1" smtClean="0"/>
              <a:t>Niv</a:t>
            </a:r>
            <a:r>
              <a:rPr lang="fr-FR" sz="2800" dirty="0" smtClean="0"/>
              <a:t> 1</a:t>
            </a:r>
            <a:endParaRPr lang="fr-FR" sz="2800" dirty="0"/>
          </a:p>
        </p:txBody>
      </p:sp>
      <p:pic>
        <p:nvPicPr>
          <p:cNvPr id="3" name="Imag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849694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475656" y="116632"/>
            <a:ext cx="59046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A3-T2 Préparer et Réaliser l’amélioration ou la modification de système - Niv 1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3955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Ajouter un arrêt d’urgence à un système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683568" y="1484784"/>
            <a:ext cx="684076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Sur un système industriel, la gestion de la sécurité est réalisé par ce que l’on appelle « la chaîne de sécurité ».</a:t>
            </a:r>
          </a:p>
          <a:p>
            <a:endParaRPr lang="fr-FR" sz="2400" dirty="0" smtClean="0"/>
          </a:p>
          <a:p>
            <a:r>
              <a:rPr lang="fr-FR" sz="2400" dirty="0" smtClean="0"/>
              <a:t>Mais il existe d’autres chaînes :</a:t>
            </a:r>
          </a:p>
          <a:p>
            <a:endParaRPr lang="fr-FR" sz="2400" dirty="0" smtClean="0"/>
          </a:p>
          <a:p>
            <a:pPr>
              <a:buFont typeface="Wingdings" pitchFamily="2" charset="2"/>
              <a:buChar char="ü"/>
            </a:pPr>
            <a:r>
              <a:rPr lang="fr-FR" sz="2400" dirty="0" smtClean="0"/>
              <a:t> Chaîne d’alimentation</a:t>
            </a:r>
          </a:p>
          <a:p>
            <a:pPr>
              <a:buFont typeface="Wingdings" pitchFamily="2" charset="2"/>
              <a:buChar char="ü"/>
            </a:pPr>
            <a:r>
              <a:rPr lang="fr-FR" sz="2400" dirty="0" smtClean="0"/>
              <a:t> Chaîne de sécurité</a:t>
            </a:r>
          </a:p>
          <a:p>
            <a:pPr>
              <a:buFont typeface="Wingdings" pitchFamily="2" charset="2"/>
              <a:buChar char="ü"/>
            </a:pPr>
            <a:r>
              <a:rPr lang="fr-FR" sz="2400" dirty="0" smtClean="0"/>
              <a:t> Chaîne d’action</a:t>
            </a:r>
          </a:p>
          <a:p>
            <a:pPr>
              <a:buFont typeface="Wingdings" pitchFamily="2" charset="2"/>
              <a:buChar char="ü"/>
            </a:pPr>
            <a:r>
              <a:rPr lang="fr-FR" sz="2400" dirty="0" smtClean="0"/>
              <a:t> Chaîne d’acquisition</a:t>
            </a:r>
          </a:p>
          <a:p>
            <a:pPr>
              <a:buFont typeface="Wingdings" pitchFamily="2" charset="2"/>
              <a:buChar char="ü"/>
            </a:pPr>
            <a:r>
              <a:rPr lang="fr-FR" sz="2400" dirty="0" smtClean="0"/>
              <a:t> Chaîne de dialogue homme - machine</a:t>
            </a:r>
            <a:endParaRPr lang="fr-FR" sz="2400" dirty="0"/>
          </a:p>
        </p:txBody>
      </p:sp>
      <p:pic>
        <p:nvPicPr>
          <p:cNvPr id="6146" name="Picture 2" descr="http://www.foussierquincaillerie.fr/photos-produits/300px/chaine-maillon-court-inox-a4-330239-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852936"/>
            <a:ext cx="3137189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75656" y="116632"/>
            <a:ext cx="5904656" cy="864096"/>
          </a:xfrm>
        </p:spPr>
        <p:txBody>
          <a:bodyPr>
            <a:normAutofit fontScale="90000"/>
          </a:bodyPr>
          <a:lstStyle/>
          <a:p>
            <a:r>
              <a:rPr lang="fr-FR" sz="2800" dirty="0" smtClean="0"/>
              <a:t>A3-T2 Préparer et Réaliser l’amélioration ou la modification de système - </a:t>
            </a:r>
            <a:r>
              <a:rPr lang="fr-FR" sz="2800" dirty="0" err="1" smtClean="0"/>
              <a:t>Niv</a:t>
            </a:r>
            <a:r>
              <a:rPr lang="fr-FR" sz="2800" dirty="0" smtClean="0"/>
              <a:t> 1</a:t>
            </a:r>
            <a:endParaRPr lang="fr-FR" sz="2800" dirty="0"/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1331640" y="1916832"/>
            <a:ext cx="6400800" cy="1752600"/>
          </a:xfrm>
        </p:spPr>
        <p:txBody>
          <a:bodyPr>
            <a:normAutofit/>
          </a:bodyPr>
          <a:lstStyle/>
          <a:p>
            <a:r>
              <a:rPr lang="fr-FR" sz="5400" dirty="0" smtClean="0">
                <a:solidFill>
                  <a:schemeClr val="accent2">
                    <a:lumMod val="50000"/>
                  </a:schemeClr>
                </a:solidFill>
              </a:rPr>
              <a:t>Ajouter une lampe à une action</a:t>
            </a:r>
            <a:endParaRPr lang="fr-FR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475656" y="116632"/>
            <a:ext cx="59046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A3-T2 Préparer et Réaliser l’amélioration ou la modification de système - Niv 1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31461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Ajouter une lampe à une action</a:t>
            </a:r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5196915" cy="479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5543600" y="1916832"/>
            <a:ext cx="3600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Vous avez appris à installer un récepteur sur une nouvelle ligne électrique.</a:t>
            </a:r>
          </a:p>
          <a:p>
            <a:endParaRPr lang="fr-FR" dirty="0" smtClean="0"/>
          </a:p>
          <a:p>
            <a:r>
              <a:rPr lang="fr-FR" dirty="0" smtClean="0"/>
              <a:t>Sachez que cette lampe pourrait être remplacée par :</a:t>
            </a:r>
          </a:p>
          <a:p>
            <a:pPr>
              <a:buFont typeface="Wingdings" pitchFamily="2" charset="2"/>
              <a:buChar char="ü"/>
            </a:pPr>
            <a:r>
              <a:rPr lang="fr-FR" dirty="0" smtClean="0"/>
              <a:t> Un contacteur</a:t>
            </a:r>
          </a:p>
          <a:p>
            <a:pPr>
              <a:buFont typeface="Wingdings" pitchFamily="2" charset="2"/>
              <a:buChar char="ü"/>
            </a:pPr>
            <a:r>
              <a:rPr lang="fr-FR" dirty="0" smtClean="0"/>
              <a:t> Une temporisation</a:t>
            </a:r>
          </a:p>
          <a:p>
            <a:pPr>
              <a:buFont typeface="Wingdings" pitchFamily="2" charset="2"/>
              <a:buChar char="ü"/>
            </a:pPr>
            <a:r>
              <a:rPr lang="fr-FR" dirty="0" smtClean="0"/>
              <a:t> Un compteur horaire</a:t>
            </a:r>
          </a:p>
          <a:p>
            <a:pPr>
              <a:buFont typeface="Wingdings" pitchFamily="2" charset="2"/>
              <a:buChar char="ü"/>
            </a:pPr>
            <a:r>
              <a:rPr lang="fr-FR" dirty="0" smtClean="0"/>
              <a:t> Une commande d’électrovanne</a:t>
            </a:r>
          </a:p>
          <a:p>
            <a:pPr>
              <a:buFont typeface="Wingdings" pitchFamily="2" charset="2"/>
              <a:buChar char="ü"/>
            </a:pPr>
            <a:r>
              <a:rPr lang="fr-FR" dirty="0" smtClean="0"/>
              <a:t> Une sonnerie</a:t>
            </a:r>
          </a:p>
          <a:p>
            <a:pPr>
              <a:buFont typeface="Wingdings" pitchFamily="2" charset="2"/>
              <a:buChar char="ü"/>
            </a:pPr>
            <a:r>
              <a:rPr lang="fr-FR" dirty="0" smtClean="0"/>
              <a:t> …….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75656" y="116632"/>
            <a:ext cx="5904656" cy="864096"/>
          </a:xfrm>
        </p:spPr>
        <p:txBody>
          <a:bodyPr>
            <a:normAutofit fontScale="90000"/>
          </a:bodyPr>
          <a:lstStyle/>
          <a:p>
            <a:r>
              <a:rPr lang="fr-FR" sz="2800" dirty="0" smtClean="0"/>
              <a:t>A3-T2 Préparer et Réaliser l’amélioration ou la modification de système - </a:t>
            </a:r>
            <a:r>
              <a:rPr lang="fr-FR" sz="2800" dirty="0" err="1" smtClean="0"/>
              <a:t>Niv</a:t>
            </a:r>
            <a:r>
              <a:rPr lang="fr-FR" sz="2800" dirty="0" smtClean="0"/>
              <a:t> 1</a:t>
            </a:r>
            <a:endParaRPr lang="fr-FR" sz="2800" dirty="0"/>
          </a:p>
        </p:txBody>
      </p:sp>
      <p:sp>
        <p:nvSpPr>
          <p:cNvPr id="4" name="Sous-titre 4"/>
          <p:cNvSpPr txBox="1">
            <a:spLocks/>
          </p:cNvSpPr>
          <p:nvPr/>
        </p:nvSpPr>
        <p:spPr>
          <a:xfrm>
            <a:off x="1331640" y="1916832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algn="ctr"/>
            <a:r>
              <a:rPr lang="fr-FR" sz="5400" dirty="0" smtClean="0">
                <a:solidFill>
                  <a:schemeClr val="accent2">
                    <a:lumMod val="50000"/>
                  </a:schemeClr>
                </a:solidFill>
              </a:rPr>
              <a:t>Ajouter un arrêt d’urgence sur un système</a:t>
            </a:r>
            <a:endParaRPr lang="fr-FR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475656" y="116632"/>
            <a:ext cx="59046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A3-T2 Préparer et Réaliser l’amélioration ou la modification de système - Niv 1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3955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Ajouter un arrêt d’urgence à un système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115616" y="1628800"/>
            <a:ext cx="676875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Vous avez donc découvert que la sécurité d’un système peut être gérée de différentes manières, mais principalement à l’aide d’un</a:t>
            </a:r>
          </a:p>
          <a:p>
            <a:pPr algn="ctr"/>
            <a:r>
              <a:rPr lang="fr-FR" sz="2800" dirty="0" smtClean="0"/>
              <a:t> </a:t>
            </a:r>
            <a:r>
              <a:rPr lang="fr-FR" sz="4000" b="1" dirty="0" smtClean="0"/>
              <a:t>module de sécurité</a:t>
            </a:r>
            <a:endParaRPr lang="fr-FR" sz="2800" b="1" dirty="0"/>
          </a:p>
        </p:txBody>
      </p:sp>
      <p:pic>
        <p:nvPicPr>
          <p:cNvPr id="28674" name="Picture 2" descr="http://www.google.fr/url?source=imglanding&amp;ct=img&amp;q=http://img.directindustry.fr/images_di/photo-m2/module-securite-23470-2843803.jpg&amp;sa=X&amp;ei=alNeVdXNC8vwUufOgfAM&amp;ved=0CAkQ8wc&amp;usg=AFQjCNEw5yoM9fKcjLibPFhsl9AhneNW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717032"/>
            <a:ext cx="2536259" cy="2596852"/>
          </a:xfrm>
          <a:prstGeom prst="rect">
            <a:avLst/>
          </a:prstGeom>
          <a:noFill/>
        </p:spPr>
      </p:pic>
      <p:pic>
        <p:nvPicPr>
          <p:cNvPr id="28676" name="Picture 4" descr="http://www.google.fr/url?source=imglanding&amp;ct=img&amp;q=http://img.directindustry.fr/images_di/photo-g/module-securite-38176-2762537.jpg&amp;sa=X&amp;ei=olNeVb2KIMqrU7GigZgB&amp;ved=0CAkQ8wc&amp;usg=AFQjCNENJaObNA3UZufhAYI-kIJg7W9Po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789040"/>
            <a:ext cx="2821348" cy="2016224"/>
          </a:xfrm>
          <a:prstGeom prst="rect">
            <a:avLst/>
          </a:prstGeom>
          <a:noFill/>
        </p:spPr>
      </p:pic>
      <p:grpSp>
        <p:nvGrpSpPr>
          <p:cNvPr id="12" name="Groupe 11"/>
          <p:cNvGrpSpPr/>
          <p:nvPr/>
        </p:nvGrpSpPr>
        <p:grpSpPr>
          <a:xfrm>
            <a:off x="6156176" y="3717032"/>
            <a:ext cx="2520280" cy="2736304"/>
            <a:chOff x="6156176" y="3501008"/>
            <a:chExt cx="2808312" cy="2952328"/>
          </a:xfrm>
        </p:grpSpPr>
        <p:sp>
          <p:nvSpPr>
            <p:cNvPr id="10" name="Rectangle 9"/>
            <p:cNvSpPr/>
            <p:nvPr/>
          </p:nvSpPr>
          <p:spPr>
            <a:xfrm>
              <a:off x="6156176" y="3501008"/>
              <a:ext cx="2808312" cy="29523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28678" name="Picture 6" descr="http://www.google.fr/url?source=imglanding&amp;ct=img&amp;q=http://img-europe.electrocomponents.com/images/R489640-01.jpg&amp;sa=X&amp;ei=SlReVZWSOMvsUs_6gFA&amp;ved=0CAkQ8wc&amp;usg=AFQjCNEA2IJk5D5SsbJPX9DUObUSXr_rA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300192" y="3573016"/>
              <a:ext cx="964907" cy="1245042"/>
            </a:xfrm>
            <a:prstGeom prst="rect">
              <a:avLst/>
            </a:prstGeom>
            <a:noFill/>
          </p:spPr>
        </p:pic>
        <p:pic>
          <p:nvPicPr>
            <p:cNvPr id="28680" name="Picture 8" descr="http://www.google.fr/url?source=imglanding&amp;ct=img&amp;q=http://img-europe.electrocomponents.com/largeimages/R239108-01.jpg&amp;sa=X&amp;ei=ZFReVeSBGoT-UMKXgPAC&amp;ved=0CAkQ8wc&amp;usg=AFQjCNE1257YcUO-S89anUedC645ZCwSX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228184" y="4797152"/>
              <a:ext cx="1006166" cy="1584176"/>
            </a:xfrm>
            <a:prstGeom prst="rect">
              <a:avLst/>
            </a:prstGeom>
            <a:noFill/>
          </p:spPr>
        </p:pic>
        <p:pic>
          <p:nvPicPr>
            <p:cNvPr id="28682" name="Picture 10" descr="http://www.google.fr/url?source=imglanding&amp;ct=img&amp;q=http://static1.tme.eu/products_pics/7/6/e/76e9a17937b75b73a8a430acf210feaf/8954.jpg&amp;sa=X&amp;ei=n1ReVfDmFMX-UuuKgcgH&amp;ved=0CAkQ8wc&amp;usg=AFQjCNHsa_wMOhiBQZaGp50euAX5qasp9w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H="1">
              <a:off x="7308304" y="4941168"/>
              <a:ext cx="1632181" cy="1224136"/>
            </a:xfrm>
            <a:prstGeom prst="rect">
              <a:avLst/>
            </a:prstGeom>
            <a:noFill/>
          </p:spPr>
        </p:pic>
        <p:pic>
          <p:nvPicPr>
            <p:cNvPr id="28684" name="Picture 12" descr="http://www.google.fr/url?source=imglanding&amp;ct=img&amp;q=http://www.hellopro.fr/images/produit-2/0/1/4/modules-d-extension-ue10-4999410.jpg&amp;sa=X&amp;ei=AFVeVajdD8HxUNG5gbAL&amp;ved=0CAkQ8wc4vQE&amp;usg=AFQjCNEPCQlPmwP4_cVxEhRZJFlUYCB9F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H="1">
              <a:off x="7452320" y="3501008"/>
              <a:ext cx="1296144" cy="129614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75656" y="116632"/>
            <a:ext cx="5904656" cy="864096"/>
          </a:xfrm>
        </p:spPr>
        <p:txBody>
          <a:bodyPr>
            <a:normAutofit fontScale="90000"/>
          </a:bodyPr>
          <a:lstStyle/>
          <a:p>
            <a:r>
              <a:rPr lang="fr-FR" sz="2800" dirty="0" smtClean="0"/>
              <a:t>A3-T2 Préparer et Réaliser l’amélioration ou la modification de système - </a:t>
            </a:r>
            <a:r>
              <a:rPr lang="fr-FR" sz="2800" dirty="0" err="1" smtClean="0"/>
              <a:t>Niv</a:t>
            </a:r>
            <a:r>
              <a:rPr lang="fr-FR" sz="2800" dirty="0" smtClean="0"/>
              <a:t> 1</a:t>
            </a:r>
            <a:endParaRPr lang="fr-FR" sz="2800" dirty="0"/>
          </a:p>
        </p:txBody>
      </p:sp>
      <p:sp>
        <p:nvSpPr>
          <p:cNvPr id="4" name="Sous-titre 4"/>
          <p:cNvSpPr txBox="1">
            <a:spLocks/>
          </p:cNvSpPr>
          <p:nvPr/>
        </p:nvSpPr>
        <p:spPr>
          <a:xfrm>
            <a:off x="1331640" y="1916832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algn="ctr"/>
            <a:r>
              <a:rPr lang="fr-FR" sz="5400" dirty="0" smtClean="0">
                <a:solidFill>
                  <a:schemeClr val="accent2">
                    <a:lumMod val="50000"/>
                  </a:schemeClr>
                </a:solidFill>
              </a:rPr>
              <a:t>Exemple d’une sécurité gérée par contacteur</a:t>
            </a:r>
            <a:endParaRPr lang="fr-FR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475656" y="116632"/>
            <a:ext cx="59046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A3-T2 Préparer et Réaliser l’amélioration ou la modification de système - Niv 1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3955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Ajouter un arrêt d’urgence à un système</a:t>
            </a:r>
            <a:endParaRPr lang="fr-FR" dirty="0"/>
          </a:p>
        </p:txBody>
      </p:sp>
      <p:pic>
        <p:nvPicPr>
          <p:cNvPr id="6" name="Image 5" descr="Paletticc mise en service &amp; sécurité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484784"/>
            <a:ext cx="7164288" cy="4983852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5940152" y="1268760"/>
            <a:ext cx="320384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Ici, c’est un contacteur qui joue ce rôle. Les systèmes les plus récents doivent être équipés d’un module de sécurité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1242</Words>
  <Application>Microsoft Office PowerPoint</Application>
  <PresentationFormat>Affichage à l'écran (4:3)</PresentationFormat>
  <Paragraphs>142</Paragraphs>
  <Slides>38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38</vt:i4>
      </vt:variant>
    </vt:vector>
  </HeadingPairs>
  <TitlesOfParts>
    <vt:vector size="39" baseType="lpstr">
      <vt:lpstr>Thème Office</vt:lpstr>
      <vt:lpstr>A3-T2 Préparer et Réaliser l’amélioration ou la modification de système - Niv 1</vt:lpstr>
      <vt:lpstr>A3-T2 Préparer et Réaliser l’amélioration ou la modification de système - Niv 1</vt:lpstr>
      <vt:lpstr>Diapositive 3</vt:lpstr>
      <vt:lpstr>A3-T2 Préparer et Réaliser l’amélioration ou la modification de système - Niv 1</vt:lpstr>
      <vt:lpstr>Diapositive 5</vt:lpstr>
      <vt:lpstr>A3-T2 Préparer et Réaliser l’amélioration ou la modification de système - Niv 1</vt:lpstr>
      <vt:lpstr>Diapositive 7</vt:lpstr>
      <vt:lpstr>A3-T2 Préparer et Réaliser l’amélioration ou la modification de système - Niv 1</vt:lpstr>
      <vt:lpstr>Diapositive 9</vt:lpstr>
      <vt:lpstr>A3-T2 Préparer et Réaliser l’amélioration ou la modification de système - Niv 1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A3-T2 Préparer et Réaliser l’amélioration ou la modification de système - Niv 1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  <vt:lpstr>A3-T2 Préparer et Réaliser l’amélioration ou la modification de système - Niv 1</vt:lpstr>
      <vt:lpstr>A3-T2 Préparer et Réaliser l’amélioration ou la modification de système - Niv 1</vt:lpstr>
      <vt:lpstr>A3-T2 Préparer et Réaliser l’amélioration ou la modification de système - Niv 1</vt:lpstr>
      <vt:lpstr>A3-T2 Préparer et Réaliser l’amélioration ou la modification de système - Niv 1</vt:lpstr>
      <vt:lpstr>Diapositive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A3-T2 Préparer et Réaliser l’amélioration ou la modification de système - Niv 1 Séance 1</dc:title>
  <dc:creator>Benoit</dc:creator>
  <cp:lastModifiedBy>Benoit</cp:lastModifiedBy>
  <cp:revision>27</cp:revision>
  <dcterms:created xsi:type="dcterms:W3CDTF">2015-03-24T18:13:57Z</dcterms:created>
  <dcterms:modified xsi:type="dcterms:W3CDTF">2015-05-26T15:40:31Z</dcterms:modified>
</cp:coreProperties>
</file>