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4"/>
  </p:notesMasterIdLst>
  <p:sldIdLst>
    <p:sldId id="280" r:id="rId2"/>
    <p:sldId id="277" r:id="rId3"/>
  </p:sldIdLst>
  <p:sldSz cx="9144000" cy="6858000" type="screen4x3"/>
  <p:notesSz cx="6858000" cy="9144000"/>
  <p:embeddedFontLst>
    <p:embeddedFont>
      <p:font typeface="Calibri" pitchFamily="34" charset="0"/>
      <p:regular r:id="rId5"/>
      <p:bold r:id="rId6"/>
      <p:italic r:id="rId7"/>
      <p:boldItalic r:id="rId8"/>
    </p:embeddedFont>
  </p:embeddedFontLst>
  <p:custShowLst>
    <p:custShow name="QUEL prix" id="0">
      <p:sldLst/>
    </p:custShow>
    <p:custShow name="exemple de calcul de prix" id="1">
      <p:sldLst/>
    </p:custShow>
    <p:custShow name="approches prix" id="2">
      <p:sldLst/>
    </p:custShow>
    <p:custShow name="exemples de calculs de PVI et M" id="3">
      <p:sldLst/>
    </p:custShow>
    <p:custShow name="les différents coûts" id="4">
      <p:sldLst/>
    </p:custShow>
    <p:custShow name="fiches de calcul du CR" id="5">
      <p:sldLst>
        <p:sld r:id="rId2"/>
        <p:sld r:id="rId3"/>
      </p:sldLst>
    </p:custShow>
    <p:custShow name="rentabilité" id="6">
      <p:sldLst/>
    </p:custShow>
    <p:custShow name="calcul cmin" id="7">
      <p:sldLst/>
    </p:custShow>
  </p:custShow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minique duc" initials="d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2396" autoAdjust="0"/>
    <p:restoredTop sz="90557" autoAdjust="0"/>
  </p:normalViewPr>
  <p:slideViewPr>
    <p:cSldViewPr>
      <p:cViewPr>
        <p:scale>
          <a:sx n="80" d="100"/>
          <a:sy n="80" d="100"/>
        </p:scale>
        <p:origin x="-1670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viewProps" Target="viewProps.xml"/><Relationship Id="rId5" Type="http://schemas.openxmlformats.org/officeDocument/2006/relationships/font" Target="fonts/font1.fntdata"/><Relationship Id="rId10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78CD0-0F47-47CE-B6BE-B5E614B35E50}" type="datetimeFigureOut">
              <a:rPr lang="fr-FR" smtClean="0"/>
              <a:pPr/>
              <a:t>28/11/2012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F6B917-45F0-4749-89C1-4248945DCE7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530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5120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78AC1FF-EF85-4FF5-A742-5692747BF333}" type="slidenum">
              <a:rPr lang="fr-FR" smtClean="0"/>
              <a:pPr/>
              <a:t>2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1F77C-AC50-4440-AADA-1BF45386EDBA}" type="datetimeFigureOut">
              <a:rPr lang="fr-FR"/>
              <a:pPr>
                <a:defRPr/>
              </a:pPr>
              <a:t>28/11/2012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DA95F-3A9A-4C5D-959A-E96E8AD67C4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8DFC9-0212-4839-9447-F8225EC97792}" type="datetimeFigureOut">
              <a:rPr lang="fr-FR"/>
              <a:pPr>
                <a:defRPr/>
              </a:pPr>
              <a:t>28/11/2012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2FDE5-5A1E-401D-AD75-FDF34607FC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5DCCC-4E23-49CA-8E11-A33E0F69DEA2}" type="datetimeFigureOut">
              <a:rPr lang="fr-FR"/>
              <a:pPr>
                <a:defRPr/>
              </a:pPr>
              <a:t>28/11/2012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104429-F82B-455E-9878-21B4317E8B9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F0571-CB90-4563-AC46-8BB0C269F38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9ABE6-7F1C-4D12-98E1-6C97262A998B}" type="datetimeFigureOut">
              <a:rPr lang="fr-FR"/>
              <a:pPr>
                <a:defRPr/>
              </a:pPr>
              <a:t>28/11/2012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8A483-2B0F-4C8B-8747-42C09837366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7423F2-EC09-4EE2-9A3E-125EDC7180D7}" type="datetimeFigureOut">
              <a:rPr lang="fr-FR"/>
              <a:pPr>
                <a:defRPr/>
              </a:pPr>
              <a:t>28/11/2012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3CE42-9FE6-45FA-8F5B-9326AFB3A4D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7AF5F2-8A95-47B2-9ACA-354387609682}" type="datetimeFigureOut">
              <a:rPr lang="fr-FR"/>
              <a:pPr>
                <a:defRPr/>
              </a:pPr>
              <a:t>28/11/2012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BEE2E-B679-4490-9BF4-D589D65214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E0C5E-16F9-4F41-BB1E-33E982D1177E}" type="datetimeFigureOut">
              <a:rPr lang="fr-FR"/>
              <a:pPr>
                <a:defRPr/>
              </a:pPr>
              <a:t>28/11/2012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04F0E6-72FC-41AB-942D-6D78E2D2544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BEAC4-72E8-4216-B9C6-3C3455222A80}" type="datetimeFigureOut">
              <a:rPr lang="fr-FR"/>
              <a:pPr>
                <a:defRPr/>
              </a:pPr>
              <a:t>28/11/2012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4DE465-426C-4D68-B7CA-C35D063365C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401812-FF60-43C3-8456-C3ECC7AAA7F6}" type="datetimeFigureOut">
              <a:rPr lang="fr-FR"/>
              <a:pPr>
                <a:defRPr/>
              </a:pPr>
              <a:t>28/11/2012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5DAA6-8F3D-43AB-831E-CED517040F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989FB-C535-4BB5-ADB7-28A28DF1938D}" type="datetimeFigureOut">
              <a:rPr lang="fr-FR"/>
              <a:pPr>
                <a:defRPr/>
              </a:pPr>
              <a:t>28/11/2012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7D007-FA76-492F-850F-92F23D49C38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B4B1A-08C4-437A-80D9-19D26756423A}" type="datetimeFigureOut">
              <a:rPr lang="fr-FR"/>
              <a:pPr>
                <a:defRPr/>
              </a:pPr>
              <a:t>28/11/2012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315EF-18F2-4263-A234-001281CDC0D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7" name="ZoneTexte 7"/>
          <p:cNvSpPr txBox="1">
            <a:spLocks noChangeArrowheads="1"/>
          </p:cNvSpPr>
          <p:nvPr userDrawn="1"/>
        </p:nvSpPr>
        <p:spPr bwMode="auto">
          <a:xfrm>
            <a:off x="467544" y="6381328"/>
            <a:ext cx="8064896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sz="1000" dirty="0" smtClean="0">
                <a:solidFill>
                  <a:srgbClr val="0070C0"/>
                </a:solidFill>
              </a:rPr>
              <a:t>TP – </a:t>
            </a:r>
            <a:r>
              <a:rPr lang="fr-FR" sz="1000" baseline="0" dirty="0" smtClean="0">
                <a:solidFill>
                  <a:srgbClr val="0070C0"/>
                </a:solidFill>
              </a:rPr>
              <a:t> exemple de </a:t>
            </a:r>
            <a:r>
              <a:rPr lang="fr-FR" sz="1000" baseline="0" dirty="0" err="1" smtClean="0">
                <a:solidFill>
                  <a:srgbClr val="0070C0"/>
                </a:solidFill>
              </a:rPr>
              <a:t>co</a:t>
            </a:r>
            <a:r>
              <a:rPr lang="fr-FR" sz="1000" baseline="0" dirty="0" smtClean="0">
                <a:solidFill>
                  <a:srgbClr val="0070C0"/>
                </a:solidFill>
              </a:rPr>
              <a:t>-animation entre enseignement professionnel et gestion BTS MMCM et BTS MMV</a:t>
            </a:r>
            <a:endParaRPr lang="fr-FR" sz="1000" dirty="0">
              <a:solidFill>
                <a:srgbClr val="0070C0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32656"/>
            <a:ext cx="4018993" cy="5968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323528" y="2276872"/>
            <a:ext cx="2016224" cy="21602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dirty="0" smtClean="0">
                <a:solidFill>
                  <a:srgbClr val="0070C0"/>
                </a:solidFill>
              </a:rPr>
              <a:t>Détermination du coût</a:t>
            </a:r>
          </a:p>
          <a:p>
            <a:r>
              <a:rPr lang="fr-FR" sz="1400" b="1" dirty="0" smtClean="0">
                <a:solidFill>
                  <a:srgbClr val="0070C0"/>
                </a:solidFill>
              </a:rPr>
              <a:t>Des composants en fonction : </a:t>
            </a:r>
          </a:p>
          <a:p>
            <a:endParaRPr lang="fr-FR" sz="1400" b="1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sz="1400" b="1" dirty="0" smtClean="0">
                <a:solidFill>
                  <a:srgbClr val="FF0000"/>
                </a:solidFill>
              </a:rPr>
              <a:t>des quantités </a:t>
            </a:r>
          </a:p>
          <a:p>
            <a:pPr>
              <a:buFont typeface="Arial" pitchFamily="34" charset="0"/>
              <a:buChar char="•"/>
            </a:pPr>
            <a:r>
              <a:rPr lang="fr-FR" sz="1400" b="1" dirty="0" smtClean="0">
                <a:solidFill>
                  <a:srgbClr val="FF0000"/>
                </a:solidFill>
              </a:rPr>
              <a:t> des Prix unitaires</a:t>
            </a:r>
          </a:p>
          <a:p>
            <a:pPr algn="ctr"/>
            <a:endParaRPr lang="fr-FR" sz="1100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3528" y="1196752"/>
            <a:ext cx="2016224" cy="8640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dirty="0" smtClean="0">
                <a:solidFill>
                  <a:srgbClr val="0070C0"/>
                </a:solidFill>
              </a:rPr>
              <a:t>Détermination du Prix (</a:t>
            </a:r>
            <a:r>
              <a:rPr lang="fr-FR" sz="1200" i="1" dirty="0" smtClean="0">
                <a:solidFill>
                  <a:srgbClr val="0070C0"/>
                </a:solidFill>
              </a:rPr>
              <a:t>PVI et  Prix de vente  final)</a:t>
            </a:r>
            <a:endParaRPr lang="fr-FR" sz="1400" i="1" dirty="0" smtClean="0">
              <a:solidFill>
                <a:srgbClr val="0070C0"/>
              </a:solidFill>
            </a:endParaRPr>
          </a:p>
          <a:p>
            <a:r>
              <a:rPr lang="fr-FR" sz="1400" b="1" dirty="0" smtClean="0">
                <a:solidFill>
                  <a:srgbClr val="0070C0"/>
                </a:solidFill>
              </a:rPr>
              <a:t> (ou de la marge) :</a:t>
            </a:r>
          </a:p>
          <a:p>
            <a:pPr algn="ctr"/>
            <a:endParaRPr lang="fr-FR" sz="1100" dirty="0">
              <a:solidFill>
                <a:srgbClr val="0070C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3528" y="548680"/>
            <a:ext cx="2016224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dirty="0" smtClean="0">
                <a:solidFill>
                  <a:srgbClr val="0070C0"/>
                </a:solidFill>
              </a:rPr>
              <a:t>Identification du produit</a:t>
            </a:r>
            <a:endParaRPr lang="fr-FR" sz="1100" dirty="0">
              <a:solidFill>
                <a:srgbClr val="0070C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23528" y="4869160"/>
            <a:ext cx="2016224" cy="144016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400" b="1" dirty="0" smtClean="0">
                <a:solidFill>
                  <a:srgbClr val="0070C0"/>
                </a:solidFill>
              </a:rPr>
              <a:t>Détermination des frais</a:t>
            </a:r>
          </a:p>
          <a:p>
            <a:r>
              <a:rPr lang="fr-FR" sz="1400" b="1" dirty="0" smtClean="0">
                <a:solidFill>
                  <a:srgbClr val="0070C0"/>
                </a:solidFill>
              </a:rPr>
              <a:t>De fabrication en fonction :</a:t>
            </a:r>
          </a:p>
          <a:p>
            <a:endParaRPr lang="fr-FR" sz="1400" b="1" dirty="0" smtClean="0">
              <a:solidFill>
                <a:schemeClr val="tx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fr-FR" sz="1400" b="1" dirty="0" smtClean="0">
                <a:solidFill>
                  <a:srgbClr val="FF0000"/>
                </a:solidFill>
              </a:rPr>
              <a:t>du temps de fabrication</a:t>
            </a:r>
          </a:p>
          <a:p>
            <a:pPr>
              <a:buFont typeface="Arial" pitchFamily="34" charset="0"/>
              <a:buChar char="•"/>
            </a:pPr>
            <a:r>
              <a:rPr lang="fr-FR" sz="1400" b="1" dirty="0" smtClean="0">
                <a:solidFill>
                  <a:srgbClr val="FF0000"/>
                </a:solidFill>
              </a:rPr>
              <a:t>du coût minute</a:t>
            </a:r>
          </a:p>
          <a:p>
            <a:pPr algn="ctr"/>
            <a:endParaRPr lang="fr-FR" sz="1100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6660232" y="2924944"/>
            <a:ext cx="20882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</a:rPr>
              <a:t>La quantité intègre l’ensemble des chutes occasionnées par les mises en œuvre.</a:t>
            </a:r>
          </a:p>
          <a:p>
            <a:r>
              <a:rPr lang="fr-FR" sz="1200" dirty="0" smtClean="0">
                <a:solidFill>
                  <a:schemeClr val="bg1"/>
                </a:solidFill>
              </a:rPr>
              <a:t>L’unité est liée au prix unitaire.</a:t>
            </a:r>
          </a:p>
          <a:p>
            <a:r>
              <a:rPr lang="fr-FR" sz="1200" b="1" dirty="0" smtClean="0">
                <a:solidFill>
                  <a:schemeClr val="bg1"/>
                </a:solidFill>
              </a:rPr>
              <a:t>Prix total = </a:t>
            </a:r>
            <a:r>
              <a:rPr lang="fr-FR" sz="1200" b="1" dirty="0" err="1" smtClean="0">
                <a:solidFill>
                  <a:schemeClr val="bg1"/>
                </a:solidFill>
              </a:rPr>
              <a:t>Qté</a:t>
            </a:r>
            <a:r>
              <a:rPr lang="fr-FR" sz="1200" b="1" dirty="0" smtClean="0">
                <a:solidFill>
                  <a:schemeClr val="bg1"/>
                </a:solidFill>
              </a:rPr>
              <a:t> x Prix unit</a:t>
            </a:r>
            <a:endParaRPr lang="fr-FR" sz="1200" b="1" dirty="0">
              <a:solidFill>
                <a:schemeClr val="bg1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6732240" y="4725144"/>
            <a:ext cx="22322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chemeClr val="bg1"/>
                </a:solidFill>
              </a:rPr>
              <a:t>Le coût atelier est fonction du temps nécessaire à la fabrication de l’article et au coût minute de l’entreprise (ou de l’atelier).</a:t>
            </a:r>
          </a:p>
          <a:p>
            <a:r>
              <a:rPr lang="fr-FR" sz="1200" b="1" dirty="0" smtClean="0">
                <a:solidFill>
                  <a:schemeClr val="bg1"/>
                </a:solidFill>
              </a:rPr>
              <a:t>Coût atelier = </a:t>
            </a:r>
            <a:r>
              <a:rPr lang="fr-FR" sz="1200" b="1" dirty="0" err="1" smtClean="0">
                <a:solidFill>
                  <a:schemeClr val="bg1"/>
                </a:solidFill>
              </a:rPr>
              <a:t>Cmin</a:t>
            </a:r>
            <a:r>
              <a:rPr lang="fr-FR" sz="1200" b="1" dirty="0" smtClean="0">
                <a:solidFill>
                  <a:schemeClr val="bg1"/>
                </a:solidFill>
              </a:rPr>
              <a:t> x tps gamme</a:t>
            </a:r>
            <a:endParaRPr lang="fr-FR" sz="1200" b="1" dirty="0">
              <a:solidFill>
                <a:schemeClr val="bg1"/>
              </a:solidFill>
            </a:endParaRPr>
          </a:p>
        </p:txBody>
      </p:sp>
      <p:sp>
        <p:nvSpPr>
          <p:cNvPr id="18" name="Organigramme : Document 17"/>
          <p:cNvSpPr/>
          <p:nvPr/>
        </p:nvSpPr>
        <p:spPr>
          <a:xfrm>
            <a:off x="6732240" y="332656"/>
            <a:ext cx="2088232" cy="1368152"/>
          </a:xfrm>
          <a:prstGeom prst="flowChartDocumen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38500" dist="508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 smtClean="0"/>
              <a:t>FICHE DE CALCUL</a:t>
            </a:r>
          </a:p>
          <a:p>
            <a:r>
              <a:rPr lang="fr-FR" b="1" dirty="0" smtClean="0"/>
              <a:t>DE COUT DE REVIENT</a:t>
            </a:r>
          </a:p>
          <a:p>
            <a:pPr algn="ctr"/>
            <a:endParaRPr lang="fr-FR" dirty="0"/>
          </a:p>
        </p:txBody>
      </p:sp>
      <p:sp>
        <p:nvSpPr>
          <p:cNvPr id="12" name="Rectangle à coins arrondis 11">
            <a:hlinkClick r:id="" action="ppaction://customshow?id=7&amp;return=true"/>
          </p:cNvPr>
          <p:cNvSpPr/>
          <p:nvPr/>
        </p:nvSpPr>
        <p:spPr>
          <a:xfrm>
            <a:off x="6372200" y="6309320"/>
            <a:ext cx="2448272" cy="43204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Calcul C min</a:t>
            </a:r>
            <a:endParaRPr lang="fr-FR" dirty="0"/>
          </a:p>
        </p:txBody>
      </p:sp>
      <p:pic>
        <p:nvPicPr>
          <p:cNvPr id="95" name="Image 94" descr="Captur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1988840"/>
            <a:ext cx="8097381" cy="933580"/>
          </a:xfrm>
          <a:prstGeom prst="rect">
            <a:avLst/>
          </a:prstGeom>
        </p:spPr>
      </p:pic>
      <p:pic>
        <p:nvPicPr>
          <p:cNvPr id="96" name="Image 95" descr="Capture2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07704" y="4365104"/>
            <a:ext cx="4536504" cy="18527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5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 b="67686"/>
          <a:stretch>
            <a:fillRect/>
          </a:stretch>
        </p:blipFill>
        <p:spPr bwMode="auto">
          <a:xfrm>
            <a:off x="611560" y="332656"/>
            <a:ext cx="7502288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76" name="Rectangle 46"/>
          <p:cNvSpPr>
            <a:spLocks noChangeArrowheads="1"/>
          </p:cNvSpPr>
          <p:nvPr/>
        </p:nvSpPr>
        <p:spPr bwMode="auto">
          <a:xfrm>
            <a:off x="0" y="650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fr-FR"/>
          </a:p>
        </p:txBody>
      </p:sp>
      <p:sp>
        <p:nvSpPr>
          <p:cNvPr id="23785" name="Text Box 233"/>
          <p:cNvSpPr txBox="1">
            <a:spLocks noChangeArrowheads="1"/>
          </p:cNvSpPr>
          <p:nvPr/>
        </p:nvSpPr>
        <p:spPr bwMode="auto">
          <a:xfrm>
            <a:off x="611560" y="3861048"/>
            <a:ext cx="7561262" cy="2468562"/>
          </a:xfrm>
          <a:prstGeom prst="rect">
            <a:avLst/>
          </a:prstGeom>
          <a:solidFill>
            <a:srgbClr val="FF6600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fr-FR" b="1" dirty="0">
                <a:solidFill>
                  <a:schemeClr val="bg1"/>
                </a:solidFill>
              </a:rPr>
              <a:t>Coût de revient = Coût Nomenclature + </a:t>
            </a:r>
            <a:r>
              <a:rPr lang="fr-FR" b="1" dirty="0" smtClean="0">
                <a:solidFill>
                  <a:schemeClr val="bg1"/>
                </a:solidFill>
              </a:rPr>
              <a:t>coût </a:t>
            </a:r>
            <a:r>
              <a:rPr lang="fr-FR" b="1" dirty="0">
                <a:solidFill>
                  <a:schemeClr val="bg1"/>
                </a:solidFill>
              </a:rPr>
              <a:t>de fabrication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fr-FR" b="1" dirty="0">
                <a:solidFill>
                  <a:schemeClr val="bg1"/>
                </a:solidFill>
              </a:rPr>
              <a:t>PVI = prix de vente industriel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fr-FR" b="1" dirty="0">
                <a:solidFill>
                  <a:schemeClr val="bg1"/>
                </a:solidFill>
              </a:rPr>
              <a:t>Prix détaillant = PVI x K détaillant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fr-FR" b="1" dirty="0">
                <a:solidFill>
                  <a:schemeClr val="bg1"/>
                </a:solidFill>
              </a:rPr>
              <a:t>Marge </a:t>
            </a:r>
            <a:r>
              <a:rPr lang="fr-FR" b="1" dirty="0" smtClean="0">
                <a:solidFill>
                  <a:schemeClr val="bg1"/>
                </a:solidFill>
              </a:rPr>
              <a:t>(brute) en </a:t>
            </a:r>
            <a:r>
              <a:rPr lang="fr-FR" b="1" dirty="0">
                <a:solidFill>
                  <a:schemeClr val="bg1"/>
                </a:solidFill>
              </a:rPr>
              <a:t>€uro = PVI – CRI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fr-FR" b="1" dirty="0">
                <a:solidFill>
                  <a:schemeClr val="bg1"/>
                </a:solidFill>
              </a:rPr>
              <a:t>Taux de marge en % = </a:t>
            </a:r>
            <a:r>
              <a:rPr lang="fr-FR" b="1" dirty="0" smtClean="0">
                <a:solidFill>
                  <a:schemeClr val="bg1"/>
                </a:solidFill>
              </a:rPr>
              <a:t>(Marge </a:t>
            </a:r>
            <a:r>
              <a:rPr lang="fr-FR" b="1" dirty="0">
                <a:solidFill>
                  <a:schemeClr val="bg1"/>
                </a:solidFill>
              </a:rPr>
              <a:t>en €uro / </a:t>
            </a:r>
            <a:r>
              <a:rPr lang="fr-FR" b="1" dirty="0" smtClean="0">
                <a:solidFill>
                  <a:schemeClr val="bg1"/>
                </a:solidFill>
              </a:rPr>
              <a:t>CRI)  </a:t>
            </a:r>
            <a:r>
              <a:rPr lang="fr-FR" b="1" dirty="0">
                <a:solidFill>
                  <a:schemeClr val="bg1"/>
                </a:solidFill>
              </a:rPr>
              <a:t>x 100</a:t>
            </a:r>
          </a:p>
          <a:p>
            <a:pPr marL="342900" indent="-342900">
              <a:spcBef>
                <a:spcPct val="50000"/>
              </a:spcBef>
            </a:pPr>
            <a:endParaRPr lang="fr-FR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8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78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7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7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7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7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7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85" grpId="0" build="p" animBg="1"/>
    </p:bldLst>
  </p:timing>
</p:sld>
</file>

<file path=ppt/theme/theme1.xml><?xml version="1.0" encoding="utf-8"?>
<a:theme xmlns:a="http://schemas.openxmlformats.org/drawingml/2006/main" name="Présentation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1293</TotalTime>
  <Words>170</Words>
  <Application>Microsoft Office PowerPoint</Application>
  <PresentationFormat>Affichage à l'écran (4:3)</PresentationFormat>
  <Paragraphs>27</Paragraphs>
  <Slides>2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  <vt:variant>
        <vt:lpstr>Diaporamas personnalisés</vt:lpstr>
      </vt:variant>
      <vt:variant>
        <vt:i4>8</vt:i4>
      </vt:variant>
    </vt:vector>
  </HeadingPairs>
  <TitlesOfParts>
    <vt:vector size="13" baseType="lpstr">
      <vt:lpstr>Arial</vt:lpstr>
      <vt:lpstr>Calibri</vt:lpstr>
      <vt:lpstr>Présentation1</vt:lpstr>
      <vt:lpstr>Présentation PowerPoint</vt:lpstr>
      <vt:lpstr>Présentation PowerPoint</vt:lpstr>
      <vt:lpstr>QUEL prix</vt:lpstr>
      <vt:lpstr>exemple de calcul de prix</vt:lpstr>
      <vt:lpstr>approches prix</vt:lpstr>
      <vt:lpstr>exemples de calculs de PVI et M</vt:lpstr>
      <vt:lpstr>les différents coûts</vt:lpstr>
      <vt:lpstr>fiches de calcul du CR</vt:lpstr>
      <vt:lpstr>rentabilité</vt:lpstr>
      <vt:lpstr>calcul cmin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TPCOUT DE REVIENT</dc:title>
  <dc:creator>dominique duc</dc:creator>
  <cp:lastModifiedBy>ddom</cp:lastModifiedBy>
  <cp:revision>70</cp:revision>
  <dcterms:created xsi:type="dcterms:W3CDTF">2012-05-14T14:10:53Z</dcterms:created>
  <dcterms:modified xsi:type="dcterms:W3CDTF">2012-11-28T13:26:26Z</dcterms:modified>
</cp:coreProperties>
</file>