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88" r:id="rId2"/>
    <p:sldId id="284" r:id="rId3"/>
    <p:sldId id="285" r:id="rId4"/>
    <p:sldId id="286" r:id="rId5"/>
    <p:sldId id="287" r:id="rId6"/>
    <p:sldId id="279" r:id="rId7"/>
    <p:sldId id="267" r:id="rId8"/>
    <p:sldId id="260" r:id="rId9"/>
    <p:sldId id="264" r:id="rId10"/>
    <p:sldId id="268" r:id="rId11"/>
    <p:sldId id="269" r:id="rId12"/>
    <p:sldId id="270" r:id="rId13"/>
    <p:sldId id="271" r:id="rId14"/>
    <p:sldId id="272" r:id="rId15"/>
    <p:sldId id="280" r:id="rId16"/>
    <p:sldId id="277" r:id="rId17"/>
    <p:sldId id="283" r:id="rId18"/>
    <p:sldId id="266" r:id="rId19"/>
    <p:sldId id="265" r:id="rId20"/>
    <p:sldId id="276" r:id="rId21"/>
  </p:sldIdLst>
  <p:sldSz cx="9144000" cy="6858000" type="screen4x3"/>
  <p:notesSz cx="6858000" cy="9144000"/>
  <p:embeddedFontLst>
    <p:embeddedFont>
      <p:font typeface="Calibri" pitchFamily="34" charset="0"/>
      <p:regular r:id="rId23"/>
      <p:bold r:id="rId24"/>
      <p:italic r:id="rId25"/>
      <p:boldItalic r:id="rId26"/>
    </p:embeddedFont>
  </p:embeddedFontLst>
  <p:custShowLst>
    <p:custShow name="QUEL prix" id="0">
      <p:sldLst>
        <p:sld r:id="rId11"/>
        <p:sld r:id="rId12"/>
        <p:sld r:id="rId15"/>
      </p:sldLst>
    </p:custShow>
    <p:custShow name="exemple de calcul de prix" id="1">
      <p:sldLst>
        <p:sld r:id="rId13"/>
        <p:sld r:id="rId14"/>
      </p:sldLst>
    </p:custShow>
    <p:custShow name="approches prix" id="2">
      <p:sldLst>
        <p:sld r:id="rId7"/>
      </p:sldLst>
    </p:custShow>
    <p:custShow name="exemples de calculs de PVI et M" id="3">
      <p:sldLst>
        <p:sld r:id="rId13"/>
        <p:sld r:id="rId14"/>
      </p:sldLst>
    </p:custShow>
    <p:custShow name="les différents coûts" id="4">
      <p:sldLst>
        <p:sld r:id="rId8"/>
        <p:sld r:id="rId9"/>
        <p:sld r:id="rId10"/>
      </p:sldLst>
    </p:custShow>
    <p:custShow name="fiches de calcul du CR" id="5">
      <p:sldLst>
        <p:sld r:id="rId16"/>
        <p:sld r:id="rId17"/>
      </p:sldLst>
    </p:custShow>
    <p:custShow name="rentabilité" id="6">
      <p:sldLst>
        <p:sld r:id="rId19"/>
        <p:sld r:id="rId18"/>
        <p:sld r:id="rId20"/>
      </p:sldLst>
    </p:custShow>
    <p:custShow name="calcul cmin" id="7">
      <p:sldLst>
        <p:sld r:id="rId21"/>
      </p:sldLst>
    </p:custShow>
  </p:custShow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inique duc" initials="d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96" autoAdjust="0"/>
    <p:restoredTop sz="90557" autoAdjust="0"/>
  </p:normalViewPr>
  <p:slideViewPr>
    <p:cSldViewPr>
      <p:cViewPr>
        <p:scale>
          <a:sx n="80" d="100"/>
          <a:sy n="80" d="100"/>
        </p:scale>
        <p:origin x="-1094"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9FD50-2178-4CCD-8962-54199086100C}"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fr-FR"/>
        </a:p>
      </dgm:t>
    </dgm:pt>
    <dgm:pt modelId="{DF7D45BA-EC0E-4224-9F7A-664F976C3C35}">
      <dgm:prSet phldrT="[Texte]"/>
      <dgm:spPr/>
      <dgm:t>
        <a:bodyPr/>
        <a:lstStyle/>
        <a:p>
          <a:pPr marL="57150" indent="0" defTabSz="444500">
            <a:lnSpc>
              <a:spcPct val="90000"/>
            </a:lnSpc>
            <a:spcBef>
              <a:spcPct val="0"/>
            </a:spcBef>
            <a:spcAft>
              <a:spcPct val="15000"/>
            </a:spcAft>
            <a:buNone/>
          </a:pPr>
          <a:r>
            <a:rPr lang="fr-FR" dirty="0" smtClean="0"/>
            <a:t>Gamme de montage</a:t>
          </a:r>
          <a:endParaRPr lang="fr-FR" dirty="0"/>
        </a:p>
      </dgm:t>
    </dgm:pt>
    <dgm:pt modelId="{AA7E1990-AF30-4AB7-83E3-5FEABB4A2145}" type="parTrans" cxnId="{32D0B444-4459-4C34-9EA7-FBA269743A75}">
      <dgm:prSet/>
      <dgm:spPr/>
      <dgm:t>
        <a:bodyPr/>
        <a:lstStyle/>
        <a:p>
          <a:endParaRPr lang="fr-FR"/>
        </a:p>
      </dgm:t>
    </dgm:pt>
    <dgm:pt modelId="{EDE56AE1-19BD-4075-BDC9-71411D78C3C5}" type="sibTrans" cxnId="{32D0B444-4459-4C34-9EA7-FBA269743A75}">
      <dgm:prSet/>
      <dgm:spPr/>
      <dgm:t>
        <a:bodyPr/>
        <a:lstStyle/>
        <a:p>
          <a:endParaRPr lang="fr-FR"/>
        </a:p>
      </dgm:t>
    </dgm:pt>
    <dgm:pt modelId="{811F5104-6FED-43DB-A5CD-8E954A1C216A}">
      <dgm:prSet phldrT="[Texte]"/>
      <dgm:spPr/>
      <dgm:t>
        <a:bodyPr/>
        <a:lstStyle/>
        <a:p>
          <a:pPr marL="57150" indent="0" defTabSz="444500">
            <a:lnSpc>
              <a:spcPct val="90000"/>
            </a:lnSpc>
            <a:spcBef>
              <a:spcPct val="0"/>
            </a:spcBef>
            <a:spcAft>
              <a:spcPct val="15000"/>
            </a:spcAft>
            <a:buNone/>
          </a:pPr>
          <a:r>
            <a:rPr lang="fr-FR" b="0" dirty="0" smtClean="0"/>
            <a:t>Temps de fabrication</a:t>
          </a:r>
          <a:endParaRPr lang="fr-FR" b="0" dirty="0"/>
        </a:p>
      </dgm:t>
    </dgm:pt>
    <dgm:pt modelId="{E073490A-12DE-4FE4-AC01-CE5742DB6D6D}" type="parTrans" cxnId="{A543978D-3C99-41FC-BC76-E17FE9D59573}">
      <dgm:prSet/>
      <dgm:spPr/>
      <dgm:t>
        <a:bodyPr/>
        <a:lstStyle/>
        <a:p>
          <a:endParaRPr lang="fr-FR"/>
        </a:p>
      </dgm:t>
    </dgm:pt>
    <dgm:pt modelId="{D7F81BBC-3C6C-4FD0-8AE7-E4CFA164CFF2}" type="sibTrans" cxnId="{A543978D-3C99-41FC-BC76-E17FE9D59573}">
      <dgm:prSet/>
      <dgm:spPr/>
      <dgm:t>
        <a:bodyPr/>
        <a:lstStyle/>
        <a:p>
          <a:endParaRPr lang="fr-FR"/>
        </a:p>
      </dgm:t>
    </dgm:pt>
    <dgm:pt modelId="{B0CC0436-EF91-4549-A9F3-8012D752A001}">
      <dgm:prSet phldrT="[Texte]"/>
      <dgm:spPr/>
      <dgm:t>
        <a:bodyPr/>
        <a:lstStyle/>
        <a:p>
          <a:r>
            <a:rPr lang="fr-FR" b="1" dirty="0" smtClean="0"/>
            <a:t>Coût des matières</a:t>
          </a:r>
          <a:endParaRPr lang="fr-FR" b="1" dirty="0"/>
        </a:p>
      </dgm:t>
    </dgm:pt>
    <dgm:pt modelId="{60ED659D-B9C2-4FBA-B203-828DABBDFEB7}" type="parTrans" cxnId="{84E8829A-1364-43AF-8441-605C6F190A3F}">
      <dgm:prSet/>
      <dgm:spPr/>
      <dgm:t>
        <a:bodyPr/>
        <a:lstStyle/>
        <a:p>
          <a:endParaRPr lang="fr-FR"/>
        </a:p>
      </dgm:t>
    </dgm:pt>
    <dgm:pt modelId="{EA0B1176-7840-453A-BB60-1EABD23485AF}" type="sibTrans" cxnId="{84E8829A-1364-43AF-8441-605C6F190A3F}">
      <dgm:prSet/>
      <dgm:spPr/>
      <dgm:t>
        <a:bodyPr/>
        <a:lstStyle/>
        <a:p>
          <a:endParaRPr lang="fr-FR"/>
        </a:p>
      </dgm:t>
    </dgm:pt>
    <dgm:pt modelId="{F81AE6E0-499A-4E15-8ABE-3D9149B4B848}">
      <dgm:prSet phldrT="[Texte]"/>
      <dgm:spPr/>
      <dgm:t>
        <a:bodyPr/>
        <a:lstStyle/>
        <a:p>
          <a:pPr marL="57150" indent="0" defTabSz="488950">
            <a:lnSpc>
              <a:spcPct val="90000"/>
            </a:lnSpc>
            <a:spcBef>
              <a:spcPct val="0"/>
            </a:spcBef>
            <a:spcAft>
              <a:spcPct val="15000"/>
            </a:spcAft>
            <a:buNone/>
          </a:pPr>
          <a:r>
            <a:rPr lang="fr-FR" dirty="0" smtClean="0"/>
            <a:t>Quantification des composants</a:t>
          </a:r>
          <a:endParaRPr lang="fr-FR" dirty="0"/>
        </a:p>
      </dgm:t>
    </dgm:pt>
    <dgm:pt modelId="{0806584F-8E4E-427D-BDBA-5D1A9E6F05B6}" type="parTrans" cxnId="{38711DD6-E285-45BF-8BEC-E66AE661EF43}">
      <dgm:prSet/>
      <dgm:spPr/>
      <dgm:t>
        <a:bodyPr/>
        <a:lstStyle/>
        <a:p>
          <a:endParaRPr lang="fr-FR"/>
        </a:p>
      </dgm:t>
    </dgm:pt>
    <dgm:pt modelId="{CEFBE195-1556-4D76-B958-7B8045EB0BDF}" type="sibTrans" cxnId="{38711DD6-E285-45BF-8BEC-E66AE661EF43}">
      <dgm:prSet/>
      <dgm:spPr/>
      <dgm:t>
        <a:bodyPr/>
        <a:lstStyle/>
        <a:p>
          <a:endParaRPr lang="fr-FR"/>
        </a:p>
      </dgm:t>
    </dgm:pt>
    <dgm:pt modelId="{2B4A0F9D-0C97-4B0E-8803-114434E15C5E}">
      <dgm:prSet phldrT="[Texte]"/>
      <dgm:spPr/>
      <dgm:t>
        <a:bodyPr/>
        <a:lstStyle/>
        <a:p>
          <a:r>
            <a:rPr lang="fr-FR" b="1" dirty="0" smtClean="0"/>
            <a:t>Marge Brute</a:t>
          </a:r>
          <a:endParaRPr lang="fr-FR" dirty="0"/>
        </a:p>
      </dgm:t>
    </dgm:pt>
    <dgm:pt modelId="{324D2852-9EAE-433B-B8D7-B125EEEF3097}" type="parTrans" cxnId="{0BE69614-7ED4-463A-91EB-DB59D4534C30}">
      <dgm:prSet/>
      <dgm:spPr/>
      <dgm:t>
        <a:bodyPr/>
        <a:lstStyle/>
        <a:p>
          <a:endParaRPr lang="fr-FR"/>
        </a:p>
      </dgm:t>
    </dgm:pt>
    <dgm:pt modelId="{FD0CA49F-2AD5-4217-AF24-01B26D658EAB}" type="sibTrans" cxnId="{0BE69614-7ED4-463A-91EB-DB59D4534C30}">
      <dgm:prSet/>
      <dgm:spPr/>
      <dgm:t>
        <a:bodyPr/>
        <a:lstStyle/>
        <a:p>
          <a:endParaRPr lang="fr-FR"/>
        </a:p>
      </dgm:t>
    </dgm:pt>
    <dgm:pt modelId="{CDF37E51-4777-4591-B715-5CBED8E7C4D5}">
      <dgm:prSet phldrT="[Texte]"/>
      <dgm:spPr/>
      <dgm:t>
        <a:bodyPr/>
        <a:lstStyle/>
        <a:p>
          <a:r>
            <a:rPr lang="fr-FR" b="1" dirty="0" smtClean="0"/>
            <a:t>Frais de fabrication</a:t>
          </a:r>
        </a:p>
        <a:p>
          <a:r>
            <a:rPr lang="fr-FR" dirty="0" smtClean="0"/>
            <a:t>(coût minute)</a:t>
          </a:r>
          <a:endParaRPr lang="fr-FR" dirty="0"/>
        </a:p>
      </dgm:t>
    </dgm:pt>
    <dgm:pt modelId="{1899059F-0620-4547-BC51-8DA137A87FD6}" type="parTrans" cxnId="{01F24DCC-A3B6-4223-B173-B4A983903726}">
      <dgm:prSet/>
      <dgm:spPr/>
      <dgm:t>
        <a:bodyPr/>
        <a:lstStyle/>
        <a:p>
          <a:endParaRPr lang="fr-FR"/>
        </a:p>
      </dgm:t>
    </dgm:pt>
    <dgm:pt modelId="{85090969-78D8-4FA0-AB8F-CC5023470042}" type="sibTrans" cxnId="{01F24DCC-A3B6-4223-B173-B4A983903726}">
      <dgm:prSet/>
      <dgm:spPr/>
      <dgm:t>
        <a:bodyPr/>
        <a:lstStyle/>
        <a:p>
          <a:endParaRPr lang="fr-FR"/>
        </a:p>
      </dgm:t>
    </dgm:pt>
    <dgm:pt modelId="{853994E1-13FF-4CA9-A6D1-FD5DFBABC18B}">
      <dgm:prSet phldrT="[Texte]"/>
      <dgm:spPr/>
      <dgm:t>
        <a:bodyPr/>
        <a:lstStyle/>
        <a:p>
          <a:pPr marL="57150" indent="0" defTabSz="444500">
            <a:lnSpc>
              <a:spcPct val="90000"/>
            </a:lnSpc>
            <a:spcBef>
              <a:spcPct val="0"/>
            </a:spcBef>
            <a:spcAft>
              <a:spcPct val="15000"/>
            </a:spcAft>
            <a:buNone/>
          </a:pPr>
          <a:r>
            <a:rPr lang="fr-FR" dirty="0" smtClean="0"/>
            <a:t>Investissements (matériels et outillages) </a:t>
          </a:r>
          <a:endParaRPr lang="fr-FR" dirty="0"/>
        </a:p>
      </dgm:t>
    </dgm:pt>
    <dgm:pt modelId="{6EA842C5-61A6-48DC-B06F-20E3ADA35ACA}" type="parTrans" cxnId="{A11D965E-FFCB-47C5-A62A-5AFF5988F793}">
      <dgm:prSet/>
      <dgm:spPr/>
      <dgm:t>
        <a:bodyPr/>
        <a:lstStyle/>
        <a:p>
          <a:endParaRPr lang="fr-FR"/>
        </a:p>
      </dgm:t>
    </dgm:pt>
    <dgm:pt modelId="{DB3BF01C-9420-4D80-9D5B-392E04A2AA60}" type="sibTrans" cxnId="{A11D965E-FFCB-47C5-A62A-5AFF5988F793}">
      <dgm:prSet/>
      <dgm:spPr/>
      <dgm:t>
        <a:bodyPr/>
        <a:lstStyle/>
        <a:p>
          <a:endParaRPr lang="fr-FR"/>
        </a:p>
      </dgm:t>
    </dgm:pt>
    <dgm:pt modelId="{6C94A907-D2E3-4B4D-8D0C-A64933EFDEF7}">
      <dgm:prSet phldrT="[Texte]"/>
      <dgm:spPr/>
      <dgm:t>
        <a:bodyPr/>
        <a:lstStyle/>
        <a:p>
          <a:pPr marL="57150" indent="0" defTabSz="488950">
            <a:lnSpc>
              <a:spcPct val="90000"/>
            </a:lnSpc>
            <a:spcBef>
              <a:spcPct val="0"/>
            </a:spcBef>
            <a:spcAft>
              <a:spcPct val="15000"/>
            </a:spcAft>
            <a:buNone/>
          </a:pPr>
          <a:r>
            <a:rPr lang="fr-FR" dirty="0" smtClean="0"/>
            <a:t>Frais de gestion (stockage, commandes)</a:t>
          </a:r>
          <a:endParaRPr lang="fr-FR" dirty="0"/>
        </a:p>
      </dgm:t>
    </dgm:pt>
    <dgm:pt modelId="{9715ECED-1E25-414A-99C1-486E545DB56C}" type="parTrans" cxnId="{67534D9A-554B-4245-9689-7FE310A184A0}">
      <dgm:prSet/>
      <dgm:spPr/>
      <dgm:t>
        <a:bodyPr/>
        <a:lstStyle/>
        <a:p>
          <a:endParaRPr lang="fr-FR"/>
        </a:p>
      </dgm:t>
    </dgm:pt>
    <dgm:pt modelId="{3B44256B-899D-4409-90EB-4ADAE19489EF}" type="sibTrans" cxnId="{67534D9A-554B-4245-9689-7FE310A184A0}">
      <dgm:prSet/>
      <dgm:spPr/>
      <dgm:t>
        <a:bodyPr/>
        <a:lstStyle/>
        <a:p>
          <a:endParaRPr lang="fr-FR"/>
        </a:p>
      </dgm:t>
    </dgm:pt>
    <dgm:pt modelId="{E8F0054B-4911-40F7-BC5F-FF415C788867}">
      <dgm:prSet phldrT="[Texte]"/>
      <dgm:spPr/>
      <dgm:t>
        <a:bodyPr/>
        <a:lstStyle/>
        <a:p>
          <a:pPr marL="57150" marR="0" indent="0" defTabSz="444500" eaLnBrk="1" fontAlgn="auto" latinLnBrk="0" hangingPunct="1">
            <a:lnSpc>
              <a:spcPct val="90000"/>
            </a:lnSpc>
            <a:spcBef>
              <a:spcPct val="0"/>
            </a:spcBef>
            <a:spcAft>
              <a:spcPct val="15000"/>
            </a:spcAft>
            <a:buClrTx/>
            <a:buSzTx/>
            <a:buFontTx/>
            <a:buNone/>
            <a:tabLst/>
            <a:defRPr/>
          </a:pPr>
          <a:r>
            <a:rPr lang="fr-FR" dirty="0" smtClean="0"/>
            <a:t>Frais de sous-traitance</a:t>
          </a:r>
          <a:endParaRPr lang="fr-FR" dirty="0"/>
        </a:p>
      </dgm:t>
    </dgm:pt>
    <dgm:pt modelId="{BA605C53-3C20-4A66-9AC1-3B7B65CDCEAF}" type="parTrans" cxnId="{73F649EC-80CD-4863-981C-B06D1F23DD4E}">
      <dgm:prSet/>
      <dgm:spPr/>
      <dgm:t>
        <a:bodyPr/>
        <a:lstStyle/>
        <a:p>
          <a:endParaRPr lang="fr-FR"/>
        </a:p>
      </dgm:t>
    </dgm:pt>
    <dgm:pt modelId="{A6E177F1-C2DB-45D4-9979-F438514379A6}" type="sibTrans" cxnId="{73F649EC-80CD-4863-981C-B06D1F23DD4E}">
      <dgm:prSet/>
      <dgm:spPr/>
      <dgm:t>
        <a:bodyPr/>
        <a:lstStyle/>
        <a:p>
          <a:endParaRPr lang="fr-FR"/>
        </a:p>
      </dgm:t>
    </dgm:pt>
    <dgm:pt modelId="{628B22F2-4D7C-4278-9F48-9D041DC84647}">
      <dgm:prSet phldrT="[Texte]"/>
      <dgm:spPr/>
      <dgm:t>
        <a:bodyPr/>
        <a:lstStyle/>
        <a:p>
          <a:r>
            <a:rPr lang="fr-FR" dirty="0" smtClean="0"/>
            <a:t>Frais de distribution</a:t>
          </a:r>
          <a:endParaRPr lang="fr-FR" dirty="0"/>
        </a:p>
      </dgm:t>
    </dgm:pt>
    <dgm:pt modelId="{28DE76CC-F4A7-46CA-B296-3705BF42567B}" type="parTrans" cxnId="{B3DBF08B-4C7F-49A0-B2CC-17E4302E9656}">
      <dgm:prSet/>
      <dgm:spPr/>
      <dgm:t>
        <a:bodyPr/>
        <a:lstStyle/>
        <a:p>
          <a:endParaRPr lang="fr-FR"/>
        </a:p>
      </dgm:t>
    </dgm:pt>
    <dgm:pt modelId="{1CD51312-B932-43F6-B066-AFE14E13BA74}" type="sibTrans" cxnId="{B3DBF08B-4C7F-49A0-B2CC-17E4302E9656}">
      <dgm:prSet/>
      <dgm:spPr/>
      <dgm:t>
        <a:bodyPr/>
        <a:lstStyle/>
        <a:p>
          <a:endParaRPr lang="fr-FR"/>
        </a:p>
      </dgm:t>
    </dgm:pt>
    <dgm:pt modelId="{6F2ED04F-A4AD-4B51-B9C1-3A72C24FE9F5}">
      <dgm:prSet phldrT="[Texte]"/>
      <dgm:spPr/>
      <dgm:t>
        <a:bodyPr/>
        <a:lstStyle/>
        <a:p>
          <a:r>
            <a:rPr lang="fr-FR" dirty="0" smtClean="0"/>
            <a:t>Bénéfice escompté</a:t>
          </a:r>
          <a:endParaRPr lang="fr-FR" dirty="0"/>
        </a:p>
      </dgm:t>
    </dgm:pt>
    <dgm:pt modelId="{9F3535CD-CB57-41D8-9697-8619FD136180}" type="parTrans" cxnId="{CC9F6761-D3D2-4103-9835-DA2DCF9E4D3A}">
      <dgm:prSet/>
      <dgm:spPr/>
      <dgm:t>
        <a:bodyPr/>
        <a:lstStyle/>
        <a:p>
          <a:endParaRPr lang="fr-FR"/>
        </a:p>
      </dgm:t>
    </dgm:pt>
    <dgm:pt modelId="{611E393A-D547-401A-B7A0-5F95046616D0}" type="sibTrans" cxnId="{CC9F6761-D3D2-4103-9835-DA2DCF9E4D3A}">
      <dgm:prSet/>
      <dgm:spPr/>
      <dgm:t>
        <a:bodyPr/>
        <a:lstStyle/>
        <a:p>
          <a:endParaRPr lang="fr-FR"/>
        </a:p>
      </dgm:t>
    </dgm:pt>
    <dgm:pt modelId="{AD831D0B-5A4B-4B3E-B918-989EFB718332}">
      <dgm:prSet phldrT="[Texte]"/>
      <dgm:spPr/>
      <dgm:t>
        <a:bodyPr/>
        <a:lstStyle/>
        <a:p>
          <a:pPr marL="57150" marR="0" indent="0" defTabSz="444500" eaLnBrk="1" fontAlgn="auto" latinLnBrk="0" hangingPunct="1">
            <a:lnSpc>
              <a:spcPct val="90000"/>
            </a:lnSpc>
            <a:spcBef>
              <a:spcPct val="0"/>
            </a:spcBef>
            <a:spcAft>
              <a:spcPct val="15000"/>
            </a:spcAft>
            <a:buClrTx/>
            <a:buSzTx/>
            <a:buFontTx/>
            <a:buNone/>
            <a:tabLst/>
            <a:defRPr/>
          </a:pPr>
          <a:r>
            <a:rPr lang="fr-FR" dirty="0" smtClean="0"/>
            <a:t>Charges diverses</a:t>
          </a:r>
          <a:endParaRPr lang="fr-FR" dirty="0"/>
        </a:p>
      </dgm:t>
    </dgm:pt>
    <dgm:pt modelId="{518AD489-35CC-4014-ACCC-CFFCAD95ABD6}" type="parTrans" cxnId="{DF508AF6-CE42-4023-8CAF-BE193A2CA49E}">
      <dgm:prSet/>
      <dgm:spPr/>
      <dgm:t>
        <a:bodyPr/>
        <a:lstStyle/>
        <a:p>
          <a:endParaRPr lang="fr-FR"/>
        </a:p>
      </dgm:t>
    </dgm:pt>
    <dgm:pt modelId="{868C1503-7DDA-4CC8-8DAD-914A679332A0}" type="sibTrans" cxnId="{DF508AF6-CE42-4023-8CAF-BE193A2CA49E}">
      <dgm:prSet/>
      <dgm:spPr/>
      <dgm:t>
        <a:bodyPr/>
        <a:lstStyle/>
        <a:p>
          <a:endParaRPr lang="fr-FR"/>
        </a:p>
      </dgm:t>
    </dgm:pt>
    <dgm:pt modelId="{436814D0-1972-48DA-A9E1-34909FB7A094}">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Mesure des surfaces</a:t>
          </a:r>
        </a:p>
        <a:p>
          <a:pPr marL="57150" indent="0" defTabSz="488950">
            <a:lnSpc>
              <a:spcPct val="90000"/>
            </a:lnSpc>
            <a:spcBef>
              <a:spcPct val="0"/>
            </a:spcBef>
            <a:spcAft>
              <a:spcPct val="15000"/>
            </a:spcAft>
            <a:buNone/>
          </a:pPr>
          <a:r>
            <a:rPr lang="fr-FR" dirty="0" smtClean="0"/>
            <a:t>Estimation des besoins (pertes comprises)</a:t>
          </a:r>
          <a:endParaRPr lang="fr-FR" dirty="0"/>
        </a:p>
      </dgm:t>
    </dgm:pt>
    <dgm:pt modelId="{F607AFBB-3F18-43C8-99C7-4A96AC97E955}" type="parTrans" cxnId="{D7EA5147-CA76-4D98-A864-1206F8290F49}">
      <dgm:prSet/>
      <dgm:spPr/>
      <dgm:t>
        <a:bodyPr/>
        <a:lstStyle/>
        <a:p>
          <a:endParaRPr lang="fr-FR"/>
        </a:p>
      </dgm:t>
    </dgm:pt>
    <dgm:pt modelId="{07434BD1-DEA6-4E89-8EB4-AF30141A6860}" type="sibTrans" cxnId="{D7EA5147-CA76-4D98-A864-1206F8290F49}">
      <dgm:prSet/>
      <dgm:spPr/>
      <dgm:t>
        <a:bodyPr/>
        <a:lstStyle/>
        <a:p>
          <a:endParaRPr lang="fr-FR"/>
        </a:p>
      </dgm:t>
    </dgm:pt>
    <dgm:pt modelId="{1454EE1B-DAF7-41DB-B118-3CA4A088F1FC}" type="pres">
      <dgm:prSet presAssocID="{ED59FD50-2178-4CCD-8962-54199086100C}" presName="Name0" presStyleCnt="0">
        <dgm:presLayoutVars>
          <dgm:chMax val="7"/>
          <dgm:dir/>
          <dgm:animLvl val="lvl"/>
          <dgm:resizeHandles val="exact"/>
        </dgm:presLayoutVars>
      </dgm:prSet>
      <dgm:spPr/>
      <dgm:t>
        <a:bodyPr/>
        <a:lstStyle/>
        <a:p>
          <a:endParaRPr lang="fr-FR"/>
        </a:p>
      </dgm:t>
    </dgm:pt>
    <dgm:pt modelId="{DBF0DD9A-1673-46FC-9369-908B31642FE0}" type="pres">
      <dgm:prSet presAssocID="{CDF37E51-4777-4591-B715-5CBED8E7C4D5}" presName="circle1" presStyleLbl="node1" presStyleIdx="0" presStyleCnt="3"/>
      <dgm:spPr/>
    </dgm:pt>
    <dgm:pt modelId="{B9F18BD8-4925-4316-929A-6FEC77817F84}" type="pres">
      <dgm:prSet presAssocID="{CDF37E51-4777-4591-B715-5CBED8E7C4D5}" presName="space" presStyleCnt="0"/>
      <dgm:spPr/>
    </dgm:pt>
    <dgm:pt modelId="{8A9E6890-4E6E-4565-9CDB-05FA146B9BE2}" type="pres">
      <dgm:prSet presAssocID="{CDF37E51-4777-4591-B715-5CBED8E7C4D5}" presName="rect1" presStyleLbl="alignAcc1" presStyleIdx="0" presStyleCnt="3"/>
      <dgm:spPr/>
      <dgm:t>
        <a:bodyPr/>
        <a:lstStyle/>
        <a:p>
          <a:endParaRPr lang="fr-FR"/>
        </a:p>
      </dgm:t>
    </dgm:pt>
    <dgm:pt modelId="{6775EDB6-3468-4756-B6EA-C064CE457FD0}" type="pres">
      <dgm:prSet presAssocID="{B0CC0436-EF91-4549-A9F3-8012D752A001}" presName="vertSpace2" presStyleLbl="node1" presStyleIdx="0" presStyleCnt="3"/>
      <dgm:spPr/>
    </dgm:pt>
    <dgm:pt modelId="{F5A71EDB-6EDC-40DD-A7AE-CC36644D99A3}" type="pres">
      <dgm:prSet presAssocID="{B0CC0436-EF91-4549-A9F3-8012D752A001}" presName="circle2" presStyleLbl="node1" presStyleIdx="1" presStyleCnt="3"/>
      <dgm:spPr/>
    </dgm:pt>
    <dgm:pt modelId="{1E956BD8-8F1F-4FCA-AAC9-153C8F76CA2E}" type="pres">
      <dgm:prSet presAssocID="{B0CC0436-EF91-4549-A9F3-8012D752A001}" presName="rect2" presStyleLbl="alignAcc1" presStyleIdx="1" presStyleCnt="3"/>
      <dgm:spPr/>
      <dgm:t>
        <a:bodyPr/>
        <a:lstStyle/>
        <a:p>
          <a:endParaRPr lang="fr-FR"/>
        </a:p>
      </dgm:t>
    </dgm:pt>
    <dgm:pt modelId="{33412508-57D5-4CE4-90A5-EB1F27C2E263}" type="pres">
      <dgm:prSet presAssocID="{2B4A0F9D-0C97-4B0E-8803-114434E15C5E}" presName="vertSpace3" presStyleLbl="node1" presStyleIdx="1" presStyleCnt="3"/>
      <dgm:spPr/>
    </dgm:pt>
    <dgm:pt modelId="{F6C602C8-33D0-4612-AA43-CCE89927D1DD}" type="pres">
      <dgm:prSet presAssocID="{2B4A0F9D-0C97-4B0E-8803-114434E15C5E}" presName="circle3" presStyleLbl="node1" presStyleIdx="2" presStyleCnt="3"/>
      <dgm:spPr/>
    </dgm:pt>
    <dgm:pt modelId="{1E0471B6-8C34-40B2-8367-57F6A40D3608}" type="pres">
      <dgm:prSet presAssocID="{2B4A0F9D-0C97-4B0E-8803-114434E15C5E}" presName="rect3" presStyleLbl="alignAcc1" presStyleIdx="2" presStyleCnt="3"/>
      <dgm:spPr/>
      <dgm:t>
        <a:bodyPr/>
        <a:lstStyle/>
        <a:p>
          <a:endParaRPr lang="fr-FR"/>
        </a:p>
      </dgm:t>
    </dgm:pt>
    <dgm:pt modelId="{475E5ADD-2212-4AB4-993F-83325654C517}" type="pres">
      <dgm:prSet presAssocID="{CDF37E51-4777-4591-B715-5CBED8E7C4D5}" presName="rect1ParTx" presStyleLbl="alignAcc1" presStyleIdx="2" presStyleCnt="3">
        <dgm:presLayoutVars>
          <dgm:chMax val="1"/>
          <dgm:bulletEnabled val="1"/>
        </dgm:presLayoutVars>
      </dgm:prSet>
      <dgm:spPr/>
      <dgm:t>
        <a:bodyPr/>
        <a:lstStyle/>
        <a:p>
          <a:endParaRPr lang="fr-FR"/>
        </a:p>
      </dgm:t>
    </dgm:pt>
    <dgm:pt modelId="{D65CB724-96DE-4990-A795-AF2A2CAA61FE}" type="pres">
      <dgm:prSet presAssocID="{CDF37E51-4777-4591-B715-5CBED8E7C4D5}" presName="rect1ChTx" presStyleLbl="alignAcc1" presStyleIdx="2" presStyleCnt="3">
        <dgm:presLayoutVars>
          <dgm:bulletEnabled val="1"/>
        </dgm:presLayoutVars>
      </dgm:prSet>
      <dgm:spPr/>
      <dgm:t>
        <a:bodyPr/>
        <a:lstStyle/>
        <a:p>
          <a:endParaRPr lang="fr-FR"/>
        </a:p>
      </dgm:t>
    </dgm:pt>
    <dgm:pt modelId="{D2E18770-0B01-4014-B37C-63167EC9CB75}" type="pres">
      <dgm:prSet presAssocID="{B0CC0436-EF91-4549-A9F3-8012D752A001}" presName="rect2ParTx" presStyleLbl="alignAcc1" presStyleIdx="2" presStyleCnt="3">
        <dgm:presLayoutVars>
          <dgm:chMax val="1"/>
          <dgm:bulletEnabled val="1"/>
        </dgm:presLayoutVars>
      </dgm:prSet>
      <dgm:spPr/>
      <dgm:t>
        <a:bodyPr/>
        <a:lstStyle/>
        <a:p>
          <a:endParaRPr lang="fr-FR"/>
        </a:p>
      </dgm:t>
    </dgm:pt>
    <dgm:pt modelId="{8A638F14-2411-4041-B775-C0B757F017FB}" type="pres">
      <dgm:prSet presAssocID="{B0CC0436-EF91-4549-A9F3-8012D752A001}" presName="rect2ChTx" presStyleLbl="alignAcc1" presStyleIdx="2" presStyleCnt="3">
        <dgm:presLayoutVars>
          <dgm:bulletEnabled val="1"/>
        </dgm:presLayoutVars>
      </dgm:prSet>
      <dgm:spPr/>
      <dgm:t>
        <a:bodyPr/>
        <a:lstStyle/>
        <a:p>
          <a:endParaRPr lang="fr-FR"/>
        </a:p>
      </dgm:t>
    </dgm:pt>
    <dgm:pt modelId="{F68575A3-35B9-4364-A215-85C1D435DF57}" type="pres">
      <dgm:prSet presAssocID="{2B4A0F9D-0C97-4B0E-8803-114434E15C5E}" presName="rect3ParTx" presStyleLbl="alignAcc1" presStyleIdx="2" presStyleCnt="3">
        <dgm:presLayoutVars>
          <dgm:chMax val="1"/>
          <dgm:bulletEnabled val="1"/>
        </dgm:presLayoutVars>
      </dgm:prSet>
      <dgm:spPr/>
      <dgm:t>
        <a:bodyPr/>
        <a:lstStyle/>
        <a:p>
          <a:endParaRPr lang="fr-FR"/>
        </a:p>
      </dgm:t>
    </dgm:pt>
    <dgm:pt modelId="{2F9E891F-CDB3-4917-9BA4-C4622090C526}" type="pres">
      <dgm:prSet presAssocID="{2B4A0F9D-0C97-4B0E-8803-114434E15C5E}" presName="rect3ChTx" presStyleLbl="alignAcc1" presStyleIdx="2" presStyleCnt="3">
        <dgm:presLayoutVars>
          <dgm:bulletEnabled val="1"/>
        </dgm:presLayoutVars>
      </dgm:prSet>
      <dgm:spPr/>
      <dgm:t>
        <a:bodyPr/>
        <a:lstStyle/>
        <a:p>
          <a:endParaRPr lang="fr-FR"/>
        </a:p>
      </dgm:t>
    </dgm:pt>
  </dgm:ptLst>
  <dgm:cxnLst>
    <dgm:cxn modelId="{A543978D-3C99-41FC-BC76-E17FE9D59573}" srcId="{CDF37E51-4777-4591-B715-5CBED8E7C4D5}" destId="{811F5104-6FED-43DB-A5CD-8E954A1C216A}" srcOrd="1" destOrd="0" parTransId="{E073490A-12DE-4FE4-AC01-CE5742DB6D6D}" sibTransId="{D7F81BBC-3C6C-4FD0-8AE7-E4CFA164CFF2}"/>
    <dgm:cxn modelId="{1207E1FD-F845-4A00-B04B-864CC566BC3D}" type="presOf" srcId="{B0CC0436-EF91-4549-A9F3-8012D752A001}" destId="{1E956BD8-8F1F-4FCA-AAC9-153C8F76CA2E}" srcOrd="0" destOrd="0" presId="urn:microsoft.com/office/officeart/2005/8/layout/target3"/>
    <dgm:cxn modelId="{38711DD6-E285-45BF-8BEC-E66AE661EF43}" srcId="{B0CC0436-EF91-4549-A9F3-8012D752A001}" destId="{F81AE6E0-499A-4E15-8ABE-3D9149B4B848}" srcOrd="0" destOrd="0" parTransId="{0806584F-8E4E-427D-BDBA-5D1A9E6F05B6}" sibTransId="{CEFBE195-1556-4D76-B958-7B8045EB0BDF}"/>
    <dgm:cxn modelId="{022F37C9-7363-4B99-9194-66043480EFDE}" type="presOf" srcId="{6F2ED04F-A4AD-4B51-B9C1-3A72C24FE9F5}" destId="{2F9E891F-CDB3-4917-9BA4-C4622090C526}" srcOrd="0" destOrd="1" presId="urn:microsoft.com/office/officeart/2005/8/layout/target3"/>
    <dgm:cxn modelId="{B4AAD63E-7768-4CEF-9C96-747A2F4944BA}" type="presOf" srcId="{CDF37E51-4777-4591-B715-5CBED8E7C4D5}" destId="{475E5ADD-2212-4AB4-993F-83325654C517}" srcOrd="1" destOrd="0" presId="urn:microsoft.com/office/officeart/2005/8/layout/target3"/>
    <dgm:cxn modelId="{A11D965E-FFCB-47C5-A62A-5AFF5988F793}" srcId="{CDF37E51-4777-4591-B715-5CBED8E7C4D5}" destId="{853994E1-13FF-4CA9-A6D1-FD5DFBABC18B}" srcOrd="2" destOrd="0" parTransId="{6EA842C5-61A6-48DC-B06F-20E3ADA35ACA}" sibTransId="{DB3BF01C-9420-4D80-9D5B-392E04A2AA60}"/>
    <dgm:cxn modelId="{6117628F-E4DE-42FA-B600-BD32E7596CBC}" type="presOf" srcId="{CDF37E51-4777-4591-B715-5CBED8E7C4D5}" destId="{8A9E6890-4E6E-4565-9CDB-05FA146B9BE2}" srcOrd="0" destOrd="0" presId="urn:microsoft.com/office/officeart/2005/8/layout/target3"/>
    <dgm:cxn modelId="{73F649EC-80CD-4863-981C-B06D1F23DD4E}" srcId="{CDF37E51-4777-4591-B715-5CBED8E7C4D5}" destId="{E8F0054B-4911-40F7-BC5F-FF415C788867}" srcOrd="3" destOrd="0" parTransId="{BA605C53-3C20-4A66-9AC1-3B7B65CDCEAF}" sibTransId="{A6E177F1-C2DB-45D4-9979-F438514379A6}"/>
    <dgm:cxn modelId="{F90F9FD2-52B0-4BA5-BCAB-32F64030DEC8}" type="presOf" srcId="{853994E1-13FF-4CA9-A6D1-FD5DFBABC18B}" destId="{D65CB724-96DE-4990-A795-AF2A2CAA61FE}" srcOrd="0" destOrd="2" presId="urn:microsoft.com/office/officeart/2005/8/layout/target3"/>
    <dgm:cxn modelId="{81C52F84-6837-41CB-84A5-139AFDAE87BD}" type="presOf" srcId="{E8F0054B-4911-40F7-BC5F-FF415C788867}" destId="{D65CB724-96DE-4990-A795-AF2A2CAA61FE}" srcOrd="0" destOrd="3" presId="urn:microsoft.com/office/officeart/2005/8/layout/target3"/>
    <dgm:cxn modelId="{DF508AF6-CE42-4023-8CAF-BE193A2CA49E}" srcId="{CDF37E51-4777-4591-B715-5CBED8E7C4D5}" destId="{AD831D0B-5A4B-4B3E-B918-989EFB718332}" srcOrd="4" destOrd="0" parTransId="{518AD489-35CC-4014-ACCC-CFFCAD95ABD6}" sibTransId="{868C1503-7DDA-4CC8-8DAD-914A679332A0}"/>
    <dgm:cxn modelId="{5EBA9B8F-544C-43BE-A905-1DA63B61F0BD}" type="presOf" srcId="{811F5104-6FED-43DB-A5CD-8E954A1C216A}" destId="{D65CB724-96DE-4990-A795-AF2A2CAA61FE}" srcOrd="0" destOrd="1" presId="urn:microsoft.com/office/officeart/2005/8/layout/target3"/>
    <dgm:cxn modelId="{0BE69614-7ED4-463A-91EB-DB59D4534C30}" srcId="{ED59FD50-2178-4CCD-8962-54199086100C}" destId="{2B4A0F9D-0C97-4B0E-8803-114434E15C5E}" srcOrd="2" destOrd="0" parTransId="{324D2852-9EAE-433B-B8D7-B125EEEF3097}" sibTransId="{FD0CA49F-2AD5-4217-AF24-01B26D658EAB}"/>
    <dgm:cxn modelId="{CC9F6761-D3D2-4103-9835-DA2DCF9E4D3A}" srcId="{2B4A0F9D-0C97-4B0E-8803-114434E15C5E}" destId="{6F2ED04F-A4AD-4B51-B9C1-3A72C24FE9F5}" srcOrd="1" destOrd="0" parTransId="{9F3535CD-CB57-41D8-9697-8619FD136180}" sibTransId="{611E393A-D547-401A-B7A0-5F95046616D0}"/>
    <dgm:cxn modelId="{67534D9A-554B-4245-9689-7FE310A184A0}" srcId="{B0CC0436-EF91-4549-A9F3-8012D752A001}" destId="{6C94A907-D2E3-4B4D-8D0C-A64933EFDEF7}" srcOrd="2" destOrd="0" parTransId="{9715ECED-1E25-414A-99C1-486E545DB56C}" sibTransId="{3B44256B-899D-4409-90EB-4ADAE19489EF}"/>
    <dgm:cxn modelId="{2AF3D6F2-5B4E-411C-8001-5709C76EF65C}" type="presOf" srcId="{DF7D45BA-EC0E-4224-9F7A-664F976C3C35}" destId="{D65CB724-96DE-4990-A795-AF2A2CAA61FE}" srcOrd="0" destOrd="0" presId="urn:microsoft.com/office/officeart/2005/8/layout/target3"/>
    <dgm:cxn modelId="{B3DBF08B-4C7F-49A0-B2CC-17E4302E9656}" srcId="{2B4A0F9D-0C97-4B0E-8803-114434E15C5E}" destId="{628B22F2-4D7C-4278-9F48-9D041DC84647}" srcOrd="0" destOrd="0" parTransId="{28DE76CC-F4A7-46CA-B296-3705BF42567B}" sibTransId="{1CD51312-B932-43F6-B066-AFE14E13BA74}"/>
    <dgm:cxn modelId="{84384D29-2A62-406C-8384-7FBB22C87ADE}" type="presOf" srcId="{2B4A0F9D-0C97-4B0E-8803-114434E15C5E}" destId="{F68575A3-35B9-4364-A215-85C1D435DF57}" srcOrd="1" destOrd="0" presId="urn:microsoft.com/office/officeart/2005/8/layout/target3"/>
    <dgm:cxn modelId="{D7EA5147-CA76-4D98-A864-1206F8290F49}" srcId="{B0CC0436-EF91-4549-A9F3-8012D752A001}" destId="{436814D0-1972-48DA-A9E1-34909FB7A094}" srcOrd="1" destOrd="0" parTransId="{F607AFBB-3F18-43C8-99C7-4A96AC97E955}" sibTransId="{07434BD1-DEA6-4E89-8EB4-AF30141A6860}"/>
    <dgm:cxn modelId="{C8D591E6-383F-414F-BB0D-1B70640EF4D0}" type="presOf" srcId="{B0CC0436-EF91-4549-A9F3-8012D752A001}" destId="{D2E18770-0B01-4014-B37C-63167EC9CB75}" srcOrd="1" destOrd="0" presId="urn:microsoft.com/office/officeart/2005/8/layout/target3"/>
    <dgm:cxn modelId="{35AEE193-CF03-4E25-83CA-DCC7BDC944F4}" type="presOf" srcId="{436814D0-1972-48DA-A9E1-34909FB7A094}" destId="{8A638F14-2411-4041-B775-C0B757F017FB}" srcOrd="0" destOrd="1" presId="urn:microsoft.com/office/officeart/2005/8/layout/target3"/>
    <dgm:cxn modelId="{252918AA-0EE3-4EA3-AC4C-0E335E8485D8}" type="presOf" srcId="{ED59FD50-2178-4CCD-8962-54199086100C}" destId="{1454EE1B-DAF7-41DB-B118-3CA4A088F1FC}" srcOrd="0" destOrd="0" presId="urn:microsoft.com/office/officeart/2005/8/layout/target3"/>
    <dgm:cxn modelId="{528C8AB8-627A-428B-B482-7AA48693A8C4}" type="presOf" srcId="{F81AE6E0-499A-4E15-8ABE-3D9149B4B848}" destId="{8A638F14-2411-4041-B775-C0B757F017FB}" srcOrd="0" destOrd="0" presId="urn:microsoft.com/office/officeart/2005/8/layout/target3"/>
    <dgm:cxn modelId="{242F1D1E-7C86-4F8C-A9D5-4EB0C59CDBD7}" type="presOf" srcId="{628B22F2-4D7C-4278-9F48-9D041DC84647}" destId="{2F9E891F-CDB3-4917-9BA4-C4622090C526}" srcOrd="0" destOrd="0" presId="urn:microsoft.com/office/officeart/2005/8/layout/target3"/>
    <dgm:cxn modelId="{01F24DCC-A3B6-4223-B173-B4A983903726}" srcId="{ED59FD50-2178-4CCD-8962-54199086100C}" destId="{CDF37E51-4777-4591-B715-5CBED8E7C4D5}" srcOrd="0" destOrd="0" parTransId="{1899059F-0620-4547-BC51-8DA137A87FD6}" sibTransId="{85090969-78D8-4FA0-AB8F-CC5023470042}"/>
    <dgm:cxn modelId="{32D0B444-4459-4C34-9EA7-FBA269743A75}" srcId="{CDF37E51-4777-4591-B715-5CBED8E7C4D5}" destId="{DF7D45BA-EC0E-4224-9F7A-664F976C3C35}" srcOrd="0" destOrd="0" parTransId="{AA7E1990-AF30-4AB7-83E3-5FEABB4A2145}" sibTransId="{EDE56AE1-19BD-4075-BDC9-71411D78C3C5}"/>
    <dgm:cxn modelId="{1DF87D7F-9890-4DC3-9B3E-E75FF0D24A67}" type="presOf" srcId="{AD831D0B-5A4B-4B3E-B918-989EFB718332}" destId="{D65CB724-96DE-4990-A795-AF2A2CAA61FE}" srcOrd="0" destOrd="4" presId="urn:microsoft.com/office/officeart/2005/8/layout/target3"/>
    <dgm:cxn modelId="{92699FDC-1D92-46D4-B75E-FE2920286A07}" type="presOf" srcId="{2B4A0F9D-0C97-4B0E-8803-114434E15C5E}" destId="{1E0471B6-8C34-40B2-8367-57F6A40D3608}" srcOrd="0" destOrd="0" presId="urn:microsoft.com/office/officeart/2005/8/layout/target3"/>
    <dgm:cxn modelId="{6DED62D7-3F42-475A-B532-ADBD4A1E6C6C}" type="presOf" srcId="{6C94A907-D2E3-4B4D-8D0C-A64933EFDEF7}" destId="{8A638F14-2411-4041-B775-C0B757F017FB}" srcOrd="0" destOrd="2" presId="urn:microsoft.com/office/officeart/2005/8/layout/target3"/>
    <dgm:cxn modelId="{84E8829A-1364-43AF-8441-605C6F190A3F}" srcId="{ED59FD50-2178-4CCD-8962-54199086100C}" destId="{B0CC0436-EF91-4549-A9F3-8012D752A001}" srcOrd="1" destOrd="0" parTransId="{60ED659D-B9C2-4FBA-B203-828DABBDFEB7}" sibTransId="{EA0B1176-7840-453A-BB60-1EABD23485AF}"/>
    <dgm:cxn modelId="{7C5ADD23-3BEF-4D91-89CD-E4DF44E37A4F}" type="presParOf" srcId="{1454EE1B-DAF7-41DB-B118-3CA4A088F1FC}" destId="{DBF0DD9A-1673-46FC-9369-908B31642FE0}" srcOrd="0" destOrd="0" presId="urn:microsoft.com/office/officeart/2005/8/layout/target3"/>
    <dgm:cxn modelId="{F7908746-D6B1-4D6D-8193-AAEBA2B5FC1C}" type="presParOf" srcId="{1454EE1B-DAF7-41DB-B118-3CA4A088F1FC}" destId="{B9F18BD8-4925-4316-929A-6FEC77817F84}" srcOrd="1" destOrd="0" presId="urn:microsoft.com/office/officeart/2005/8/layout/target3"/>
    <dgm:cxn modelId="{7E8237CD-55B8-4A0E-98F6-37581A9B345E}" type="presParOf" srcId="{1454EE1B-DAF7-41DB-B118-3CA4A088F1FC}" destId="{8A9E6890-4E6E-4565-9CDB-05FA146B9BE2}" srcOrd="2" destOrd="0" presId="urn:microsoft.com/office/officeart/2005/8/layout/target3"/>
    <dgm:cxn modelId="{7F9DED7E-BDA3-483A-B06A-3DEDD9C80F69}" type="presParOf" srcId="{1454EE1B-DAF7-41DB-B118-3CA4A088F1FC}" destId="{6775EDB6-3468-4756-B6EA-C064CE457FD0}" srcOrd="3" destOrd="0" presId="urn:microsoft.com/office/officeart/2005/8/layout/target3"/>
    <dgm:cxn modelId="{304D0DA0-D115-4D67-B224-4FA5E43AB61B}" type="presParOf" srcId="{1454EE1B-DAF7-41DB-B118-3CA4A088F1FC}" destId="{F5A71EDB-6EDC-40DD-A7AE-CC36644D99A3}" srcOrd="4" destOrd="0" presId="urn:microsoft.com/office/officeart/2005/8/layout/target3"/>
    <dgm:cxn modelId="{9DAC76EF-B06D-4373-8816-EF6F114ED785}" type="presParOf" srcId="{1454EE1B-DAF7-41DB-B118-3CA4A088F1FC}" destId="{1E956BD8-8F1F-4FCA-AAC9-153C8F76CA2E}" srcOrd="5" destOrd="0" presId="urn:microsoft.com/office/officeart/2005/8/layout/target3"/>
    <dgm:cxn modelId="{25BA3074-246A-4A29-BB6F-1818F1059F42}" type="presParOf" srcId="{1454EE1B-DAF7-41DB-B118-3CA4A088F1FC}" destId="{33412508-57D5-4CE4-90A5-EB1F27C2E263}" srcOrd="6" destOrd="0" presId="urn:microsoft.com/office/officeart/2005/8/layout/target3"/>
    <dgm:cxn modelId="{CD00E3FE-0781-48F5-A94E-284B757C4FD5}" type="presParOf" srcId="{1454EE1B-DAF7-41DB-B118-3CA4A088F1FC}" destId="{F6C602C8-33D0-4612-AA43-CCE89927D1DD}" srcOrd="7" destOrd="0" presId="urn:microsoft.com/office/officeart/2005/8/layout/target3"/>
    <dgm:cxn modelId="{673529E7-98BD-4AF0-906E-178BE2E8EE84}" type="presParOf" srcId="{1454EE1B-DAF7-41DB-B118-3CA4A088F1FC}" destId="{1E0471B6-8C34-40B2-8367-57F6A40D3608}" srcOrd="8" destOrd="0" presId="urn:microsoft.com/office/officeart/2005/8/layout/target3"/>
    <dgm:cxn modelId="{81CFFD70-9D14-42FB-B1E1-951B7AC4EC16}" type="presParOf" srcId="{1454EE1B-DAF7-41DB-B118-3CA4A088F1FC}" destId="{475E5ADD-2212-4AB4-993F-83325654C517}" srcOrd="9" destOrd="0" presId="urn:microsoft.com/office/officeart/2005/8/layout/target3"/>
    <dgm:cxn modelId="{39C23708-5231-4463-AA01-DCE52D8CDC0F}" type="presParOf" srcId="{1454EE1B-DAF7-41DB-B118-3CA4A088F1FC}" destId="{D65CB724-96DE-4990-A795-AF2A2CAA61FE}" srcOrd="10" destOrd="0" presId="urn:microsoft.com/office/officeart/2005/8/layout/target3"/>
    <dgm:cxn modelId="{16772298-A403-49C8-8560-029EEE03F69E}" type="presParOf" srcId="{1454EE1B-DAF7-41DB-B118-3CA4A088F1FC}" destId="{D2E18770-0B01-4014-B37C-63167EC9CB75}" srcOrd="11" destOrd="0" presId="urn:microsoft.com/office/officeart/2005/8/layout/target3"/>
    <dgm:cxn modelId="{7CCB9220-2417-452C-B736-0BEFA1B54D07}" type="presParOf" srcId="{1454EE1B-DAF7-41DB-B118-3CA4A088F1FC}" destId="{8A638F14-2411-4041-B775-C0B757F017FB}" srcOrd="12" destOrd="0" presId="urn:microsoft.com/office/officeart/2005/8/layout/target3"/>
    <dgm:cxn modelId="{8D8A4C1D-C6F1-4E50-B3CC-3D1F3E12B2E6}" type="presParOf" srcId="{1454EE1B-DAF7-41DB-B118-3CA4A088F1FC}" destId="{F68575A3-35B9-4364-A215-85C1D435DF57}" srcOrd="13" destOrd="0" presId="urn:microsoft.com/office/officeart/2005/8/layout/target3"/>
    <dgm:cxn modelId="{9F50DCA5-E823-4E5C-9E16-BEBB0E62E834}" type="presParOf" srcId="{1454EE1B-DAF7-41DB-B118-3CA4A088F1FC}" destId="{2F9E891F-CDB3-4917-9BA4-C4622090C526}"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FDC9DE-E9BA-4BF1-8E01-3A5D6E549BC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fr-FR"/>
        </a:p>
      </dgm:t>
    </dgm:pt>
    <dgm:pt modelId="{9F790245-B9CA-4DD0-AE65-A3EBE840AFC6}">
      <dgm:prSet phldrT="[Texte]" custT="1"/>
      <dgm:spPr/>
      <dgm:t>
        <a:bodyPr/>
        <a:lstStyle/>
        <a:p>
          <a:r>
            <a:rPr lang="fr-FR" sz="4000" dirty="0" smtClean="0"/>
            <a:t>Matières et accessoires</a:t>
          </a:r>
        </a:p>
      </dgm:t>
    </dgm:pt>
    <dgm:pt modelId="{06BCC044-AD16-4B4F-B31F-AE8B4CBDC869}" type="parTrans" cxnId="{BEF0F301-C9BC-4218-95B7-4988752FF399}">
      <dgm:prSet/>
      <dgm:spPr/>
      <dgm:t>
        <a:bodyPr/>
        <a:lstStyle/>
        <a:p>
          <a:endParaRPr lang="fr-FR"/>
        </a:p>
      </dgm:t>
    </dgm:pt>
    <dgm:pt modelId="{82C5AE83-0281-4EB2-87C8-0BAB5817CD3B}" type="sibTrans" cxnId="{BEF0F301-C9BC-4218-95B7-4988752FF399}">
      <dgm:prSet/>
      <dgm:spPr/>
      <dgm:t>
        <a:bodyPr/>
        <a:lstStyle/>
        <a:p>
          <a:endParaRPr lang="fr-FR"/>
        </a:p>
      </dgm:t>
    </dgm:pt>
    <dgm:pt modelId="{B1717480-B63B-49B3-B3CC-57251D0B570C}">
      <dgm:prSet phldrT="[Texte]"/>
      <dgm:spPr/>
      <dgm:t>
        <a:bodyPr/>
        <a:lstStyle/>
        <a:p>
          <a:r>
            <a:rPr lang="fr-FR" b="1" dirty="0" smtClean="0"/>
            <a:t>Bureau d’étude :</a:t>
          </a:r>
        </a:p>
        <a:p>
          <a:r>
            <a:rPr lang="fr-FR" dirty="0" smtClean="0"/>
            <a:t>Établit la nomenclature quantifiées des accessoires</a:t>
          </a:r>
        </a:p>
        <a:p>
          <a:r>
            <a:rPr lang="fr-FR" dirty="0" smtClean="0"/>
            <a:t>Définit les matières</a:t>
          </a:r>
          <a:endParaRPr lang="fr-FR" dirty="0"/>
        </a:p>
      </dgm:t>
    </dgm:pt>
    <dgm:pt modelId="{E90DFBB1-33FE-440D-961F-1A12AB3BFDF1}" type="parTrans" cxnId="{3C120243-E897-44E9-A05F-5B14F2FDBA3A}">
      <dgm:prSet/>
      <dgm:spPr/>
      <dgm:t>
        <a:bodyPr/>
        <a:lstStyle/>
        <a:p>
          <a:endParaRPr lang="fr-FR"/>
        </a:p>
      </dgm:t>
    </dgm:pt>
    <dgm:pt modelId="{88ADCEAC-C51F-4139-BA27-0CEC8F061A27}" type="sibTrans" cxnId="{3C120243-E897-44E9-A05F-5B14F2FDBA3A}">
      <dgm:prSet/>
      <dgm:spPr/>
      <dgm:t>
        <a:bodyPr/>
        <a:lstStyle/>
        <a:p>
          <a:endParaRPr lang="fr-FR"/>
        </a:p>
      </dgm:t>
    </dgm:pt>
    <dgm:pt modelId="{1CF8D936-30A2-4EFF-BA3C-BC9DD27BAB38}">
      <dgm:prSet phldrT="[Texte]"/>
      <dgm:spPr/>
      <dgm:t>
        <a:bodyPr/>
        <a:lstStyle/>
        <a:p>
          <a:r>
            <a:rPr lang="fr-FR" b="1" dirty="0" smtClean="0"/>
            <a:t>Bureau des méthodes : </a:t>
          </a:r>
        </a:p>
        <a:p>
          <a:r>
            <a:rPr lang="fr-FR" dirty="0" smtClean="0"/>
            <a:t>Quantifie les matières ( application des coefficients de perte</a:t>
          </a:r>
          <a:endParaRPr lang="fr-FR" dirty="0"/>
        </a:p>
      </dgm:t>
    </dgm:pt>
    <dgm:pt modelId="{9CAD28C3-D071-414E-AE32-74FC0654AE80}" type="parTrans" cxnId="{7A61AAD9-4464-47BA-A2F9-F0061D432D31}">
      <dgm:prSet/>
      <dgm:spPr/>
      <dgm:t>
        <a:bodyPr/>
        <a:lstStyle/>
        <a:p>
          <a:endParaRPr lang="fr-FR"/>
        </a:p>
      </dgm:t>
    </dgm:pt>
    <dgm:pt modelId="{7DC705A1-09D1-4798-8D3F-8E61F53469CE}" type="sibTrans" cxnId="{7A61AAD9-4464-47BA-A2F9-F0061D432D31}">
      <dgm:prSet/>
      <dgm:spPr/>
      <dgm:t>
        <a:bodyPr/>
        <a:lstStyle/>
        <a:p>
          <a:endParaRPr lang="fr-FR"/>
        </a:p>
      </dgm:t>
    </dgm:pt>
    <dgm:pt modelId="{9854B441-2A9C-4F9A-B50D-3B87E14A528C}">
      <dgm:prSet phldrT="[Texte]"/>
      <dgm:spPr/>
      <dgm:t>
        <a:bodyPr/>
        <a:lstStyle/>
        <a:p>
          <a:r>
            <a:rPr lang="fr-FR" b="1" dirty="0" smtClean="0"/>
            <a:t>GPAO</a:t>
          </a:r>
        </a:p>
        <a:p>
          <a:r>
            <a:rPr lang="fr-FR" dirty="0" smtClean="0"/>
            <a:t>Contrôle des consommations des matières et composants</a:t>
          </a:r>
        </a:p>
        <a:p>
          <a:r>
            <a:rPr lang="fr-FR" dirty="0" smtClean="0"/>
            <a:t>Ajustement des paramètres</a:t>
          </a:r>
        </a:p>
        <a:p>
          <a:endParaRPr lang="fr-FR" dirty="0"/>
        </a:p>
      </dgm:t>
    </dgm:pt>
    <dgm:pt modelId="{1925F64B-AF56-40C3-90F5-FDBB88E6A141}" type="parTrans" cxnId="{AB9C3D6D-0429-496B-A67D-102EBAE81743}">
      <dgm:prSet/>
      <dgm:spPr/>
      <dgm:t>
        <a:bodyPr/>
        <a:lstStyle/>
        <a:p>
          <a:endParaRPr lang="fr-FR"/>
        </a:p>
      </dgm:t>
    </dgm:pt>
    <dgm:pt modelId="{0233275A-1F75-46CE-906D-BAF5115E3416}" type="sibTrans" cxnId="{AB9C3D6D-0429-496B-A67D-102EBAE81743}">
      <dgm:prSet/>
      <dgm:spPr/>
      <dgm:t>
        <a:bodyPr/>
        <a:lstStyle/>
        <a:p>
          <a:endParaRPr lang="fr-FR"/>
        </a:p>
      </dgm:t>
    </dgm:pt>
    <dgm:pt modelId="{5A45C855-714B-4EB9-850E-768352E7E8ED}" type="pres">
      <dgm:prSet presAssocID="{35FDC9DE-E9BA-4BF1-8E01-3A5D6E549BCF}" presName="composite" presStyleCnt="0">
        <dgm:presLayoutVars>
          <dgm:chMax val="1"/>
          <dgm:dir/>
          <dgm:resizeHandles val="exact"/>
        </dgm:presLayoutVars>
      </dgm:prSet>
      <dgm:spPr/>
      <dgm:t>
        <a:bodyPr/>
        <a:lstStyle/>
        <a:p>
          <a:endParaRPr lang="fr-FR"/>
        </a:p>
      </dgm:t>
    </dgm:pt>
    <dgm:pt modelId="{2C01B937-FBFF-43DD-A869-9C85C7398E18}" type="pres">
      <dgm:prSet presAssocID="{9F790245-B9CA-4DD0-AE65-A3EBE840AFC6}" presName="roof" presStyleLbl="dkBgShp" presStyleIdx="0" presStyleCnt="2"/>
      <dgm:spPr/>
      <dgm:t>
        <a:bodyPr/>
        <a:lstStyle/>
        <a:p>
          <a:endParaRPr lang="fr-FR"/>
        </a:p>
      </dgm:t>
    </dgm:pt>
    <dgm:pt modelId="{FDEA2C2E-0DCC-4A08-AB67-39492F76E45C}" type="pres">
      <dgm:prSet presAssocID="{9F790245-B9CA-4DD0-AE65-A3EBE840AFC6}" presName="pillars" presStyleCnt="0"/>
      <dgm:spPr/>
    </dgm:pt>
    <dgm:pt modelId="{D6478EA2-FEAE-4865-A5FD-8A38111CAB17}" type="pres">
      <dgm:prSet presAssocID="{9F790245-B9CA-4DD0-AE65-A3EBE840AFC6}" presName="pillar1" presStyleLbl="node1" presStyleIdx="0" presStyleCnt="3">
        <dgm:presLayoutVars>
          <dgm:bulletEnabled val="1"/>
        </dgm:presLayoutVars>
      </dgm:prSet>
      <dgm:spPr/>
      <dgm:t>
        <a:bodyPr/>
        <a:lstStyle/>
        <a:p>
          <a:endParaRPr lang="fr-FR"/>
        </a:p>
      </dgm:t>
    </dgm:pt>
    <dgm:pt modelId="{F42B7E30-A445-4026-B404-1B39E7A70DF9}" type="pres">
      <dgm:prSet presAssocID="{1CF8D936-30A2-4EFF-BA3C-BC9DD27BAB38}" presName="pillarX" presStyleLbl="node1" presStyleIdx="1" presStyleCnt="3">
        <dgm:presLayoutVars>
          <dgm:bulletEnabled val="1"/>
        </dgm:presLayoutVars>
      </dgm:prSet>
      <dgm:spPr/>
      <dgm:t>
        <a:bodyPr/>
        <a:lstStyle/>
        <a:p>
          <a:endParaRPr lang="fr-FR"/>
        </a:p>
      </dgm:t>
    </dgm:pt>
    <dgm:pt modelId="{EDBD26A1-A31E-4A6B-A804-C8B595E8CAC9}" type="pres">
      <dgm:prSet presAssocID="{9854B441-2A9C-4F9A-B50D-3B87E14A528C}" presName="pillarX" presStyleLbl="node1" presStyleIdx="2" presStyleCnt="3">
        <dgm:presLayoutVars>
          <dgm:bulletEnabled val="1"/>
        </dgm:presLayoutVars>
      </dgm:prSet>
      <dgm:spPr/>
      <dgm:t>
        <a:bodyPr/>
        <a:lstStyle/>
        <a:p>
          <a:endParaRPr lang="fr-FR"/>
        </a:p>
      </dgm:t>
    </dgm:pt>
    <dgm:pt modelId="{0184AAF5-D1F1-4120-B416-9BE194D52088}" type="pres">
      <dgm:prSet presAssocID="{9F790245-B9CA-4DD0-AE65-A3EBE840AFC6}" presName="base" presStyleLbl="dkBgShp" presStyleIdx="1" presStyleCnt="2"/>
      <dgm:spPr/>
    </dgm:pt>
  </dgm:ptLst>
  <dgm:cxnLst>
    <dgm:cxn modelId="{0E0D2EB1-B182-40AD-9BFE-82F1B0A39459}" type="presOf" srcId="{B1717480-B63B-49B3-B3CC-57251D0B570C}" destId="{D6478EA2-FEAE-4865-A5FD-8A38111CAB17}" srcOrd="0" destOrd="0" presId="urn:microsoft.com/office/officeart/2005/8/layout/hList3"/>
    <dgm:cxn modelId="{BEF0F301-C9BC-4218-95B7-4988752FF399}" srcId="{35FDC9DE-E9BA-4BF1-8E01-3A5D6E549BCF}" destId="{9F790245-B9CA-4DD0-AE65-A3EBE840AFC6}" srcOrd="0" destOrd="0" parTransId="{06BCC044-AD16-4B4F-B31F-AE8B4CBDC869}" sibTransId="{82C5AE83-0281-4EB2-87C8-0BAB5817CD3B}"/>
    <dgm:cxn modelId="{066482B5-217D-4C6F-9918-CDA8DF56DA30}" type="presOf" srcId="{9F790245-B9CA-4DD0-AE65-A3EBE840AFC6}" destId="{2C01B937-FBFF-43DD-A869-9C85C7398E18}" srcOrd="0" destOrd="0" presId="urn:microsoft.com/office/officeart/2005/8/layout/hList3"/>
    <dgm:cxn modelId="{BC0ED628-F401-4FE4-A814-D85C53DF7801}" type="presOf" srcId="{9854B441-2A9C-4F9A-B50D-3B87E14A528C}" destId="{EDBD26A1-A31E-4A6B-A804-C8B595E8CAC9}" srcOrd="0" destOrd="0" presId="urn:microsoft.com/office/officeart/2005/8/layout/hList3"/>
    <dgm:cxn modelId="{DF22F378-5925-42F7-B3DC-A7973C3CC35B}" type="presOf" srcId="{1CF8D936-30A2-4EFF-BA3C-BC9DD27BAB38}" destId="{F42B7E30-A445-4026-B404-1B39E7A70DF9}" srcOrd="0" destOrd="0" presId="urn:microsoft.com/office/officeart/2005/8/layout/hList3"/>
    <dgm:cxn modelId="{50C3163C-F312-4EB9-B1A9-F4E8DCD32ED5}" type="presOf" srcId="{35FDC9DE-E9BA-4BF1-8E01-3A5D6E549BCF}" destId="{5A45C855-714B-4EB9-850E-768352E7E8ED}" srcOrd="0" destOrd="0" presId="urn:microsoft.com/office/officeart/2005/8/layout/hList3"/>
    <dgm:cxn modelId="{AB9C3D6D-0429-496B-A67D-102EBAE81743}" srcId="{9F790245-B9CA-4DD0-AE65-A3EBE840AFC6}" destId="{9854B441-2A9C-4F9A-B50D-3B87E14A528C}" srcOrd="2" destOrd="0" parTransId="{1925F64B-AF56-40C3-90F5-FDBB88E6A141}" sibTransId="{0233275A-1F75-46CE-906D-BAF5115E3416}"/>
    <dgm:cxn modelId="{3C120243-E897-44E9-A05F-5B14F2FDBA3A}" srcId="{9F790245-B9CA-4DD0-AE65-A3EBE840AFC6}" destId="{B1717480-B63B-49B3-B3CC-57251D0B570C}" srcOrd="0" destOrd="0" parTransId="{E90DFBB1-33FE-440D-961F-1A12AB3BFDF1}" sibTransId="{88ADCEAC-C51F-4139-BA27-0CEC8F061A27}"/>
    <dgm:cxn modelId="{7A61AAD9-4464-47BA-A2F9-F0061D432D31}" srcId="{9F790245-B9CA-4DD0-AE65-A3EBE840AFC6}" destId="{1CF8D936-30A2-4EFF-BA3C-BC9DD27BAB38}" srcOrd="1" destOrd="0" parTransId="{9CAD28C3-D071-414E-AE32-74FC0654AE80}" sibTransId="{7DC705A1-09D1-4798-8D3F-8E61F53469CE}"/>
    <dgm:cxn modelId="{2C5FB39A-EAA0-41C6-80CD-207B19E3C2F8}" type="presParOf" srcId="{5A45C855-714B-4EB9-850E-768352E7E8ED}" destId="{2C01B937-FBFF-43DD-A869-9C85C7398E18}" srcOrd="0" destOrd="0" presId="urn:microsoft.com/office/officeart/2005/8/layout/hList3"/>
    <dgm:cxn modelId="{1847B9DA-E406-4261-B751-40DA7134BB21}" type="presParOf" srcId="{5A45C855-714B-4EB9-850E-768352E7E8ED}" destId="{FDEA2C2E-0DCC-4A08-AB67-39492F76E45C}" srcOrd="1" destOrd="0" presId="urn:microsoft.com/office/officeart/2005/8/layout/hList3"/>
    <dgm:cxn modelId="{47EE1318-BB87-4BA7-B891-B2C7357CACC9}" type="presParOf" srcId="{FDEA2C2E-0DCC-4A08-AB67-39492F76E45C}" destId="{D6478EA2-FEAE-4865-A5FD-8A38111CAB17}" srcOrd="0" destOrd="0" presId="urn:microsoft.com/office/officeart/2005/8/layout/hList3"/>
    <dgm:cxn modelId="{A1EFC7A9-78F4-4C7E-B7A2-C8FAD023654A}" type="presParOf" srcId="{FDEA2C2E-0DCC-4A08-AB67-39492F76E45C}" destId="{F42B7E30-A445-4026-B404-1B39E7A70DF9}" srcOrd="1" destOrd="0" presId="urn:microsoft.com/office/officeart/2005/8/layout/hList3"/>
    <dgm:cxn modelId="{1E23526C-254A-4BC3-8A71-4FB4D4B50217}" type="presParOf" srcId="{FDEA2C2E-0DCC-4A08-AB67-39492F76E45C}" destId="{EDBD26A1-A31E-4A6B-A804-C8B595E8CAC9}" srcOrd="2" destOrd="0" presId="urn:microsoft.com/office/officeart/2005/8/layout/hList3"/>
    <dgm:cxn modelId="{2375C9F9-CDEB-40B4-A293-C76F2657FF0C}" type="presParOf" srcId="{5A45C855-714B-4EB9-850E-768352E7E8ED}" destId="{0184AAF5-D1F1-4120-B416-9BE194D5208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EBF757-8758-443F-A1A0-F5454261EB7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8B6A3886-0358-4EC3-826D-6FA98F3DCCF7}">
      <dgm:prSet phldrT="[Texte]"/>
      <dgm:spPr/>
      <dgm:t>
        <a:bodyPr/>
        <a:lstStyle/>
        <a:p>
          <a:r>
            <a:rPr lang="fr-FR" dirty="0" smtClean="0"/>
            <a:t>Calculs prévisionnels</a:t>
          </a:r>
          <a:endParaRPr lang="fr-FR" dirty="0"/>
        </a:p>
      </dgm:t>
    </dgm:pt>
    <dgm:pt modelId="{795E015F-FBAC-4C1B-BF20-E43B9B372AD2}" type="parTrans" cxnId="{4019D2E8-A782-4A14-8DEE-213D93C860D1}">
      <dgm:prSet/>
      <dgm:spPr/>
      <dgm:t>
        <a:bodyPr/>
        <a:lstStyle/>
        <a:p>
          <a:endParaRPr lang="fr-FR"/>
        </a:p>
      </dgm:t>
    </dgm:pt>
    <dgm:pt modelId="{34354824-6A87-4494-9EA6-7D4798107DB2}" type="sibTrans" cxnId="{4019D2E8-A782-4A14-8DEE-213D93C860D1}">
      <dgm:prSet/>
      <dgm:spPr/>
      <dgm:t>
        <a:bodyPr/>
        <a:lstStyle/>
        <a:p>
          <a:endParaRPr lang="fr-FR"/>
        </a:p>
      </dgm:t>
    </dgm:pt>
    <dgm:pt modelId="{541CD77A-880B-47A0-B46A-B9AA51A8DCBB}">
      <dgm:prSet phldrT="[Texte]"/>
      <dgm:spPr/>
      <dgm:t>
        <a:bodyPr/>
        <a:lstStyle/>
        <a:p>
          <a:r>
            <a:rPr lang="fr-FR" dirty="0" smtClean="0"/>
            <a:t>Frais de fabrication estimée (Coût min)</a:t>
          </a:r>
          <a:endParaRPr lang="fr-FR" dirty="0"/>
        </a:p>
      </dgm:t>
    </dgm:pt>
    <dgm:pt modelId="{D2B800FE-E122-4D6D-BBC1-E6D54EAC843C}" type="parTrans" cxnId="{46AC1313-5CE3-44ED-997C-2F6670278597}">
      <dgm:prSet/>
      <dgm:spPr/>
      <dgm:t>
        <a:bodyPr/>
        <a:lstStyle/>
        <a:p>
          <a:endParaRPr lang="fr-FR"/>
        </a:p>
      </dgm:t>
    </dgm:pt>
    <dgm:pt modelId="{96AEFD14-3889-4247-89E4-C16C09BDA8C3}" type="sibTrans" cxnId="{46AC1313-5CE3-44ED-997C-2F6670278597}">
      <dgm:prSet/>
      <dgm:spPr/>
      <dgm:t>
        <a:bodyPr/>
        <a:lstStyle/>
        <a:p>
          <a:endParaRPr lang="fr-FR"/>
        </a:p>
      </dgm:t>
    </dgm:pt>
    <dgm:pt modelId="{C804FAD9-0AD8-425C-96B3-7E4143CAE042}">
      <dgm:prSet phldrT="[Texte]"/>
      <dgm:spPr/>
      <dgm:t>
        <a:bodyPr/>
        <a:lstStyle/>
        <a:p>
          <a:r>
            <a:rPr lang="fr-FR" dirty="0" smtClean="0"/>
            <a:t>Coût matières</a:t>
          </a:r>
          <a:endParaRPr lang="fr-FR" dirty="0"/>
        </a:p>
      </dgm:t>
    </dgm:pt>
    <dgm:pt modelId="{356896BB-D000-4539-9A88-35A99207436D}" type="parTrans" cxnId="{939254D8-15F5-4B29-80AC-00D2732CDAE9}">
      <dgm:prSet/>
      <dgm:spPr/>
      <dgm:t>
        <a:bodyPr/>
        <a:lstStyle/>
        <a:p>
          <a:endParaRPr lang="fr-FR"/>
        </a:p>
      </dgm:t>
    </dgm:pt>
    <dgm:pt modelId="{BEAFECFC-9824-480F-9FD7-F95D0B83C792}" type="sibTrans" cxnId="{939254D8-15F5-4B29-80AC-00D2732CDAE9}">
      <dgm:prSet/>
      <dgm:spPr/>
      <dgm:t>
        <a:bodyPr/>
        <a:lstStyle/>
        <a:p>
          <a:endParaRPr lang="fr-FR"/>
        </a:p>
      </dgm:t>
    </dgm:pt>
    <dgm:pt modelId="{8F788552-5ACC-448D-A395-D02920344534}">
      <dgm:prSet phldrT="[Texte]"/>
      <dgm:spPr/>
      <dgm:t>
        <a:bodyPr/>
        <a:lstStyle/>
        <a:p>
          <a:r>
            <a:rPr lang="fr-FR" dirty="0" smtClean="0"/>
            <a:t>Comptabilité analytique</a:t>
          </a:r>
          <a:endParaRPr lang="fr-FR" dirty="0"/>
        </a:p>
      </dgm:t>
    </dgm:pt>
    <dgm:pt modelId="{E851BDE1-3975-46EA-8115-068326958254}" type="parTrans" cxnId="{9552D754-4A2D-4FE9-8CFA-7005580DA05F}">
      <dgm:prSet/>
      <dgm:spPr/>
      <dgm:t>
        <a:bodyPr/>
        <a:lstStyle/>
        <a:p>
          <a:endParaRPr lang="fr-FR"/>
        </a:p>
      </dgm:t>
    </dgm:pt>
    <dgm:pt modelId="{4FAD20EB-4200-407D-BAF9-5D5AF60A8F4C}" type="sibTrans" cxnId="{9552D754-4A2D-4FE9-8CFA-7005580DA05F}">
      <dgm:prSet/>
      <dgm:spPr/>
      <dgm:t>
        <a:bodyPr/>
        <a:lstStyle/>
        <a:p>
          <a:endParaRPr lang="fr-FR"/>
        </a:p>
      </dgm:t>
    </dgm:pt>
    <dgm:pt modelId="{10D73A0C-51C4-482C-8990-8B6312671FB8}">
      <dgm:prSet phldrT="[Texte]"/>
      <dgm:spPr/>
      <dgm:t>
        <a:bodyPr/>
        <a:lstStyle/>
        <a:p>
          <a:r>
            <a:rPr lang="fr-FR" dirty="0" smtClean="0"/>
            <a:t>Charges administratives</a:t>
          </a:r>
          <a:endParaRPr lang="fr-FR" dirty="0"/>
        </a:p>
      </dgm:t>
    </dgm:pt>
    <dgm:pt modelId="{4B8E2B00-8BAE-49BA-A772-52505E30E236}" type="parTrans" cxnId="{E6DA8802-11AE-429B-BB44-8FD8E2E03825}">
      <dgm:prSet/>
      <dgm:spPr/>
      <dgm:t>
        <a:bodyPr/>
        <a:lstStyle/>
        <a:p>
          <a:endParaRPr lang="fr-FR"/>
        </a:p>
      </dgm:t>
    </dgm:pt>
    <dgm:pt modelId="{23FD412C-4CBB-48C8-9E9F-2946E445B060}" type="sibTrans" cxnId="{E6DA8802-11AE-429B-BB44-8FD8E2E03825}">
      <dgm:prSet/>
      <dgm:spPr/>
      <dgm:t>
        <a:bodyPr/>
        <a:lstStyle/>
        <a:p>
          <a:endParaRPr lang="fr-FR"/>
        </a:p>
      </dgm:t>
    </dgm:pt>
    <dgm:pt modelId="{F2F48D74-2E52-49B2-B67F-6D4757638AB5}">
      <dgm:prSet phldrT="[Texte]"/>
      <dgm:spPr/>
      <dgm:t>
        <a:bodyPr/>
        <a:lstStyle/>
        <a:p>
          <a:r>
            <a:rPr lang="fr-FR" dirty="0" smtClean="0"/>
            <a:t>Coût transformation</a:t>
          </a:r>
          <a:endParaRPr lang="fr-FR" dirty="0"/>
        </a:p>
      </dgm:t>
    </dgm:pt>
    <dgm:pt modelId="{3AB69BD2-5900-42E3-8279-2EC16B42F1DB}" type="parTrans" cxnId="{3053C000-966E-472D-AD3F-85FEEEB91763}">
      <dgm:prSet/>
      <dgm:spPr/>
      <dgm:t>
        <a:bodyPr/>
        <a:lstStyle/>
        <a:p>
          <a:endParaRPr lang="fr-FR"/>
        </a:p>
      </dgm:t>
    </dgm:pt>
    <dgm:pt modelId="{A6F4C572-1E1A-4E46-B7D3-04EB6D68F910}" type="sibTrans" cxnId="{3053C000-966E-472D-AD3F-85FEEEB91763}">
      <dgm:prSet/>
      <dgm:spPr/>
      <dgm:t>
        <a:bodyPr/>
        <a:lstStyle/>
        <a:p>
          <a:endParaRPr lang="fr-FR"/>
        </a:p>
      </dgm:t>
    </dgm:pt>
    <dgm:pt modelId="{15D50943-C407-448F-AD48-B2950B2D1B1F}">
      <dgm:prSet phldrT="[Texte]"/>
      <dgm:spPr/>
      <dgm:t>
        <a:bodyPr/>
        <a:lstStyle/>
        <a:p>
          <a:r>
            <a:rPr lang="fr-FR" dirty="0" smtClean="0"/>
            <a:t>Coût matière consommées</a:t>
          </a:r>
          <a:endParaRPr lang="fr-FR" dirty="0"/>
        </a:p>
      </dgm:t>
    </dgm:pt>
    <dgm:pt modelId="{CC9A1E49-0CE5-4CE9-92F3-EFBC34D61F17}" type="parTrans" cxnId="{8640B2EA-7664-4746-AC64-E082CC8C0DC3}">
      <dgm:prSet/>
      <dgm:spPr/>
      <dgm:t>
        <a:bodyPr/>
        <a:lstStyle/>
        <a:p>
          <a:endParaRPr lang="fr-FR"/>
        </a:p>
      </dgm:t>
    </dgm:pt>
    <dgm:pt modelId="{CB7453D1-96FC-4ACC-A0B9-7A29B52E24CC}" type="sibTrans" cxnId="{8640B2EA-7664-4746-AC64-E082CC8C0DC3}">
      <dgm:prSet/>
      <dgm:spPr/>
      <dgm:t>
        <a:bodyPr/>
        <a:lstStyle/>
        <a:p>
          <a:endParaRPr lang="fr-FR"/>
        </a:p>
      </dgm:t>
    </dgm:pt>
    <dgm:pt modelId="{C4D664AE-AB30-4215-BEF2-4534EC847788}">
      <dgm:prSet phldrT="[Texte]"/>
      <dgm:spPr/>
      <dgm:t>
        <a:bodyPr/>
        <a:lstStyle/>
        <a:p>
          <a:r>
            <a:rPr lang="fr-FR" dirty="0" smtClean="0"/>
            <a:t>marge</a:t>
          </a:r>
          <a:endParaRPr lang="fr-FR" dirty="0"/>
        </a:p>
      </dgm:t>
    </dgm:pt>
    <dgm:pt modelId="{1935D227-5B99-45A1-A641-227C08325521}" type="parTrans" cxnId="{0D846DFD-2795-43BA-B6FB-44EF4F8639F2}">
      <dgm:prSet/>
      <dgm:spPr/>
      <dgm:t>
        <a:bodyPr/>
        <a:lstStyle/>
        <a:p>
          <a:endParaRPr lang="fr-FR"/>
        </a:p>
      </dgm:t>
    </dgm:pt>
    <dgm:pt modelId="{05B09307-AA5D-41D5-8B1D-5B05BDB816D6}" type="sibTrans" cxnId="{0D846DFD-2795-43BA-B6FB-44EF4F8639F2}">
      <dgm:prSet/>
      <dgm:spPr/>
      <dgm:t>
        <a:bodyPr/>
        <a:lstStyle/>
        <a:p>
          <a:endParaRPr lang="fr-FR"/>
        </a:p>
      </dgm:t>
    </dgm:pt>
    <dgm:pt modelId="{149684C4-E3E5-47DE-A1C1-A8AF89ADA425}">
      <dgm:prSet phldrT="[Texte]"/>
      <dgm:spPr/>
      <dgm:t>
        <a:bodyPr/>
        <a:lstStyle/>
        <a:p>
          <a:r>
            <a:rPr lang="fr-FR" dirty="0" smtClean="0"/>
            <a:t>Marge</a:t>
          </a:r>
          <a:endParaRPr lang="fr-FR" dirty="0"/>
        </a:p>
      </dgm:t>
    </dgm:pt>
    <dgm:pt modelId="{A10B4C1B-BA5A-4F79-9E70-943E3FF1E7C1}" type="parTrans" cxnId="{FBCFF5B0-A3A1-4323-A6EA-1B031A0E6CC7}">
      <dgm:prSet/>
      <dgm:spPr/>
      <dgm:t>
        <a:bodyPr/>
        <a:lstStyle/>
        <a:p>
          <a:endParaRPr lang="fr-FR"/>
        </a:p>
      </dgm:t>
    </dgm:pt>
    <dgm:pt modelId="{5DB2879C-F157-41E7-A6BF-197060CC55C2}" type="sibTrans" cxnId="{FBCFF5B0-A3A1-4323-A6EA-1B031A0E6CC7}">
      <dgm:prSet/>
      <dgm:spPr/>
      <dgm:t>
        <a:bodyPr/>
        <a:lstStyle/>
        <a:p>
          <a:endParaRPr lang="fr-FR"/>
        </a:p>
      </dgm:t>
    </dgm:pt>
    <dgm:pt modelId="{89D3257D-B2E0-4C63-A26E-D6DD8D83E24E}" type="pres">
      <dgm:prSet presAssocID="{A8EBF757-8758-443F-A1A0-F5454261EB7B}" presName="outerComposite" presStyleCnt="0">
        <dgm:presLayoutVars>
          <dgm:chMax val="2"/>
          <dgm:animLvl val="lvl"/>
          <dgm:resizeHandles val="exact"/>
        </dgm:presLayoutVars>
      </dgm:prSet>
      <dgm:spPr/>
      <dgm:t>
        <a:bodyPr/>
        <a:lstStyle/>
        <a:p>
          <a:endParaRPr lang="fr-FR"/>
        </a:p>
      </dgm:t>
    </dgm:pt>
    <dgm:pt modelId="{56AFEC62-BA93-4EFE-97AA-5559A6F66A2A}" type="pres">
      <dgm:prSet presAssocID="{A8EBF757-8758-443F-A1A0-F5454261EB7B}" presName="dummyMaxCanvas" presStyleCnt="0"/>
      <dgm:spPr/>
    </dgm:pt>
    <dgm:pt modelId="{524E61A3-5858-4E37-AD5A-BF3284151B58}" type="pres">
      <dgm:prSet presAssocID="{A8EBF757-8758-443F-A1A0-F5454261EB7B}" presName="parentComposite" presStyleCnt="0"/>
      <dgm:spPr/>
    </dgm:pt>
    <dgm:pt modelId="{1DB6F9AC-14EC-4E0B-B46A-C73C997B0FD3}" type="pres">
      <dgm:prSet presAssocID="{A8EBF757-8758-443F-A1A0-F5454261EB7B}" presName="parent1" presStyleLbl="alignAccFollowNode1" presStyleIdx="0" presStyleCnt="4">
        <dgm:presLayoutVars>
          <dgm:chMax val="4"/>
        </dgm:presLayoutVars>
      </dgm:prSet>
      <dgm:spPr/>
      <dgm:t>
        <a:bodyPr/>
        <a:lstStyle/>
        <a:p>
          <a:endParaRPr lang="fr-FR"/>
        </a:p>
      </dgm:t>
    </dgm:pt>
    <dgm:pt modelId="{59D51331-479D-45DD-94F5-D59AE3A47EDB}" type="pres">
      <dgm:prSet presAssocID="{A8EBF757-8758-443F-A1A0-F5454261EB7B}" presName="parent2" presStyleLbl="alignAccFollowNode1" presStyleIdx="1" presStyleCnt="4">
        <dgm:presLayoutVars>
          <dgm:chMax val="4"/>
        </dgm:presLayoutVars>
      </dgm:prSet>
      <dgm:spPr/>
      <dgm:t>
        <a:bodyPr/>
        <a:lstStyle/>
        <a:p>
          <a:endParaRPr lang="fr-FR"/>
        </a:p>
      </dgm:t>
    </dgm:pt>
    <dgm:pt modelId="{1A9E54FC-BE1C-4E8B-BA8F-86FED23A7620}" type="pres">
      <dgm:prSet presAssocID="{A8EBF757-8758-443F-A1A0-F5454261EB7B}" presName="childrenComposite" presStyleCnt="0"/>
      <dgm:spPr/>
    </dgm:pt>
    <dgm:pt modelId="{8AFD5D2B-6850-421F-8336-6C03851E7584}" type="pres">
      <dgm:prSet presAssocID="{A8EBF757-8758-443F-A1A0-F5454261EB7B}" presName="dummyMaxCanvas_ChildArea" presStyleCnt="0"/>
      <dgm:spPr/>
    </dgm:pt>
    <dgm:pt modelId="{B91CD3F1-A864-4504-8E31-BCA67B58F51E}" type="pres">
      <dgm:prSet presAssocID="{A8EBF757-8758-443F-A1A0-F5454261EB7B}" presName="fulcrum" presStyleLbl="alignAccFollowNode1" presStyleIdx="2" presStyleCnt="4"/>
      <dgm:spPr/>
    </dgm:pt>
    <dgm:pt modelId="{0D5CBEF8-049C-4E57-85AB-856C2CDF3CA2}" type="pres">
      <dgm:prSet presAssocID="{A8EBF757-8758-443F-A1A0-F5454261EB7B}" presName="balance_34" presStyleLbl="alignAccFollowNode1" presStyleIdx="3" presStyleCnt="4">
        <dgm:presLayoutVars>
          <dgm:bulletEnabled val="1"/>
        </dgm:presLayoutVars>
      </dgm:prSet>
      <dgm:spPr/>
    </dgm:pt>
    <dgm:pt modelId="{EC8B215F-D956-4EB1-A2D5-06A1F5E44CF1}" type="pres">
      <dgm:prSet presAssocID="{A8EBF757-8758-443F-A1A0-F5454261EB7B}" presName="right_34_1" presStyleLbl="node1" presStyleIdx="0" presStyleCnt="7">
        <dgm:presLayoutVars>
          <dgm:bulletEnabled val="1"/>
        </dgm:presLayoutVars>
      </dgm:prSet>
      <dgm:spPr/>
      <dgm:t>
        <a:bodyPr/>
        <a:lstStyle/>
        <a:p>
          <a:endParaRPr lang="fr-FR"/>
        </a:p>
      </dgm:t>
    </dgm:pt>
    <dgm:pt modelId="{167F3F0A-0C45-403C-9B55-E7810D08717A}" type="pres">
      <dgm:prSet presAssocID="{A8EBF757-8758-443F-A1A0-F5454261EB7B}" presName="right_34_2" presStyleLbl="node1" presStyleIdx="1" presStyleCnt="7">
        <dgm:presLayoutVars>
          <dgm:bulletEnabled val="1"/>
        </dgm:presLayoutVars>
      </dgm:prSet>
      <dgm:spPr/>
      <dgm:t>
        <a:bodyPr/>
        <a:lstStyle/>
        <a:p>
          <a:endParaRPr lang="fr-FR"/>
        </a:p>
      </dgm:t>
    </dgm:pt>
    <dgm:pt modelId="{F5FD4721-34EC-4BBB-8480-FDDB1D587D26}" type="pres">
      <dgm:prSet presAssocID="{A8EBF757-8758-443F-A1A0-F5454261EB7B}" presName="right_34_3" presStyleLbl="node1" presStyleIdx="2" presStyleCnt="7">
        <dgm:presLayoutVars>
          <dgm:bulletEnabled val="1"/>
        </dgm:presLayoutVars>
      </dgm:prSet>
      <dgm:spPr/>
      <dgm:t>
        <a:bodyPr/>
        <a:lstStyle/>
        <a:p>
          <a:endParaRPr lang="fr-FR"/>
        </a:p>
      </dgm:t>
    </dgm:pt>
    <dgm:pt modelId="{EE76DCBC-2B61-4F29-92A2-4C183E4ACC5C}" type="pres">
      <dgm:prSet presAssocID="{A8EBF757-8758-443F-A1A0-F5454261EB7B}" presName="right_34_4" presStyleLbl="node1" presStyleIdx="3" presStyleCnt="7">
        <dgm:presLayoutVars>
          <dgm:bulletEnabled val="1"/>
        </dgm:presLayoutVars>
      </dgm:prSet>
      <dgm:spPr/>
      <dgm:t>
        <a:bodyPr/>
        <a:lstStyle/>
        <a:p>
          <a:endParaRPr lang="fr-FR"/>
        </a:p>
      </dgm:t>
    </dgm:pt>
    <dgm:pt modelId="{5EDBC7A1-2429-4C4F-8DB8-7BE20A5AAD7F}" type="pres">
      <dgm:prSet presAssocID="{A8EBF757-8758-443F-A1A0-F5454261EB7B}" presName="left_34_1" presStyleLbl="node1" presStyleIdx="4" presStyleCnt="7">
        <dgm:presLayoutVars>
          <dgm:bulletEnabled val="1"/>
        </dgm:presLayoutVars>
      </dgm:prSet>
      <dgm:spPr/>
      <dgm:t>
        <a:bodyPr/>
        <a:lstStyle/>
        <a:p>
          <a:endParaRPr lang="fr-FR"/>
        </a:p>
      </dgm:t>
    </dgm:pt>
    <dgm:pt modelId="{A898180C-A415-4193-9FA1-913F2BDB67D2}" type="pres">
      <dgm:prSet presAssocID="{A8EBF757-8758-443F-A1A0-F5454261EB7B}" presName="left_34_2" presStyleLbl="node1" presStyleIdx="5" presStyleCnt="7">
        <dgm:presLayoutVars>
          <dgm:bulletEnabled val="1"/>
        </dgm:presLayoutVars>
      </dgm:prSet>
      <dgm:spPr/>
      <dgm:t>
        <a:bodyPr/>
        <a:lstStyle/>
        <a:p>
          <a:endParaRPr lang="fr-FR"/>
        </a:p>
      </dgm:t>
    </dgm:pt>
    <dgm:pt modelId="{5BAF0439-5937-4C3F-989B-AE5ACE97AE42}" type="pres">
      <dgm:prSet presAssocID="{A8EBF757-8758-443F-A1A0-F5454261EB7B}" presName="left_34_3" presStyleLbl="node1" presStyleIdx="6" presStyleCnt="7">
        <dgm:presLayoutVars>
          <dgm:bulletEnabled val="1"/>
        </dgm:presLayoutVars>
      </dgm:prSet>
      <dgm:spPr/>
      <dgm:t>
        <a:bodyPr/>
        <a:lstStyle/>
        <a:p>
          <a:endParaRPr lang="fr-FR"/>
        </a:p>
      </dgm:t>
    </dgm:pt>
  </dgm:ptLst>
  <dgm:cxnLst>
    <dgm:cxn modelId="{8E5F56C6-F8F0-4341-B0E6-ABEA0F2F620E}" type="presOf" srcId="{10D73A0C-51C4-482C-8990-8B6312671FB8}" destId="{EC8B215F-D956-4EB1-A2D5-06A1F5E44CF1}" srcOrd="0" destOrd="0" presId="urn:microsoft.com/office/officeart/2005/8/layout/balance1"/>
    <dgm:cxn modelId="{16A4909A-A82A-458F-980C-93D7D3A9672F}" type="presOf" srcId="{15D50943-C407-448F-AD48-B2950B2D1B1F}" destId="{F5FD4721-34EC-4BBB-8480-FDDB1D587D26}" srcOrd="0" destOrd="0" presId="urn:microsoft.com/office/officeart/2005/8/layout/balance1"/>
    <dgm:cxn modelId="{4019D2E8-A782-4A14-8DEE-213D93C860D1}" srcId="{A8EBF757-8758-443F-A1A0-F5454261EB7B}" destId="{8B6A3886-0358-4EC3-826D-6FA98F3DCCF7}" srcOrd="0" destOrd="0" parTransId="{795E015F-FBAC-4C1B-BF20-E43B9B372AD2}" sibTransId="{34354824-6A87-4494-9EA6-7D4798107DB2}"/>
    <dgm:cxn modelId="{8640B2EA-7664-4746-AC64-E082CC8C0DC3}" srcId="{8F788552-5ACC-448D-A395-D02920344534}" destId="{15D50943-C407-448F-AD48-B2950B2D1B1F}" srcOrd="2" destOrd="0" parTransId="{CC9A1E49-0CE5-4CE9-92F3-EFBC34D61F17}" sibTransId="{CB7453D1-96FC-4ACC-A0B9-7A29B52E24CC}"/>
    <dgm:cxn modelId="{E6DA8802-11AE-429B-BB44-8FD8E2E03825}" srcId="{8F788552-5ACC-448D-A395-D02920344534}" destId="{10D73A0C-51C4-482C-8990-8B6312671FB8}" srcOrd="0" destOrd="0" parTransId="{4B8E2B00-8BAE-49BA-A772-52505E30E236}" sibTransId="{23FD412C-4CBB-48C8-9E9F-2946E445B060}"/>
    <dgm:cxn modelId="{FBCFF5B0-A3A1-4323-A6EA-1B031A0E6CC7}" srcId="{8F788552-5ACC-448D-A395-D02920344534}" destId="{149684C4-E3E5-47DE-A1C1-A8AF89ADA425}" srcOrd="3" destOrd="0" parTransId="{A10B4C1B-BA5A-4F79-9E70-943E3FF1E7C1}" sibTransId="{5DB2879C-F157-41E7-A6BF-197060CC55C2}"/>
    <dgm:cxn modelId="{939254D8-15F5-4B29-80AC-00D2732CDAE9}" srcId="{8B6A3886-0358-4EC3-826D-6FA98F3DCCF7}" destId="{C804FAD9-0AD8-425C-96B3-7E4143CAE042}" srcOrd="1" destOrd="0" parTransId="{356896BB-D000-4539-9A88-35A99207436D}" sibTransId="{BEAFECFC-9824-480F-9FD7-F95D0B83C792}"/>
    <dgm:cxn modelId="{877FF052-C7C7-4F20-A6D6-6E6153944E10}" type="presOf" srcId="{A8EBF757-8758-443F-A1A0-F5454261EB7B}" destId="{89D3257D-B2E0-4C63-A26E-D6DD8D83E24E}" srcOrd="0" destOrd="0" presId="urn:microsoft.com/office/officeart/2005/8/layout/balance1"/>
    <dgm:cxn modelId="{46AC1313-5CE3-44ED-997C-2F6670278597}" srcId="{8B6A3886-0358-4EC3-826D-6FA98F3DCCF7}" destId="{541CD77A-880B-47A0-B46A-B9AA51A8DCBB}" srcOrd="0" destOrd="0" parTransId="{D2B800FE-E122-4D6D-BBC1-E6D54EAC843C}" sibTransId="{96AEFD14-3889-4247-89E4-C16C09BDA8C3}"/>
    <dgm:cxn modelId="{A9E74B5A-3767-457C-B6C0-F5C3CF28599A}" type="presOf" srcId="{149684C4-E3E5-47DE-A1C1-A8AF89ADA425}" destId="{EE76DCBC-2B61-4F29-92A2-4C183E4ACC5C}" srcOrd="0" destOrd="0" presId="urn:microsoft.com/office/officeart/2005/8/layout/balance1"/>
    <dgm:cxn modelId="{375B5C1F-62AA-4E06-AD95-ECEB348CF025}" type="presOf" srcId="{F2F48D74-2E52-49B2-B67F-6D4757638AB5}" destId="{167F3F0A-0C45-403C-9B55-E7810D08717A}" srcOrd="0" destOrd="0" presId="urn:microsoft.com/office/officeart/2005/8/layout/balance1"/>
    <dgm:cxn modelId="{0D846DFD-2795-43BA-B6FB-44EF4F8639F2}" srcId="{8B6A3886-0358-4EC3-826D-6FA98F3DCCF7}" destId="{C4D664AE-AB30-4215-BEF2-4534EC847788}" srcOrd="2" destOrd="0" parTransId="{1935D227-5B99-45A1-A641-227C08325521}" sibTransId="{05B09307-AA5D-41D5-8B1D-5B05BDB816D6}"/>
    <dgm:cxn modelId="{61EFC8A6-9C47-4416-B066-1AAD9A75094E}" type="presOf" srcId="{C804FAD9-0AD8-425C-96B3-7E4143CAE042}" destId="{A898180C-A415-4193-9FA1-913F2BDB67D2}" srcOrd="0" destOrd="0" presId="urn:microsoft.com/office/officeart/2005/8/layout/balance1"/>
    <dgm:cxn modelId="{1F4458E3-B867-4691-9B2E-C100B46A6B45}" type="presOf" srcId="{8F788552-5ACC-448D-A395-D02920344534}" destId="{59D51331-479D-45DD-94F5-D59AE3A47EDB}" srcOrd="0" destOrd="0" presId="urn:microsoft.com/office/officeart/2005/8/layout/balance1"/>
    <dgm:cxn modelId="{2B241FFD-726F-41F6-9184-9E46D387DE3A}" type="presOf" srcId="{541CD77A-880B-47A0-B46A-B9AA51A8DCBB}" destId="{5EDBC7A1-2429-4C4F-8DB8-7BE20A5AAD7F}" srcOrd="0" destOrd="0" presId="urn:microsoft.com/office/officeart/2005/8/layout/balance1"/>
    <dgm:cxn modelId="{9552D754-4A2D-4FE9-8CFA-7005580DA05F}" srcId="{A8EBF757-8758-443F-A1A0-F5454261EB7B}" destId="{8F788552-5ACC-448D-A395-D02920344534}" srcOrd="1" destOrd="0" parTransId="{E851BDE1-3975-46EA-8115-068326958254}" sibTransId="{4FAD20EB-4200-407D-BAF9-5D5AF60A8F4C}"/>
    <dgm:cxn modelId="{3053C000-966E-472D-AD3F-85FEEEB91763}" srcId="{8F788552-5ACC-448D-A395-D02920344534}" destId="{F2F48D74-2E52-49B2-B67F-6D4757638AB5}" srcOrd="1" destOrd="0" parTransId="{3AB69BD2-5900-42E3-8279-2EC16B42F1DB}" sibTransId="{A6F4C572-1E1A-4E46-B7D3-04EB6D68F910}"/>
    <dgm:cxn modelId="{EE6F119D-FE1D-4E21-B3EB-ED2E5C093A6E}" type="presOf" srcId="{8B6A3886-0358-4EC3-826D-6FA98F3DCCF7}" destId="{1DB6F9AC-14EC-4E0B-B46A-C73C997B0FD3}" srcOrd="0" destOrd="0" presId="urn:microsoft.com/office/officeart/2005/8/layout/balance1"/>
    <dgm:cxn modelId="{43E0887E-9662-49BB-80CE-BDCF4C62BFAD}" type="presOf" srcId="{C4D664AE-AB30-4215-BEF2-4534EC847788}" destId="{5BAF0439-5937-4C3F-989B-AE5ACE97AE42}" srcOrd="0" destOrd="0" presId="urn:microsoft.com/office/officeart/2005/8/layout/balance1"/>
    <dgm:cxn modelId="{B6AFFCB0-F003-4D42-A47F-D0D62B264448}" type="presParOf" srcId="{89D3257D-B2E0-4C63-A26E-D6DD8D83E24E}" destId="{56AFEC62-BA93-4EFE-97AA-5559A6F66A2A}" srcOrd="0" destOrd="0" presId="urn:microsoft.com/office/officeart/2005/8/layout/balance1"/>
    <dgm:cxn modelId="{DB69278B-F47A-4149-B735-912DDD0499B0}" type="presParOf" srcId="{89D3257D-B2E0-4C63-A26E-D6DD8D83E24E}" destId="{524E61A3-5858-4E37-AD5A-BF3284151B58}" srcOrd="1" destOrd="0" presId="urn:microsoft.com/office/officeart/2005/8/layout/balance1"/>
    <dgm:cxn modelId="{056EB6A8-851E-4C6A-8C15-21284E5E5BD0}" type="presParOf" srcId="{524E61A3-5858-4E37-AD5A-BF3284151B58}" destId="{1DB6F9AC-14EC-4E0B-B46A-C73C997B0FD3}" srcOrd="0" destOrd="0" presId="urn:microsoft.com/office/officeart/2005/8/layout/balance1"/>
    <dgm:cxn modelId="{A96EA4F4-48E6-41A8-B2B7-8F6962D3B5DE}" type="presParOf" srcId="{524E61A3-5858-4E37-AD5A-BF3284151B58}" destId="{59D51331-479D-45DD-94F5-D59AE3A47EDB}" srcOrd="1" destOrd="0" presId="urn:microsoft.com/office/officeart/2005/8/layout/balance1"/>
    <dgm:cxn modelId="{46AAC82D-012F-410E-8642-1FE9FA5DD2FC}" type="presParOf" srcId="{89D3257D-B2E0-4C63-A26E-D6DD8D83E24E}" destId="{1A9E54FC-BE1C-4E8B-BA8F-86FED23A7620}" srcOrd="2" destOrd="0" presId="urn:microsoft.com/office/officeart/2005/8/layout/balance1"/>
    <dgm:cxn modelId="{2C6B2BCD-7E37-4345-A422-4B3E0DF841FD}" type="presParOf" srcId="{1A9E54FC-BE1C-4E8B-BA8F-86FED23A7620}" destId="{8AFD5D2B-6850-421F-8336-6C03851E7584}" srcOrd="0" destOrd="0" presId="urn:microsoft.com/office/officeart/2005/8/layout/balance1"/>
    <dgm:cxn modelId="{91DB7E4E-0DFA-4407-BAD8-F32DB5E159EA}" type="presParOf" srcId="{1A9E54FC-BE1C-4E8B-BA8F-86FED23A7620}" destId="{B91CD3F1-A864-4504-8E31-BCA67B58F51E}" srcOrd="1" destOrd="0" presId="urn:microsoft.com/office/officeart/2005/8/layout/balance1"/>
    <dgm:cxn modelId="{40A43DC4-DAF5-432B-AC75-8A79DF599F20}" type="presParOf" srcId="{1A9E54FC-BE1C-4E8B-BA8F-86FED23A7620}" destId="{0D5CBEF8-049C-4E57-85AB-856C2CDF3CA2}" srcOrd="2" destOrd="0" presId="urn:microsoft.com/office/officeart/2005/8/layout/balance1"/>
    <dgm:cxn modelId="{E6B5A7BD-1021-4841-9716-90B7F6A80B9C}" type="presParOf" srcId="{1A9E54FC-BE1C-4E8B-BA8F-86FED23A7620}" destId="{EC8B215F-D956-4EB1-A2D5-06A1F5E44CF1}" srcOrd="3" destOrd="0" presId="urn:microsoft.com/office/officeart/2005/8/layout/balance1"/>
    <dgm:cxn modelId="{1AEA0312-0116-4FD5-B919-D0602AABD9AF}" type="presParOf" srcId="{1A9E54FC-BE1C-4E8B-BA8F-86FED23A7620}" destId="{167F3F0A-0C45-403C-9B55-E7810D08717A}" srcOrd="4" destOrd="0" presId="urn:microsoft.com/office/officeart/2005/8/layout/balance1"/>
    <dgm:cxn modelId="{D67A74E6-F2E2-4501-8992-2E0517A8F0AE}" type="presParOf" srcId="{1A9E54FC-BE1C-4E8B-BA8F-86FED23A7620}" destId="{F5FD4721-34EC-4BBB-8480-FDDB1D587D26}" srcOrd="5" destOrd="0" presId="urn:microsoft.com/office/officeart/2005/8/layout/balance1"/>
    <dgm:cxn modelId="{AA7DBA77-C9EC-464F-AD07-0B1467F61D8B}" type="presParOf" srcId="{1A9E54FC-BE1C-4E8B-BA8F-86FED23A7620}" destId="{EE76DCBC-2B61-4F29-92A2-4C183E4ACC5C}" srcOrd="6" destOrd="0" presId="urn:microsoft.com/office/officeart/2005/8/layout/balance1"/>
    <dgm:cxn modelId="{F3B6D438-C5E4-4BA2-A3B8-E69F92033F62}" type="presParOf" srcId="{1A9E54FC-BE1C-4E8B-BA8F-86FED23A7620}" destId="{5EDBC7A1-2429-4C4F-8DB8-7BE20A5AAD7F}" srcOrd="7" destOrd="0" presId="urn:microsoft.com/office/officeart/2005/8/layout/balance1"/>
    <dgm:cxn modelId="{5545B1A7-11E9-445B-A2ED-4A439534BE8F}" type="presParOf" srcId="{1A9E54FC-BE1C-4E8B-BA8F-86FED23A7620}" destId="{A898180C-A415-4193-9FA1-913F2BDB67D2}" srcOrd="8" destOrd="0" presId="urn:microsoft.com/office/officeart/2005/8/layout/balance1"/>
    <dgm:cxn modelId="{96E9CC5A-C227-463D-8293-10923024AEF9}" type="presParOf" srcId="{1A9E54FC-BE1C-4E8B-BA8F-86FED23A7620}" destId="{5BAF0439-5937-4C3F-989B-AE5ACE97AE42}"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93EA9B-87E7-4F8C-A26C-597A6DFFD260}" type="doc">
      <dgm:prSet loTypeId="urn:microsoft.com/office/officeart/2005/8/layout/cycle1" loCatId="cycle" qsTypeId="urn:microsoft.com/office/officeart/2005/8/quickstyle/simple1" qsCatId="simple" csTypeId="urn:microsoft.com/office/officeart/2005/8/colors/accent5_2" csCatId="accent5" phldr="1"/>
      <dgm:spPr/>
      <dgm:t>
        <a:bodyPr/>
        <a:lstStyle/>
        <a:p>
          <a:endParaRPr lang="fr-FR"/>
        </a:p>
      </dgm:t>
    </dgm:pt>
    <dgm:pt modelId="{8FFE3C1D-4FA2-4F4F-B820-1C2F1467824B}">
      <dgm:prSet phldrT="[Texte]" custT="1"/>
      <dgm:spPr/>
      <dgm:t>
        <a:bodyPr/>
        <a:lstStyle/>
        <a:p>
          <a:r>
            <a:rPr lang="fr-FR" sz="1200" dirty="0" smtClean="0"/>
            <a:t>Calcul coût de revient</a:t>
          </a:r>
          <a:endParaRPr lang="fr-FR" sz="1200" dirty="0"/>
        </a:p>
      </dgm:t>
    </dgm:pt>
    <dgm:pt modelId="{5FD808AF-41B1-438B-A103-2637BB01C920}" type="parTrans" cxnId="{B9F1C370-62F5-48FB-9C75-5F859CA8969E}">
      <dgm:prSet/>
      <dgm:spPr/>
      <dgm:t>
        <a:bodyPr/>
        <a:lstStyle/>
        <a:p>
          <a:endParaRPr lang="fr-FR" sz="2800"/>
        </a:p>
      </dgm:t>
    </dgm:pt>
    <dgm:pt modelId="{8DEB998A-7848-4DCD-9267-B2B10A928D1A}" type="sibTrans" cxnId="{B9F1C370-62F5-48FB-9C75-5F859CA8969E}">
      <dgm:prSet/>
      <dgm:spPr/>
      <dgm:t>
        <a:bodyPr/>
        <a:lstStyle/>
        <a:p>
          <a:endParaRPr lang="fr-FR" sz="2800"/>
        </a:p>
      </dgm:t>
    </dgm:pt>
    <dgm:pt modelId="{50470A81-AEDA-4067-8643-DE4E5CC802DE}">
      <dgm:prSet phldrT="[Texte]" custT="1"/>
      <dgm:spPr/>
      <dgm:t>
        <a:bodyPr/>
        <a:lstStyle/>
        <a:p>
          <a:r>
            <a:rPr lang="fr-FR" sz="1200" dirty="0" smtClean="0"/>
            <a:t>Détermination prix de vente Industriel</a:t>
          </a:r>
          <a:endParaRPr lang="fr-FR" sz="1200" dirty="0"/>
        </a:p>
      </dgm:t>
    </dgm:pt>
    <dgm:pt modelId="{0AACD5E0-4017-4934-8585-2AF7B4655C42}" type="parTrans" cxnId="{3F9A13F3-F23E-4D0C-8775-DA471FFDB681}">
      <dgm:prSet/>
      <dgm:spPr/>
      <dgm:t>
        <a:bodyPr/>
        <a:lstStyle/>
        <a:p>
          <a:endParaRPr lang="fr-FR" sz="2800"/>
        </a:p>
      </dgm:t>
    </dgm:pt>
    <dgm:pt modelId="{C594830F-9111-4D8C-AA12-2F3656C97BCD}" type="sibTrans" cxnId="{3F9A13F3-F23E-4D0C-8775-DA471FFDB681}">
      <dgm:prSet/>
      <dgm:spPr/>
      <dgm:t>
        <a:bodyPr/>
        <a:lstStyle/>
        <a:p>
          <a:endParaRPr lang="fr-FR" sz="2800"/>
        </a:p>
      </dgm:t>
    </dgm:pt>
    <dgm:pt modelId="{6DA72E62-1B7D-4CED-ACEF-F91EB794E7C1}">
      <dgm:prSet phldrT="[Texte]" custT="1"/>
      <dgm:spPr/>
      <dgm:t>
        <a:bodyPr/>
        <a:lstStyle/>
        <a:p>
          <a:r>
            <a:rPr lang="fr-FR" sz="1200" dirty="0" smtClean="0"/>
            <a:t>Fabrication</a:t>
          </a:r>
          <a:endParaRPr lang="fr-FR" sz="1200" dirty="0"/>
        </a:p>
      </dgm:t>
    </dgm:pt>
    <dgm:pt modelId="{942ED75A-BA28-4D56-9FBF-9EDA4D248E25}" type="parTrans" cxnId="{CB0BD8AA-167D-4916-ABBD-C7C9B6709288}">
      <dgm:prSet/>
      <dgm:spPr/>
      <dgm:t>
        <a:bodyPr/>
        <a:lstStyle/>
        <a:p>
          <a:endParaRPr lang="fr-FR" sz="2800"/>
        </a:p>
      </dgm:t>
    </dgm:pt>
    <dgm:pt modelId="{69AB135F-81B1-4808-90AE-DD67CA829E0F}" type="sibTrans" cxnId="{CB0BD8AA-167D-4916-ABBD-C7C9B6709288}">
      <dgm:prSet/>
      <dgm:spPr/>
      <dgm:t>
        <a:bodyPr/>
        <a:lstStyle/>
        <a:p>
          <a:endParaRPr lang="fr-FR" sz="2800"/>
        </a:p>
      </dgm:t>
    </dgm:pt>
    <dgm:pt modelId="{3EE9F3A3-16C5-433A-8130-CB0487C4A00F}">
      <dgm:prSet phldrT="[Texte]" custT="1"/>
      <dgm:spPr/>
      <dgm:t>
        <a:bodyPr/>
        <a:lstStyle/>
        <a:p>
          <a:r>
            <a:rPr lang="fr-FR" sz="1200" smtClean="0"/>
            <a:t>Vente des produits</a:t>
          </a:r>
          <a:endParaRPr lang="fr-FR" sz="1200" dirty="0"/>
        </a:p>
      </dgm:t>
    </dgm:pt>
    <dgm:pt modelId="{4055B597-FDE5-4FB9-8117-980EB5E84C7B}" type="parTrans" cxnId="{CB156452-CA85-4495-9E48-E7694B88EF91}">
      <dgm:prSet/>
      <dgm:spPr/>
      <dgm:t>
        <a:bodyPr/>
        <a:lstStyle/>
        <a:p>
          <a:endParaRPr lang="fr-FR" sz="2800"/>
        </a:p>
      </dgm:t>
    </dgm:pt>
    <dgm:pt modelId="{539FCFA8-B436-4925-8F3A-2949100E1976}" type="sibTrans" cxnId="{CB156452-CA85-4495-9E48-E7694B88EF91}">
      <dgm:prSet/>
      <dgm:spPr/>
      <dgm:t>
        <a:bodyPr/>
        <a:lstStyle/>
        <a:p>
          <a:endParaRPr lang="fr-FR" sz="2800"/>
        </a:p>
      </dgm:t>
    </dgm:pt>
    <dgm:pt modelId="{9449291C-8250-45F8-B223-2D03A05602F1}">
      <dgm:prSet phldrT="[Texte]" custT="1"/>
      <dgm:spPr/>
      <dgm:t>
        <a:bodyPr/>
        <a:lstStyle/>
        <a:p>
          <a:r>
            <a:rPr lang="fr-FR" sz="1200" smtClean="0"/>
            <a:t>Coût de revient comptable</a:t>
          </a:r>
          <a:endParaRPr lang="fr-FR" sz="1200" dirty="0"/>
        </a:p>
      </dgm:t>
    </dgm:pt>
    <dgm:pt modelId="{79ED41A0-EEEE-4B25-BDAA-713C886CB7CB}" type="parTrans" cxnId="{19D19B50-67D2-47AD-808F-C6F92265E511}">
      <dgm:prSet/>
      <dgm:spPr/>
      <dgm:t>
        <a:bodyPr/>
        <a:lstStyle/>
        <a:p>
          <a:endParaRPr lang="fr-FR" sz="2800"/>
        </a:p>
      </dgm:t>
    </dgm:pt>
    <dgm:pt modelId="{B1B3FC38-DD79-486E-AAD2-92890E4C9117}" type="sibTrans" cxnId="{19D19B50-67D2-47AD-808F-C6F92265E511}">
      <dgm:prSet/>
      <dgm:spPr/>
      <dgm:t>
        <a:bodyPr/>
        <a:lstStyle/>
        <a:p>
          <a:endParaRPr lang="fr-FR" sz="2800"/>
        </a:p>
      </dgm:t>
    </dgm:pt>
    <dgm:pt modelId="{A6EEE6B8-55A0-46D7-9ECE-05D40D4FE163}">
      <dgm:prSet phldrT="[Texte]" custT="1"/>
      <dgm:spPr/>
      <dgm:t>
        <a:bodyPr/>
        <a:lstStyle/>
        <a:p>
          <a:r>
            <a:rPr lang="fr-FR" sz="1200" dirty="0" smtClean="0"/>
            <a:t>Ajustement des paramètres</a:t>
          </a:r>
          <a:endParaRPr lang="fr-FR" sz="1200" dirty="0"/>
        </a:p>
      </dgm:t>
    </dgm:pt>
    <dgm:pt modelId="{068C6BC2-D663-4628-BB87-83EF8E4C7041}" type="parTrans" cxnId="{A2575EC4-B15F-4D9E-993F-C8DD1BE16E0E}">
      <dgm:prSet/>
      <dgm:spPr/>
      <dgm:t>
        <a:bodyPr/>
        <a:lstStyle/>
        <a:p>
          <a:endParaRPr lang="fr-FR" sz="2800"/>
        </a:p>
      </dgm:t>
    </dgm:pt>
    <dgm:pt modelId="{045139D6-E25F-4DCB-BABB-5A1F6AF73A9C}" type="sibTrans" cxnId="{A2575EC4-B15F-4D9E-993F-C8DD1BE16E0E}">
      <dgm:prSet/>
      <dgm:spPr/>
      <dgm:t>
        <a:bodyPr/>
        <a:lstStyle/>
        <a:p>
          <a:endParaRPr lang="fr-FR" sz="2800"/>
        </a:p>
      </dgm:t>
    </dgm:pt>
    <dgm:pt modelId="{ED272BC5-9455-4D8F-A028-58BB743104E9}" type="pres">
      <dgm:prSet presAssocID="{D393EA9B-87E7-4F8C-A26C-597A6DFFD260}" presName="cycle" presStyleCnt="0">
        <dgm:presLayoutVars>
          <dgm:dir/>
          <dgm:resizeHandles val="exact"/>
        </dgm:presLayoutVars>
      </dgm:prSet>
      <dgm:spPr/>
      <dgm:t>
        <a:bodyPr/>
        <a:lstStyle/>
        <a:p>
          <a:endParaRPr lang="fr-FR"/>
        </a:p>
      </dgm:t>
    </dgm:pt>
    <dgm:pt modelId="{2B409B71-167E-4322-BF2B-746E85BDF006}" type="pres">
      <dgm:prSet presAssocID="{8FFE3C1D-4FA2-4F4F-B820-1C2F1467824B}" presName="dummy" presStyleCnt="0"/>
      <dgm:spPr/>
      <dgm:t>
        <a:bodyPr/>
        <a:lstStyle/>
        <a:p>
          <a:endParaRPr lang="fr-FR"/>
        </a:p>
      </dgm:t>
    </dgm:pt>
    <dgm:pt modelId="{A489A2F5-A17E-464F-9728-17C2741610C4}" type="pres">
      <dgm:prSet presAssocID="{8FFE3C1D-4FA2-4F4F-B820-1C2F1467824B}" presName="node" presStyleLbl="revTx" presStyleIdx="0" presStyleCnt="6">
        <dgm:presLayoutVars>
          <dgm:bulletEnabled val="1"/>
        </dgm:presLayoutVars>
      </dgm:prSet>
      <dgm:spPr/>
      <dgm:t>
        <a:bodyPr/>
        <a:lstStyle/>
        <a:p>
          <a:endParaRPr lang="fr-FR"/>
        </a:p>
      </dgm:t>
    </dgm:pt>
    <dgm:pt modelId="{EE93698D-3212-46AE-A166-DB363937EB10}" type="pres">
      <dgm:prSet presAssocID="{8DEB998A-7848-4DCD-9267-B2B10A928D1A}" presName="sibTrans" presStyleLbl="node1" presStyleIdx="0" presStyleCnt="6"/>
      <dgm:spPr/>
      <dgm:t>
        <a:bodyPr/>
        <a:lstStyle/>
        <a:p>
          <a:endParaRPr lang="fr-FR"/>
        </a:p>
      </dgm:t>
    </dgm:pt>
    <dgm:pt modelId="{077716BA-7CBF-44C9-9525-C0EEA2B5F8A1}" type="pres">
      <dgm:prSet presAssocID="{50470A81-AEDA-4067-8643-DE4E5CC802DE}" presName="dummy" presStyleCnt="0"/>
      <dgm:spPr/>
      <dgm:t>
        <a:bodyPr/>
        <a:lstStyle/>
        <a:p>
          <a:endParaRPr lang="fr-FR"/>
        </a:p>
      </dgm:t>
    </dgm:pt>
    <dgm:pt modelId="{5B5F532C-32E5-4E67-AD91-721B3ECB6CE3}" type="pres">
      <dgm:prSet presAssocID="{50470A81-AEDA-4067-8643-DE4E5CC802DE}" presName="node" presStyleLbl="revTx" presStyleIdx="1" presStyleCnt="6">
        <dgm:presLayoutVars>
          <dgm:bulletEnabled val="1"/>
        </dgm:presLayoutVars>
      </dgm:prSet>
      <dgm:spPr/>
      <dgm:t>
        <a:bodyPr/>
        <a:lstStyle/>
        <a:p>
          <a:endParaRPr lang="fr-FR"/>
        </a:p>
      </dgm:t>
    </dgm:pt>
    <dgm:pt modelId="{2436096C-2D59-433F-94BE-C9DF17F289B6}" type="pres">
      <dgm:prSet presAssocID="{C594830F-9111-4D8C-AA12-2F3656C97BCD}" presName="sibTrans" presStyleLbl="node1" presStyleIdx="1" presStyleCnt="6"/>
      <dgm:spPr/>
      <dgm:t>
        <a:bodyPr/>
        <a:lstStyle/>
        <a:p>
          <a:endParaRPr lang="fr-FR"/>
        </a:p>
      </dgm:t>
    </dgm:pt>
    <dgm:pt modelId="{DFD7449E-D470-4EE6-8759-6B7BAF7B882F}" type="pres">
      <dgm:prSet presAssocID="{6DA72E62-1B7D-4CED-ACEF-F91EB794E7C1}" presName="dummy" presStyleCnt="0"/>
      <dgm:spPr/>
      <dgm:t>
        <a:bodyPr/>
        <a:lstStyle/>
        <a:p>
          <a:endParaRPr lang="fr-FR"/>
        </a:p>
      </dgm:t>
    </dgm:pt>
    <dgm:pt modelId="{18A06A04-EF05-4567-9F57-DEC4C2F76B80}" type="pres">
      <dgm:prSet presAssocID="{6DA72E62-1B7D-4CED-ACEF-F91EB794E7C1}" presName="node" presStyleLbl="revTx" presStyleIdx="2" presStyleCnt="6">
        <dgm:presLayoutVars>
          <dgm:bulletEnabled val="1"/>
        </dgm:presLayoutVars>
      </dgm:prSet>
      <dgm:spPr/>
      <dgm:t>
        <a:bodyPr/>
        <a:lstStyle/>
        <a:p>
          <a:endParaRPr lang="fr-FR"/>
        </a:p>
      </dgm:t>
    </dgm:pt>
    <dgm:pt modelId="{FED7B7B8-8BED-44DA-9064-10D49F04FCCC}" type="pres">
      <dgm:prSet presAssocID="{69AB135F-81B1-4808-90AE-DD67CA829E0F}" presName="sibTrans" presStyleLbl="node1" presStyleIdx="2" presStyleCnt="6"/>
      <dgm:spPr/>
      <dgm:t>
        <a:bodyPr/>
        <a:lstStyle/>
        <a:p>
          <a:endParaRPr lang="fr-FR"/>
        </a:p>
      </dgm:t>
    </dgm:pt>
    <dgm:pt modelId="{9F12F1C8-2CD6-42A1-9ECE-32B566BCD919}" type="pres">
      <dgm:prSet presAssocID="{3EE9F3A3-16C5-433A-8130-CB0487C4A00F}" presName="dummy" presStyleCnt="0"/>
      <dgm:spPr/>
      <dgm:t>
        <a:bodyPr/>
        <a:lstStyle/>
        <a:p>
          <a:endParaRPr lang="fr-FR"/>
        </a:p>
      </dgm:t>
    </dgm:pt>
    <dgm:pt modelId="{13D9148A-74B5-4757-B3EF-C0B99F24507B}" type="pres">
      <dgm:prSet presAssocID="{3EE9F3A3-16C5-433A-8130-CB0487C4A00F}" presName="node" presStyleLbl="revTx" presStyleIdx="3" presStyleCnt="6">
        <dgm:presLayoutVars>
          <dgm:bulletEnabled val="1"/>
        </dgm:presLayoutVars>
      </dgm:prSet>
      <dgm:spPr/>
      <dgm:t>
        <a:bodyPr/>
        <a:lstStyle/>
        <a:p>
          <a:endParaRPr lang="fr-FR"/>
        </a:p>
      </dgm:t>
    </dgm:pt>
    <dgm:pt modelId="{CE292814-E150-448F-A1DB-AC8BB1AFE93C}" type="pres">
      <dgm:prSet presAssocID="{539FCFA8-B436-4925-8F3A-2949100E1976}" presName="sibTrans" presStyleLbl="node1" presStyleIdx="3" presStyleCnt="6"/>
      <dgm:spPr/>
      <dgm:t>
        <a:bodyPr/>
        <a:lstStyle/>
        <a:p>
          <a:endParaRPr lang="fr-FR"/>
        </a:p>
      </dgm:t>
    </dgm:pt>
    <dgm:pt modelId="{13DC7928-D809-4A7D-89A2-5F781C31CED4}" type="pres">
      <dgm:prSet presAssocID="{9449291C-8250-45F8-B223-2D03A05602F1}" presName="dummy" presStyleCnt="0"/>
      <dgm:spPr/>
      <dgm:t>
        <a:bodyPr/>
        <a:lstStyle/>
        <a:p>
          <a:endParaRPr lang="fr-FR"/>
        </a:p>
      </dgm:t>
    </dgm:pt>
    <dgm:pt modelId="{86BBC944-06DE-44E3-BF59-3CB28AB335FD}" type="pres">
      <dgm:prSet presAssocID="{9449291C-8250-45F8-B223-2D03A05602F1}" presName="node" presStyleLbl="revTx" presStyleIdx="4" presStyleCnt="6">
        <dgm:presLayoutVars>
          <dgm:bulletEnabled val="1"/>
        </dgm:presLayoutVars>
      </dgm:prSet>
      <dgm:spPr/>
      <dgm:t>
        <a:bodyPr/>
        <a:lstStyle/>
        <a:p>
          <a:endParaRPr lang="fr-FR"/>
        </a:p>
      </dgm:t>
    </dgm:pt>
    <dgm:pt modelId="{A4D7540A-CF3A-4DC3-8829-9B9C7EEE4C41}" type="pres">
      <dgm:prSet presAssocID="{B1B3FC38-DD79-486E-AAD2-92890E4C9117}" presName="sibTrans" presStyleLbl="node1" presStyleIdx="4" presStyleCnt="6" custLinFactNeighborX="-1548" custLinFactNeighborY="411"/>
      <dgm:spPr/>
      <dgm:t>
        <a:bodyPr/>
        <a:lstStyle/>
        <a:p>
          <a:endParaRPr lang="fr-FR"/>
        </a:p>
      </dgm:t>
    </dgm:pt>
    <dgm:pt modelId="{7B5E0A2B-5947-47B9-A354-6373BF49988A}" type="pres">
      <dgm:prSet presAssocID="{A6EEE6B8-55A0-46D7-9ECE-05D40D4FE163}" presName="dummy" presStyleCnt="0"/>
      <dgm:spPr/>
      <dgm:t>
        <a:bodyPr/>
        <a:lstStyle/>
        <a:p>
          <a:endParaRPr lang="fr-FR"/>
        </a:p>
      </dgm:t>
    </dgm:pt>
    <dgm:pt modelId="{C4A81352-E065-4225-B343-760861BCE819}" type="pres">
      <dgm:prSet presAssocID="{A6EEE6B8-55A0-46D7-9ECE-05D40D4FE163}" presName="node" presStyleLbl="revTx" presStyleIdx="5" presStyleCnt="6">
        <dgm:presLayoutVars>
          <dgm:bulletEnabled val="1"/>
        </dgm:presLayoutVars>
      </dgm:prSet>
      <dgm:spPr/>
      <dgm:t>
        <a:bodyPr/>
        <a:lstStyle/>
        <a:p>
          <a:endParaRPr lang="fr-FR"/>
        </a:p>
      </dgm:t>
    </dgm:pt>
    <dgm:pt modelId="{BC25257D-460A-4100-993E-C882AFC2DBC1}" type="pres">
      <dgm:prSet presAssocID="{045139D6-E25F-4DCB-BABB-5A1F6AF73A9C}" presName="sibTrans" presStyleLbl="node1" presStyleIdx="5" presStyleCnt="6"/>
      <dgm:spPr/>
      <dgm:t>
        <a:bodyPr/>
        <a:lstStyle/>
        <a:p>
          <a:endParaRPr lang="fr-FR"/>
        </a:p>
      </dgm:t>
    </dgm:pt>
  </dgm:ptLst>
  <dgm:cxnLst>
    <dgm:cxn modelId="{6C8E5A84-79B0-409F-ACF2-8FDD8693A00A}" type="presOf" srcId="{C594830F-9111-4D8C-AA12-2F3656C97BCD}" destId="{2436096C-2D59-433F-94BE-C9DF17F289B6}" srcOrd="0" destOrd="0" presId="urn:microsoft.com/office/officeart/2005/8/layout/cycle1"/>
    <dgm:cxn modelId="{EEE9AAF1-2457-4871-814E-C95FA734EFE3}" type="presOf" srcId="{539FCFA8-B436-4925-8F3A-2949100E1976}" destId="{CE292814-E150-448F-A1DB-AC8BB1AFE93C}" srcOrd="0" destOrd="0" presId="urn:microsoft.com/office/officeart/2005/8/layout/cycle1"/>
    <dgm:cxn modelId="{F8A81A23-E65A-48D3-8060-F033715F33C4}" type="presOf" srcId="{50470A81-AEDA-4067-8643-DE4E5CC802DE}" destId="{5B5F532C-32E5-4E67-AD91-721B3ECB6CE3}" srcOrd="0" destOrd="0" presId="urn:microsoft.com/office/officeart/2005/8/layout/cycle1"/>
    <dgm:cxn modelId="{A2575EC4-B15F-4D9E-993F-C8DD1BE16E0E}" srcId="{D393EA9B-87E7-4F8C-A26C-597A6DFFD260}" destId="{A6EEE6B8-55A0-46D7-9ECE-05D40D4FE163}" srcOrd="5" destOrd="0" parTransId="{068C6BC2-D663-4628-BB87-83EF8E4C7041}" sibTransId="{045139D6-E25F-4DCB-BABB-5A1F6AF73A9C}"/>
    <dgm:cxn modelId="{CB0BD8AA-167D-4916-ABBD-C7C9B6709288}" srcId="{D393EA9B-87E7-4F8C-A26C-597A6DFFD260}" destId="{6DA72E62-1B7D-4CED-ACEF-F91EB794E7C1}" srcOrd="2" destOrd="0" parTransId="{942ED75A-BA28-4D56-9FBF-9EDA4D248E25}" sibTransId="{69AB135F-81B1-4808-90AE-DD67CA829E0F}"/>
    <dgm:cxn modelId="{A405F499-3EEE-41BF-8264-3577BD8A2C28}" type="presOf" srcId="{8DEB998A-7848-4DCD-9267-B2B10A928D1A}" destId="{EE93698D-3212-46AE-A166-DB363937EB10}" srcOrd="0" destOrd="0" presId="urn:microsoft.com/office/officeart/2005/8/layout/cycle1"/>
    <dgm:cxn modelId="{27D83DB5-C914-4310-A83E-4A414D64716A}" type="presOf" srcId="{A6EEE6B8-55A0-46D7-9ECE-05D40D4FE163}" destId="{C4A81352-E065-4225-B343-760861BCE819}" srcOrd="0" destOrd="0" presId="urn:microsoft.com/office/officeart/2005/8/layout/cycle1"/>
    <dgm:cxn modelId="{10F56E1C-D545-4192-A266-9B7F564BF68F}" type="presOf" srcId="{6DA72E62-1B7D-4CED-ACEF-F91EB794E7C1}" destId="{18A06A04-EF05-4567-9F57-DEC4C2F76B80}" srcOrd="0" destOrd="0" presId="urn:microsoft.com/office/officeart/2005/8/layout/cycle1"/>
    <dgm:cxn modelId="{EF92C568-52FF-42E3-B9C2-9380A1CBEDE0}" type="presOf" srcId="{045139D6-E25F-4DCB-BABB-5A1F6AF73A9C}" destId="{BC25257D-460A-4100-993E-C882AFC2DBC1}" srcOrd="0" destOrd="0" presId="urn:microsoft.com/office/officeart/2005/8/layout/cycle1"/>
    <dgm:cxn modelId="{3F9A13F3-F23E-4D0C-8775-DA471FFDB681}" srcId="{D393EA9B-87E7-4F8C-A26C-597A6DFFD260}" destId="{50470A81-AEDA-4067-8643-DE4E5CC802DE}" srcOrd="1" destOrd="0" parTransId="{0AACD5E0-4017-4934-8585-2AF7B4655C42}" sibTransId="{C594830F-9111-4D8C-AA12-2F3656C97BCD}"/>
    <dgm:cxn modelId="{19D19B50-67D2-47AD-808F-C6F92265E511}" srcId="{D393EA9B-87E7-4F8C-A26C-597A6DFFD260}" destId="{9449291C-8250-45F8-B223-2D03A05602F1}" srcOrd="4" destOrd="0" parTransId="{79ED41A0-EEEE-4B25-BDAA-713C886CB7CB}" sibTransId="{B1B3FC38-DD79-486E-AAD2-92890E4C9117}"/>
    <dgm:cxn modelId="{CB156452-CA85-4495-9E48-E7694B88EF91}" srcId="{D393EA9B-87E7-4F8C-A26C-597A6DFFD260}" destId="{3EE9F3A3-16C5-433A-8130-CB0487C4A00F}" srcOrd="3" destOrd="0" parTransId="{4055B597-FDE5-4FB9-8117-980EB5E84C7B}" sibTransId="{539FCFA8-B436-4925-8F3A-2949100E1976}"/>
    <dgm:cxn modelId="{A8DA449D-6DC7-48F2-8122-100A9E2F4C2B}" type="presOf" srcId="{69AB135F-81B1-4808-90AE-DD67CA829E0F}" destId="{FED7B7B8-8BED-44DA-9064-10D49F04FCCC}" srcOrd="0" destOrd="0" presId="urn:microsoft.com/office/officeart/2005/8/layout/cycle1"/>
    <dgm:cxn modelId="{B9F1C370-62F5-48FB-9C75-5F859CA8969E}" srcId="{D393EA9B-87E7-4F8C-A26C-597A6DFFD260}" destId="{8FFE3C1D-4FA2-4F4F-B820-1C2F1467824B}" srcOrd="0" destOrd="0" parTransId="{5FD808AF-41B1-438B-A103-2637BB01C920}" sibTransId="{8DEB998A-7848-4DCD-9267-B2B10A928D1A}"/>
    <dgm:cxn modelId="{66C58E22-F43B-4618-8833-9C63EEDB5EEA}" type="presOf" srcId="{D393EA9B-87E7-4F8C-A26C-597A6DFFD260}" destId="{ED272BC5-9455-4D8F-A028-58BB743104E9}" srcOrd="0" destOrd="0" presId="urn:microsoft.com/office/officeart/2005/8/layout/cycle1"/>
    <dgm:cxn modelId="{88A87A55-6B10-453B-A971-D4B9CF1313B0}" type="presOf" srcId="{8FFE3C1D-4FA2-4F4F-B820-1C2F1467824B}" destId="{A489A2F5-A17E-464F-9728-17C2741610C4}" srcOrd="0" destOrd="0" presId="urn:microsoft.com/office/officeart/2005/8/layout/cycle1"/>
    <dgm:cxn modelId="{4A1E1CAD-63C0-45F1-81EE-3C017FC2B629}" type="presOf" srcId="{9449291C-8250-45F8-B223-2D03A05602F1}" destId="{86BBC944-06DE-44E3-BF59-3CB28AB335FD}" srcOrd="0" destOrd="0" presId="urn:microsoft.com/office/officeart/2005/8/layout/cycle1"/>
    <dgm:cxn modelId="{5FE92D7A-122D-41CF-A173-845F09E29A9E}" type="presOf" srcId="{3EE9F3A3-16C5-433A-8130-CB0487C4A00F}" destId="{13D9148A-74B5-4757-B3EF-C0B99F24507B}" srcOrd="0" destOrd="0" presId="urn:microsoft.com/office/officeart/2005/8/layout/cycle1"/>
    <dgm:cxn modelId="{931595E4-B773-4AAD-8BBD-B7C18EF05BCD}" type="presOf" srcId="{B1B3FC38-DD79-486E-AAD2-92890E4C9117}" destId="{A4D7540A-CF3A-4DC3-8829-9B9C7EEE4C41}" srcOrd="0" destOrd="0" presId="urn:microsoft.com/office/officeart/2005/8/layout/cycle1"/>
    <dgm:cxn modelId="{18566688-C8FD-4F4D-A7C5-4AED6CC5C7FC}" type="presParOf" srcId="{ED272BC5-9455-4D8F-A028-58BB743104E9}" destId="{2B409B71-167E-4322-BF2B-746E85BDF006}" srcOrd="0" destOrd="0" presId="urn:microsoft.com/office/officeart/2005/8/layout/cycle1"/>
    <dgm:cxn modelId="{5782DF07-6785-447D-AD33-670B52F20911}" type="presParOf" srcId="{ED272BC5-9455-4D8F-A028-58BB743104E9}" destId="{A489A2F5-A17E-464F-9728-17C2741610C4}" srcOrd="1" destOrd="0" presId="urn:microsoft.com/office/officeart/2005/8/layout/cycle1"/>
    <dgm:cxn modelId="{77221156-272A-4BA8-8E00-538D296F70A5}" type="presParOf" srcId="{ED272BC5-9455-4D8F-A028-58BB743104E9}" destId="{EE93698D-3212-46AE-A166-DB363937EB10}" srcOrd="2" destOrd="0" presId="urn:microsoft.com/office/officeart/2005/8/layout/cycle1"/>
    <dgm:cxn modelId="{4D8F55C2-41EA-4ADD-8D1B-EC96E8290440}" type="presParOf" srcId="{ED272BC5-9455-4D8F-A028-58BB743104E9}" destId="{077716BA-7CBF-44C9-9525-C0EEA2B5F8A1}" srcOrd="3" destOrd="0" presId="urn:microsoft.com/office/officeart/2005/8/layout/cycle1"/>
    <dgm:cxn modelId="{06D052AF-8B20-4603-A69E-1EA6EEA9C4C2}" type="presParOf" srcId="{ED272BC5-9455-4D8F-A028-58BB743104E9}" destId="{5B5F532C-32E5-4E67-AD91-721B3ECB6CE3}" srcOrd="4" destOrd="0" presId="urn:microsoft.com/office/officeart/2005/8/layout/cycle1"/>
    <dgm:cxn modelId="{708F0B9B-967B-4B26-8E84-7D7B9BB0231E}" type="presParOf" srcId="{ED272BC5-9455-4D8F-A028-58BB743104E9}" destId="{2436096C-2D59-433F-94BE-C9DF17F289B6}" srcOrd="5" destOrd="0" presId="urn:microsoft.com/office/officeart/2005/8/layout/cycle1"/>
    <dgm:cxn modelId="{311B8BF9-C439-4396-8A8A-A959C1203F2F}" type="presParOf" srcId="{ED272BC5-9455-4D8F-A028-58BB743104E9}" destId="{DFD7449E-D470-4EE6-8759-6B7BAF7B882F}" srcOrd="6" destOrd="0" presId="urn:microsoft.com/office/officeart/2005/8/layout/cycle1"/>
    <dgm:cxn modelId="{57ECCB72-9F83-45FD-982F-BCD243C30D3E}" type="presParOf" srcId="{ED272BC5-9455-4D8F-A028-58BB743104E9}" destId="{18A06A04-EF05-4567-9F57-DEC4C2F76B80}" srcOrd="7" destOrd="0" presId="urn:microsoft.com/office/officeart/2005/8/layout/cycle1"/>
    <dgm:cxn modelId="{0346BB02-7F10-4D03-856F-362969D42A81}" type="presParOf" srcId="{ED272BC5-9455-4D8F-A028-58BB743104E9}" destId="{FED7B7B8-8BED-44DA-9064-10D49F04FCCC}" srcOrd="8" destOrd="0" presId="urn:microsoft.com/office/officeart/2005/8/layout/cycle1"/>
    <dgm:cxn modelId="{B3A3142B-18E3-4795-AC96-6725CA1D0920}" type="presParOf" srcId="{ED272BC5-9455-4D8F-A028-58BB743104E9}" destId="{9F12F1C8-2CD6-42A1-9ECE-32B566BCD919}" srcOrd="9" destOrd="0" presId="urn:microsoft.com/office/officeart/2005/8/layout/cycle1"/>
    <dgm:cxn modelId="{5E226034-54B3-4F71-B37E-342D5917EE58}" type="presParOf" srcId="{ED272BC5-9455-4D8F-A028-58BB743104E9}" destId="{13D9148A-74B5-4757-B3EF-C0B99F24507B}" srcOrd="10" destOrd="0" presId="urn:microsoft.com/office/officeart/2005/8/layout/cycle1"/>
    <dgm:cxn modelId="{CE3421AA-B440-4D5A-AB18-783445E4E29D}" type="presParOf" srcId="{ED272BC5-9455-4D8F-A028-58BB743104E9}" destId="{CE292814-E150-448F-A1DB-AC8BB1AFE93C}" srcOrd="11" destOrd="0" presId="urn:microsoft.com/office/officeart/2005/8/layout/cycle1"/>
    <dgm:cxn modelId="{C65D2686-4577-47AB-9CE4-BD6C7563FC83}" type="presParOf" srcId="{ED272BC5-9455-4D8F-A028-58BB743104E9}" destId="{13DC7928-D809-4A7D-89A2-5F781C31CED4}" srcOrd="12" destOrd="0" presId="urn:microsoft.com/office/officeart/2005/8/layout/cycle1"/>
    <dgm:cxn modelId="{F22E98BB-BAE1-41B6-B6DD-DFCC4EE23B6B}" type="presParOf" srcId="{ED272BC5-9455-4D8F-A028-58BB743104E9}" destId="{86BBC944-06DE-44E3-BF59-3CB28AB335FD}" srcOrd="13" destOrd="0" presId="urn:microsoft.com/office/officeart/2005/8/layout/cycle1"/>
    <dgm:cxn modelId="{0BD2A60D-D72B-4DF8-BD7F-621C27C25305}" type="presParOf" srcId="{ED272BC5-9455-4D8F-A028-58BB743104E9}" destId="{A4D7540A-CF3A-4DC3-8829-9B9C7EEE4C41}" srcOrd="14" destOrd="0" presId="urn:microsoft.com/office/officeart/2005/8/layout/cycle1"/>
    <dgm:cxn modelId="{FC218A48-5077-4834-9369-D0A3C198D1CE}" type="presParOf" srcId="{ED272BC5-9455-4D8F-A028-58BB743104E9}" destId="{7B5E0A2B-5947-47B9-A354-6373BF49988A}" srcOrd="15" destOrd="0" presId="urn:microsoft.com/office/officeart/2005/8/layout/cycle1"/>
    <dgm:cxn modelId="{F236DA8C-C20D-4A3D-AE77-0A0C1DEF8768}" type="presParOf" srcId="{ED272BC5-9455-4D8F-A028-58BB743104E9}" destId="{C4A81352-E065-4225-B343-760861BCE819}" srcOrd="16" destOrd="0" presId="urn:microsoft.com/office/officeart/2005/8/layout/cycle1"/>
    <dgm:cxn modelId="{E691DE90-88C5-4DFB-A7AC-F6B0AF512634}" type="presParOf" srcId="{ED272BC5-9455-4D8F-A028-58BB743104E9}" destId="{BC25257D-460A-4100-993E-C882AFC2DBC1}"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0DD9A-1673-46FC-9369-908B31642FE0}">
      <dsp:nvSpPr>
        <dsp:cNvPr id="0" name=""/>
        <dsp:cNvSpPr/>
      </dsp:nvSpPr>
      <dsp:spPr>
        <a:xfrm>
          <a:off x="0" y="0"/>
          <a:ext cx="4320480" cy="432048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E6890-4E6E-4565-9CDB-05FA146B9BE2}">
      <dsp:nvSpPr>
        <dsp:cNvPr id="0" name=""/>
        <dsp:cNvSpPr/>
      </dsp:nvSpPr>
      <dsp:spPr>
        <a:xfrm>
          <a:off x="2160240" y="0"/>
          <a:ext cx="5256583" cy="432048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Frais de fabrication</a:t>
          </a:r>
        </a:p>
        <a:p>
          <a:pPr lvl="0" algn="ctr" defTabSz="1066800">
            <a:lnSpc>
              <a:spcPct val="90000"/>
            </a:lnSpc>
            <a:spcBef>
              <a:spcPct val="0"/>
            </a:spcBef>
            <a:spcAft>
              <a:spcPct val="35000"/>
            </a:spcAft>
          </a:pPr>
          <a:r>
            <a:rPr lang="fr-FR" sz="2400" kern="1200" dirty="0" smtClean="0"/>
            <a:t>(coût minute)</a:t>
          </a:r>
          <a:endParaRPr lang="fr-FR" sz="2400" kern="1200" dirty="0"/>
        </a:p>
      </dsp:txBody>
      <dsp:txXfrm>
        <a:off x="2160240" y="0"/>
        <a:ext cx="2628291" cy="1296146"/>
      </dsp:txXfrm>
    </dsp:sp>
    <dsp:sp modelId="{F5A71EDB-6EDC-40DD-A7AE-CC36644D99A3}">
      <dsp:nvSpPr>
        <dsp:cNvPr id="0" name=""/>
        <dsp:cNvSpPr/>
      </dsp:nvSpPr>
      <dsp:spPr>
        <a:xfrm>
          <a:off x="756085" y="1296146"/>
          <a:ext cx="2808309" cy="2808309"/>
        </a:xfrm>
        <a:prstGeom prst="pie">
          <a:avLst>
            <a:gd name="adj1" fmla="val 5400000"/>
            <a:gd name="adj2" fmla="val 162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56BD8-8F1F-4FCA-AAC9-153C8F76CA2E}">
      <dsp:nvSpPr>
        <dsp:cNvPr id="0" name=""/>
        <dsp:cNvSpPr/>
      </dsp:nvSpPr>
      <dsp:spPr>
        <a:xfrm>
          <a:off x="2160240" y="1296146"/>
          <a:ext cx="5256583" cy="2808309"/>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Coût des matières</a:t>
          </a:r>
          <a:endParaRPr lang="fr-FR" sz="2400" b="1" kern="1200" dirty="0"/>
        </a:p>
      </dsp:txBody>
      <dsp:txXfrm>
        <a:off x="2160240" y="1296146"/>
        <a:ext cx="2628291" cy="1296142"/>
      </dsp:txXfrm>
    </dsp:sp>
    <dsp:sp modelId="{F6C602C8-33D0-4612-AA43-CCE89927D1DD}">
      <dsp:nvSpPr>
        <dsp:cNvPr id="0" name=""/>
        <dsp:cNvSpPr/>
      </dsp:nvSpPr>
      <dsp:spPr>
        <a:xfrm>
          <a:off x="1512168" y="2592289"/>
          <a:ext cx="1296142" cy="1296142"/>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471B6-8C34-40B2-8367-57F6A40D3608}">
      <dsp:nvSpPr>
        <dsp:cNvPr id="0" name=""/>
        <dsp:cNvSpPr/>
      </dsp:nvSpPr>
      <dsp:spPr>
        <a:xfrm>
          <a:off x="2160240" y="2592289"/>
          <a:ext cx="5256583" cy="1296142"/>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Marge Brute</a:t>
          </a:r>
          <a:endParaRPr lang="fr-FR" sz="2400" kern="1200" dirty="0"/>
        </a:p>
      </dsp:txBody>
      <dsp:txXfrm>
        <a:off x="2160240" y="2592289"/>
        <a:ext cx="2628291" cy="1296142"/>
      </dsp:txXfrm>
    </dsp:sp>
    <dsp:sp modelId="{D65CB724-96DE-4990-A795-AF2A2CAA61FE}">
      <dsp:nvSpPr>
        <dsp:cNvPr id="0" name=""/>
        <dsp:cNvSpPr/>
      </dsp:nvSpPr>
      <dsp:spPr>
        <a:xfrm>
          <a:off x="4788531" y="0"/>
          <a:ext cx="2628291" cy="12961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0" algn="l" defTabSz="444500">
            <a:lnSpc>
              <a:spcPct val="90000"/>
            </a:lnSpc>
            <a:spcBef>
              <a:spcPct val="0"/>
            </a:spcBef>
            <a:spcAft>
              <a:spcPct val="15000"/>
            </a:spcAft>
            <a:buChar char="••"/>
          </a:pPr>
          <a:r>
            <a:rPr lang="fr-FR" sz="1200" kern="1200" dirty="0" smtClean="0"/>
            <a:t>Gamme de montage</a:t>
          </a:r>
          <a:endParaRPr lang="fr-FR" sz="1200" kern="1200" dirty="0"/>
        </a:p>
        <a:p>
          <a:pPr marL="57150" lvl="1" indent="0" algn="l" defTabSz="444500">
            <a:lnSpc>
              <a:spcPct val="90000"/>
            </a:lnSpc>
            <a:spcBef>
              <a:spcPct val="0"/>
            </a:spcBef>
            <a:spcAft>
              <a:spcPct val="15000"/>
            </a:spcAft>
            <a:buChar char="••"/>
          </a:pPr>
          <a:r>
            <a:rPr lang="fr-FR" sz="1200" b="0" kern="1200" dirty="0" smtClean="0"/>
            <a:t>Temps de fabrication</a:t>
          </a:r>
          <a:endParaRPr lang="fr-FR" sz="1200" b="0" kern="1200" dirty="0"/>
        </a:p>
        <a:p>
          <a:pPr marL="57150" lvl="1" indent="0" algn="l" defTabSz="444500">
            <a:lnSpc>
              <a:spcPct val="90000"/>
            </a:lnSpc>
            <a:spcBef>
              <a:spcPct val="0"/>
            </a:spcBef>
            <a:spcAft>
              <a:spcPct val="15000"/>
            </a:spcAft>
            <a:buChar char="••"/>
          </a:pPr>
          <a:r>
            <a:rPr lang="fr-FR" sz="1200" kern="1200" dirty="0" smtClean="0"/>
            <a:t>Investissements (matériels et outillages) </a:t>
          </a:r>
          <a:endParaRPr lang="fr-FR" sz="1200" kern="1200" dirty="0"/>
        </a:p>
        <a:p>
          <a:pPr marL="57150" marR="0" lvl="1" indent="0" algn="l" defTabSz="444500" eaLnBrk="1" fontAlgn="auto" latinLnBrk="0" hangingPunct="1">
            <a:lnSpc>
              <a:spcPct val="90000"/>
            </a:lnSpc>
            <a:spcBef>
              <a:spcPct val="0"/>
            </a:spcBef>
            <a:spcAft>
              <a:spcPct val="15000"/>
            </a:spcAft>
            <a:buClrTx/>
            <a:buSzTx/>
            <a:buFontTx/>
            <a:buChar char="••"/>
            <a:tabLst/>
            <a:defRPr/>
          </a:pPr>
          <a:r>
            <a:rPr lang="fr-FR" sz="1200" kern="1200" dirty="0" smtClean="0"/>
            <a:t>Frais de sous-traitance</a:t>
          </a:r>
          <a:endParaRPr lang="fr-FR" sz="1200" kern="1200" dirty="0"/>
        </a:p>
        <a:p>
          <a:pPr marL="57150" marR="0" lvl="1" indent="0" algn="l" defTabSz="444500" eaLnBrk="1" fontAlgn="auto" latinLnBrk="0" hangingPunct="1">
            <a:lnSpc>
              <a:spcPct val="90000"/>
            </a:lnSpc>
            <a:spcBef>
              <a:spcPct val="0"/>
            </a:spcBef>
            <a:spcAft>
              <a:spcPct val="15000"/>
            </a:spcAft>
            <a:buClrTx/>
            <a:buSzTx/>
            <a:buFontTx/>
            <a:buChar char="••"/>
            <a:tabLst/>
            <a:defRPr/>
          </a:pPr>
          <a:r>
            <a:rPr lang="fr-FR" sz="1200" kern="1200" dirty="0" smtClean="0"/>
            <a:t>Charges diverses</a:t>
          </a:r>
          <a:endParaRPr lang="fr-FR" sz="1200" kern="1200" dirty="0"/>
        </a:p>
      </dsp:txBody>
      <dsp:txXfrm>
        <a:off x="4788531" y="0"/>
        <a:ext cx="2628291" cy="1296146"/>
      </dsp:txXfrm>
    </dsp:sp>
    <dsp:sp modelId="{8A638F14-2411-4041-B775-C0B757F017FB}">
      <dsp:nvSpPr>
        <dsp:cNvPr id="0" name=""/>
        <dsp:cNvSpPr/>
      </dsp:nvSpPr>
      <dsp:spPr>
        <a:xfrm>
          <a:off x="4788531" y="1296146"/>
          <a:ext cx="2628291" cy="12961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0" algn="l" defTabSz="488950">
            <a:lnSpc>
              <a:spcPct val="90000"/>
            </a:lnSpc>
            <a:spcBef>
              <a:spcPct val="0"/>
            </a:spcBef>
            <a:spcAft>
              <a:spcPct val="15000"/>
            </a:spcAft>
            <a:buChar char="••"/>
          </a:pPr>
          <a:r>
            <a:rPr lang="fr-FR" sz="1200" kern="1200" dirty="0" smtClean="0"/>
            <a:t>Quantification des composants</a:t>
          </a:r>
          <a:endParaRPr lang="fr-FR" sz="12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fr-FR" sz="1200" kern="1200" dirty="0" smtClean="0"/>
            <a:t>Mesure des surfaces</a:t>
          </a:r>
        </a:p>
        <a:p>
          <a:pPr marL="57150" lvl="1" indent="0" algn="l" defTabSz="488950">
            <a:lnSpc>
              <a:spcPct val="90000"/>
            </a:lnSpc>
            <a:spcBef>
              <a:spcPct val="0"/>
            </a:spcBef>
            <a:spcAft>
              <a:spcPct val="15000"/>
            </a:spcAft>
            <a:buChar char="••"/>
          </a:pPr>
          <a:r>
            <a:rPr lang="fr-FR" sz="1200" kern="1200" dirty="0" smtClean="0"/>
            <a:t>Estimation des besoins (pertes comprises)</a:t>
          </a:r>
          <a:endParaRPr lang="fr-FR" sz="1200" kern="1200" dirty="0"/>
        </a:p>
        <a:p>
          <a:pPr marL="57150" lvl="1" indent="0" algn="l" defTabSz="488950">
            <a:lnSpc>
              <a:spcPct val="90000"/>
            </a:lnSpc>
            <a:spcBef>
              <a:spcPct val="0"/>
            </a:spcBef>
            <a:spcAft>
              <a:spcPct val="15000"/>
            </a:spcAft>
            <a:buChar char="••"/>
          </a:pPr>
          <a:r>
            <a:rPr lang="fr-FR" sz="1200" kern="1200" dirty="0" smtClean="0"/>
            <a:t>Frais de gestion (stockage, commandes)</a:t>
          </a:r>
          <a:endParaRPr lang="fr-FR" sz="1200" kern="1200" dirty="0"/>
        </a:p>
      </dsp:txBody>
      <dsp:txXfrm>
        <a:off x="4788531" y="1296146"/>
        <a:ext cx="2628291" cy="1296142"/>
      </dsp:txXfrm>
    </dsp:sp>
    <dsp:sp modelId="{2F9E891F-CDB3-4917-9BA4-C4622090C526}">
      <dsp:nvSpPr>
        <dsp:cNvPr id="0" name=""/>
        <dsp:cNvSpPr/>
      </dsp:nvSpPr>
      <dsp:spPr>
        <a:xfrm>
          <a:off x="4788531" y="2592289"/>
          <a:ext cx="2628291" cy="129614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smtClean="0"/>
            <a:t>Frais de distribution</a:t>
          </a:r>
          <a:endParaRPr lang="fr-FR" sz="1200" kern="1200" dirty="0"/>
        </a:p>
        <a:p>
          <a:pPr marL="114300" lvl="1" indent="-114300" algn="l" defTabSz="533400">
            <a:lnSpc>
              <a:spcPct val="90000"/>
            </a:lnSpc>
            <a:spcBef>
              <a:spcPct val="0"/>
            </a:spcBef>
            <a:spcAft>
              <a:spcPct val="15000"/>
            </a:spcAft>
            <a:buChar char="••"/>
          </a:pPr>
          <a:r>
            <a:rPr lang="fr-FR" sz="1200" kern="1200" dirty="0" smtClean="0"/>
            <a:t>Bénéfice escompté</a:t>
          </a:r>
          <a:endParaRPr lang="fr-FR" sz="1200" kern="1200" dirty="0"/>
        </a:p>
      </dsp:txBody>
      <dsp:txXfrm>
        <a:off x="4788531" y="2592289"/>
        <a:ext cx="2628291" cy="1296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1B937-FBFF-43DD-A869-9C85C7398E18}">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fr-FR" sz="4000" kern="1200" dirty="0" smtClean="0"/>
            <a:t>Matières et accessoires</a:t>
          </a:r>
        </a:p>
      </dsp:txBody>
      <dsp:txXfrm>
        <a:off x="0" y="0"/>
        <a:ext cx="6096000" cy="1219200"/>
      </dsp:txXfrm>
    </dsp:sp>
    <dsp:sp modelId="{D6478EA2-FEAE-4865-A5FD-8A38111CAB17}">
      <dsp:nvSpPr>
        <dsp:cNvPr id="0" name=""/>
        <dsp:cNvSpPr/>
      </dsp:nvSpPr>
      <dsp:spPr>
        <a:xfrm>
          <a:off x="2976"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Bureau d’étude :</a:t>
          </a:r>
        </a:p>
        <a:p>
          <a:pPr lvl="0" algn="ctr" defTabSz="800100">
            <a:lnSpc>
              <a:spcPct val="90000"/>
            </a:lnSpc>
            <a:spcBef>
              <a:spcPct val="0"/>
            </a:spcBef>
            <a:spcAft>
              <a:spcPct val="35000"/>
            </a:spcAft>
          </a:pPr>
          <a:r>
            <a:rPr lang="fr-FR" sz="1800" kern="1200" dirty="0" smtClean="0"/>
            <a:t>Établit la nomenclature quantifiées des accessoires</a:t>
          </a:r>
        </a:p>
        <a:p>
          <a:pPr lvl="0" algn="ctr" defTabSz="800100">
            <a:lnSpc>
              <a:spcPct val="90000"/>
            </a:lnSpc>
            <a:spcBef>
              <a:spcPct val="0"/>
            </a:spcBef>
            <a:spcAft>
              <a:spcPct val="35000"/>
            </a:spcAft>
          </a:pPr>
          <a:r>
            <a:rPr lang="fr-FR" sz="1800" kern="1200" dirty="0" smtClean="0"/>
            <a:t>Définit les matières</a:t>
          </a:r>
          <a:endParaRPr lang="fr-FR" sz="1800" kern="1200" dirty="0"/>
        </a:p>
      </dsp:txBody>
      <dsp:txXfrm>
        <a:off x="2976" y="1219200"/>
        <a:ext cx="2030015" cy="2560320"/>
      </dsp:txXfrm>
    </dsp:sp>
    <dsp:sp modelId="{F42B7E30-A445-4026-B404-1B39E7A70DF9}">
      <dsp:nvSpPr>
        <dsp:cNvPr id="0" name=""/>
        <dsp:cNvSpPr/>
      </dsp:nvSpPr>
      <dsp:spPr>
        <a:xfrm>
          <a:off x="2032992"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Bureau des méthodes : </a:t>
          </a:r>
        </a:p>
        <a:p>
          <a:pPr lvl="0" algn="ctr" defTabSz="800100">
            <a:lnSpc>
              <a:spcPct val="90000"/>
            </a:lnSpc>
            <a:spcBef>
              <a:spcPct val="0"/>
            </a:spcBef>
            <a:spcAft>
              <a:spcPct val="35000"/>
            </a:spcAft>
          </a:pPr>
          <a:r>
            <a:rPr lang="fr-FR" sz="1800" kern="1200" dirty="0" smtClean="0"/>
            <a:t>Quantifie les matières ( application des coefficients de perte</a:t>
          </a:r>
          <a:endParaRPr lang="fr-FR" sz="1800" kern="1200" dirty="0"/>
        </a:p>
      </dsp:txBody>
      <dsp:txXfrm>
        <a:off x="2032992" y="1219200"/>
        <a:ext cx="2030015" cy="2560320"/>
      </dsp:txXfrm>
    </dsp:sp>
    <dsp:sp modelId="{EDBD26A1-A31E-4A6B-A804-C8B595E8CAC9}">
      <dsp:nvSpPr>
        <dsp:cNvPr id="0" name=""/>
        <dsp:cNvSpPr/>
      </dsp:nvSpPr>
      <dsp:spPr>
        <a:xfrm>
          <a:off x="4063007"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GPAO</a:t>
          </a:r>
        </a:p>
        <a:p>
          <a:pPr lvl="0" algn="ctr" defTabSz="800100">
            <a:lnSpc>
              <a:spcPct val="90000"/>
            </a:lnSpc>
            <a:spcBef>
              <a:spcPct val="0"/>
            </a:spcBef>
            <a:spcAft>
              <a:spcPct val="35000"/>
            </a:spcAft>
          </a:pPr>
          <a:r>
            <a:rPr lang="fr-FR" sz="1800" kern="1200" dirty="0" smtClean="0"/>
            <a:t>Contrôle des consommations des matières et composants</a:t>
          </a:r>
        </a:p>
        <a:p>
          <a:pPr lvl="0" algn="ctr" defTabSz="800100">
            <a:lnSpc>
              <a:spcPct val="90000"/>
            </a:lnSpc>
            <a:spcBef>
              <a:spcPct val="0"/>
            </a:spcBef>
            <a:spcAft>
              <a:spcPct val="35000"/>
            </a:spcAft>
          </a:pPr>
          <a:r>
            <a:rPr lang="fr-FR" sz="1800" kern="1200" dirty="0" smtClean="0"/>
            <a:t>Ajustement des paramètres</a:t>
          </a:r>
        </a:p>
        <a:p>
          <a:pPr lvl="0" algn="ctr" defTabSz="800100">
            <a:lnSpc>
              <a:spcPct val="90000"/>
            </a:lnSpc>
            <a:spcBef>
              <a:spcPct val="0"/>
            </a:spcBef>
            <a:spcAft>
              <a:spcPct val="35000"/>
            </a:spcAft>
          </a:pPr>
          <a:endParaRPr lang="fr-FR" sz="1800" kern="1200" dirty="0"/>
        </a:p>
      </dsp:txBody>
      <dsp:txXfrm>
        <a:off x="4063007" y="1219200"/>
        <a:ext cx="2030015" cy="2560320"/>
      </dsp:txXfrm>
    </dsp:sp>
    <dsp:sp modelId="{0184AAF5-D1F1-4120-B416-9BE194D52088}">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478CD0-0F47-47CE-B6BE-B5E614B35E50}" type="datetimeFigureOut">
              <a:rPr lang="fr-FR" smtClean="0"/>
              <a:pPr/>
              <a:t>08/03/2013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6B917-45F0-4749-89C1-4248945DCE7B}" type="slidenum">
              <a:rPr lang="fr-FR" smtClean="0"/>
              <a:pPr/>
              <a:t>‹N°›</a:t>
            </a:fld>
            <a:endParaRPr lang="fr-FR"/>
          </a:p>
        </p:txBody>
      </p:sp>
    </p:spTree>
    <p:extLst>
      <p:ext uri="{BB962C8B-B14F-4D97-AF65-F5344CB8AC3E}">
        <p14:creationId xmlns:p14="http://schemas.microsoft.com/office/powerpoint/2010/main" val="106753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Selon le secteur d’activité et la méthode de fixation de prix de l’entreprise, la formule va être utilisée soit pour calculer le prix de vente (ex : la plupart des distributeurs en particulier dans les produits haut de gamme), soit pour déterminer la marge dégagée  (par exemple en cas de proposition de prix sur une offre personnalisée), soit pour déterminer le coût de revient à atteindre pour dégager une marge donnée avec un prix de vente fixé (en général par rapport à la demande ou la concurrence : ex la Logan). </a:t>
            </a:r>
          </a:p>
          <a:p>
            <a:endParaRPr lang="fr-FR" dirty="0"/>
          </a:p>
        </p:txBody>
      </p:sp>
      <p:sp>
        <p:nvSpPr>
          <p:cNvPr id="4" name="Espace réservé du numéro de diapositive 3"/>
          <p:cNvSpPr>
            <a:spLocks noGrp="1"/>
          </p:cNvSpPr>
          <p:nvPr>
            <p:ph type="sldNum" sz="quarter" idx="10"/>
          </p:nvPr>
        </p:nvSpPr>
        <p:spPr/>
        <p:txBody>
          <a:bodyPr/>
          <a:lstStyle/>
          <a:p>
            <a:fld id="{86F6B917-45F0-4749-89C1-4248945DCE7B}" type="slidenum">
              <a:rPr lang="fr-FR" smtClean="0"/>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6F6B917-45F0-4749-89C1-4248945DCE7B}"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60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8CF8E4-1AB7-4502-9911-6759794A8E87}" type="slidenum">
              <a:rPr lang="fr-FR" smtClean="0"/>
              <a:pPr/>
              <a:t>9</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35 x  (1 + Taux) =  35 x 1,12 =  39,20    </a:t>
            </a:r>
          </a:p>
          <a:p>
            <a:r>
              <a:rPr lang="fr-FR" smtClean="0"/>
              <a:t>39,20 x 2,3 = 90,16 € TTC</a:t>
            </a:r>
          </a:p>
        </p:txBody>
      </p:sp>
      <p:sp>
        <p:nvSpPr>
          <p:cNvPr id="47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93845-A4A5-4BD6-AC48-48E696636C11}" type="slidenum">
              <a:rPr lang="fr-FR" smtClean="0"/>
              <a:pPr/>
              <a:t>12</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81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AEF22A-C80A-432E-9363-7E0C5F76A0C7}" type="slidenum">
              <a:rPr lang="fr-FR" smtClean="0"/>
              <a:pPr/>
              <a:t>13</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12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8AC1FF-EF85-4FF5-A742-5692747BF333}" type="slidenum">
              <a:rPr lang="fr-FR" smtClean="0"/>
              <a:pPr/>
              <a:t>16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0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931C58-C796-41AB-9246-97D572302C3A}" type="slidenum">
              <a:rPr lang="fr-FR" smtClean="0"/>
              <a:pPr/>
              <a:t>20</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B931F77C-AC50-4440-AADA-1BF45386EDBA}" type="datetimeFigureOut">
              <a:rPr lang="fr-FR"/>
              <a:pPr>
                <a:defRPr/>
              </a:pPr>
              <a:t>08/03/2013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0DA95F-3A9A-4C5D-959A-E96E8AD67C4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B358DFC9-0212-4839-9447-F8225EC97792}" type="datetimeFigureOut">
              <a:rPr lang="fr-FR"/>
              <a:pPr>
                <a:defRPr/>
              </a:pPr>
              <a:t>08/03/2013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BD2FDE5-5A1E-401D-AD75-FDF34607FC16}"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3555DCCC-4E23-49CA-8E11-A33E0F69DEA2}" type="datetimeFigureOut">
              <a:rPr lang="fr-FR"/>
              <a:pPr>
                <a:defRPr/>
              </a:pPr>
              <a:t>08/03/2013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6104429-F82B-455E-9878-21B4317E8B9E}"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FR"/>
          </a:p>
        </p:txBody>
      </p:sp>
      <p:sp>
        <p:nvSpPr>
          <p:cNvPr id="4"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434F0571-CB90-4563-AC46-8BB0C269F381}"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re de secti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fr-FR"/>
          </a:p>
        </p:txBody>
      </p:sp>
      <p:sp>
        <p:nvSpPr>
          <p:cNvPr id="7" name="Espace réservé du numéro de diapositiv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124A4444-DA56-493D-9232-B72B350E9D49}"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5F79ABE6-7F1C-4D12-98E1-6C97262A998B}" type="datetimeFigureOut">
              <a:rPr lang="fr-FR"/>
              <a:pPr>
                <a:defRPr/>
              </a:pPr>
              <a:t>08/03/2013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948A483-2B0F-4C8B-8747-42C09837366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4E7423F2-EC09-4EE2-9A3E-125EDC7180D7}" type="datetimeFigureOut">
              <a:rPr lang="fr-FR"/>
              <a:pPr>
                <a:defRPr/>
              </a:pPr>
              <a:t>08/03/2013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DE3CE42-9FE6-45FA-8F5B-9326AFB3A4D4}"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C87AF5F2-8A95-47B2-9ACA-354387609682}" type="datetimeFigureOut">
              <a:rPr lang="fr-FR"/>
              <a:pPr>
                <a:defRPr/>
              </a:pPr>
              <a:t>08/03/2013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5BEE2E-B679-4490-9BF4-D589D65214B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513E0C5E-16F9-4F41-BB1E-33E982D1177E}" type="datetimeFigureOut">
              <a:rPr lang="fr-FR"/>
              <a:pPr>
                <a:defRPr/>
              </a:pPr>
              <a:t>08/03/2013</a:t>
            </a:fld>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B04F0E6-72FC-41AB-942D-6D78E2D25448}"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4A4BEAC4-72E8-4216-B9C6-3C3455222A80}" type="datetimeFigureOut">
              <a:rPr lang="fr-FR"/>
              <a:pPr>
                <a:defRPr/>
              </a:pPr>
              <a:t>08/03/2013</a:t>
            </a:fld>
            <a:endParaRPr 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24DE465-426C-4D68-B7CA-C35D063365C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AB401812-FF60-43C3-8456-C3ECC7AAA7F6}" type="datetimeFigureOut">
              <a:rPr lang="fr-FR"/>
              <a:pPr>
                <a:defRPr/>
              </a:pPr>
              <a:t>08/03/2013</a:t>
            </a:fld>
            <a:endParaRPr 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D5DAA6-8F3D-43AB-831E-CED517040F3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855989FB-C535-4BB5-ADB7-28A28DF1938D}" type="datetimeFigureOut">
              <a:rPr lang="fr-FR"/>
              <a:pPr>
                <a:defRPr/>
              </a:pPr>
              <a:t>08/03/2013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FA7D007-FA76-492F-850F-92F23D49C389}"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F2CB4B1A-08C4-437A-80D9-19D26756423A}" type="datetimeFigureOut">
              <a:rPr lang="fr-FR"/>
              <a:pPr>
                <a:defRPr/>
              </a:pPr>
              <a:t>08/03/2013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EB315EF-18F2-4263-A234-001281CDC0DE}" type="slidenum">
              <a:rPr lang="fr-FR"/>
              <a:pPr>
                <a:defRPr/>
              </a:pPr>
              <a:t>‹N°›</a:t>
            </a:fld>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 name="ZoneTexte 7"/>
          <p:cNvSpPr txBox="1">
            <a:spLocks noChangeArrowheads="1"/>
          </p:cNvSpPr>
          <p:nvPr userDrawn="1"/>
        </p:nvSpPr>
        <p:spPr bwMode="auto">
          <a:xfrm>
            <a:off x="467544" y="6381328"/>
            <a:ext cx="8064896" cy="246221"/>
          </a:xfrm>
          <a:prstGeom prst="rect">
            <a:avLst/>
          </a:prstGeom>
          <a:noFill/>
          <a:ln w="9525">
            <a:noFill/>
            <a:miter lim="800000"/>
            <a:headEnd/>
            <a:tailEnd/>
          </a:ln>
        </p:spPr>
        <p:txBody>
          <a:bodyPr wrap="square">
            <a:spAutoFit/>
          </a:bodyPr>
          <a:lstStyle/>
          <a:p>
            <a:r>
              <a:rPr lang="fr-FR" sz="1000" dirty="0" smtClean="0">
                <a:solidFill>
                  <a:srgbClr val="0070C0"/>
                </a:solidFill>
              </a:rPr>
              <a:t>TP – </a:t>
            </a:r>
            <a:r>
              <a:rPr lang="fr-FR" sz="1000" baseline="0" dirty="0" smtClean="0">
                <a:solidFill>
                  <a:srgbClr val="0070C0"/>
                </a:solidFill>
              </a:rPr>
              <a:t> exemple de </a:t>
            </a:r>
            <a:r>
              <a:rPr lang="fr-FR" sz="1000" baseline="0" dirty="0" err="1" smtClean="0">
                <a:solidFill>
                  <a:srgbClr val="0070C0"/>
                </a:solidFill>
              </a:rPr>
              <a:t>co</a:t>
            </a:r>
            <a:r>
              <a:rPr lang="fr-FR" sz="1000" baseline="0" dirty="0" smtClean="0">
                <a:solidFill>
                  <a:srgbClr val="0070C0"/>
                </a:solidFill>
              </a:rPr>
              <a:t>-animation entre enseignement professionnel et gestion BTS MMCM et BTS MMV</a:t>
            </a:r>
            <a:endParaRPr lang="fr-FR" sz="1000" dirty="0">
              <a:solidFill>
                <a:srgbClr val="0070C0"/>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79" r:id="rId14"/>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Document_Microsoft_Word_97_-_20031.doc"/></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Arrondir un rectangle avec un coin diagonal 7"/>
          <p:cNvSpPr/>
          <p:nvPr/>
        </p:nvSpPr>
        <p:spPr>
          <a:xfrm>
            <a:off x="3203848" y="1052736"/>
            <a:ext cx="5616624" cy="4104456"/>
          </a:xfrm>
          <a:prstGeom prst="round2Diag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ZoneTexte 1"/>
          <p:cNvSpPr txBox="1"/>
          <p:nvPr/>
        </p:nvSpPr>
        <p:spPr>
          <a:xfrm>
            <a:off x="3347864" y="1628800"/>
            <a:ext cx="5112568" cy="1200329"/>
          </a:xfrm>
          <a:prstGeom prst="rect">
            <a:avLst/>
          </a:prstGeom>
          <a:noFill/>
        </p:spPr>
        <p:txBody>
          <a:bodyPr wrap="square" rtlCol="0">
            <a:spAutoFit/>
          </a:bodyPr>
          <a:lstStyle/>
          <a:p>
            <a:pPr algn="ctr"/>
            <a:r>
              <a:rPr lang="fr-FR" sz="2400" b="1" dirty="0" smtClean="0">
                <a:solidFill>
                  <a:schemeClr val="bg1"/>
                </a:solidFill>
              </a:rPr>
              <a:t>LA SÉANCE DE CO-ANIMATION</a:t>
            </a:r>
          </a:p>
          <a:p>
            <a:pPr algn="ctr"/>
            <a:endParaRPr lang="fr-FR" sz="2400" b="1" dirty="0" smtClean="0">
              <a:solidFill>
                <a:schemeClr val="bg1"/>
              </a:solidFill>
            </a:endParaRPr>
          </a:p>
          <a:p>
            <a:pPr algn="ctr"/>
            <a:r>
              <a:rPr lang="fr-FR" sz="2400" b="1" dirty="0" smtClean="0">
                <a:solidFill>
                  <a:schemeClr val="bg1"/>
                </a:solidFill>
              </a:rPr>
              <a:t>le calcul du coût de revient</a:t>
            </a:r>
            <a:endParaRPr lang="fr-FR" sz="2400" b="1" dirty="0">
              <a:solidFill>
                <a:schemeClr val="bg1"/>
              </a:solidFill>
            </a:endParaRPr>
          </a:p>
        </p:txBody>
      </p:sp>
      <p:pic>
        <p:nvPicPr>
          <p:cNvPr id="3" name="Image 2" descr="Beaucour Annabelle (3).png"/>
          <p:cNvPicPr>
            <a:picLocks noChangeAspect="1"/>
          </p:cNvPicPr>
          <p:nvPr/>
        </p:nvPicPr>
        <p:blipFill>
          <a:blip r:embed="rId2" cstate="print"/>
          <a:stretch>
            <a:fillRect/>
          </a:stretch>
        </p:blipFill>
        <p:spPr>
          <a:xfrm>
            <a:off x="3923928" y="3210681"/>
            <a:ext cx="1944216" cy="1522969"/>
          </a:xfrm>
          <a:prstGeom prst="rect">
            <a:avLst/>
          </a:prstGeom>
        </p:spPr>
      </p:pic>
      <p:pic>
        <p:nvPicPr>
          <p:cNvPr id="4" name="Image 3" descr="Sellier Anastasia (3).png"/>
          <p:cNvPicPr>
            <a:picLocks noChangeAspect="1"/>
          </p:cNvPicPr>
          <p:nvPr/>
        </p:nvPicPr>
        <p:blipFill>
          <a:blip r:embed="rId3" cstate="print"/>
          <a:stretch>
            <a:fillRect/>
          </a:stretch>
        </p:blipFill>
        <p:spPr>
          <a:xfrm>
            <a:off x="6300192" y="3243123"/>
            <a:ext cx="1368152" cy="1224953"/>
          </a:xfrm>
          <a:prstGeom prst="rect">
            <a:avLst/>
          </a:prstGeom>
        </p:spPr>
      </p:pic>
      <p:sp>
        <p:nvSpPr>
          <p:cNvPr id="5" name="ZoneTexte 4"/>
          <p:cNvSpPr txBox="1"/>
          <p:nvPr/>
        </p:nvSpPr>
        <p:spPr>
          <a:xfrm>
            <a:off x="6804248" y="5589240"/>
            <a:ext cx="1505540" cy="369332"/>
          </a:xfrm>
          <a:prstGeom prst="rect">
            <a:avLst/>
          </a:prstGeom>
          <a:noFill/>
        </p:spPr>
        <p:txBody>
          <a:bodyPr wrap="none" rtlCol="0">
            <a:spAutoFit/>
          </a:bodyPr>
          <a:lstStyle/>
          <a:p>
            <a:r>
              <a:rPr lang="fr-FR" i="1" dirty="0" smtClean="0">
                <a:solidFill>
                  <a:schemeClr val="bg1"/>
                </a:solidFill>
              </a:rPr>
              <a:t>BTS MMCM </a:t>
            </a:r>
            <a:endParaRPr lang="fr-FR"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http://www.accim.com/IMG/jpg/Vue_Aerienne_Usine_2.jpg"/>
          <p:cNvPicPr>
            <a:picLocks noChangeAspect="1" noChangeArrowheads="1"/>
          </p:cNvPicPr>
          <p:nvPr/>
        </p:nvPicPr>
        <p:blipFill>
          <a:blip r:embed="rId2" cstate="print"/>
          <a:srcRect/>
          <a:stretch>
            <a:fillRect/>
          </a:stretch>
        </p:blipFill>
        <p:spPr bwMode="auto">
          <a:xfrm>
            <a:off x="381213" y="1340768"/>
            <a:ext cx="2758861" cy="2088232"/>
          </a:xfrm>
          <a:prstGeom prst="rect">
            <a:avLst/>
          </a:prstGeom>
          <a:noFill/>
          <a:ln w="9525">
            <a:noFill/>
            <a:miter lim="800000"/>
            <a:headEnd/>
            <a:tailEnd/>
          </a:ln>
        </p:spPr>
      </p:pic>
      <p:pic>
        <p:nvPicPr>
          <p:cNvPr id="25605" name="Picture 8" descr="http://www.aisne-numerique.fr/wp-content/medias/2009/10/chaussure-wolfer.jpg"/>
          <p:cNvPicPr>
            <a:picLocks noChangeAspect="1" noChangeArrowheads="1"/>
          </p:cNvPicPr>
          <p:nvPr/>
        </p:nvPicPr>
        <p:blipFill>
          <a:blip r:embed="rId3" cstate="print"/>
          <a:srcRect/>
          <a:stretch>
            <a:fillRect/>
          </a:stretch>
        </p:blipFill>
        <p:spPr bwMode="auto">
          <a:xfrm>
            <a:off x="5643563" y="4143375"/>
            <a:ext cx="3230562" cy="2422525"/>
          </a:xfrm>
          <a:prstGeom prst="rect">
            <a:avLst/>
          </a:prstGeom>
          <a:noFill/>
          <a:ln w="9525">
            <a:noFill/>
            <a:miter lim="800000"/>
            <a:headEnd/>
            <a:tailEnd/>
          </a:ln>
        </p:spPr>
      </p:pic>
      <p:sp>
        <p:nvSpPr>
          <p:cNvPr id="12" name="Flèche vers le bas 11"/>
          <p:cNvSpPr/>
          <p:nvPr/>
        </p:nvSpPr>
        <p:spPr>
          <a:xfrm rot="16200000">
            <a:off x="3568701" y="4929187"/>
            <a:ext cx="2214562" cy="107156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Prix d’achat HT</a:t>
            </a:r>
          </a:p>
        </p:txBody>
      </p:sp>
      <p:grpSp>
        <p:nvGrpSpPr>
          <p:cNvPr id="18" name="Groupe 17"/>
          <p:cNvGrpSpPr/>
          <p:nvPr/>
        </p:nvGrpSpPr>
        <p:grpSpPr>
          <a:xfrm>
            <a:off x="571500" y="3870325"/>
            <a:ext cx="3568700" cy="1593850"/>
            <a:chOff x="571500" y="3870325"/>
            <a:chExt cx="3568700" cy="1593850"/>
          </a:xfrm>
        </p:grpSpPr>
        <p:sp>
          <p:nvSpPr>
            <p:cNvPr id="10" name="Flèche vers le bas 9"/>
            <p:cNvSpPr/>
            <p:nvPr/>
          </p:nvSpPr>
          <p:spPr>
            <a:xfrm>
              <a:off x="571500" y="3870325"/>
              <a:ext cx="2214563" cy="107156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dirty="0"/>
                <a:t>Prix de vente </a:t>
              </a:r>
              <a:r>
                <a:rPr lang="fr-FR" dirty="0" smtClean="0"/>
                <a:t>HT</a:t>
              </a:r>
            </a:p>
            <a:p>
              <a:pPr algn="ctr">
                <a:defRPr/>
              </a:pPr>
              <a:r>
                <a:rPr lang="fr-FR" dirty="0" smtClean="0"/>
                <a:t>PVI</a:t>
              </a:r>
              <a:endParaRPr lang="fr-FR" dirty="0"/>
            </a:p>
          </p:txBody>
        </p:sp>
        <p:cxnSp>
          <p:nvCxnSpPr>
            <p:cNvPr id="17" name="Forme 16"/>
            <p:cNvCxnSpPr>
              <a:stCxn id="10" idx="2"/>
              <a:endCxn id="12" idx="0"/>
            </p:cNvCxnSpPr>
            <p:nvPr/>
          </p:nvCxnSpPr>
          <p:spPr>
            <a:xfrm rot="16200000" flipH="1">
              <a:off x="2648744" y="3972719"/>
              <a:ext cx="522287" cy="2460625"/>
            </a:xfrm>
            <a:prstGeom prst="bentConnector2">
              <a:avLst/>
            </a:prstGeom>
            <a:ln w="38100">
              <a:solidFill>
                <a:srgbClr val="FF0000"/>
              </a:solidFill>
              <a:tailEnd type="arrow"/>
            </a:ln>
          </p:spPr>
          <p:style>
            <a:lnRef idx="1">
              <a:schemeClr val="accent6"/>
            </a:lnRef>
            <a:fillRef idx="0">
              <a:schemeClr val="accent6"/>
            </a:fillRef>
            <a:effectRef idx="0">
              <a:schemeClr val="accent6"/>
            </a:effectRef>
            <a:fontRef idx="minor">
              <a:schemeClr val="tx1"/>
            </a:fontRef>
          </p:style>
        </p:cxnSp>
      </p:grpSp>
      <p:sp>
        <p:nvSpPr>
          <p:cNvPr id="25608" name="ZoneTexte 18"/>
          <p:cNvSpPr txBox="1">
            <a:spLocks noChangeArrowheads="1"/>
          </p:cNvSpPr>
          <p:nvPr/>
        </p:nvSpPr>
        <p:spPr bwMode="auto">
          <a:xfrm>
            <a:off x="368630" y="3068960"/>
            <a:ext cx="2771385" cy="369888"/>
          </a:xfrm>
          <a:prstGeom prst="rect">
            <a:avLst/>
          </a:prstGeom>
          <a:solidFill>
            <a:schemeClr val="tx2">
              <a:lumMod val="75000"/>
            </a:schemeClr>
          </a:solidFill>
          <a:ln w="9525">
            <a:noFill/>
            <a:miter lim="800000"/>
            <a:headEnd/>
            <a:tailEnd/>
          </a:ln>
        </p:spPr>
        <p:txBody>
          <a:bodyPr wrap="square">
            <a:spAutoFit/>
          </a:bodyPr>
          <a:lstStyle/>
          <a:p>
            <a:pPr algn="ctr"/>
            <a:r>
              <a:rPr lang="fr-FR" b="1" dirty="0">
                <a:solidFill>
                  <a:srgbClr val="FF0000"/>
                </a:solidFill>
              </a:rPr>
              <a:t>Fournisseur</a:t>
            </a:r>
          </a:p>
        </p:txBody>
      </p:sp>
      <p:sp>
        <p:nvSpPr>
          <p:cNvPr id="25609" name="ZoneTexte 19"/>
          <p:cNvSpPr txBox="1">
            <a:spLocks noChangeArrowheads="1"/>
          </p:cNvSpPr>
          <p:nvPr/>
        </p:nvSpPr>
        <p:spPr bwMode="auto">
          <a:xfrm>
            <a:off x="5636968" y="6196035"/>
            <a:ext cx="3241675" cy="369887"/>
          </a:xfrm>
          <a:prstGeom prst="rect">
            <a:avLst/>
          </a:prstGeom>
          <a:solidFill>
            <a:schemeClr val="tx2">
              <a:lumMod val="75000"/>
            </a:schemeClr>
          </a:solidFill>
          <a:ln w="9525">
            <a:noFill/>
            <a:miter lim="800000"/>
            <a:headEnd/>
            <a:tailEnd/>
          </a:ln>
        </p:spPr>
        <p:txBody>
          <a:bodyPr>
            <a:spAutoFit/>
          </a:bodyPr>
          <a:lstStyle/>
          <a:p>
            <a:pPr algn="ctr"/>
            <a:r>
              <a:rPr lang="fr-FR" b="1" dirty="0">
                <a:solidFill>
                  <a:srgbClr val="FF0000"/>
                </a:solidFill>
              </a:rPr>
              <a:t>Client (distributeur)</a:t>
            </a:r>
          </a:p>
        </p:txBody>
      </p:sp>
      <p:sp>
        <p:nvSpPr>
          <p:cNvPr id="22" name="Flèche vers le haut 21"/>
          <p:cNvSpPr/>
          <p:nvPr/>
        </p:nvSpPr>
        <p:spPr>
          <a:xfrm>
            <a:off x="5500688" y="2714625"/>
            <a:ext cx="3643312" cy="1000125"/>
          </a:xfrm>
          <a:prstGeom prst="upArrow">
            <a:avLst>
              <a:gd name="adj1" fmla="val 50000"/>
              <a:gd name="adj2" fmla="val 485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bg1"/>
                </a:solidFill>
              </a:rPr>
              <a:t>Prix de </a:t>
            </a:r>
            <a:r>
              <a:rPr lang="fr-FR" b="1" dirty="0" smtClean="0">
                <a:solidFill>
                  <a:schemeClr val="bg1"/>
                </a:solidFill>
              </a:rPr>
              <a:t>vente client final  </a:t>
            </a:r>
            <a:r>
              <a:rPr lang="fr-FR" b="1" dirty="0">
                <a:solidFill>
                  <a:schemeClr val="bg1"/>
                </a:solidFill>
              </a:rPr>
              <a:t>TTC</a:t>
            </a:r>
          </a:p>
        </p:txBody>
      </p:sp>
      <p:grpSp>
        <p:nvGrpSpPr>
          <p:cNvPr id="19" name="Groupe 18"/>
          <p:cNvGrpSpPr/>
          <p:nvPr/>
        </p:nvGrpSpPr>
        <p:grpSpPr>
          <a:xfrm>
            <a:off x="6732240" y="891973"/>
            <a:ext cx="2411760" cy="1943302"/>
            <a:chOff x="6732240" y="891973"/>
            <a:chExt cx="2411760" cy="1943302"/>
          </a:xfrm>
        </p:grpSpPr>
        <p:pic>
          <p:nvPicPr>
            <p:cNvPr id="25610" name="Picture 10" descr="http://french-assistant.cowblog.fr/images/Illustrations/contente.gif"/>
            <p:cNvPicPr>
              <a:picLocks noChangeAspect="1" noChangeArrowheads="1"/>
            </p:cNvPicPr>
            <p:nvPr/>
          </p:nvPicPr>
          <p:blipFill>
            <a:blip r:embed="rId4" cstate="print"/>
            <a:srcRect/>
            <a:stretch>
              <a:fillRect/>
            </a:stretch>
          </p:blipFill>
          <p:spPr bwMode="auto">
            <a:xfrm>
              <a:off x="6732240" y="891973"/>
              <a:ext cx="1192560" cy="1943302"/>
            </a:xfrm>
            <a:prstGeom prst="rect">
              <a:avLst/>
            </a:prstGeom>
            <a:noFill/>
            <a:ln w="9525">
              <a:noFill/>
              <a:miter lim="800000"/>
              <a:headEnd/>
              <a:tailEnd/>
            </a:ln>
          </p:spPr>
        </p:pic>
        <p:sp>
          <p:nvSpPr>
            <p:cNvPr id="25612" name="ZoneTexte 22"/>
            <p:cNvSpPr txBox="1">
              <a:spLocks noChangeArrowheads="1"/>
            </p:cNvSpPr>
            <p:nvPr/>
          </p:nvSpPr>
          <p:spPr bwMode="auto">
            <a:xfrm>
              <a:off x="7559824" y="1916832"/>
              <a:ext cx="1584176" cy="369888"/>
            </a:xfrm>
            <a:prstGeom prst="rect">
              <a:avLst/>
            </a:prstGeom>
            <a:noFill/>
            <a:ln w="9525">
              <a:noFill/>
              <a:miter lim="800000"/>
              <a:headEnd/>
              <a:tailEnd/>
            </a:ln>
          </p:spPr>
          <p:txBody>
            <a:bodyPr wrap="square">
              <a:spAutoFit/>
            </a:bodyPr>
            <a:lstStyle/>
            <a:p>
              <a:pPr algn="ctr"/>
              <a:r>
                <a:rPr lang="fr-FR" b="1" dirty="0">
                  <a:solidFill>
                    <a:srgbClr val="FF0000"/>
                  </a:solidFill>
                </a:rPr>
                <a:t>Client </a:t>
              </a:r>
              <a:r>
                <a:rPr lang="fr-FR" b="1" dirty="0" smtClean="0">
                  <a:solidFill>
                    <a:srgbClr val="FF0000"/>
                  </a:solidFill>
                </a:rPr>
                <a:t>final  </a:t>
              </a:r>
              <a:endParaRPr lang="fr-FR" b="1" dirty="0">
                <a:solidFill>
                  <a:srgbClr val="FF0000"/>
                </a:solidFill>
              </a:endParaRPr>
            </a:p>
          </p:txBody>
        </p:sp>
      </p:grpSp>
      <p:sp>
        <p:nvSpPr>
          <p:cNvPr id="25613" name="ZoneTexte 23"/>
          <p:cNvSpPr txBox="1">
            <a:spLocks noChangeArrowheads="1"/>
          </p:cNvSpPr>
          <p:nvPr/>
        </p:nvSpPr>
        <p:spPr bwMode="auto">
          <a:xfrm>
            <a:off x="611560" y="6021288"/>
            <a:ext cx="4246162" cy="338554"/>
          </a:xfrm>
          <a:prstGeom prst="rect">
            <a:avLst/>
          </a:prstGeom>
          <a:noFill/>
          <a:ln w="9525">
            <a:noFill/>
            <a:miter lim="800000"/>
            <a:headEnd/>
            <a:tailEnd/>
          </a:ln>
        </p:spPr>
        <p:txBody>
          <a:bodyPr wrap="none">
            <a:spAutoFit/>
          </a:bodyPr>
          <a:lstStyle/>
          <a:p>
            <a:r>
              <a:rPr lang="fr-FR" sz="1600" dirty="0">
                <a:solidFill>
                  <a:schemeClr val="tx2"/>
                </a:solidFill>
              </a:rPr>
              <a:t>Prix de vente HT </a:t>
            </a:r>
            <a:r>
              <a:rPr lang="fr-FR" sz="1050" i="1" dirty="0" smtClean="0">
                <a:solidFill>
                  <a:schemeClr val="tx2"/>
                </a:solidFill>
              </a:rPr>
              <a:t>fournisseur  </a:t>
            </a:r>
            <a:r>
              <a:rPr lang="fr-FR" sz="1600" b="1" dirty="0" smtClean="0">
                <a:solidFill>
                  <a:schemeClr val="tx2"/>
                </a:solidFill>
              </a:rPr>
              <a:t>=</a:t>
            </a:r>
            <a:r>
              <a:rPr lang="fr-FR" sz="1600" dirty="0" smtClean="0">
                <a:solidFill>
                  <a:schemeClr val="tx2"/>
                </a:solidFill>
              </a:rPr>
              <a:t>  </a:t>
            </a:r>
            <a:r>
              <a:rPr lang="fr-FR" sz="1600" dirty="0">
                <a:solidFill>
                  <a:schemeClr val="tx2"/>
                </a:solidFill>
              </a:rPr>
              <a:t>Prix d’achat </a:t>
            </a:r>
            <a:r>
              <a:rPr lang="fr-FR" sz="1050" i="1" dirty="0">
                <a:solidFill>
                  <a:schemeClr val="tx2"/>
                </a:solidFill>
              </a:rPr>
              <a:t>client</a:t>
            </a:r>
            <a:r>
              <a:rPr lang="fr-FR" sz="1600" dirty="0">
                <a:solidFill>
                  <a:schemeClr val="tx2"/>
                </a:solidFill>
              </a:rPr>
              <a:t> </a:t>
            </a:r>
          </a:p>
        </p:txBody>
      </p:sp>
      <p:sp>
        <p:nvSpPr>
          <p:cNvPr id="25614" name="ZoneTexte 13"/>
          <p:cNvSpPr txBox="1">
            <a:spLocks noChangeArrowheads="1"/>
          </p:cNvSpPr>
          <p:nvPr/>
        </p:nvSpPr>
        <p:spPr bwMode="auto">
          <a:xfrm rot="-5400000">
            <a:off x="4217194" y="5152231"/>
            <a:ext cx="2374900" cy="369888"/>
          </a:xfrm>
          <a:prstGeom prst="rect">
            <a:avLst/>
          </a:prstGeom>
          <a:noFill/>
          <a:ln w="9525">
            <a:noFill/>
            <a:miter lim="800000"/>
            <a:headEnd/>
            <a:tailEnd/>
          </a:ln>
        </p:spPr>
        <p:txBody>
          <a:bodyPr>
            <a:spAutoFit/>
          </a:bodyPr>
          <a:lstStyle/>
          <a:p>
            <a:pPr algn="ctr"/>
            <a:r>
              <a:rPr lang="fr-FR" b="1" dirty="0">
                <a:solidFill>
                  <a:schemeClr val="tx1">
                    <a:lumMod val="75000"/>
                  </a:schemeClr>
                </a:solidFill>
              </a:rPr>
              <a:t>Coût d’achat</a:t>
            </a:r>
          </a:p>
        </p:txBody>
      </p:sp>
      <p:sp>
        <p:nvSpPr>
          <p:cNvPr id="25602" name="Titre 1"/>
          <p:cNvSpPr>
            <a:spLocks noGrp="1"/>
          </p:cNvSpPr>
          <p:nvPr>
            <p:ph type="title"/>
          </p:nvPr>
        </p:nvSpPr>
        <p:spPr>
          <a:xfrm>
            <a:off x="1033140" y="188640"/>
            <a:ext cx="8110860" cy="868362"/>
          </a:xfrm>
        </p:spPr>
        <p:txBody>
          <a:bodyPr/>
          <a:lstStyle/>
          <a:p>
            <a:pPr algn="l"/>
            <a:r>
              <a:rPr lang="fr-FR" sz="2800" b="1" dirty="0" smtClean="0">
                <a:solidFill>
                  <a:srgbClr val="92D050"/>
                </a:solidFill>
              </a:rPr>
              <a:t>Processus de détermination du prix de vente « final »</a:t>
            </a:r>
          </a:p>
        </p:txBody>
      </p:sp>
      <p:grpSp>
        <p:nvGrpSpPr>
          <p:cNvPr id="21" name="Groupe 20"/>
          <p:cNvGrpSpPr/>
          <p:nvPr/>
        </p:nvGrpSpPr>
        <p:grpSpPr>
          <a:xfrm>
            <a:off x="3203848" y="1700808"/>
            <a:ext cx="2232248" cy="3717032"/>
            <a:chOff x="3203848" y="1700808"/>
            <a:chExt cx="2232248" cy="3717032"/>
          </a:xfrm>
        </p:grpSpPr>
        <p:sp>
          <p:nvSpPr>
            <p:cNvPr id="15" name="Pensées 14"/>
            <p:cNvSpPr/>
            <p:nvPr/>
          </p:nvSpPr>
          <p:spPr>
            <a:xfrm>
              <a:off x="3203848" y="1700808"/>
              <a:ext cx="2232248" cy="2160910"/>
            </a:xfrm>
            <a:prstGeom prst="cloudCallout">
              <a:avLst>
                <a:gd name="adj1" fmla="val -28477"/>
                <a:gd name="adj2" fmla="val 62595"/>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FR" sz="1400" dirty="0">
                  <a:solidFill>
                    <a:schemeClr val="bg1"/>
                  </a:solidFill>
                </a:rPr>
                <a:t>Le prix de vente industriel devient </a:t>
              </a:r>
              <a:r>
                <a:rPr lang="fr-FR" sz="1400" b="1" dirty="0">
                  <a:solidFill>
                    <a:schemeClr val="bg1"/>
                  </a:solidFill>
                </a:rPr>
                <a:t>le prix d’achat </a:t>
              </a:r>
              <a:r>
                <a:rPr lang="fr-FR" sz="1400" dirty="0">
                  <a:solidFill>
                    <a:schemeClr val="bg1"/>
                  </a:solidFill>
                </a:rPr>
                <a:t>et représente un coût pour le client (</a:t>
              </a:r>
              <a:r>
                <a:rPr lang="fr-FR" sz="1400" b="1" dirty="0">
                  <a:solidFill>
                    <a:schemeClr val="bg1"/>
                  </a:solidFill>
                </a:rPr>
                <a:t>coût d’achat</a:t>
              </a:r>
              <a:r>
                <a:rPr lang="fr-FR" sz="1400" dirty="0">
                  <a:solidFill>
                    <a:schemeClr val="bg1"/>
                  </a:solidFill>
                </a:rPr>
                <a:t>)</a:t>
              </a:r>
            </a:p>
          </p:txBody>
        </p:sp>
        <p:pic>
          <p:nvPicPr>
            <p:cNvPr id="16" name="Picture 10" descr="http://french-assistant.cowblog.fr/images/Illustrations/contente.gif"/>
            <p:cNvPicPr>
              <a:picLocks noChangeAspect="1" noChangeArrowheads="1"/>
            </p:cNvPicPr>
            <p:nvPr/>
          </p:nvPicPr>
          <p:blipFill>
            <a:blip r:embed="rId4" cstate="print"/>
            <a:srcRect/>
            <a:stretch>
              <a:fillRect/>
            </a:stretch>
          </p:blipFill>
          <p:spPr bwMode="auto">
            <a:xfrm>
              <a:off x="3275856" y="4293096"/>
              <a:ext cx="690230" cy="1124744"/>
            </a:xfrm>
            <a:prstGeom prst="rect">
              <a:avLst/>
            </a:prstGeom>
            <a:noFill/>
            <a:ln w="9525">
              <a:noFill/>
              <a:miter lim="800000"/>
              <a:headEnd/>
              <a:tailEnd/>
            </a:ln>
          </p:spPr>
        </p:pic>
      </p:grpSp>
      <p:pic>
        <p:nvPicPr>
          <p:cNvPr id="20" name="Picture 2" descr="C:\Program Files\BitDefender\BitDefender 2010\Skin\Default\images\os_protected.png"/>
          <p:cNvPicPr>
            <a:picLocks noChangeAspect="1" noChangeArrowheads="1"/>
          </p:cNvPicPr>
          <p:nvPr/>
        </p:nvPicPr>
        <p:blipFill>
          <a:blip r:embed="rId5" cstate="print"/>
          <a:srcRect/>
          <a:stretch>
            <a:fillRect/>
          </a:stretch>
        </p:blipFill>
        <p:spPr bwMode="auto">
          <a:xfrm>
            <a:off x="424483" y="332656"/>
            <a:ext cx="619125" cy="619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edge">
                                      <p:cBhvr>
                                        <p:cTn id="7" dur="2000"/>
                                        <p:tgtEl>
                                          <p:spTgt spid="1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256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5613" grpId="0"/>
      <p:bldP spid="256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043609" y="260350"/>
            <a:ext cx="7992887" cy="868363"/>
          </a:xfrm>
        </p:spPr>
        <p:txBody>
          <a:bodyPr/>
          <a:lstStyle/>
          <a:p>
            <a:pPr algn="l"/>
            <a:r>
              <a:rPr lang="fr-FR" sz="2800" dirty="0" smtClean="0">
                <a:solidFill>
                  <a:srgbClr val="92D050"/>
                </a:solidFill>
              </a:rPr>
              <a:t>Processus de détermination du prix de vente « final »</a:t>
            </a:r>
            <a:br>
              <a:rPr lang="fr-FR" sz="2800" dirty="0" smtClean="0">
                <a:solidFill>
                  <a:srgbClr val="92D050"/>
                </a:solidFill>
              </a:rPr>
            </a:br>
            <a:r>
              <a:rPr lang="fr-FR" sz="2000" b="1" dirty="0" smtClean="0">
                <a:solidFill>
                  <a:srgbClr val="FFFF00"/>
                </a:solidFill>
              </a:rPr>
              <a:t>fournisseur fabricant</a:t>
            </a:r>
            <a:endParaRPr lang="fr-FR" sz="2800" dirty="0" smtClean="0"/>
          </a:p>
        </p:txBody>
      </p:sp>
      <p:pic>
        <p:nvPicPr>
          <p:cNvPr id="26627" name="Picture 2" descr="http://www.accim.com/IMG/jpg/Vue_Aerienne_Usine_2.jpg"/>
          <p:cNvPicPr>
            <a:picLocks noChangeAspect="1" noChangeArrowheads="1"/>
          </p:cNvPicPr>
          <p:nvPr/>
        </p:nvPicPr>
        <p:blipFill>
          <a:blip r:embed="rId2" cstate="print"/>
          <a:srcRect/>
          <a:stretch>
            <a:fillRect/>
          </a:stretch>
        </p:blipFill>
        <p:spPr bwMode="auto">
          <a:xfrm>
            <a:off x="350094" y="1214438"/>
            <a:ext cx="2925762" cy="2214562"/>
          </a:xfrm>
          <a:prstGeom prst="rect">
            <a:avLst/>
          </a:prstGeom>
          <a:noFill/>
          <a:ln w="9525">
            <a:noFill/>
            <a:miter lim="800000"/>
            <a:headEnd/>
            <a:tailEnd/>
          </a:ln>
        </p:spPr>
      </p:pic>
      <p:pic>
        <p:nvPicPr>
          <p:cNvPr id="26629" name="Picture 10" descr="http://french-assistant.cowblog.fr/images/Illustrations/contente.gif"/>
          <p:cNvPicPr>
            <a:picLocks noChangeAspect="1" noChangeArrowheads="1"/>
          </p:cNvPicPr>
          <p:nvPr/>
        </p:nvPicPr>
        <p:blipFill>
          <a:blip r:embed="rId3" cstate="print"/>
          <a:srcRect/>
          <a:stretch>
            <a:fillRect/>
          </a:stretch>
        </p:blipFill>
        <p:spPr bwMode="auto">
          <a:xfrm>
            <a:off x="3419872" y="4509120"/>
            <a:ext cx="1226153" cy="1998043"/>
          </a:xfrm>
          <a:prstGeom prst="rect">
            <a:avLst/>
          </a:prstGeom>
          <a:noFill/>
          <a:ln w="9525">
            <a:noFill/>
            <a:miter lim="800000"/>
            <a:headEnd/>
            <a:tailEnd/>
          </a:ln>
        </p:spPr>
      </p:pic>
      <p:sp>
        <p:nvSpPr>
          <p:cNvPr id="26631" name="ZoneTexte 23"/>
          <p:cNvSpPr txBox="1">
            <a:spLocks noChangeArrowheads="1"/>
          </p:cNvSpPr>
          <p:nvPr/>
        </p:nvSpPr>
        <p:spPr bwMode="auto">
          <a:xfrm>
            <a:off x="4572000" y="908720"/>
            <a:ext cx="3795713" cy="862013"/>
          </a:xfrm>
          <a:prstGeom prst="rect">
            <a:avLst/>
          </a:prstGeom>
          <a:noFill/>
          <a:ln w="9525">
            <a:noFill/>
            <a:miter lim="800000"/>
            <a:headEnd/>
            <a:tailEnd/>
          </a:ln>
        </p:spPr>
        <p:txBody>
          <a:bodyPr wrap="none">
            <a:spAutoFit/>
          </a:bodyPr>
          <a:lstStyle/>
          <a:p>
            <a:r>
              <a:rPr lang="fr-FR" dirty="0">
                <a:solidFill>
                  <a:srgbClr val="FF3300"/>
                </a:solidFill>
              </a:rPr>
              <a:t>PVI </a:t>
            </a:r>
            <a:r>
              <a:rPr lang="fr-FR" dirty="0"/>
              <a:t>= CRI + (CRI x Taux de marge)</a:t>
            </a:r>
          </a:p>
          <a:p>
            <a:r>
              <a:rPr lang="fr-FR" sz="1200" dirty="0"/>
              <a:t>OU</a:t>
            </a:r>
          </a:p>
          <a:p>
            <a:r>
              <a:rPr lang="fr-FR" dirty="0">
                <a:solidFill>
                  <a:srgbClr val="FF3300"/>
                </a:solidFill>
              </a:rPr>
              <a:t>PVI </a:t>
            </a:r>
            <a:r>
              <a:rPr lang="fr-FR" dirty="0"/>
              <a:t>= CRI x (1 + taux)</a:t>
            </a:r>
          </a:p>
        </p:txBody>
      </p:sp>
      <p:sp>
        <p:nvSpPr>
          <p:cNvPr id="26632" name="ZoneTexte 13"/>
          <p:cNvSpPr txBox="1">
            <a:spLocks noChangeArrowheads="1"/>
          </p:cNvSpPr>
          <p:nvPr/>
        </p:nvSpPr>
        <p:spPr bwMode="auto">
          <a:xfrm>
            <a:off x="5076825" y="4149725"/>
            <a:ext cx="1930978" cy="369332"/>
          </a:xfrm>
          <a:prstGeom prst="rect">
            <a:avLst/>
          </a:prstGeom>
          <a:noFill/>
          <a:ln w="9525">
            <a:noFill/>
            <a:miter lim="800000"/>
            <a:headEnd/>
            <a:tailEnd/>
          </a:ln>
        </p:spPr>
        <p:txBody>
          <a:bodyPr wrap="none">
            <a:spAutoFit/>
          </a:bodyPr>
          <a:lstStyle/>
          <a:p>
            <a:r>
              <a:rPr lang="fr-FR" dirty="0" smtClean="0"/>
              <a:t>PV </a:t>
            </a:r>
            <a:r>
              <a:rPr lang="fr-FR" dirty="0"/>
              <a:t>TTC= </a:t>
            </a:r>
            <a:r>
              <a:rPr lang="fr-FR" dirty="0" smtClean="0"/>
              <a:t>PVI </a:t>
            </a:r>
            <a:r>
              <a:rPr lang="fr-FR" dirty="0"/>
              <a:t>x </a:t>
            </a:r>
            <a:r>
              <a:rPr lang="fr-FR" dirty="0" smtClean="0"/>
              <a:t>k</a:t>
            </a:r>
          </a:p>
        </p:txBody>
      </p:sp>
      <p:sp>
        <p:nvSpPr>
          <p:cNvPr id="26633" name="ZoneTexte 14"/>
          <p:cNvSpPr txBox="1">
            <a:spLocks noChangeArrowheads="1"/>
          </p:cNvSpPr>
          <p:nvPr/>
        </p:nvSpPr>
        <p:spPr bwMode="auto">
          <a:xfrm>
            <a:off x="4644008" y="1772816"/>
            <a:ext cx="3937000" cy="369887"/>
          </a:xfrm>
          <a:prstGeom prst="rect">
            <a:avLst/>
          </a:prstGeom>
          <a:noFill/>
          <a:ln w="9525">
            <a:noFill/>
            <a:miter lim="800000"/>
            <a:headEnd/>
            <a:tailEnd/>
          </a:ln>
        </p:spPr>
        <p:txBody>
          <a:bodyPr wrap="none">
            <a:spAutoFit/>
          </a:bodyPr>
          <a:lstStyle/>
          <a:p>
            <a:r>
              <a:rPr lang="fr-FR" dirty="0">
                <a:solidFill>
                  <a:srgbClr val="FFFF00"/>
                </a:solidFill>
              </a:rPr>
              <a:t>Taux de marge</a:t>
            </a:r>
            <a:r>
              <a:rPr lang="fr-FR" dirty="0"/>
              <a:t> = (marge / CR) x 100</a:t>
            </a:r>
          </a:p>
        </p:txBody>
      </p:sp>
      <p:sp>
        <p:nvSpPr>
          <p:cNvPr id="18" name="Rectangle à coins arrondis 17"/>
          <p:cNvSpPr/>
          <p:nvPr/>
        </p:nvSpPr>
        <p:spPr bwMode="auto">
          <a:xfrm>
            <a:off x="6948488" y="2708275"/>
            <a:ext cx="1584325" cy="5000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PVI</a:t>
            </a:r>
          </a:p>
        </p:txBody>
      </p:sp>
      <p:sp>
        <p:nvSpPr>
          <p:cNvPr id="28" name="Rectangle à coins arrondis 27"/>
          <p:cNvSpPr/>
          <p:nvPr/>
        </p:nvSpPr>
        <p:spPr>
          <a:xfrm>
            <a:off x="5003800" y="5516563"/>
            <a:ext cx="3786188" cy="642937"/>
          </a:xfrm>
          <a:prstGeom prst="round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Prix de </a:t>
            </a:r>
            <a:r>
              <a:rPr lang="fr-FR" dirty="0" smtClean="0"/>
              <a:t>vente TTC (PV ttc)</a:t>
            </a:r>
            <a:endParaRPr lang="fr-FR" dirty="0"/>
          </a:p>
          <a:p>
            <a:pPr algn="ctr">
              <a:defRPr/>
            </a:pPr>
            <a:r>
              <a:rPr lang="fr-FR" sz="1400" dirty="0"/>
              <a:t>En magasin</a:t>
            </a:r>
          </a:p>
        </p:txBody>
      </p:sp>
      <p:sp>
        <p:nvSpPr>
          <p:cNvPr id="20" name="Rectangle à coins arrondis 19"/>
          <p:cNvSpPr/>
          <p:nvPr/>
        </p:nvSpPr>
        <p:spPr bwMode="auto">
          <a:xfrm>
            <a:off x="3708400" y="2420938"/>
            <a:ext cx="1728788" cy="93662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 name="Groupe 30"/>
          <p:cNvGrpSpPr>
            <a:grpSpLocks/>
          </p:cNvGrpSpPr>
          <p:nvPr/>
        </p:nvGrpSpPr>
        <p:grpSpPr bwMode="auto">
          <a:xfrm>
            <a:off x="3779838" y="2636838"/>
            <a:ext cx="1571625" cy="500062"/>
            <a:chOff x="428596" y="5286388"/>
            <a:chExt cx="1571636" cy="500066"/>
          </a:xfrm>
        </p:grpSpPr>
        <p:sp>
          <p:nvSpPr>
            <p:cNvPr id="30" name="Rectangle à coins arrondis 29"/>
            <p:cNvSpPr/>
            <p:nvPr/>
          </p:nvSpPr>
          <p:spPr>
            <a:xfrm>
              <a:off x="428596" y="5286388"/>
              <a:ext cx="1143008" cy="5000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CRI</a:t>
              </a:r>
            </a:p>
          </p:txBody>
        </p:sp>
        <p:sp>
          <p:nvSpPr>
            <p:cNvPr id="31" name="Rectangle à coins arrondis 30"/>
            <p:cNvSpPr/>
            <p:nvPr/>
          </p:nvSpPr>
          <p:spPr>
            <a:xfrm>
              <a:off x="1571604" y="5286388"/>
              <a:ext cx="428628" cy="5000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M</a:t>
              </a:r>
            </a:p>
          </p:txBody>
        </p:sp>
      </p:grpSp>
      <p:sp>
        <p:nvSpPr>
          <p:cNvPr id="32" name="Flèche droite 31"/>
          <p:cNvSpPr/>
          <p:nvPr/>
        </p:nvSpPr>
        <p:spPr>
          <a:xfrm>
            <a:off x="5580112" y="2708920"/>
            <a:ext cx="1224136" cy="504056"/>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fr-FR" sz="1200" dirty="0"/>
              <a:t>Équivalent à</a:t>
            </a:r>
          </a:p>
        </p:txBody>
      </p:sp>
      <p:sp>
        <p:nvSpPr>
          <p:cNvPr id="34" name="Flèche vers le bas 33"/>
          <p:cNvSpPr/>
          <p:nvPr/>
        </p:nvSpPr>
        <p:spPr>
          <a:xfrm>
            <a:off x="7740352" y="3356992"/>
            <a:ext cx="504056" cy="1944216"/>
          </a:xfrm>
          <a:prstGeom prst="downArrow">
            <a:avLst/>
          </a:prstGeom>
          <a:solidFill>
            <a:srgbClr val="FF33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a:p>
        </p:txBody>
      </p:sp>
      <p:pic>
        <p:nvPicPr>
          <p:cNvPr id="21" name="Picture 2" descr="C:\Program Files\BitDefender\BitDefender 2010\Skin\Default\images\os_protected.png"/>
          <p:cNvPicPr>
            <a:picLocks noChangeAspect="1" noChangeArrowheads="1"/>
          </p:cNvPicPr>
          <p:nvPr/>
        </p:nvPicPr>
        <p:blipFill>
          <a:blip r:embed="rId4" cstate="print"/>
          <a:srcRect/>
          <a:stretch>
            <a:fillRect/>
          </a:stretch>
        </p:blipFill>
        <p:spPr bwMode="auto">
          <a:xfrm>
            <a:off x="323528" y="332656"/>
            <a:ext cx="619125" cy="619125"/>
          </a:xfrm>
          <a:prstGeom prst="rect">
            <a:avLst/>
          </a:prstGeom>
          <a:noFill/>
          <a:ln w="9525">
            <a:noFill/>
            <a:miter lim="800000"/>
            <a:headEnd/>
            <a:tailEnd/>
          </a:ln>
        </p:spPr>
      </p:pic>
      <p:sp>
        <p:nvSpPr>
          <p:cNvPr id="22" name="ZoneTexte 18"/>
          <p:cNvSpPr txBox="1">
            <a:spLocks noChangeArrowheads="1"/>
          </p:cNvSpPr>
          <p:nvPr/>
        </p:nvSpPr>
        <p:spPr bwMode="auto">
          <a:xfrm>
            <a:off x="360004" y="3060334"/>
            <a:ext cx="2926660" cy="369888"/>
          </a:xfrm>
          <a:prstGeom prst="rect">
            <a:avLst/>
          </a:prstGeom>
          <a:solidFill>
            <a:schemeClr val="tx2">
              <a:lumMod val="75000"/>
            </a:schemeClr>
          </a:solidFill>
          <a:ln w="9525">
            <a:noFill/>
            <a:miter lim="800000"/>
            <a:headEnd/>
            <a:tailEnd/>
          </a:ln>
        </p:spPr>
        <p:txBody>
          <a:bodyPr wrap="square">
            <a:spAutoFit/>
          </a:bodyPr>
          <a:lstStyle/>
          <a:p>
            <a:pPr algn="ctr"/>
            <a:r>
              <a:rPr lang="fr-FR" b="1" dirty="0">
                <a:solidFill>
                  <a:srgbClr val="FF0000"/>
                </a:solidFill>
              </a:rPr>
              <a:t>Fournisseur</a:t>
            </a:r>
          </a:p>
        </p:txBody>
      </p:sp>
      <p:sp>
        <p:nvSpPr>
          <p:cNvPr id="23" name="Bulle ronde 22"/>
          <p:cNvSpPr/>
          <p:nvPr/>
        </p:nvSpPr>
        <p:spPr>
          <a:xfrm>
            <a:off x="755576" y="3645024"/>
            <a:ext cx="2088232" cy="1728192"/>
          </a:xfrm>
          <a:prstGeom prst="wedgeEllipseCallout">
            <a:avLst>
              <a:gd name="adj1" fmla="val 78310"/>
              <a:gd name="adj2" fmla="val 19573"/>
            </a:avLst>
          </a:prstGeom>
          <a:solidFill>
            <a:schemeClr val="tx2"/>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Le taux de marge est surtout utilisé au niveau </a:t>
            </a:r>
            <a:r>
              <a:rPr lang="fr-FR" b="1" dirty="0" smtClean="0">
                <a:solidFill>
                  <a:schemeClr val="bg1"/>
                </a:solidFill>
              </a:rPr>
              <a:t>du fabricant  </a:t>
            </a:r>
            <a:r>
              <a:rPr lang="fr-FR" dirty="0" smtClean="0">
                <a:solidFill>
                  <a:schemeClr val="bg1"/>
                </a:solidFill>
              </a:rPr>
              <a:t>!</a:t>
            </a:r>
          </a:p>
          <a:p>
            <a:pPr algn="ctr"/>
            <a:endParaRPr lang="fr-FR" sz="1600" dirty="0">
              <a:solidFill>
                <a:schemeClr val="bg1"/>
              </a:solidFill>
            </a:endParaRPr>
          </a:p>
        </p:txBody>
      </p:sp>
      <p:sp>
        <p:nvSpPr>
          <p:cNvPr id="24" name="ZoneTexte 23"/>
          <p:cNvSpPr txBox="1"/>
          <p:nvPr/>
        </p:nvSpPr>
        <p:spPr>
          <a:xfrm>
            <a:off x="4860032" y="4581128"/>
            <a:ext cx="2601290" cy="276999"/>
          </a:xfrm>
          <a:prstGeom prst="rect">
            <a:avLst/>
          </a:prstGeom>
          <a:noFill/>
        </p:spPr>
        <p:txBody>
          <a:bodyPr wrap="none" rtlCol="0">
            <a:spAutoFit/>
          </a:bodyPr>
          <a:lstStyle/>
          <a:p>
            <a:r>
              <a:rPr lang="fr-FR" sz="1200" i="1" dirty="0" smtClean="0">
                <a:solidFill>
                  <a:schemeClr val="bg1"/>
                </a:solidFill>
              </a:rPr>
              <a:t>K = coefficient de calcul du PV TTC</a:t>
            </a:r>
            <a:endParaRPr lang="fr-FR" sz="1200"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1095624" y="116632"/>
            <a:ext cx="8048376" cy="868363"/>
          </a:xfrm>
        </p:spPr>
        <p:txBody>
          <a:bodyPr/>
          <a:lstStyle/>
          <a:p>
            <a:pPr algn="l"/>
            <a:r>
              <a:rPr lang="fr-FR" sz="2400" i="1" dirty="0" smtClean="0">
                <a:solidFill>
                  <a:srgbClr val="92D050"/>
                </a:solidFill>
              </a:rPr>
              <a:t>Exemple 1 : </a:t>
            </a:r>
            <a:br>
              <a:rPr lang="fr-FR" sz="2400" i="1" dirty="0" smtClean="0">
                <a:solidFill>
                  <a:srgbClr val="92D050"/>
                </a:solidFill>
              </a:rPr>
            </a:br>
            <a:r>
              <a:rPr lang="fr-FR" sz="2400" i="1" dirty="0" smtClean="0">
                <a:solidFill>
                  <a:srgbClr val="92D050"/>
                </a:solidFill>
              </a:rPr>
              <a:t>détermination du PVI en fonction d’un taux de marge</a:t>
            </a:r>
          </a:p>
        </p:txBody>
      </p:sp>
      <p:pic>
        <p:nvPicPr>
          <p:cNvPr id="27651" name="Picture 2" descr="http://www.accim.com/IMG/jpg/Vue_Aerienne_Usine_2.jpg"/>
          <p:cNvPicPr>
            <a:picLocks noChangeAspect="1" noChangeArrowheads="1"/>
          </p:cNvPicPr>
          <p:nvPr/>
        </p:nvPicPr>
        <p:blipFill>
          <a:blip r:embed="rId3" cstate="print"/>
          <a:srcRect/>
          <a:stretch>
            <a:fillRect/>
          </a:stretch>
        </p:blipFill>
        <p:spPr bwMode="auto">
          <a:xfrm>
            <a:off x="323528" y="1214438"/>
            <a:ext cx="2925762" cy="2214562"/>
          </a:xfrm>
          <a:prstGeom prst="rect">
            <a:avLst/>
          </a:prstGeom>
          <a:noFill/>
          <a:ln w="9525">
            <a:noFill/>
            <a:miter lim="800000"/>
            <a:headEnd/>
            <a:tailEnd/>
          </a:ln>
        </p:spPr>
      </p:pic>
      <p:pic>
        <p:nvPicPr>
          <p:cNvPr id="27653" name="Picture 10" descr="http://french-assistant.cowblog.fr/images/Illustrations/contente.gif"/>
          <p:cNvPicPr>
            <a:picLocks noChangeAspect="1" noChangeArrowheads="1"/>
          </p:cNvPicPr>
          <p:nvPr/>
        </p:nvPicPr>
        <p:blipFill>
          <a:blip r:embed="rId4" cstate="print"/>
          <a:srcRect/>
          <a:stretch>
            <a:fillRect/>
          </a:stretch>
        </p:blipFill>
        <p:spPr bwMode="auto">
          <a:xfrm>
            <a:off x="2987675" y="4211638"/>
            <a:ext cx="1624013" cy="2646362"/>
          </a:xfrm>
          <a:prstGeom prst="rect">
            <a:avLst/>
          </a:prstGeom>
          <a:noFill/>
          <a:ln w="9525">
            <a:noFill/>
            <a:miter lim="800000"/>
            <a:headEnd/>
            <a:tailEnd/>
          </a:ln>
        </p:spPr>
      </p:pic>
      <p:sp>
        <p:nvSpPr>
          <p:cNvPr id="27654" name="ZoneTexte 22"/>
          <p:cNvSpPr txBox="1">
            <a:spLocks noChangeArrowheads="1"/>
          </p:cNvSpPr>
          <p:nvPr/>
        </p:nvSpPr>
        <p:spPr bwMode="auto">
          <a:xfrm>
            <a:off x="2123728" y="6021288"/>
            <a:ext cx="1836737" cy="369887"/>
          </a:xfrm>
          <a:prstGeom prst="rect">
            <a:avLst/>
          </a:prstGeom>
          <a:noFill/>
          <a:ln w="9525">
            <a:noFill/>
            <a:miter lim="800000"/>
            <a:headEnd/>
            <a:tailEnd/>
          </a:ln>
        </p:spPr>
        <p:txBody>
          <a:bodyPr>
            <a:spAutoFit/>
          </a:bodyPr>
          <a:lstStyle/>
          <a:p>
            <a:pPr algn="ctr"/>
            <a:r>
              <a:rPr lang="fr-FR" dirty="0"/>
              <a:t>Client final</a:t>
            </a:r>
          </a:p>
        </p:txBody>
      </p:sp>
      <p:sp>
        <p:nvSpPr>
          <p:cNvPr id="18" name="Rectangle à coins arrondis 17"/>
          <p:cNvSpPr/>
          <p:nvPr/>
        </p:nvSpPr>
        <p:spPr bwMode="auto">
          <a:xfrm>
            <a:off x="6948488" y="2930103"/>
            <a:ext cx="1584325" cy="5000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PVI</a:t>
            </a:r>
          </a:p>
        </p:txBody>
      </p:sp>
      <p:sp>
        <p:nvSpPr>
          <p:cNvPr id="28" name="Rectangle à coins arrondis 27"/>
          <p:cNvSpPr/>
          <p:nvPr/>
        </p:nvSpPr>
        <p:spPr>
          <a:xfrm>
            <a:off x="5003800" y="5738391"/>
            <a:ext cx="3786188" cy="642937"/>
          </a:xfrm>
          <a:prstGeom prst="round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Prix de vente TTC</a:t>
            </a:r>
          </a:p>
          <a:p>
            <a:pPr algn="ctr">
              <a:defRPr/>
            </a:pPr>
            <a:r>
              <a:rPr lang="fr-FR" sz="1400" dirty="0"/>
              <a:t>En magasin</a:t>
            </a:r>
          </a:p>
        </p:txBody>
      </p:sp>
      <p:sp>
        <p:nvSpPr>
          <p:cNvPr id="20" name="Rectangle à coins arrondis 19"/>
          <p:cNvSpPr/>
          <p:nvPr/>
        </p:nvSpPr>
        <p:spPr bwMode="auto">
          <a:xfrm>
            <a:off x="3708400" y="2642766"/>
            <a:ext cx="1728788" cy="93662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 name="Groupe 30"/>
          <p:cNvGrpSpPr>
            <a:grpSpLocks/>
          </p:cNvGrpSpPr>
          <p:nvPr/>
        </p:nvGrpSpPr>
        <p:grpSpPr bwMode="auto">
          <a:xfrm>
            <a:off x="3779838" y="2858666"/>
            <a:ext cx="1571625" cy="500062"/>
            <a:chOff x="428596" y="5286388"/>
            <a:chExt cx="1571636" cy="500066"/>
          </a:xfrm>
        </p:grpSpPr>
        <p:sp>
          <p:nvSpPr>
            <p:cNvPr id="30" name="Rectangle à coins arrondis 29"/>
            <p:cNvSpPr/>
            <p:nvPr/>
          </p:nvSpPr>
          <p:spPr>
            <a:xfrm>
              <a:off x="428596" y="5286388"/>
              <a:ext cx="1143008" cy="5000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CR</a:t>
              </a:r>
            </a:p>
          </p:txBody>
        </p:sp>
        <p:sp>
          <p:nvSpPr>
            <p:cNvPr id="31" name="Rectangle à coins arrondis 30"/>
            <p:cNvSpPr/>
            <p:nvPr/>
          </p:nvSpPr>
          <p:spPr>
            <a:xfrm>
              <a:off x="1571604" y="5286388"/>
              <a:ext cx="428628" cy="5000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M</a:t>
              </a:r>
            </a:p>
          </p:txBody>
        </p:sp>
      </p:grpSp>
      <p:sp>
        <p:nvSpPr>
          <p:cNvPr id="32" name="Flèche droite 31"/>
          <p:cNvSpPr/>
          <p:nvPr/>
        </p:nvSpPr>
        <p:spPr>
          <a:xfrm>
            <a:off x="5580112" y="2930550"/>
            <a:ext cx="1224136" cy="504056"/>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a:p>
        </p:txBody>
      </p:sp>
      <p:sp>
        <p:nvSpPr>
          <p:cNvPr id="34" name="Flèche vers le bas 33"/>
          <p:cNvSpPr/>
          <p:nvPr/>
        </p:nvSpPr>
        <p:spPr>
          <a:xfrm>
            <a:off x="7740352" y="4437582"/>
            <a:ext cx="504056" cy="1085255"/>
          </a:xfrm>
          <a:prstGeom prst="downArrow">
            <a:avLst/>
          </a:prstGeom>
          <a:solidFill>
            <a:srgbClr val="FF33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a:p>
        </p:txBody>
      </p:sp>
      <p:sp>
        <p:nvSpPr>
          <p:cNvPr id="27665" name="ZoneTexte 23"/>
          <p:cNvSpPr txBox="1">
            <a:spLocks noChangeArrowheads="1"/>
          </p:cNvSpPr>
          <p:nvPr/>
        </p:nvSpPr>
        <p:spPr bwMode="auto">
          <a:xfrm>
            <a:off x="3851920" y="980728"/>
            <a:ext cx="5040759" cy="1415772"/>
          </a:xfrm>
          <a:prstGeom prst="rect">
            <a:avLst/>
          </a:prstGeom>
          <a:noFill/>
          <a:ln w="9525">
            <a:noFill/>
            <a:miter lim="800000"/>
            <a:headEnd/>
            <a:tailEnd/>
          </a:ln>
        </p:spPr>
        <p:txBody>
          <a:bodyPr wrap="square">
            <a:spAutoFit/>
          </a:bodyPr>
          <a:lstStyle/>
          <a:p>
            <a:r>
              <a:rPr lang="fr-FR" sz="1400" dirty="0"/>
              <a:t>Le prix de vente industriel est fixé à partir d’un taux de marge fixé par le service commercial. Il est dans ce cas de 12%.</a:t>
            </a:r>
          </a:p>
          <a:p>
            <a:r>
              <a:rPr lang="fr-FR" sz="1400" dirty="0"/>
              <a:t>Le prix de vente </a:t>
            </a:r>
            <a:r>
              <a:rPr lang="fr-FR" sz="1600" dirty="0"/>
              <a:t>final</a:t>
            </a:r>
            <a:r>
              <a:rPr lang="fr-FR" sz="1400" dirty="0"/>
              <a:t> TTC est obtenu à partir de l’utilisation d’un coefficient distributeur de 2,3. Le CRI est de 35€.</a:t>
            </a:r>
          </a:p>
          <a:p>
            <a:endParaRPr lang="fr-FR" sz="1400" dirty="0"/>
          </a:p>
          <a:p>
            <a:r>
              <a:rPr lang="fr-FR" sz="1400" dirty="0"/>
              <a:t>Calculer le prix de vente client  final TTC ?</a:t>
            </a:r>
          </a:p>
        </p:txBody>
      </p:sp>
      <p:sp>
        <p:nvSpPr>
          <p:cNvPr id="21" name="Rectangle à coins arrondis 20"/>
          <p:cNvSpPr/>
          <p:nvPr/>
        </p:nvSpPr>
        <p:spPr>
          <a:xfrm>
            <a:off x="4067944" y="2276872"/>
            <a:ext cx="865187" cy="360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FF00"/>
                </a:solidFill>
              </a:rPr>
              <a:t>35 €</a:t>
            </a:r>
          </a:p>
        </p:txBody>
      </p:sp>
      <p:sp>
        <p:nvSpPr>
          <p:cNvPr id="23" name="Rectangle à coins arrondis 22"/>
          <p:cNvSpPr/>
          <p:nvPr/>
        </p:nvSpPr>
        <p:spPr>
          <a:xfrm>
            <a:off x="5580063" y="2493541"/>
            <a:ext cx="1368425" cy="360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35 x 1,12</a:t>
            </a:r>
          </a:p>
        </p:txBody>
      </p:sp>
      <p:sp>
        <p:nvSpPr>
          <p:cNvPr id="24" name="Rectangle à coins arrondis 23"/>
          <p:cNvSpPr/>
          <p:nvPr/>
        </p:nvSpPr>
        <p:spPr>
          <a:xfrm>
            <a:off x="7380288" y="2564978"/>
            <a:ext cx="863600" cy="360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accent6">
                    <a:lumMod val="60000"/>
                    <a:lumOff val="40000"/>
                  </a:schemeClr>
                </a:solidFill>
              </a:rPr>
              <a:t>39,20</a:t>
            </a:r>
          </a:p>
        </p:txBody>
      </p:sp>
      <p:sp>
        <p:nvSpPr>
          <p:cNvPr id="25" name="Rectangle à coins arrondis 24"/>
          <p:cNvSpPr/>
          <p:nvPr/>
        </p:nvSpPr>
        <p:spPr>
          <a:xfrm>
            <a:off x="6444208" y="4725144"/>
            <a:ext cx="1368425" cy="360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39,20 x 2,30</a:t>
            </a:r>
          </a:p>
        </p:txBody>
      </p:sp>
      <p:sp>
        <p:nvSpPr>
          <p:cNvPr id="27" name="Rectangle à coins arrondis 26"/>
          <p:cNvSpPr/>
          <p:nvPr/>
        </p:nvSpPr>
        <p:spPr bwMode="auto">
          <a:xfrm>
            <a:off x="6948488" y="3501603"/>
            <a:ext cx="1584325" cy="5000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Coût achat</a:t>
            </a:r>
          </a:p>
        </p:txBody>
      </p:sp>
      <p:sp>
        <p:nvSpPr>
          <p:cNvPr id="29" name="Pensées 28"/>
          <p:cNvSpPr/>
          <p:nvPr/>
        </p:nvSpPr>
        <p:spPr>
          <a:xfrm>
            <a:off x="4572000" y="3645024"/>
            <a:ext cx="2087563" cy="1152525"/>
          </a:xfrm>
          <a:prstGeom prst="cloudCallout">
            <a:avLst>
              <a:gd name="adj1" fmla="val -63627"/>
              <a:gd name="adj2" fmla="val 290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90,16 €</a:t>
            </a:r>
          </a:p>
        </p:txBody>
      </p:sp>
      <p:sp>
        <p:nvSpPr>
          <p:cNvPr id="33" name="ZoneTexte 32"/>
          <p:cNvSpPr txBox="1"/>
          <p:nvPr/>
        </p:nvSpPr>
        <p:spPr>
          <a:xfrm>
            <a:off x="323528" y="4221163"/>
            <a:ext cx="2376488" cy="181588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fr-FR" sz="1400" dirty="0">
                <a:solidFill>
                  <a:schemeClr val="tx2"/>
                </a:solidFill>
              </a:rPr>
              <a:t>Cette démarche est souvent employée pour estimer le prix de vente final à partir du </a:t>
            </a:r>
            <a:r>
              <a:rPr lang="fr-FR" sz="1400" dirty="0" smtClean="0">
                <a:solidFill>
                  <a:schemeClr val="tx2"/>
                </a:solidFill>
              </a:rPr>
              <a:t>prix de vente industriel.</a:t>
            </a:r>
            <a:endParaRPr lang="fr-FR" sz="1400" dirty="0">
              <a:solidFill>
                <a:schemeClr val="tx2"/>
              </a:solidFill>
            </a:endParaRPr>
          </a:p>
          <a:p>
            <a:pPr>
              <a:defRPr/>
            </a:pPr>
            <a:endParaRPr lang="fr-FR" sz="1400" dirty="0">
              <a:solidFill>
                <a:schemeClr val="tx2"/>
              </a:solidFill>
            </a:endParaRPr>
          </a:p>
          <a:p>
            <a:pPr>
              <a:defRPr/>
            </a:pPr>
            <a:r>
              <a:rPr lang="fr-FR" sz="1400" dirty="0">
                <a:solidFill>
                  <a:schemeClr val="tx2"/>
                </a:solidFill>
              </a:rPr>
              <a:t>Cela permet à l’acheteur (distributeur) d’estimer son prix de vente final TTC.</a:t>
            </a:r>
          </a:p>
        </p:txBody>
      </p:sp>
      <p:pic>
        <p:nvPicPr>
          <p:cNvPr id="26" name="Picture 2" descr="C:\Program Files\BitDefender\BitDefender 2010\Skin\Default\images\os_protected.png"/>
          <p:cNvPicPr>
            <a:picLocks noChangeAspect="1" noChangeArrowheads="1"/>
          </p:cNvPicPr>
          <p:nvPr/>
        </p:nvPicPr>
        <p:blipFill>
          <a:blip r:embed="rId5" cstate="print"/>
          <a:srcRect/>
          <a:stretch>
            <a:fillRect/>
          </a:stretch>
        </p:blipFill>
        <p:spPr bwMode="auto">
          <a:xfrm>
            <a:off x="395536" y="260648"/>
            <a:ext cx="619125" cy="619125"/>
          </a:xfrm>
          <a:prstGeom prst="rect">
            <a:avLst/>
          </a:prstGeom>
          <a:noFill/>
          <a:ln w="9525">
            <a:noFill/>
            <a:miter lim="800000"/>
            <a:headEnd/>
            <a:tailEnd/>
          </a:ln>
        </p:spPr>
      </p:pic>
      <p:sp>
        <p:nvSpPr>
          <p:cNvPr id="35" name="ZoneTexte 18"/>
          <p:cNvSpPr txBox="1">
            <a:spLocks noChangeArrowheads="1"/>
          </p:cNvSpPr>
          <p:nvPr/>
        </p:nvSpPr>
        <p:spPr bwMode="auto">
          <a:xfrm>
            <a:off x="334124" y="3077586"/>
            <a:ext cx="2918034" cy="369888"/>
          </a:xfrm>
          <a:prstGeom prst="rect">
            <a:avLst/>
          </a:prstGeom>
          <a:solidFill>
            <a:schemeClr val="tx2">
              <a:lumMod val="75000"/>
            </a:schemeClr>
          </a:solidFill>
          <a:ln w="9525">
            <a:noFill/>
            <a:miter lim="800000"/>
            <a:headEnd/>
            <a:tailEnd/>
          </a:ln>
        </p:spPr>
        <p:txBody>
          <a:bodyPr wrap="square">
            <a:spAutoFit/>
          </a:bodyPr>
          <a:lstStyle/>
          <a:p>
            <a:pPr algn="ctr"/>
            <a:r>
              <a:rPr lang="fr-FR" b="1" dirty="0">
                <a:solidFill>
                  <a:srgbClr val="FF0000"/>
                </a:solidFill>
              </a:rPr>
              <a:t>Fournisseur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9"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152128" y="0"/>
            <a:ext cx="7740352" cy="868363"/>
          </a:xfrm>
        </p:spPr>
        <p:txBody>
          <a:bodyPr/>
          <a:lstStyle/>
          <a:p>
            <a:pPr algn="l"/>
            <a:r>
              <a:rPr lang="fr-FR" sz="2400" i="1" dirty="0" smtClean="0">
                <a:solidFill>
                  <a:srgbClr val="92D050"/>
                </a:solidFill>
              </a:rPr>
              <a:t>Exemple 2 :Détermination de la marge en fonction du PVI</a:t>
            </a:r>
          </a:p>
        </p:txBody>
      </p:sp>
      <p:pic>
        <p:nvPicPr>
          <p:cNvPr id="28675" name="Picture 2" descr="http://www.accim.com/IMG/jpg/Vue_Aerienne_Usine_2.jpg"/>
          <p:cNvPicPr>
            <a:picLocks noChangeAspect="1" noChangeArrowheads="1"/>
          </p:cNvPicPr>
          <p:nvPr/>
        </p:nvPicPr>
        <p:blipFill>
          <a:blip r:embed="rId3" cstate="print"/>
          <a:srcRect/>
          <a:stretch>
            <a:fillRect/>
          </a:stretch>
        </p:blipFill>
        <p:spPr bwMode="auto">
          <a:xfrm>
            <a:off x="350094" y="1214438"/>
            <a:ext cx="2925762" cy="2214562"/>
          </a:xfrm>
          <a:prstGeom prst="rect">
            <a:avLst/>
          </a:prstGeom>
          <a:noFill/>
          <a:ln w="9525">
            <a:noFill/>
            <a:miter lim="800000"/>
            <a:headEnd/>
            <a:tailEnd/>
          </a:ln>
        </p:spPr>
      </p:pic>
      <p:pic>
        <p:nvPicPr>
          <p:cNvPr id="28677" name="Picture 10" descr="http://french-assistant.cowblog.fr/images/Illustrations/contente.gif"/>
          <p:cNvPicPr>
            <a:picLocks noChangeAspect="1" noChangeArrowheads="1"/>
          </p:cNvPicPr>
          <p:nvPr/>
        </p:nvPicPr>
        <p:blipFill>
          <a:blip r:embed="rId4" cstate="print"/>
          <a:srcRect/>
          <a:stretch>
            <a:fillRect/>
          </a:stretch>
        </p:blipFill>
        <p:spPr bwMode="auto">
          <a:xfrm>
            <a:off x="2987675" y="4211638"/>
            <a:ext cx="1624013" cy="2646362"/>
          </a:xfrm>
          <a:prstGeom prst="rect">
            <a:avLst/>
          </a:prstGeom>
          <a:noFill/>
          <a:ln w="9525">
            <a:noFill/>
            <a:miter lim="800000"/>
            <a:headEnd/>
            <a:tailEnd/>
          </a:ln>
        </p:spPr>
      </p:pic>
      <p:sp>
        <p:nvSpPr>
          <p:cNvPr id="28678" name="ZoneTexte 22"/>
          <p:cNvSpPr txBox="1">
            <a:spLocks noChangeArrowheads="1"/>
          </p:cNvSpPr>
          <p:nvPr/>
        </p:nvSpPr>
        <p:spPr bwMode="auto">
          <a:xfrm>
            <a:off x="3995936" y="6093296"/>
            <a:ext cx="1836737" cy="369887"/>
          </a:xfrm>
          <a:prstGeom prst="rect">
            <a:avLst/>
          </a:prstGeom>
          <a:noFill/>
          <a:ln w="9525">
            <a:noFill/>
            <a:miter lim="800000"/>
            <a:headEnd/>
            <a:tailEnd/>
          </a:ln>
        </p:spPr>
        <p:txBody>
          <a:bodyPr>
            <a:spAutoFit/>
          </a:bodyPr>
          <a:lstStyle/>
          <a:p>
            <a:pPr algn="ctr"/>
            <a:r>
              <a:rPr lang="fr-FR" dirty="0"/>
              <a:t>Client final</a:t>
            </a:r>
          </a:p>
        </p:txBody>
      </p:sp>
      <p:sp>
        <p:nvSpPr>
          <p:cNvPr id="18" name="Rectangle à coins arrondis 17"/>
          <p:cNvSpPr/>
          <p:nvPr/>
        </p:nvSpPr>
        <p:spPr bwMode="auto">
          <a:xfrm>
            <a:off x="6948488" y="2570311"/>
            <a:ext cx="1584325" cy="5000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PVI</a:t>
            </a:r>
          </a:p>
        </p:txBody>
      </p:sp>
      <p:sp>
        <p:nvSpPr>
          <p:cNvPr id="28" name="Rectangle à coins arrondis 27"/>
          <p:cNvSpPr/>
          <p:nvPr/>
        </p:nvSpPr>
        <p:spPr>
          <a:xfrm>
            <a:off x="5003800" y="5378599"/>
            <a:ext cx="3786188" cy="642937"/>
          </a:xfrm>
          <a:prstGeom prst="roundRect">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Prix de vente TTC</a:t>
            </a:r>
          </a:p>
          <a:p>
            <a:pPr algn="ctr">
              <a:defRPr/>
            </a:pPr>
            <a:r>
              <a:rPr lang="fr-FR" sz="1400" dirty="0"/>
              <a:t>En magasin</a:t>
            </a:r>
          </a:p>
        </p:txBody>
      </p:sp>
      <p:sp>
        <p:nvSpPr>
          <p:cNvPr id="20" name="Rectangle à coins arrondis 19"/>
          <p:cNvSpPr/>
          <p:nvPr/>
        </p:nvSpPr>
        <p:spPr bwMode="auto">
          <a:xfrm>
            <a:off x="3708400" y="2282974"/>
            <a:ext cx="1728788" cy="93662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 name="Groupe 30"/>
          <p:cNvGrpSpPr>
            <a:grpSpLocks/>
          </p:cNvGrpSpPr>
          <p:nvPr/>
        </p:nvGrpSpPr>
        <p:grpSpPr bwMode="auto">
          <a:xfrm>
            <a:off x="3779838" y="2498874"/>
            <a:ext cx="1571625" cy="500062"/>
            <a:chOff x="428596" y="5286388"/>
            <a:chExt cx="1571636" cy="500066"/>
          </a:xfrm>
        </p:grpSpPr>
        <p:sp>
          <p:nvSpPr>
            <p:cNvPr id="30" name="Rectangle à coins arrondis 29"/>
            <p:cNvSpPr/>
            <p:nvPr/>
          </p:nvSpPr>
          <p:spPr>
            <a:xfrm>
              <a:off x="428596" y="5286388"/>
              <a:ext cx="1143008" cy="5000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CRI</a:t>
              </a:r>
            </a:p>
          </p:txBody>
        </p:sp>
        <p:sp>
          <p:nvSpPr>
            <p:cNvPr id="31" name="Rectangle à coins arrondis 30"/>
            <p:cNvSpPr/>
            <p:nvPr/>
          </p:nvSpPr>
          <p:spPr>
            <a:xfrm>
              <a:off x="1571604" y="5286388"/>
              <a:ext cx="428628" cy="5000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M</a:t>
              </a:r>
            </a:p>
          </p:txBody>
        </p:sp>
      </p:grpSp>
      <p:sp>
        <p:nvSpPr>
          <p:cNvPr id="32" name="Flèche droite 31"/>
          <p:cNvSpPr/>
          <p:nvPr/>
        </p:nvSpPr>
        <p:spPr>
          <a:xfrm>
            <a:off x="5580112" y="2570758"/>
            <a:ext cx="1224136" cy="504056"/>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a:p>
        </p:txBody>
      </p:sp>
      <p:sp>
        <p:nvSpPr>
          <p:cNvPr id="34" name="Flèche vers le bas 33"/>
          <p:cNvSpPr/>
          <p:nvPr/>
        </p:nvSpPr>
        <p:spPr>
          <a:xfrm>
            <a:off x="7740352" y="4077790"/>
            <a:ext cx="504056" cy="1085255"/>
          </a:xfrm>
          <a:prstGeom prst="downArrow">
            <a:avLst/>
          </a:prstGeom>
          <a:solidFill>
            <a:srgbClr val="FF33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fr-FR"/>
          </a:p>
        </p:txBody>
      </p:sp>
      <p:sp>
        <p:nvSpPr>
          <p:cNvPr id="28689" name="ZoneTexte 23"/>
          <p:cNvSpPr txBox="1">
            <a:spLocks noChangeArrowheads="1"/>
          </p:cNvSpPr>
          <p:nvPr/>
        </p:nvSpPr>
        <p:spPr bwMode="auto">
          <a:xfrm>
            <a:off x="3635896" y="758528"/>
            <a:ext cx="5184775" cy="1230312"/>
          </a:xfrm>
          <a:prstGeom prst="rect">
            <a:avLst/>
          </a:prstGeom>
          <a:noFill/>
          <a:ln w="9525">
            <a:noFill/>
            <a:miter lim="800000"/>
            <a:headEnd/>
            <a:tailEnd/>
          </a:ln>
        </p:spPr>
        <p:txBody>
          <a:bodyPr>
            <a:spAutoFit/>
          </a:bodyPr>
          <a:lstStyle/>
          <a:p>
            <a:r>
              <a:rPr lang="fr-FR" sz="1200" b="1" dirty="0"/>
              <a:t>Le prix de vente industriel est fixé par la concurrence. </a:t>
            </a:r>
          </a:p>
          <a:p>
            <a:r>
              <a:rPr lang="fr-FR" sz="1200" dirty="0"/>
              <a:t>Le prix de vente </a:t>
            </a:r>
            <a:r>
              <a:rPr lang="fr-FR" sz="1400" b="1" dirty="0"/>
              <a:t>final</a:t>
            </a:r>
            <a:r>
              <a:rPr lang="fr-FR" sz="1200" b="1" dirty="0"/>
              <a:t> HT </a:t>
            </a:r>
            <a:r>
              <a:rPr lang="fr-FR" sz="1200" dirty="0"/>
              <a:t>est obtenu à partir de l’utilisation d’un coefficient distributeur de 1,9. </a:t>
            </a:r>
          </a:p>
          <a:p>
            <a:r>
              <a:rPr lang="fr-FR" sz="1200" dirty="0"/>
              <a:t>CRI = 54€   PVI = 62€</a:t>
            </a:r>
          </a:p>
          <a:p>
            <a:endParaRPr lang="fr-FR" sz="1200" dirty="0"/>
          </a:p>
          <a:p>
            <a:r>
              <a:rPr lang="fr-FR" sz="1200" dirty="0"/>
              <a:t>Calculer  la marge, le taux de marge et le prix de vente client HT ?</a:t>
            </a:r>
          </a:p>
        </p:txBody>
      </p:sp>
      <p:sp>
        <p:nvSpPr>
          <p:cNvPr id="21" name="Rectangle à coins arrondis 20"/>
          <p:cNvSpPr/>
          <p:nvPr/>
        </p:nvSpPr>
        <p:spPr>
          <a:xfrm>
            <a:off x="4572000" y="1988518"/>
            <a:ext cx="1008063" cy="360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FF00"/>
                </a:solidFill>
              </a:rPr>
              <a:t>14,81%</a:t>
            </a:r>
          </a:p>
        </p:txBody>
      </p:sp>
      <p:sp>
        <p:nvSpPr>
          <p:cNvPr id="24" name="Rectangle à coins arrondis 23"/>
          <p:cNvSpPr/>
          <p:nvPr/>
        </p:nvSpPr>
        <p:spPr>
          <a:xfrm>
            <a:off x="7380288" y="2205186"/>
            <a:ext cx="863600" cy="360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accent6">
                    <a:lumMod val="60000"/>
                    <a:lumOff val="40000"/>
                  </a:schemeClr>
                </a:solidFill>
              </a:rPr>
              <a:t>62€</a:t>
            </a:r>
          </a:p>
        </p:txBody>
      </p:sp>
      <p:sp>
        <p:nvSpPr>
          <p:cNvPr id="25" name="Rectangle à coins arrondis 24"/>
          <p:cNvSpPr/>
          <p:nvPr/>
        </p:nvSpPr>
        <p:spPr>
          <a:xfrm>
            <a:off x="6443663" y="4149874"/>
            <a:ext cx="1368425" cy="360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62 x 1,90</a:t>
            </a:r>
          </a:p>
        </p:txBody>
      </p:sp>
      <p:sp>
        <p:nvSpPr>
          <p:cNvPr id="27" name="Rectangle à coins arrondis 26"/>
          <p:cNvSpPr/>
          <p:nvPr/>
        </p:nvSpPr>
        <p:spPr bwMode="auto">
          <a:xfrm>
            <a:off x="6948488" y="3141811"/>
            <a:ext cx="1584325" cy="5000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Coût achat</a:t>
            </a:r>
          </a:p>
        </p:txBody>
      </p:sp>
      <p:sp>
        <p:nvSpPr>
          <p:cNvPr id="29" name="Pensées 28"/>
          <p:cNvSpPr/>
          <p:nvPr/>
        </p:nvSpPr>
        <p:spPr>
          <a:xfrm>
            <a:off x="4716016" y="3284984"/>
            <a:ext cx="2087563" cy="1152525"/>
          </a:xfrm>
          <a:prstGeom prst="cloudCallout">
            <a:avLst>
              <a:gd name="adj1" fmla="val -64968"/>
              <a:gd name="adj2" fmla="val 417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117,80 €</a:t>
            </a:r>
          </a:p>
        </p:txBody>
      </p:sp>
      <p:sp>
        <p:nvSpPr>
          <p:cNvPr id="33" name="ZoneTexte 32"/>
          <p:cNvSpPr txBox="1"/>
          <p:nvPr/>
        </p:nvSpPr>
        <p:spPr>
          <a:xfrm>
            <a:off x="395312" y="4077072"/>
            <a:ext cx="2376488" cy="203132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fr-FR" sz="1400" dirty="0">
                <a:solidFill>
                  <a:schemeClr val="tx2"/>
                </a:solidFill>
              </a:rPr>
              <a:t>Cette démarche est souvent employée par les fabricants pour estimer  la rentabilité du produit  compte tenu des prix de la concurrence.</a:t>
            </a:r>
          </a:p>
          <a:p>
            <a:pPr>
              <a:defRPr/>
            </a:pPr>
            <a:endParaRPr lang="fr-FR" sz="1400" dirty="0">
              <a:solidFill>
                <a:schemeClr val="tx2"/>
              </a:solidFill>
            </a:endParaRPr>
          </a:p>
          <a:p>
            <a:pPr>
              <a:defRPr/>
            </a:pPr>
            <a:r>
              <a:rPr lang="fr-FR" sz="1400" dirty="0">
                <a:solidFill>
                  <a:schemeClr val="tx2"/>
                </a:solidFill>
              </a:rPr>
              <a:t>Le fabricant peut se fixer un taux de marge minimum acceptable.</a:t>
            </a:r>
          </a:p>
        </p:txBody>
      </p:sp>
      <p:sp>
        <p:nvSpPr>
          <p:cNvPr id="26" name="Rectangle à coins arrondis 25"/>
          <p:cNvSpPr/>
          <p:nvPr/>
        </p:nvSpPr>
        <p:spPr>
          <a:xfrm>
            <a:off x="3851275" y="1988518"/>
            <a:ext cx="865188" cy="360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FF00"/>
                </a:solidFill>
              </a:rPr>
              <a:t>8 €</a:t>
            </a:r>
          </a:p>
        </p:txBody>
      </p:sp>
      <p:pic>
        <p:nvPicPr>
          <p:cNvPr id="23" name="Picture 2" descr="C:\Program Files\BitDefender\BitDefender 2010\Skin\Default\images\os_protected.png"/>
          <p:cNvPicPr>
            <a:picLocks noChangeAspect="1" noChangeArrowheads="1"/>
          </p:cNvPicPr>
          <p:nvPr/>
        </p:nvPicPr>
        <p:blipFill>
          <a:blip r:embed="rId5" cstate="print"/>
          <a:srcRect/>
          <a:stretch>
            <a:fillRect/>
          </a:stretch>
        </p:blipFill>
        <p:spPr bwMode="auto">
          <a:xfrm>
            <a:off x="496491" y="188640"/>
            <a:ext cx="619125" cy="619125"/>
          </a:xfrm>
          <a:prstGeom prst="rect">
            <a:avLst/>
          </a:prstGeom>
          <a:noFill/>
          <a:ln w="9525">
            <a:noFill/>
            <a:miter lim="800000"/>
            <a:headEnd/>
            <a:tailEnd/>
          </a:ln>
        </p:spPr>
      </p:pic>
      <p:sp>
        <p:nvSpPr>
          <p:cNvPr id="35" name="ZoneTexte 18"/>
          <p:cNvSpPr txBox="1">
            <a:spLocks noChangeArrowheads="1"/>
          </p:cNvSpPr>
          <p:nvPr/>
        </p:nvSpPr>
        <p:spPr bwMode="auto">
          <a:xfrm>
            <a:off x="351378" y="3077586"/>
            <a:ext cx="2935286" cy="369888"/>
          </a:xfrm>
          <a:prstGeom prst="rect">
            <a:avLst/>
          </a:prstGeom>
          <a:solidFill>
            <a:schemeClr val="tx2">
              <a:lumMod val="75000"/>
            </a:schemeClr>
          </a:solidFill>
          <a:ln w="9525">
            <a:noFill/>
            <a:miter lim="800000"/>
            <a:headEnd/>
            <a:tailEnd/>
          </a:ln>
        </p:spPr>
        <p:txBody>
          <a:bodyPr wrap="square">
            <a:spAutoFit/>
          </a:bodyPr>
          <a:lstStyle/>
          <a:p>
            <a:pPr algn="ctr"/>
            <a:r>
              <a:rPr lang="fr-FR" b="1" dirty="0">
                <a:solidFill>
                  <a:srgbClr val="FF0000"/>
                </a:solidFill>
              </a:rPr>
              <a:t>Fournisseur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9" grpId="0" animBg="1"/>
      <p:bldP spid="33"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468313" y="188913"/>
            <a:ext cx="8229600" cy="868362"/>
          </a:xfrm>
        </p:spPr>
        <p:txBody>
          <a:bodyPr/>
          <a:lstStyle/>
          <a:p>
            <a:pPr algn="l"/>
            <a:r>
              <a:rPr lang="fr-FR" sz="2800" smtClean="0"/>
              <a:t>Décomposition du prix de vente (distributeur)</a:t>
            </a:r>
          </a:p>
        </p:txBody>
      </p:sp>
      <p:pic>
        <p:nvPicPr>
          <p:cNvPr id="29699" name="Picture 2" descr="http://www.accim.com/IMG/jpg/Vue_Aerienne_Usine_2.jpg"/>
          <p:cNvPicPr>
            <a:picLocks noChangeAspect="1" noChangeArrowheads="1"/>
          </p:cNvPicPr>
          <p:nvPr/>
        </p:nvPicPr>
        <p:blipFill>
          <a:blip r:embed="rId2" cstate="print"/>
          <a:srcRect/>
          <a:stretch>
            <a:fillRect/>
          </a:stretch>
        </p:blipFill>
        <p:spPr bwMode="auto">
          <a:xfrm>
            <a:off x="383009" y="1052513"/>
            <a:ext cx="1236663" cy="936625"/>
          </a:xfrm>
          <a:prstGeom prst="rect">
            <a:avLst/>
          </a:prstGeom>
          <a:noFill/>
          <a:ln w="9525">
            <a:noFill/>
            <a:miter lim="800000"/>
            <a:headEnd/>
            <a:tailEnd/>
          </a:ln>
        </p:spPr>
      </p:pic>
      <p:pic>
        <p:nvPicPr>
          <p:cNvPr id="29700" name="Picture 8" descr="http://www.aisne-numerique.fr/wp-content/medias/2009/10/chaussure-wolfer.jpg"/>
          <p:cNvPicPr>
            <a:picLocks noChangeAspect="1" noChangeArrowheads="1"/>
          </p:cNvPicPr>
          <p:nvPr/>
        </p:nvPicPr>
        <p:blipFill>
          <a:blip r:embed="rId3" cstate="print"/>
          <a:srcRect/>
          <a:stretch>
            <a:fillRect/>
          </a:stretch>
        </p:blipFill>
        <p:spPr bwMode="auto">
          <a:xfrm>
            <a:off x="405334" y="3716338"/>
            <a:ext cx="3230562" cy="2422525"/>
          </a:xfrm>
          <a:prstGeom prst="rect">
            <a:avLst/>
          </a:prstGeom>
          <a:noFill/>
          <a:ln w="9525">
            <a:noFill/>
            <a:miter lim="800000"/>
            <a:headEnd/>
            <a:tailEnd/>
          </a:ln>
        </p:spPr>
      </p:pic>
      <p:sp>
        <p:nvSpPr>
          <p:cNvPr id="29701" name="ZoneTexte 18"/>
          <p:cNvSpPr txBox="1">
            <a:spLocks noChangeArrowheads="1"/>
          </p:cNvSpPr>
          <p:nvPr/>
        </p:nvSpPr>
        <p:spPr bwMode="auto">
          <a:xfrm>
            <a:off x="250825" y="1916113"/>
            <a:ext cx="1296988" cy="307975"/>
          </a:xfrm>
          <a:prstGeom prst="rect">
            <a:avLst/>
          </a:prstGeom>
          <a:noFill/>
          <a:ln w="9525">
            <a:noFill/>
            <a:miter lim="800000"/>
            <a:headEnd/>
            <a:tailEnd/>
          </a:ln>
        </p:spPr>
        <p:txBody>
          <a:bodyPr>
            <a:spAutoFit/>
          </a:bodyPr>
          <a:lstStyle/>
          <a:p>
            <a:pPr algn="ctr"/>
            <a:r>
              <a:rPr lang="fr-FR" sz="1400"/>
              <a:t>Fournisseur</a:t>
            </a:r>
          </a:p>
        </p:txBody>
      </p:sp>
      <p:pic>
        <p:nvPicPr>
          <p:cNvPr id="29703" name="Picture 10" descr="http://french-assistant.cowblog.fr/images/Illustrations/contente.gif"/>
          <p:cNvPicPr>
            <a:picLocks noChangeAspect="1" noChangeArrowheads="1"/>
          </p:cNvPicPr>
          <p:nvPr/>
        </p:nvPicPr>
        <p:blipFill>
          <a:blip r:embed="rId4" cstate="print"/>
          <a:srcRect/>
          <a:stretch>
            <a:fillRect/>
          </a:stretch>
        </p:blipFill>
        <p:spPr bwMode="auto">
          <a:xfrm>
            <a:off x="7235825" y="692150"/>
            <a:ext cx="1624013" cy="2646363"/>
          </a:xfrm>
          <a:prstGeom prst="rect">
            <a:avLst/>
          </a:prstGeom>
          <a:noFill/>
          <a:ln w="9525">
            <a:noFill/>
            <a:miter lim="800000"/>
            <a:headEnd/>
            <a:tailEnd/>
          </a:ln>
        </p:spPr>
      </p:pic>
      <p:sp>
        <p:nvSpPr>
          <p:cNvPr id="29704" name="ZoneTexte 22"/>
          <p:cNvSpPr txBox="1">
            <a:spLocks noChangeArrowheads="1"/>
          </p:cNvSpPr>
          <p:nvPr/>
        </p:nvSpPr>
        <p:spPr bwMode="auto">
          <a:xfrm>
            <a:off x="7667625" y="3284538"/>
            <a:ext cx="1441450" cy="369887"/>
          </a:xfrm>
          <a:prstGeom prst="rect">
            <a:avLst/>
          </a:prstGeom>
          <a:noFill/>
          <a:ln w="9525">
            <a:noFill/>
            <a:miter lim="800000"/>
            <a:headEnd/>
            <a:tailEnd/>
          </a:ln>
        </p:spPr>
        <p:txBody>
          <a:bodyPr>
            <a:spAutoFit/>
          </a:bodyPr>
          <a:lstStyle/>
          <a:p>
            <a:pPr algn="ctr"/>
            <a:r>
              <a:rPr lang="fr-FR"/>
              <a:t>Client final</a:t>
            </a:r>
          </a:p>
        </p:txBody>
      </p:sp>
      <p:sp>
        <p:nvSpPr>
          <p:cNvPr id="29705" name="ZoneTexte 13"/>
          <p:cNvSpPr txBox="1">
            <a:spLocks noChangeArrowheads="1"/>
          </p:cNvSpPr>
          <p:nvPr/>
        </p:nvSpPr>
        <p:spPr bwMode="auto">
          <a:xfrm>
            <a:off x="4356100" y="6021388"/>
            <a:ext cx="2909888" cy="369887"/>
          </a:xfrm>
          <a:prstGeom prst="rect">
            <a:avLst/>
          </a:prstGeom>
          <a:noFill/>
          <a:ln w="9525">
            <a:noFill/>
            <a:miter lim="800000"/>
            <a:headEnd/>
            <a:tailEnd/>
          </a:ln>
        </p:spPr>
        <p:txBody>
          <a:bodyPr wrap="none">
            <a:spAutoFit/>
          </a:bodyPr>
          <a:lstStyle/>
          <a:p>
            <a:r>
              <a:rPr lang="fr-FR" dirty="0" smtClean="0"/>
              <a:t>PV </a:t>
            </a:r>
            <a:r>
              <a:rPr lang="fr-FR" dirty="0"/>
              <a:t>TTC= Coût d’achat x k</a:t>
            </a:r>
          </a:p>
        </p:txBody>
      </p:sp>
      <p:sp>
        <p:nvSpPr>
          <p:cNvPr id="29706" name="ZoneTexte 15"/>
          <p:cNvSpPr txBox="1">
            <a:spLocks noChangeArrowheads="1"/>
          </p:cNvSpPr>
          <p:nvPr/>
        </p:nvSpPr>
        <p:spPr bwMode="auto">
          <a:xfrm>
            <a:off x="2411413" y="981075"/>
            <a:ext cx="4410075" cy="584200"/>
          </a:xfrm>
          <a:prstGeom prst="rect">
            <a:avLst/>
          </a:prstGeom>
          <a:noFill/>
          <a:ln w="9525">
            <a:noFill/>
            <a:miter lim="800000"/>
            <a:headEnd/>
            <a:tailEnd/>
          </a:ln>
        </p:spPr>
        <p:txBody>
          <a:bodyPr wrap="none">
            <a:spAutoFit/>
          </a:bodyPr>
          <a:lstStyle/>
          <a:p>
            <a:pPr algn="ctr"/>
            <a:r>
              <a:rPr lang="fr-FR">
                <a:solidFill>
                  <a:srgbClr val="FFFF00"/>
                </a:solidFill>
              </a:rPr>
              <a:t>Taux de marque </a:t>
            </a:r>
            <a:r>
              <a:rPr lang="fr-FR"/>
              <a:t>= (marge / PV HT) x 100</a:t>
            </a:r>
          </a:p>
          <a:p>
            <a:pPr algn="ctr"/>
            <a:r>
              <a:rPr lang="fr-FR" sz="1400"/>
              <a:t>OU (Taux de marques = (marge / CR) x 100)</a:t>
            </a:r>
          </a:p>
        </p:txBody>
      </p:sp>
      <p:grpSp>
        <p:nvGrpSpPr>
          <p:cNvPr id="2" name="Groupe 30"/>
          <p:cNvGrpSpPr>
            <a:grpSpLocks/>
          </p:cNvGrpSpPr>
          <p:nvPr/>
        </p:nvGrpSpPr>
        <p:grpSpPr bwMode="auto">
          <a:xfrm>
            <a:off x="4283075" y="4795838"/>
            <a:ext cx="3643313" cy="500062"/>
            <a:chOff x="428595" y="5286388"/>
            <a:chExt cx="3643339" cy="500066"/>
          </a:xfrm>
        </p:grpSpPr>
        <p:sp>
          <p:nvSpPr>
            <p:cNvPr id="30" name="Rectangle à coins arrondis 29"/>
            <p:cNvSpPr/>
            <p:nvPr/>
          </p:nvSpPr>
          <p:spPr>
            <a:xfrm>
              <a:off x="428595" y="5286388"/>
              <a:ext cx="1728800" cy="5000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bg1"/>
                  </a:solidFill>
                </a:rPr>
                <a:t>Coût</a:t>
              </a:r>
              <a:r>
                <a:rPr lang="fr-FR" dirty="0">
                  <a:solidFill>
                    <a:schemeClr val="bg1"/>
                  </a:solidFill>
                </a:rPr>
                <a:t> </a:t>
              </a:r>
              <a:r>
                <a:rPr lang="fr-FR" sz="1600" dirty="0">
                  <a:solidFill>
                    <a:schemeClr val="bg1"/>
                  </a:solidFill>
                </a:rPr>
                <a:t>d’achat</a:t>
              </a:r>
              <a:endParaRPr lang="fr-FR" dirty="0">
                <a:solidFill>
                  <a:schemeClr val="bg1"/>
                </a:solidFill>
              </a:endParaRPr>
            </a:p>
          </p:txBody>
        </p:sp>
        <p:sp>
          <p:nvSpPr>
            <p:cNvPr id="33" name="Rectangle à coins arrondis 32"/>
            <p:cNvSpPr/>
            <p:nvPr/>
          </p:nvSpPr>
          <p:spPr>
            <a:xfrm>
              <a:off x="2157395" y="5286388"/>
              <a:ext cx="1343035" cy="5000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dirty="0">
                  <a:solidFill>
                    <a:schemeClr val="bg1"/>
                  </a:solidFill>
                </a:rPr>
                <a:t>Marge brute</a:t>
              </a:r>
            </a:p>
          </p:txBody>
        </p:sp>
        <p:sp>
          <p:nvSpPr>
            <p:cNvPr id="34" name="Rectangle à coins arrondis 33"/>
            <p:cNvSpPr/>
            <p:nvPr/>
          </p:nvSpPr>
          <p:spPr>
            <a:xfrm>
              <a:off x="3500430" y="5286388"/>
              <a:ext cx="571504" cy="5000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bg1"/>
                  </a:solidFill>
                </a:rPr>
                <a:t>TVA</a:t>
              </a:r>
            </a:p>
          </p:txBody>
        </p:sp>
      </p:grpSp>
      <p:sp>
        <p:nvSpPr>
          <p:cNvPr id="35" name="Rectangle à coins arrondis 34"/>
          <p:cNvSpPr/>
          <p:nvPr/>
        </p:nvSpPr>
        <p:spPr>
          <a:xfrm>
            <a:off x="4211638" y="4724400"/>
            <a:ext cx="3786187" cy="6429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Rectangle à coins arrondis 40"/>
          <p:cNvSpPr/>
          <p:nvPr/>
        </p:nvSpPr>
        <p:spPr bwMode="auto">
          <a:xfrm>
            <a:off x="4211638" y="5408613"/>
            <a:ext cx="3168650" cy="468312"/>
          </a:xfrm>
          <a:prstGeom prst="round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bg1"/>
                </a:solidFill>
              </a:rPr>
              <a:t>PRIX DE VENTE HT</a:t>
            </a:r>
          </a:p>
        </p:txBody>
      </p:sp>
      <p:sp>
        <p:nvSpPr>
          <p:cNvPr id="44" name="Rectangle à coins arrondis 43"/>
          <p:cNvSpPr/>
          <p:nvPr/>
        </p:nvSpPr>
        <p:spPr bwMode="auto">
          <a:xfrm>
            <a:off x="394940" y="3141663"/>
            <a:ext cx="1728788" cy="5000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chemeClr val="bg1"/>
                </a:solidFill>
              </a:rPr>
              <a:t>Coût</a:t>
            </a:r>
            <a:r>
              <a:rPr lang="fr-FR" dirty="0">
                <a:solidFill>
                  <a:schemeClr val="bg1"/>
                </a:solidFill>
              </a:rPr>
              <a:t> </a:t>
            </a:r>
            <a:r>
              <a:rPr lang="fr-FR" sz="1600" dirty="0">
                <a:solidFill>
                  <a:schemeClr val="bg1"/>
                </a:solidFill>
              </a:rPr>
              <a:t>d’achat</a:t>
            </a:r>
            <a:endParaRPr lang="fr-FR" dirty="0">
              <a:solidFill>
                <a:schemeClr val="bg1"/>
              </a:solidFill>
            </a:endParaRPr>
          </a:p>
        </p:txBody>
      </p:sp>
      <p:sp>
        <p:nvSpPr>
          <p:cNvPr id="45" name="Rectangle à coins arrondis 44"/>
          <p:cNvSpPr/>
          <p:nvPr/>
        </p:nvSpPr>
        <p:spPr bwMode="auto">
          <a:xfrm>
            <a:off x="6875463" y="3716338"/>
            <a:ext cx="1152525" cy="433387"/>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dirty="0">
                <a:solidFill>
                  <a:schemeClr val="bg1"/>
                </a:solidFill>
              </a:rPr>
              <a:t>Marge Nette</a:t>
            </a:r>
          </a:p>
        </p:txBody>
      </p:sp>
      <p:sp>
        <p:nvSpPr>
          <p:cNvPr id="46" name="Rectangle à coins arrondis 45"/>
          <p:cNvSpPr/>
          <p:nvPr/>
        </p:nvSpPr>
        <p:spPr bwMode="auto">
          <a:xfrm>
            <a:off x="5580063" y="3716338"/>
            <a:ext cx="1008062" cy="5000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bg1"/>
                </a:solidFill>
              </a:rPr>
              <a:t>charges</a:t>
            </a:r>
          </a:p>
        </p:txBody>
      </p:sp>
      <p:sp>
        <p:nvSpPr>
          <p:cNvPr id="48" name="Flèche vers le bas 47"/>
          <p:cNvSpPr/>
          <p:nvPr/>
        </p:nvSpPr>
        <p:spPr>
          <a:xfrm>
            <a:off x="755576" y="2204864"/>
            <a:ext cx="432048" cy="792088"/>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fr-FR"/>
          </a:p>
        </p:txBody>
      </p:sp>
      <p:sp>
        <p:nvSpPr>
          <p:cNvPr id="49" name="Flèche droite 48"/>
          <p:cNvSpPr/>
          <p:nvPr/>
        </p:nvSpPr>
        <p:spPr>
          <a:xfrm>
            <a:off x="3563938" y="4868863"/>
            <a:ext cx="503237" cy="431800"/>
          </a:xfrm>
          <a:prstGeom prst="rightArrow">
            <a:avLst/>
          </a:prstGeom>
          <a:solidFill>
            <a:srgbClr val="FF0000"/>
          </a:solidFill>
          <a:ln>
            <a:solidFill>
              <a:srgbClr val="C0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cxnSp>
        <p:nvCxnSpPr>
          <p:cNvPr id="51" name="Connecteur droit avec flèche 50"/>
          <p:cNvCxnSpPr>
            <a:stCxn id="33" idx="0"/>
            <a:endCxn id="46" idx="2"/>
          </p:cNvCxnSpPr>
          <p:nvPr/>
        </p:nvCxnSpPr>
        <p:spPr>
          <a:xfrm flipH="1" flipV="1">
            <a:off x="6084888" y="4216400"/>
            <a:ext cx="598487" cy="579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33" idx="0"/>
            <a:endCxn id="45" idx="2"/>
          </p:cNvCxnSpPr>
          <p:nvPr/>
        </p:nvCxnSpPr>
        <p:spPr>
          <a:xfrm flipV="1">
            <a:off x="6683375" y="4149725"/>
            <a:ext cx="768350" cy="6461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19" name="ZoneTexte 15"/>
          <p:cNvSpPr txBox="1">
            <a:spLocks noChangeArrowheads="1"/>
          </p:cNvSpPr>
          <p:nvPr/>
        </p:nvSpPr>
        <p:spPr bwMode="auto">
          <a:xfrm>
            <a:off x="2555875" y="1628775"/>
            <a:ext cx="3743325" cy="369888"/>
          </a:xfrm>
          <a:prstGeom prst="rect">
            <a:avLst/>
          </a:prstGeom>
          <a:noFill/>
          <a:ln w="9525">
            <a:noFill/>
            <a:miter lim="800000"/>
            <a:headEnd/>
            <a:tailEnd/>
          </a:ln>
        </p:spPr>
        <p:txBody>
          <a:bodyPr wrap="none">
            <a:spAutoFit/>
          </a:bodyPr>
          <a:lstStyle/>
          <a:p>
            <a:r>
              <a:rPr lang="fr-FR">
                <a:solidFill>
                  <a:srgbClr val="FFFF00"/>
                </a:solidFill>
              </a:rPr>
              <a:t>Marge brute</a:t>
            </a:r>
            <a:r>
              <a:rPr lang="fr-FR"/>
              <a:t> = PV HT- coût d’achat</a:t>
            </a:r>
          </a:p>
        </p:txBody>
      </p:sp>
      <p:sp>
        <p:nvSpPr>
          <p:cNvPr id="56" name="Flèche à angle droit 55"/>
          <p:cNvSpPr/>
          <p:nvPr/>
        </p:nvSpPr>
        <p:spPr>
          <a:xfrm>
            <a:off x="8172450" y="3933825"/>
            <a:ext cx="360363" cy="1150938"/>
          </a:xfrm>
          <a:prstGeom prst="bentUpArrow">
            <a:avLst/>
          </a:prstGeom>
          <a:solidFill>
            <a:srgbClr val="FF0000"/>
          </a:solidFill>
          <a:ln>
            <a:solidFill>
              <a:srgbClr val="C0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a:p>
        </p:txBody>
      </p:sp>
      <p:sp>
        <p:nvSpPr>
          <p:cNvPr id="29721" name="ZoneTexte 56"/>
          <p:cNvSpPr txBox="1">
            <a:spLocks noChangeArrowheads="1"/>
          </p:cNvSpPr>
          <p:nvPr/>
        </p:nvSpPr>
        <p:spPr bwMode="auto">
          <a:xfrm>
            <a:off x="1619250" y="1989138"/>
            <a:ext cx="5930900" cy="307975"/>
          </a:xfrm>
          <a:prstGeom prst="rect">
            <a:avLst/>
          </a:prstGeom>
          <a:noFill/>
          <a:ln w="9525">
            <a:noFill/>
            <a:miter lim="800000"/>
            <a:headEnd/>
            <a:tailEnd/>
          </a:ln>
        </p:spPr>
        <p:txBody>
          <a:bodyPr wrap="none">
            <a:spAutoFit/>
          </a:bodyPr>
          <a:lstStyle/>
          <a:p>
            <a:r>
              <a:rPr lang="fr-FR" sz="1400" i="1"/>
              <a:t>Le terme de marge brute est équivalent au terme de marge commerciale</a:t>
            </a:r>
          </a:p>
        </p:txBody>
      </p:sp>
      <p:grpSp>
        <p:nvGrpSpPr>
          <p:cNvPr id="31" name="Groupe 30"/>
          <p:cNvGrpSpPr/>
          <p:nvPr/>
        </p:nvGrpSpPr>
        <p:grpSpPr>
          <a:xfrm>
            <a:off x="2484438" y="2565400"/>
            <a:ext cx="2808287" cy="738188"/>
            <a:chOff x="2484438" y="2565400"/>
            <a:chExt cx="2808287" cy="738188"/>
          </a:xfrm>
        </p:grpSpPr>
        <p:sp>
          <p:nvSpPr>
            <p:cNvPr id="62" name="ZoneTexte 61"/>
            <p:cNvSpPr txBox="1">
              <a:spLocks noChangeArrowheads="1"/>
            </p:cNvSpPr>
            <p:nvPr/>
          </p:nvSpPr>
          <p:spPr bwMode="auto">
            <a:xfrm>
              <a:off x="3132138" y="2565400"/>
              <a:ext cx="2160587" cy="738188"/>
            </a:xfrm>
            <a:prstGeom prst="rect">
              <a:avLst/>
            </a:prstGeom>
            <a:noFill/>
            <a:ln w="9525">
              <a:noFill/>
              <a:miter lim="800000"/>
              <a:headEnd/>
              <a:tailEnd/>
            </a:ln>
          </p:spPr>
          <p:txBody>
            <a:bodyPr>
              <a:spAutoFit/>
            </a:bodyPr>
            <a:lstStyle/>
            <a:p>
              <a:r>
                <a:rPr lang="fr-FR" sz="1400" dirty="0">
                  <a:solidFill>
                    <a:schemeClr val="tx2"/>
                  </a:solidFill>
                </a:rPr>
                <a:t>Le taux de marque est surtout utilisé au niveau distributeur !</a:t>
              </a:r>
            </a:p>
          </p:txBody>
        </p:sp>
        <p:pic>
          <p:nvPicPr>
            <p:cNvPr id="45058" name="Picture 2" descr="C:\Program Files\BitDefender\BitDefender 2010\Skin\Default\images\os_protected.png"/>
            <p:cNvPicPr>
              <a:picLocks noChangeAspect="1" noChangeArrowheads="1"/>
            </p:cNvPicPr>
            <p:nvPr/>
          </p:nvPicPr>
          <p:blipFill>
            <a:blip r:embed="rId5" cstate="print"/>
            <a:srcRect/>
            <a:stretch>
              <a:fillRect/>
            </a:stretch>
          </p:blipFill>
          <p:spPr bwMode="auto">
            <a:xfrm>
              <a:off x="2484438" y="2565400"/>
              <a:ext cx="619125" cy="619125"/>
            </a:xfrm>
            <a:prstGeom prst="rect">
              <a:avLst/>
            </a:prstGeom>
            <a:noFill/>
            <a:ln w="9525">
              <a:noFill/>
              <a:miter lim="800000"/>
              <a:headEnd/>
              <a:tailEnd/>
            </a:ln>
          </p:spPr>
        </p:pic>
      </p:grpSp>
      <p:sp>
        <p:nvSpPr>
          <p:cNvPr id="29" name="ZoneTexte 19"/>
          <p:cNvSpPr txBox="1">
            <a:spLocks noChangeArrowheads="1"/>
          </p:cNvSpPr>
          <p:nvPr/>
        </p:nvSpPr>
        <p:spPr bwMode="auto">
          <a:xfrm>
            <a:off x="395536" y="5805264"/>
            <a:ext cx="3241675" cy="369887"/>
          </a:xfrm>
          <a:prstGeom prst="rect">
            <a:avLst/>
          </a:prstGeom>
          <a:solidFill>
            <a:schemeClr val="tx2">
              <a:lumMod val="75000"/>
            </a:schemeClr>
          </a:solidFill>
          <a:ln w="9525">
            <a:noFill/>
            <a:miter lim="800000"/>
            <a:headEnd/>
            <a:tailEnd/>
          </a:ln>
        </p:spPr>
        <p:txBody>
          <a:bodyPr>
            <a:spAutoFit/>
          </a:bodyPr>
          <a:lstStyle/>
          <a:p>
            <a:pPr algn="ctr"/>
            <a:r>
              <a:rPr lang="fr-FR" b="1" dirty="0">
                <a:solidFill>
                  <a:srgbClr val="FF0000"/>
                </a:solidFill>
              </a:rPr>
              <a:t>Client (distributeur)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2" cstate="print"/>
          <a:srcRect/>
          <a:stretch>
            <a:fillRect/>
          </a:stretch>
        </p:blipFill>
        <p:spPr bwMode="auto">
          <a:xfrm>
            <a:off x="2483768" y="332656"/>
            <a:ext cx="4018993" cy="5968802"/>
          </a:xfrm>
          <a:prstGeom prst="rect">
            <a:avLst/>
          </a:prstGeom>
          <a:noFill/>
          <a:ln w="9525">
            <a:noFill/>
            <a:miter lim="800000"/>
            <a:headEnd/>
            <a:tailEnd/>
          </a:ln>
          <a:effectLst/>
        </p:spPr>
      </p:pic>
      <p:sp>
        <p:nvSpPr>
          <p:cNvPr id="8" name="Rectangle 7"/>
          <p:cNvSpPr/>
          <p:nvPr/>
        </p:nvSpPr>
        <p:spPr>
          <a:xfrm>
            <a:off x="323528" y="2276872"/>
            <a:ext cx="2016224" cy="21602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rgbClr val="0070C0"/>
                </a:solidFill>
              </a:rPr>
              <a:t>Détermination du coût</a:t>
            </a:r>
          </a:p>
          <a:p>
            <a:r>
              <a:rPr lang="fr-FR" sz="1400" b="1" dirty="0" smtClean="0">
                <a:solidFill>
                  <a:srgbClr val="0070C0"/>
                </a:solidFill>
              </a:rPr>
              <a:t>Des composants en fonction : </a:t>
            </a:r>
          </a:p>
          <a:p>
            <a:endParaRPr lang="fr-FR" sz="1400" b="1" dirty="0" smtClean="0">
              <a:solidFill>
                <a:srgbClr val="0070C0"/>
              </a:solidFill>
            </a:endParaRPr>
          </a:p>
          <a:p>
            <a:pPr>
              <a:buFont typeface="Arial" pitchFamily="34" charset="0"/>
              <a:buChar char="•"/>
            </a:pPr>
            <a:r>
              <a:rPr lang="fr-FR" sz="1400" b="1" dirty="0" smtClean="0">
                <a:solidFill>
                  <a:srgbClr val="FF0000"/>
                </a:solidFill>
              </a:rPr>
              <a:t>des quantités </a:t>
            </a:r>
          </a:p>
          <a:p>
            <a:pPr>
              <a:buFont typeface="Arial" pitchFamily="34" charset="0"/>
              <a:buChar char="•"/>
            </a:pPr>
            <a:r>
              <a:rPr lang="fr-FR" sz="1400" b="1" dirty="0" smtClean="0">
                <a:solidFill>
                  <a:srgbClr val="FF0000"/>
                </a:solidFill>
              </a:rPr>
              <a:t> des Prix unitaires</a:t>
            </a:r>
          </a:p>
          <a:p>
            <a:pPr algn="ctr"/>
            <a:endParaRPr lang="fr-FR" sz="1100" dirty="0">
              <a:solidFill>
                <a:srgbClr val="0070C0"/>
              </a:solidFill>
            </a:endParaRPr>
          </a:p>
        </p:txBody>
      </p:sp>
      <p:sp>
        <p:nvSpPr>
          <p:cNvPr id="9" name="Rectangle 8"/>
          <p:cNvSpPr/>
          <p:nvPr/>
        </p:nvSpPr>
        <p:spPr>
          <a:xfrm>
            <a:off x="323528" y="1196752"/>
            <a:ext cx="2016224" cy="864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rgbClr val="0070C0"/>
                </a:solidFill>
              </a:rPr>
              <a:t>Détermination du Prix (</a:t>
            </a:r>
            <a:r>
              <a:rPr lang="fr-FR" sz="1200" i="1" dirty="0" smtClean="0">
                <a:solidFill>
                  <a:srgbClr val="0070C0"/>
                </a:solidFill>
              </a:rPr>
              <a:t>PVI et  Prix de vente  final)</a:t>
            </a:r>
            <a:endParaRPr lang="fr-FR" sz="1400" i="1" dirty="0" smtClean="0">
              <a:solidFill>
                <a:srgbClr val="0070C0"/>
              </a:solidFill>
            </a:endParaRPr>
          </a:p>
          <a:p>
            <a:r>
              <a:rPr lang="fr-FR" sz="1400" b="1" dirty="0" smtClean="0">
                <a:solidFill>
                  <a:srgbClr val="0070C0"/>
                </a:solidFill>
              </a:rPr>
              <a:t> (ou de la marge) :</a:t>
            </a:r>
          </a:p>
          <a:p>
            <a:pPr algn="ctr"/>
            <a:endParaRPr lang="fr-FR" sz="1100" dirty="0">
              <a:solidFill>
                <a:srgbClr val="0070C0"/>
              </a:solidFill>
            </a:endParaRPr>
          </a:p>
        </p:txBody>
      </p:sp>
      <p:sp>
        <p:nvSpPr>
          <p:cNvPr id="10" name="Rectangle 9"/>
          <p:cNvSpPr/>
          <p:nvPr/>
        </p:nvSpPr>
        <p:spPr>
          <a:xfrm>
            <a:off x="323528" y="548680"/>
            <a:ext cx="2016224" cy="5760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rgbClr val="0070C0"/>
                </a:solidFill>
              </a:rPr>
              <a:t>Identification du produit</a:t>
            </a:r>
            <a:endParaRPr lang="fr-FR" sz="1100" dirty="0">
              <a:solidFill>
                <a:srgbClr val="0070C0"/>
              </a:solidFill>
            </a:endParaRPr>
          </a:p>
        </p:txBody>
      </p:sp>
      <p:sp>
        <p:nvSpPr>
          <p:cNvPr id="11" name="Rectangle 10"/>
          <p:cNvSpPr/>
          <p:nvPr/>
        </p:nvSpPr>
        <p:spPr>
          <a:xfrm>
            <a:off x="323528" y="4869160"/>
            <a:ext cx="2016224" cy="14401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rgbClr val="0070C0"/>
                </a:solidFill>
              </a:rPr>
              <a:t>Détermination des frais</a:t>
            </a:r>
          </a:p>
          <a:p>
            <a:r>
              <a:rPr lang="fr-FR" sz="1400" b="1" dirty="0" smtClean="0">
                <a:solidFill>
                  <a:srgbClr val="0070C0"/>
                </a:solidFill>
              </a:rPr>
              <a:t>De fabrication en fonction :</a:t>
            </a:r>
          </a:p>
          <a:p>
            <a:endParaRPr lang="fr-FR" sz="1400" b="1" dirty="0" smtClean="0">
              <a:solidFill>
                <a:schemeClr val="tx1"/>
              </a:solidFill>
            </a:endParaRPr>
          </a:p>
          <a:p>
            <a:pPr>
              <a:buFont typeface="Arial" pitchFamily="34" charset="0"/>
              <a:buChar char="•"/>
            </a:pPr>
            <a:r>
              <a:rPr lang="fr-FR" sz="1400" b="1" dirty="0" smtClean="0">
                <a:solidFill>
                  <a:srgbClr val="FF0000"/>
                </a:solidFill>
              </a:rPr>
              <a:t>du temps de fabrication</a:t>
            </a:r>
          </a:p>
          <a:p>
            <a:pPr>
              <a:buFont typeface="Arial" pitchFamily="34" charset="0"/>
              <a:buChar char="•"/>
            </a:pPr>
            <a:r>
              <a:rPr lang="fr-FR" sz="1400" b="1" dirty="0" smtClean="0">
                <a:solidFill>
                  <a:srgbClr val="FF0000"/>
                </a:solidFill>
              </a:rPr>
              <a:t>du coût minute</a:t>
            </a:r>
          </a:p>
          <a:p>
            <a:pPr algn="ctr"/>
            <a:endParaRPr lang="fr-FR" sz="1100" dirty="0">
              <a:solidFill>
                <a:schemeClr val="tx1"/>
              </a:solidFill>
            </a:endParaRPr>
          </a:p>
        </p:txBody>
      </p:sp>
      <p:sp>
        <p:nvSpPr>
          <p:cNvPr id="15" name="ZoneTexte 14"/>
          <p:cNvSpPr txBox="1"/>
          <p:nvPr/>
        </p:nvSpPr>
        <p:spPr>
          <a:xfrm>
            <a:off x="6660232" y="2924944"/>
            <a:ext cx="2088232" cy="1384995"/>
          </a:xfrm>
          <a:prstGeom prst="rect">
            <a:avLst/>
          </a:prstGeom>
          <a:noFill/>
        </p:spPr>
        <p:txBody>
          <a:bodyPr wrap="square" rtlCol="0">
            <a:spAutoFit/>
          </a:bodyPr>
          <a:lstStyle/>
          <a:p>
            <a:r>
              <a:rPr lang="fr-FR" sz="1200" dirty="0" smtClean="0">
                <a:solidFill>
                  <a:schemeClr val="bg1"/>
                </a:solidFill>
              </a:rPr>
              <a:t>La quantité intègre l’ensemble des chutes occasionnées par les mises en œuvre.</a:t>
            </a:r>
          </a:p>
          <a:p>
            <a:r>
              <a:rPr lang="fr-FR" sz="1200" dirty="0" smtClean="0">
                <a:solidFill>
                  <a:schemeClr val="bg1"/>
                </a:solidFill>
              </a:rPr>
              <a:t>L’unité est liée au prix unitaire.</a:t>
            </a:r>
          </a:p>
          <a:p>
            <a:r>
              <a:rPr lang="fr-FR" sz="1200" b="1" dirty="0" smtClean="0">
                <a:solidFill>
                  <a:schemeClr val="bg1"/>
                </a:solidFill>
              </a:rPr>
              <a:t>Prix total = </a:t>
            </a:r>
            <a:r>
              <a:rPr lang="fr-FR" sz="1200" b="1" dirty="0" err="1" smtClean="0">
                <a:solidFill>
                  <a:schemeClr val="bg1"/>
                </a:solidFill>
              </a:rPr>
              <a:t>Qté</a:t>
            </a:r>
            <a:r>
              <a:rPr lang="fr-FR" sz="1200" b="1" dirty="0" smtClean="0">
                <a:solidFill>
                  <a:schemeClr val="bg1"/>
                </a:solidFill>
              </a:rPr>
              <a:t> x Prix unit</a:t>
            </a:r>
            <a:endParaRPr lang="fr-FR" sz="1200" b="1" dirty="0">
              <a:solidFill>
                <a:schemeClr val="bg1"/>
              </a:solidFill>
            </a:endParaRPr>
          </a:p>
        </p:txBody>
      </p:sp>
      <p:sp>
        <p:nvSpPr>
          <p:cNvPr id="16" name="ZoneTexte 15"/>
          <p:cNvSpPr txBox="1"/>
          <p:nvPr/>
        </p:nvSpPr>
        <p:spPr>
          <a:xfrm>
            <a:off x="6732240" y="4725144"/>
            <a:ext cx="2232248" cy="1384995"/>
          </a:xfrm>
          <a:prstGeom prst="rect">
            <a:avLst/>
          </a:prstGeom>
          <a:noFill/>
        </p:spPr>
        <p:txBody>
          <a:bodyPr wrap="square" rtlCol="0">
            <a:spAutoFit/>
          </a:bodyPr>
          <a:lstStyle/>
          <a:p>
            <a:r>
              <a:rPr lang="fr-FR" sz="1200" dirty="0" smtClean="0">
                <a:solidFill>
                  <a:schemeClr val="bg1"/>
                </a:solidFill>
              </a:rPr>
              <a:t>Le coût atelier est fonction du temps nécessaire à la fabrication de l’article et au coût minute de l’entreprise (ou de l’atelier).</a:t>
            </a:r>
          </a:p>
          <a:p>
            <a:r>
              <a:rPr lang="fr-FR" sz="1200" b="1" dirty="0" smtClean="0">
                <a:solidFill>
                  <a:schemeClr val="bg1"/>
                </a:solidFill>
              </a:rPr>
              <a:t>Coût atelier = </a:t>
            </a:r>
            <a:r>
              <a:rPr lang="fr-FR" sz="1200" b="1" dirty="0" err="1" smtClean="0">
                <a:solidFill>
                  <a:schemeClr val="bg1"/>
                </a:solidFill>
              </a:rPr>
              <a:t>Cmin</a:t>
            </a:r>
            <a:r>
              <a:rPr lang="fr-FR" sz="1200" b="1" dirty="0" smtClean="0">
                <a:solidFill>
                  <a:schemeClr val="bg1"/>
                </a:solidFill>
              </a:rPr>
              <a:t> x tps gamme</a:t>
            </a:r>
            <a:endParaRPr lang="fr-FR" sz="1200" b="1" dirty="0">
              <a:solidFill>
                <a:schemeClr val="bg1"/>
              </a:solidFill>
            </a:endParaRPr>
          </a:p>
        </p:txBody>
      </p:sp>
      <p:sp>
        <p:nvSpPr>
          <p:cNvPr id="18" name="Organigramme : Document 17"/>
          <p:cNvSpPr/>
          <p:nvPr/>
        </p:nvSpPr>
        <p:spPr>
          <a:xfrm>
            <a:off x="6732240" y="332656"/>
            <a:ext cx="2088232" cy="1368152"/>
          </a:xfrm>
          <a:prstGeom prst="flowChartDocument">
            <a:avLst/>
          </a:prstGeom>
          <a:effectLst>
            <a:outerShdw blurRad="40000" dist="23000" dir="5400000" rotWithShape="0">
              <a:srgbClr val="000000">
                <a:alpha val="35000"/>
              </a:srgbClr>
            </a:outerShdw>
            <a:reflection blurRad="6350" stA="50000" endA="300" endPos="385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r>
              <a:rPr lang="fr-FR" b="1" dirty="0" smtClean="0"/>
              <a:t>FICHE DE CALCUL</a:t>
            </a:r>
          </a:p>
          <a:p>
            <a:r>
              <a:rPr lang="fr-FR" b="1" dirty="0" smtClean="0"/>
              <a:t>DE COUT DE REVIENT</a:t>
            </a:r>
          </a:p>
          <a:p>
            <a:pPr algn="ctr"/>
            <a:endParaRPr lang="fr-FR" dirty="0"/>
          </a:p>
        </p:txBody>
      </p:sp>
      <p:sp>
        <p:nvSpPr>
          <p:cNvPr id="12" name="Rectangle à coins arrondis 11">
            <a:hlinkClick r:id="" action="ppaction://customshow?id=7&amp;return=true"/>
          </p:cNvPr>
          <p:cNvSpPr/>
          <p:nvPr/>
        </p:nvSpPr>
        <p:spPr>
          <a:xfrm>
            <a:off x="6372200" y="6309320"/>
            <a:ext cx="244827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Calcul C min</a:t>
            </a:r>
            <a:endParaRPr lang="fr-FR" dirty="0"/>
          </a:p>
        </p:txBody>
      </p:sp>
      <p:pic>
        <p:nvPicPr>
          <p:cNvPr id="95" name="Image 94" descr="Capture.PNG"/>
          <p:cNvPicPr>
            <a:picLocks noChangeAspect="1"/>
          </p:cNvPicPr>
          <p:nvPr/>
        </p:nvPicPr>
        <p:blipFill>
          <a:blip r:embed="rId3" cstate="print"/>
          <a:stretch>
            <a:fillRect/>
          </a:stretch>
        </p:blipFill>
        <p:spPr>
          <a:xfrm>
            <a:off x="539552" y="1988840"/>
            <a:ext cx="8097381" cy="933580"/>
          </a:xfrm>
          <a:prstGeom prst="rect">
            <a:avLst/>
          </a:prstGeom>
        </p:spPr>
      </p:pic>
      <p:pic>
        <p:nvPicPr>
          <p:cNvPr id="96" name="Image 95" descr="Capture2.PNG"/>
          <p:cNvPicPr>
            <a:picLocks noChangeAspect="1"/>
          </p:cNvPicPr>
          <p:nvPr/>
        </p:nvPicPr>
        <p:blipFill>
          <a:blip r:embed="rId4" cstate="print"/>
          <a:stretch>
            <a:fillRect/>
          </a:stretch>
        </p:blipFill>
        <p:spPr>
          <a:xfrm>
            <a:off x="1907704" y="4365104"/>
            <a:ext cx="4536504" cy="1852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p:cTn id="23" dur="1000" fill="hold"/>
                                        <p:tgtEl>
                                          <p:spTgt spid="95"/>
                                        </p:tgtEl>
                                        <p:attrNameLst>
                                          <p:attrName>ppt_w</p:attrName>
                                        </p:attrNameLst>
                                      </p:cBhvr>
                                      <p:tavLst>
                                        <p:tav tm="0">
                                          <p:val>
                                            <p:strVal val="#ppt_w*0.70"/>
                                          </p:val>
                                        </p:tav>
                                        <p:tav tm="100000">
                                          <p:val>
                                            <p:strVal val="#ppt_w"/>
                                          </p:val>
                                        </p:tav>
                                      </p:tavLst>
                                    </p:anim>
                                    <p:anim calcmode="lin" valueType="num">
                                      <p:cBhvr>
                                        <p:cTn id="24" dur="1000" fill="hold"/>
                                        <p:tgtEl>
                                          <p:spTgt spid="95"/>
                                        </p:tgtEl>
                                        <p:attrNameLst>
                                          <p:attrName>ppt_h</p:attrName>
                                        </p:attrNameLst>
                                      </p:cBhvr>
                                      <p:tavLst>
                                        <p:tav tm="0">
                                          <p:val>
                                            <p:strVal val="#ppt_h"/>
                                          </p:val>
                                        </p:tav>
                                        <p:tav tm="100000">
                                          <p:val>
                                            <p:strVal val="#ppt_h"/>
                                          </p:val>
                                        </p:tav>
                                      </p:tavLst>
                                    </p:anim>
                                    <p:animEffect transition="in" filter="fade">
                                      <p:cBhvr>
                                        <p:cTn id="25" dur="1000"/>
                                        <p:tgtEl>
                                          <p:spTgt spid="9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nodeType="clickEffect">
                                  <p:stCondLst>
                                    <p:cond delay="0"/>
                                  </p:stCondLst>
                                  <p:childTnLst>
                                    <p:animEffect transition="out" filter="checkerboard(across)">
                                      <p:cBhvr>
                                        <p:cTn id="33" dur="500"/>
                                        <p:tgtEl>
                                          <p:spTgt spid="95"/>
                                        </p:tgtEl>
                                      </p:cBhvr>
                                    </p:animEffect>
                                    <p:set>
                                      <p:cBhvr>
                                        <p:cTn id="34" dur="1" fill="hold">
                                          <p:stCondLst>
                                            <p:cond delay="499"/>
                                          </p:stCondLst>
                                        </p:cTn>
                                        <p:tgtEl>
                                          <p:spTgt spid="9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96"/>
                                        </p:tgtEl>
                                        <p:attrNameLst>
                                          <p:attrName>style.visibility</p:attrName>
                                        </p:attrNameLst>
                                      </p:cBhvr>
                                      <p:to>
                                        <p:strVal val="visible"/>
                                      </p:to>
                                    </p:set>
                                    <p:anim calcmode="lin" valueType="num">
                                      <p:cBhvr>
                                        <p:cTn id="39" dur="1000" fill="hold"/>
                                        <p:tgtEl>
                                          <p:spTgt spid="96"/>
                                        </p:tgtEl>
                                        <p:attrNameLst>
                                          <p:attrName>ppt_w</p:attrName>
                                        </p:attrNameLst>
                                      </p:cBhvr>
                                      <p:tavLst>
                                        <p:tav tm="0">
                                          <p:val>
                                            <p:strVal val="#ppt_w*0.70"/>
                                          </p:val>
                                        </p:tav>
                                        <p:tav tm="100000">
                                          <p:val>
                                            <p:strVal val="#ppt_w"/>
                                          </p:val>
                                        </p:tav>
                                      </p:tavLst>
                                    </p:anim>
                                    <p:anim calcmode="lin" valueType="num">
                                      <p:cBhvr>
                                        <p:cTn id="40" dur="1000" fill="hold"/>
                                        <p:tgtEl>
                                          <p:spTgt spid="96"/>
                                        </p:tgtEl>
                                        <p:attrNameLst>
                                          <p:attrName>ppt_h</p:attrName>
                                        </p:attrNameLst>
                                      </p:cBhvr>
                                      <p:tavLst>
                                        <p:tav tm="0">
                                          <p:val>
                                            <p:strVal val="#ppt_h"/>
                                          </p:val>
                                        </p:tav>
                                        <p:tav tm="100000">
                                          <p:val>
                                            <p:strVal val="#ppt_h"/>
                                          </p:val>
                                        </p:tav>
                                      </p:tavLst>
                                    </p:anim>
                                    <p:animEffect transition="in" filter="fade">
                                      <p:cBhvr>
                                        <p:cTn id="41" dur="1000"/>
                                        <p:tgtEl>
                                          <p:spTgt spid="9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96"/>
                                        </p:tgtEl>
                                      </p:cBhvr>
                                    </p:animEffect>
                                    <p:set>
                                      <p:cBhvr>
                                        <p:cTn id="50" dur="1" fill="hold">
                                          <p:stCondLst>
                                            <p:cond delay="4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b="67686"/>
          <a:stretch>
            <a:fillRect/>
          </a:stretch>
        </p:blipFill>
        <p:spPr bwMode="auto">
          <a:xfrm>
            <a:off x="611560" y="332656"/>
            <a:ext cx="7502288" cy="3600400"/>
          </a:xfrm>
          <a:prstGeom prst="rect">
            <a:avLst/>
          </a:prstGeom>
          <a:noFill/>
          <a:ln w="9525">
            <a:noFill/>
            <a:miter lim="800000"/>
            <a:headEnd/>
            <a:tailEnd/>
          </a:ln>
          <a:effectLst/>
        </p:spPr>
      </p:pic>
      <p:sp>
        <p:nvSpPr>
          <p:cNvPr id="3076" name="Rectangle 46"/>
          <p:cNvSpPr>
            <a:spLocks noChangeArrowheads="1"/>
          </p:cNvSpPr>
          <p:nvPr/>
        </p:nvSpPr>
        <p:spPr bwMode="auto">
          <a:xfrm>
            <a:off x="0" y="65088"/>
            <a:ext cx="9144000" cy="0"/>
          </a:xfrm>
          <a:prstGeom prst="rect">
            <a:avLst/>
          </a:prstGeom>
          <a:noFill/>
          <a:ln w="9525">
            <a:noFill/>
            <a:miter lim="800000"/>
            <a:headEnd/>
            <a:tailEnd/>
          </a:ln>
        </p:spPr>
        <p:txBody>
          <a:bodyPr wrap="none">
            <a:spAutoFit/>
          </a:bodyPr>
          <a:lstStyle/>
          <a:p>
            <a:endParaRPr lang="fr-FR"/>
          </a:p>
        </p:txBody>
      </p:sp>
      <p:sp>
        <p:nvSpPr>
          <p:cNvPr id="23785" name="Text Box 233"/>
          <p:cNvSpPr txBox="1">
            <a:spLocks noChangeArrowheads="1"/>
          </p:cNvSpPr>
          <p:nvPr/>
        </p:nvSpPr>
        <p:spPr bwMode="auto">
          <a:xfrm>
            <a:off x="611560" y="3861048"/>
            <a:ext cx="7561262" cy="2468562"/>
          </a:xfrm>
          <a:prstGeom prst="rect">
            <a:avLst/>
          </a:prstGeom>
          <a:solidFill>
            <a:srgbClr val="FF6600"/>
          </a:solidFill>
          <a:ln w="38100" cmpd="dbl">
            <a:solidFill>
              <a:schemeClr val="bg1"/>
            </a:solidFill>
            <a:miter lim="800000"/>
            <a:headEnd/>
            <a:tailEnd/>
          </a:ln>
        </p:spPr>
        <p:txBody>
          <a:bodyPr>
            <a:spAutoFit/>
          </a:bodyPr>
          <a:lstStyle/>
          <a:p>
            <a:pPr marL="342900" indent="-342900">
              <a:spcBef>
                <a:spcPct val="50000"/>
              </a:spcBef>
              <a:buFontTx/>
              <a:buAutoNum type="arabicPeriod"/>
            </a:pPr>
            <a:r>
              <a:rPr lang="fr-FR" b="1" dirty="0">
                <a:solidFill>
                  <a:schemeClr val="bg1"/>
                </a:solidFill>
              </a:rPr>
              <a:t>Coût de revient = Coût Nomenclature + </a:t>
            </a:r>
            <a:r>
              <a:rPr lang="fr-FR" b="1" dirty="0" smtClean="0">
                <a:solidFill>
                  <a:schemeClr val="bg1"/>
                </a:solidFill>
              </a:rPr>
              <a:t>coût </a:t>
            </a:r>
            <a:r>
              <a:rPr lang="fr-FR" b="1" dirty="0">
                <a:solidFill>
                  <a:schemeClr val="bg1"/>
                </a:solidFill>
              </a:rPr>
              <a:t>de fabrication</a:t>
            </a:r>
          </a:p>
          <a:p>
            <a:pPr marL="342900" indent="-342900">
              <a:spcBef>
                <a:spcPct val="50000"/>
              </a:spcBef>
              <a:buFontTx/>
              <a:buAutoNum type="arabicPeriod"/>
            </a:pPr>
            <a:r>
              <a:rPr lang="fr-FR" b="1" dirty="0">
                <a:solidFill>
                  <a:schemeClr val="bg1"/>
                </a:solidFill>
              </a:rPr>
              <a:t>PVI = prix de vente industriel</a:t>
            </a:r>
          </a:p>
          <a:p>
            <a:pPr marL="342900" indent="-342900">
              <a:spcBef>
                <a:spcPct val="50000"/>
              </a:spcBef>
              <a:buFontTx/>
              <a:buAutoNum type="arabicPeriod"/>
            </a:pPr>
            <a:r>
              <a:rPr lang="fr-FR" b="1" dirty="0">
                <a:solidFill>
                  <a:schemeClr val="bg1"/>
                </a:solidFill>
              </a:rPr>
              <a:t>Prix détaillant = PVI x K détaillant</a:t>
            </a:r>
          </a:p>
          <a:p>
            <a:pPr marL="342900" indent="-342900">
              <a:spcBef>
                <a:spcPct val="50000"/>
              </a:spcBef>
              <a:buFontTx/>
              <a:buAutoNum type="arabicPeriod"/>
            </a:pPr>
            <a:r>
              <a:rPr lang="fr-FR" b="1" dirty="0">
                <a:solidFill>
                  <a:schemeClr val="bg1"/>
                </a:solidFill>
              </a:rPr>
              <a:t>Marge </a:t>
            </a:r>
            <a:r>
              <a:rPr lang="fr-FR" b="1" dirty="0" smtClean="0">
                <a:solidFill>
                  <a:schemeClr val="bg1"/>
                </a:solidFill>
              </a:rPr>
              <a:t>(brute) en </a:t>
            </a:r>
            <a:r>
              <a:rPr lang="fr-FR" b="1" dirty="0">
                <a:solidFill>
                  <a:schemeClr val="bg1"/>
                </a:solidFill>
              </a:rPr>
              <a:t>€uro = PVI – CRI</a:t>
            </a:r>
          </a:p>
          <a:p>
            <a:pPr marL="342900" indent="-342900">
              <a:spcBef>
                <a:spcPct val="50000"/>
              </a:spcBef>
              <a:buFontTx/>
              <a:buAutoNum type="arabicPeriod"/>
            </a:pPr>
            <a:r>
              <a:rPr lang="fr-FR" b="1" dirty="0">
                <a:solidFill>
                  <a:schemeClr val="bg1"/>
                </a:solidFill>
              </a:rPr>
              <a:t>Taux de marge en % = </a:t>
            </a:r>
            <a:r>
              <a:rPr lang="fr-FR" b="1" dirty="0" smtClean="0">
                <a:solidFill>
                  <a:schemeClr val="bg1"/>
                </a:solidFill>
              </a:rPr>
              <a:t>(Marge </a:t>
            </a:r>
            <a:r>
              <a:rPr lang="fr-FR" b="1" dirty="0">
                <a:solidFill>
                  <a:schemeClr val="bg1"/>
                </a:solidFill>
              </a:rPr>
              <a:t>en €uro / </a:t>
            </a:r>
            <a:r>
              <a:rPr lang="fr-FR" b="1" dirty="0" smtClean="0">
                <a:solidFill>
                  <a:schemeClr val="bg1"/>
                </a:solidFill>
              </a:rPr>
              <a:t>CRI)  </a:t>
            </a:r>
            <a:r>
              <a:rPr lang="fr-FR" b="1" dirty="0">
                <a:solidFill>
                  <a:schemeClr val="bg1"/>
                </a:solidFill>
              </a:rPr>
              <a:t>x 100</a:t>
            </a:r>
          </a:p>
          <a:p>
            <a:pPr marL="342900" indent="-342900">
              <a:spcBef>
                <a:spcPct val="50000"/>
              </a:spcBef>
            </a:pPr>
            <a:endParaRPr lang="fr-FR"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785">
                                            <p:bg/>
                                          </p:spTgt>
                                        </p:tgtEl>
                                        <p:attrNameLst>
                                          <p:attrName>style.visibility</p:attrName>
                                        </p:attrNameLst>
                                      </p:cBhvr>
                                      <p:to>
                                        <p:strVal val="visible"/>
                                      </p:to>
                                    </p:set>
                                    <p:animEffect transition="in" filter="blinds(horizontal)">
                                      <p:cBhvr>
                                        <p:cTn id="7" dur="500"/>
                                        <p:tgtEl>
                                          <p:spTgt spid="2378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785">
                                            <p:txEl>
                                              <p:pRg st="0" end="0"/>
                                            </p:txEl>
                                          </p:spTgt>
                                        </p:tgtEl>
                                        <p:attrNameLst>
                                          <p:attrName>style.visibility</p:attrName>
                                        </p:attrNameLst>
                                      </p:cBhvr>
                                      <p:to>
                                        <p:strVal val="visible"/>
                                      </p:to>
                                    </p:set>
                                    <p:animEffect transition="in" filter="blinds(horizontal)">
                                      <p:cBhvr>
                                        <p:cTn id="12" dur="500"/>
                                        <p:tgtEl>
                                          <p:spTgt spid="237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785">
                                            <p:txEl>
                                              <p:pRg st="1" end="1"/>
                                            </p:txEl>
                                          </p:spTgt>
                                        </p:tgtEl>
                                        <p:attrNameLst>
                                          <p:attrName>style.visibility</p:attrName>
                                        </p:attrNameLst>
                                      </p:cBhvr>
                                      <p:to>
                                        <p:strVal val="visible"/>
                                      </p:to>
                                    </p:set>
                                    <p:animEffect transition="in" filter="blinds(horizontal)">
                                      <p:cBhvr>
                                        <p:cTn id="17" dur="500"/>
                                        <p:tgtEl>
                                          <p:spTgt spid="237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785">
                                            <p:txEl>
                                              <p:pRg st="2" end="2"/>
                                            </p:txEl>
                                          </p:spTgt>
                                        </p:tgtEl>
                                        <p:attrNameLst>
                                          <p:attrName>style.visibility</p:attrName>
                                        </p:attrNameLst>
                                      </p:cBhvr>
                                      <p:to>
                                        <p:strVal val="visible"/>
                                      </p:to>
                                    </p:set>
                                    <p:animEffect transition="in" filter="blinds(horizontal)">
                                      <p:cBhvr>
                                        <p:cTn id="22" dur="500"/>
                                        <p:tgtEl>
                                          <p:spTgt spid="237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785">
                                            <p:txEl>
                                              <p:pRg st="3" end="3"/>
                                            </p:txEl>
                                          </p:spTgt>
                                        </p:tgtEl>
                                        <p:attrNameLst>
                                          <p:attrName>style.visibility</p:attrName>
                                        </p:attrNameLst>
                                      </p:cBhvr>
                                      <p:to>
                                        <p:strVal val="visible"/>
                                      </p:to>
                                    </p:set>
                                    <p:animEffect transition="in" filter="blinds(horizontal)">
                                      <p:cBhvr>
                                        <p:cTn id="27" dur="500"/>
                                        <p:tgtEl>
                                          <p:spTgt spid="2378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785">
                                            <p:txEl>
                                              <p:pRg st="4" end="4"/>
                                            </p:txEl>
                                          </p:spTgt>
                                        </p:tgtEl>
                                        <p:attrNameLst>
                                          <p:attrName>style.visibility</p:attrName>
                                        </p:attrNameLst>
                                      </p:cBhvr>
                                      <p:to>
                                        <p:strVal val="visible"/>
                                      </p:to>
                                    </p:set>
                                    <p:animEffect transition="in" filter="blinds(horizontal)">
                                      <p:cBhvr>
                                        <p:cTn id="32" dur="500"/>
                                        <p:tgtEl>
                                          <p:spTgt spid="237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95536" y="188640"/>
            <a:ext cx="4018993" cy="5968802"/>
          </a:xfrm>
          <a:prstGeom prst="rect">
            <a:avLst/>
          </a:prstGeom>
          <a:noFill/>
          <a:ln w="12700">
            <a:solidFill>
              <a:schemeClr val="tx1"/>
            </a:solidFill>
            <a:miter lim="800000"/>
            <a:headEnd/>
            <a:tailEnd/>
          </a:ln>
          <a:effectLst/>
        </p:spPr>
      </p:pic>
      <p:pic>
        <p:nvPicPr>
          <p:cNvPr id="3" name="Image 2" descr="Sacoches 5.jpg"/>
          <p:cNvPicPr>
            <a:picLocks noChangeAspect="1"/>
          </p:cNvPicPr>
          <p:nvPr/>
        </p:nvPicPr>
        <p:blipFill>
          <a:blip r:embed="rId3" cstate="print"/>
          <a:srcRect r="19764" b="12201"/>
          <a:stretch>
            <a:fillRect/>
          </a:stretch>
        </p:blipFill>
        <p:spPr>
          <a:xfrm>
            <a:off x="4716016" y="116632"/>
            <a:ext cx="4491507" cy="5661248"/>
          </a:xfrm>
          <a:prstGeom prst="rect">
            <a:avLst/>
          </a:prstGeom>
          <a:ln w="12700">
            <a:solidFill>
              <a:schemeClr val="tx1"/>
            </a:solidFill>
          </a:ln>
        </p:spPr>
      </p:pic>
      <p:grpSp>
        <p:nvGrpSpPr>
          <p:cNvPr id="9" name="Groupe 8"/>
          <p:cNvGrpSpPr/>
          <p:nvPr/>
        </p:nvGrpSpPr>
        <p:grpSpPr>
          <a:xfrm>
            <a:off x="323528" y="332656"/>
            <a:ext cx="8784976" cy="3096344"/>
            <a:chOff x="107504" y="332656"/>
            <a:chExt cx="8784976" cy="3096344"/>
          </a:xfrm>
        </p:grpSpPr>
        <p:sp>
          <p:nvSpPr>
            <p:cNvPr id="5" name="Rectangle 4"/>
            <p:cNvSpPr/>
            <p:nvPr/>
          </p:nvSpPr>
          <p:spPr>
            <a:xfrm>
              <a:off x="107504" y="2060848"/>
              <a:ext cx="4176464" cy="1368152"/>
            </a:xfrm>
            <a:prstGeom prst="rect">
              <a:avLst/>
            </a:prstGeom>
            <a:solidFill>
              <a:srgbClr val="FF0000">
                <a:alpha val="22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572000" y="332656"/>
              <a:ext cx="4320480" cy="648072"/>
            </a:xfrm>
            <a:prstGeom prst="rect">
              <a:avLst/>
            </a:prstGeom>
            <a:solidFill>
              <a:srgbClr val="FF0000">
                <a:alpha val="22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a:stCxn id="5" idx="3"/>
            </p:cNvCxnSpPr>
            <p:nvPr/>
          </p:nvCxnSpPr>
          <p:spPr>
            <a:xfrm flipV="1">
              <a:off x="4283968" y="1052736"/>
              <a:ext cx="2520280" cy="16921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e 16"/>
          <p:cNvGrpSpPr/>
          <p:nvPr/>
        </p:nvGrpSpPr>
        <p:grpSpPr>
          <a:xfrm>
            <a:off x="2483768" y="980728"/>
            <a:ext cx="6696744" cy="4536504"/>
            <a:chOff x="2267744" y="980728"/>
            <a:chExt cx="6696744" cy="4536504"/>
          </a:xfrm>
        </p:grpSpPr>
        <p:sp>
          <p:nvSpPr>
            <p:cNvPr id="10" name="Rectangle 9"/>
            <p:cNvSpPr/>
            <p:nvPr/>
          </p:nvSpPr>
          <p:spPr>
            <a:xfrm>
              <a:off x="2267744" y="4653136"/>
              <a:ext cx="1944216" cy="864096"/>
            </a:xfrm>
            <a:prstGeom prst="rect">
              <a:avLst/>
            </a:prstGeom>
            <a:solidFill>
              <a:schemeClr val="accent5">
                <a:lumMod val="40000"/>
                <a:lumOff val="60000"/>
                <a:alpha val="47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572000" y="980728"/>
              <a:ext cx="4392488" cy="1190972"/>
            </a:xfrm>
            <a:prstGeom prst="rect">
              <a:avLst/>
            </a:prstGeom>
            <a:solidFill>
              <a:schemeClr val="accent5">
                <a:lumMod val="40000"/>
                <a:lumOff val="60000"/>
                <a:alpha val="47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a:stCxn id="11" idx="2"/>
              <a:endCxn id="10" idx="3"/>
            </p:cNvCxnSpPr>
            <p:nvPr/>
          </p:nvCxnSpPr>
          <p:spPr>
            <a:xfrm flipH="1">
              <a:off x="4211960" y="2171700"/>
              <a:ext cx="2556284" cy="291348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4" name="Groupe 23"/>
          <p:cNvGrpSpPr/>
          <p:nvPr/>
        </p:nvGrpSpPr>
        <p:grpSpPr>
          <a:xfrm>
            <a:off x="1115616" y="1196752"/>
            <a:ext cx="7958658" cy="4127673"/>
            <a:chOff x="899592" y="1196752"/>
            <a:chExt cx="7958658" cy="4127673"/>
          </a:xfrm>
        </p:grpSpPr>
        <p:sp>
          <p:nvSpPr>
            <p:cNvPr id="20" name="Rectangle 19"/>
            <p:cNvSpPr/>
            <p:nvPr/>
          </p:nvSpPr>
          <p:spPr>
            <a:xfrm>
              <a:off x="4547642" y="5013176"/>
              <a:ext cx="4310608" cy="311249"/>
            </a:xfrm>
            <a:prstGeom prst="rect">
              <a:avLst/>
            </a:prstGeom>
            <a:solidFill>
              <a:srgbClr val="FFFF00">
                <a:alpha val="47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899592" y="1196752"/>
              <a:ext cx="1800200" cy="167233"/>
            </a:xfrm>
            <a:prstGeom prst="rect">
              <a:avLst/>
            </a:prstGeom>
            <a:solidFill>
              <a:srgbClr val="FFFF00">
                <a:alpha val="47000"/>
              </a:srgb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a:stCxn id="21" idx="2"/>
              <a:endCxn id="20" idx="0"/>
            </p:cNvCxnSpPr>
            <p:nvPr/>
          </p:nvCxnSpPr>
          <p:spPr>
            <a:xfrm>
              <a:off x="1799692" y="1363985"/>
              <a:ext cx="4903254" cy="364919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p:nvGrpSpPr>
        <p:grpSpPr>
          <a:xfrm>
            <a:off x="683568" y="1340768"/>
            <a:ext cx="8415064" cy="4176465"/>
            <a:chOff x="315144" y="1188368"/>
            <a:chExt cx="8415064" cy="4176465"/>
          </a:xfrm>
        </p:grpSpPr>
        <p:sp>
          <p:nvSpPr>
            <p:cNvPr id="26" name="Rectangle 25"/>
            <p:cNvSpPr/>
            <p:nvPr/>
          </p:nvSpPr>
          <p:spPr>
            <a:xfrm>
              <a:off x="4419600" y="5148809"/>
              <a:ext cx="4310608" cy="216024"/>
            </a:xfrm>
            <a:prstGeom prst="rect">
              <a:avLst/>
            </a:prstGeom>
            <a:solidFill>
              <a:srgbClr val="FFFF00">
                <a:alpha val="47000"/>
              </a:srgb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315144" y="1188368"/>
              <a:ext cx="2232248" cy="180793"/>
            </a:xfrm>
            <a:prstGeom prst="rect">
              <a:avLst/>
            </a:prstGeom>
            <a:solidFill>
              <a:srgbClr val="FFFF00">
                <a:alpha val="47000"/>
              </a:srgb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p:cNvCxnSpPr>
              <a:stCxn id="27" idx="2"/>
              <a:endCxn id="26" idx="0"/>
            </p:cNvCxnSpPr>
            <p:nvPr/>
          </p:nvCxnSpPr>
          <p:spPr>
            <a:xfrm>
              <a:off x="1431268" y="1369161"/>
              <a:ext cx="5143636" cy="377964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979712" y="1052736"/>
            <a:ext cx="7128792" cy="4703737"/>
            <a:chOff x="1611288" y="900336"/>
            <a:chExt cx="7128792" cy="4703737"/>
          </a:xfrm>
        </p:grpSpPr>
        <p:sp>
          <p:nvSpPr>
            <p:cNvPr id="36" name="Rectangle 35"/>
            <p:cNvSpPr/>
            <p:nvPr/>
          </p:nvSpPr>
          <p:spPr>
            <a:xfrm>
              <a:off x="4347592" y="5292824"/>
              <a:ext cx="4392488" cy="311249"/>
            </a:xfrm>
            <a:prstGeom prst="rect">
              <a:avLst/>
            </a:prstGeom>
            <a:solidFill>
              <a:srgbClr val="FFFF00">
                <a:alpha val="47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611288" y="900336"/>
              <a:ext cx="1008112" cy="216024"/>
            </a:xfrm>
            <a:prstGeom prst="rect">
              <a:avLst/>
            </a:prstGeom>
            <a:solidFill>
              <a:srgbClr val="FFFF00">
                <a:alpha val="47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p:cNvCxnSpPr>
              <a:stCxn id="37" idx="2"/>
              <a:endCxn id="36" idx="0"/>
            </p:cNvCxnSpPr>
            <p:nvPr/>
          </p:nvCxnSpPr>
          <p:spPr>
            <a:xfrm>
              <a:off x="2115344" y="1116360"/>
              <a:ext cx="4428492" cy="41764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nodeType="clickEffect">
                                  <p:stCondLst>
                                    <p:cond delay="0"/>
                                  </p:stCondLst>
                                  <p:childTnLst>
                                    <p:animEffect transition="out" filter="diamond(in)">
                                      <p:cBhvr>
                                        <p:cTn id="30" dur="2000"/>
                                        <p:tgtEl>
                                          <p:spTgt spid="24"/>
                                        </p:tgtEl>
                                      </p:cBhvr>
                                    </p:animEffect>
                                    <p:set>
                                      <p:cBhvr>
                                        <p:cTn id="31" dur="1" fill="hold">
                                          <p:stCondLst>
                                            <p:cond delay="1999"/>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16" fill="hold" nodeType="clickEffect">
                                  <p:stCondLst>
                                    <p:cond delay="0"/>
                                  </p:stCondLst>
                                  <p:childTnLst>
                                    <p:animEffect transition="out" filter="diamond(in)">
                                      <p:cBhvr>
                                        <p:cTn id="40" dur="2000"/>
                                        <p:tgtEl>
                                          <p:spTgt spid="25"/>
                                        </p:tgtEl>
                                      </p:cBhvr>
                                    </p:animEffect>
                                    <p:set>
                                      <p:cBhvr>
                                        <p:cTn id="41" dur="1" fill="hold">
                                          <p:stCondLst>
                                            <p:cond delay="19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dissolv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xit" presetSubtype="16" fill="hold" nodeType="clickEffect">
                                  <p:stCondLst>
                                    <p:cond delay="0"/>
                                  </p:stCondLst>
                                  <p:childTnLst>
                                    <p:animEffect transition="out" filter="diamond(in)">
                                      <p:cBhvr>
                                        <p:cTn id="50" dur="2000"/>
                                        <p:tgtEl>
                                          <p:spTgt spid="35"/>
                                        </p:tgtEl>
                                      </p:cBhvr>
                                    </p:animEffect>
                                    <p:set>
                                      <p:cBhvr>
                                        <p:cTn id="51"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sz="3200" dirty="0" smtClean="0"/>
              <a:t>Adéquation entre comptabilité analytique et coût de revient industriel</a:t>
            </a:r>
          </a:p>
        </p:txBody>
      </p:sp>
      <p:graphicFrame>
        <p:nvGraphicFramePr>
          <p:cNvPr id="4" name="Diagramme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539552" y="5733256"/>
            <a:ext cx="8148335" cy="369332"/>
          </a:xfrm>
          <a:prstGeom prst="rect">
            <a:avLst/>
          </a:prstGeom>
          <a:noFill/>
        </p:spPr>
        <p:txBody>
          <a:bodyPr wrap="square" rtlCol="0">
            <a:spAutoFit/>
          </a:bodyPr>
          <a:lstStyle/>
          <a:p>
            <a:r>
              <a:rPr lang="fr-FR" dirty="0" smtClean="0"/>
              <a:t>Les calculs prévisionnels et comptables doivent être en concordance</a:t>
            </a:r>
            <a:endParaRPr lang="fr-F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sz="3200" dirty="0" smtClean="0"/>
              <a:t>Processus de détermination des paramètres de calcul des coûts</a:t>
            </a:r>
          </a:p>
        </p:txBody>
      </p:sp>
      <p:graphicFrame>
        <p:nvGraphicFramePr>
          <p:cNvPr id="4" name="Diagramme 3"/>
          <p:cNvGraphicFramePr/>
          <p:nvPr/>
        </p:nvGraphicFramePr>
        <p:xfrm>
          <a:off x="1475656"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Image 6" descr="sac hermes 6.gif"/>
          <p:cNvPicPr>
            <a:picLocks noChangeAspect="1"/>
          </p:cNvPicPr>
          <p:nvPr/>
        </p:nvPicPr>
        <p:blipFill>
          <a:blip r:embed="rId7" cstate="print"/>
          <a:srcRect/>
          <a:stretch>
            <a:fillRect/>
          </a:stretch>
        </p:blipFill>
        <p:spPr bwMode="auto">
          <a:xfrm>
            <a:off x="4067175" y="2997200"/>
            <a:ext cx="1058863" cy="879475"/>
          </a:xfrm>
          <a:prstGeom prst="rect">
            <a:avLst/>
          </a:prstGeom>
          <a:noFill/>
          <a:ln w="9525">
            <a:noFill/>
            <a:miter lim="800000"/>
            <a:headEnd/>
            <a:tailEnd/>
          </a:ln>
        </p:spPr>
      </p:pic>
      <p:sp>
        <p:nvSpPr>
          <p:cNvPr id="9" name="Flèche gauche 8"/>
          <p:cNvSpPr/>
          <p:nvPr/>
        </p:nvSpPr>
        <p:spPr>
          <a:xfrm flipH="1">
            <a:off x="395288" y="1557338"/>
            <a:ext cx="2447925" cy="1150937"/>
          </a:xfrm>
          <a:prstGeom prst="leftArrow">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FR" sz="1600" b="1" dirty="0"/>
              <a:t>Ajustement</a:t>
            </a:r>
            <a:r>
              <a:rPr lang="fr-FR" sz="1400" dirty="0"/>
              <a:t> des paramètres de </a:t>
            </a:r>
            <a:r>
              <a:rPr lang="fr-FR" sz="1400" dirty="0" smtClean="0"/>
              <a:t>gestion</a:t>
            </a:r>
          </a:p>
          <a:p>
            <a:pPr algn="ctr">
              <a:defRPr/>
            </a:pPr>
            <a:r>
              <a:rPr lang="fr-FR" sz="1100" dirty="0" smtClean="0"/>
              <a:t>(comptabilité)</a:t>
            </a:r>
            <a:endParaRPr lang="fr-FR" sz="1100" dirty="0"/>
          </a:p>
        </p:txBody>
      </p:sp>
      <p:sp>
        <p:nvSpPr>
          <p:cNvPr id="22534" name="ZoneTexte 9"/>
          <p:cNvSpPr txBox="1">
            <a:spLocks noChangeArrowheads="1"/>
          </p:cNvSpPr>
          <p:nvPr/>
        </p:nvSpPr>
        <p:spPr bwMode="auto">
          <a:xfrm>
            <a:off x="3708400" y="3789363"/>
            <a:ext cx="1785938" cy="600075"/>
          </a:xfrm>
          <a:prstGeom prst="rect">
            <a:avLst/>
          </a:prstGeom>
          <a:noFill/>
          <a:ln w="9525">
            <a:noFill/>
            <a:miter lim="800000"/>
            <a:headEnd/>
            <a:tailEnd/>
          </a:ln>
        </p:spPr>
        <p:txBody>
          <a:bodyPr wrap="none">
            <a:spAutoFit/>
          </a:bodyPr>
          <a:lstStyle/>
          <a:p>
            <a:pPr algn="ctr"/>
            <a:r>
              <a:rPr lang="fr-FR" sz="1100" dirty="0">
                <a:solidFill>
                  <a:srgbClr val="00B050"/>
                </a:solidFill>
              </a:rPr>
              <a:t>Conception d’un nouveau</a:t>
            </a:r>
          </a:p>
          <a:p>
            <a:pPr algn="ctr"/>
            <a:r>
              <a:rPr lang="fr-FR" sz="1100" dirty="0">
                <a:solidFill>
                  <a:srgbClr val="00B050"/>
                </a:solidFill>
              </a:rPr>
              <a:t> produit</a:t>
            </a:r>
          </a:p>
          <a:p>
            <a:pPr algn="ctr"/>
            <a:endParaRPr lang="fr-FR" sz="1100" dirty="0">
              <a:solidFill>
                <a:srgbClr val="92D050"/>
              </a:solidFill>
            </a:endParaRPr>
          </a:p>
        </p:txBody>
      </p:sp>
      <p:sp>
        <p:nvSpPr>
          <p:cNvPr id="11" name="Flèche gauche 10"/>
          <p:cNvSpPr/>
          <p:nvPr/>
        </p:nvSpPr>
        <p:spPr>
          <a:xfrm>
            <a:off x="6300192" y="1484784"/>
            <a:ext cx="2447925" cy="1152525"/>
          </a:xfrm>
          <a:prstGeom prst="leftArrow">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fr-FR" sz="1400" b="1" dirty="0"/>
              <a:t>Application</a:t>
            </a:r>
            <a:r>
              <a:rPr lang="fr-FR" sz="1400" dirty="0"/>
              <a:t> des paramètres de </a:t>
            </a:r>
            <a:r>
              <a:rPr lang="fr-FR" sz="1400" dirty="0" smtClean="0"/>
              <a:t>gestion</a:t>
            </a:r>
          </a:p>
          <a:p>
            <a:pPr algn="ctr">
              <a:defRPr/>
            </a:pPr>
            <a:r>
              <a:rPr lang="fr-FR" sz="1100" dirty="0" smtClean="0"/>
              <a:t>(Bureau des méthodes)</a:t>
            </a:r>
            <a:endParaRPr lang="fr-FR" sz="1100" dirty="0"/>
          </a:p>
        </p:txBody>
      </p:sp>
      <p:sp>
        <p:nvSpPr>
          <p:cNvPr id="8" name="Flèche vers le haut 7"/>
          <p:cNvSpPr/>
          <p:nvPr/>
        </p:nvSpPr>
        <p:spPr>
          <a:xfrm rot="2033196">
            <a:off x="4802378" y="2391215"/>
            <a:ext cx="642897" cy="76394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489A2F5-A17E-464F-9728-17C2741610C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E93698D-3212-46AE-A166-DB363937EB1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5B5F532C-32E5-4E67-AD91-721B3ECB6CE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2436096C-2D59-433F-94BE-C9DF17F289B6}"/>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18A06A04-EF05-4567-9F57-DEC4C2F76B8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FED7B7B8-8BED-44DA-9064-10D49F04FCC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13D9148A-74B5-4757-B3EF-C0B99F24507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CE292814-E150-448F-A1DB-AC8BB1AFE93C}"/>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86BBC944-06DE-44E3-BF59-3CB28AB335F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A4D7540A-CF3A-4DC3-8829-9B9C7EEE4C41}"/>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C4A81352-E065-4225-B343-760861BCE81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BC25257D-460A-4100-993E-C882AFC2DBC1}"/>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9" grpId="0" animBg="1"/>
      <p:bldP spid="11"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french-assistant.cowblog.fr/images/Illustrations/contente.gif"/>
          <p:cNvPicPr>
            <a:picLocks noChangeAspect="1" noChangeArrowheads="1"/>
          </p:cNvPicPr>
          <p:nvPr/>
        </p:nvPicPr>
        <p:blipFill>
          <a:blip r:embed="rId2" cstate="print"/>
          <a:srcRect/>
          <a:stretch>
            <a:fillRect/>
          </a:stretch>
        </p:blipFill>
        <p:spPr bwMode="auto">
          <a:xfrm>
            <a:off x="3635896" y="3284984"/>
            <a:ext cx="1624012" cy="2646363"/>
          </a:xfrm>
          <a:prstGeom prst="rect">
            <a:avLst/>
          </a:prstGeom>
          <a:noFill/>
          <a:ln w="9525">
            <a:noFill/>
            <a:miter lim="800000"/>
            <a:headEnd/>
            <a:tailEnd/>
          </a:ln>
        </p:spPr>
      </p:pic>
      <p:pic>
        <p:nvPicPr>
          <p:cNvPr id="6" name="Image 5" descr="Beaucour Annabelle (3).png"/>
          <p:cNvPicPr>
            <a:picLocks noChangeAspect="1"/>
          </p:cNvPicPr>
          <p:nvPr/>
        </p:nvPicPr>
        <p:blipFill>
          <a:blip r:embed="rId3" cstate="print"/>
          <a:stretch>
            <a:fillRect/>
          </a:stretch>
        </p:blipFill>
        <p:spPr>
          <a:xfrm>
            <a:off x="6012160" y="2780928"/>
            <a:ext cx="2492837" cy="1952722"/>
          </a:xfrm>
          <a:prstGeom prst="rect">
            <a:avLst/>
          </a:prstGeom>
        </p:spPr>
      </p:pic>
      <p:grpSp>
        <p:nvGrpSpPr>
          <p:cNvPr id="11" name="Groupe 10"/>
          <p:cNvGrpSpPr/>
          <p:nvPr/>
        </p:nvGrpSpPr>
        <p:grpSpPr>
          <a:xfrm>
            <a:off x="467544" y="476672"/>
            <a:ext cx="5904656" cy="2163348"/>
            <a:chOff x="467544" y="476672"/>
            <a:chExt cx="5904656" cy="2163348"/>
          </a:xfrm>
        </p:grpSpPr>
        <p:sp>
          <p:nvSpPr>
            <p:cNvPr id="5" name="Pensées 4"/>
            <p:cNvSpPr/>
            <p:nvPr/>
          </p:nvSpPr>
          <p:spPr>
            <a:xfrm>
              <a:off x="467544" y="476672"/>
              <a:ext cx="5904656" cy="2163348"/>
            </a:xfrm>
            <a:prstGeom prst="cloudCallout">
              <a:avLst>
                <a:gd name="adj1" fmla="val 12962"/>
                <a:gd name="adj2" fmla="val 8230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rmAutofit/>
            </a:bodyPr>
            <a:lstStyle/>
            <a:p>
              <a:pPr algn="ctr"/>
              <a:endParaRPr lang="fr-FR" dirty="0">
                <a:solidFill>
                  <a:schemeClr val="bg1"/>
                </a:solidFill>
              </a:endParaRPr>
            </a:p>
          </p:txBody>
        </p:sp>
        <p:sp>
          <p:nvSpPr>
            <p:cNvPr id="10" name="Rectangle 9"/>
            <p:cNvSpPr/>
            <p:nvPr/>
          </p:nvSpPr>
          <p:spPr>
            <a:xfrm>
              <a:off x="1115616" y="1052736"/>
              <a:ext cx="4680520" cy="923330"/>
            </a:xfrm>
            <a:prstGeom prst="rect">
              <a:avLst/>
            </a:prstGeom>
          </p:spPr>
          <p:txBody>
            <a:bodyPr wrap="square">
              <a:spAutoFit/>
            </a:bodyPr>
            <a:lstStyle/>
            <a:p>
              <a:pPr marL="4763" eaLnBrk="1" hangingPunct="1">
                <a:buFontTx/>
                <a:buNone/>
              </a:pPr>
              <a:r>
                <a:rPr lang="fr-FR" b="1" dirty="0" smtClean="0">
                  <a:solidFill>
                    <a:schemeClr val="bg1"/>
                  </a:solidFill>
                </a:rPr>
                <a:t>A quel prix puis-je vendre mon produit ?</a:t>
              </a:r>
            </a:p>
            <a:p>
              <a:pPr marL="4763">
                <a:buFont typeface="Arial" pitchFamily="34" charset="0"/>
                <a:buChar char="•"/>
              </a:pPr>
              <a:r>
                <a:rPr lang="fr-FR" dirty="0" smtClean="0">
                  <a:solidFill>
                    <a:schemeClr val="bg1"/>
                  </a:solidFill>
                </a:rPr>
                <a:t>Au détaillant (distributeur),</a:t>
              </a:r>
            </a:p>
            <a:p>
              <a:pPr marL="4763">
                <a:buFont typeface="Arial" pitchFamily="34" charset="0"/>
                <a:buChar char="•"/>
              </a:pPr>
              <a:r>
                <a:rPr lang="fr-FR" dirty="0" smtClean="0">
                  <a:solidFill>
                    <a:schemeClr val="bg1"/>
                  </a:solidFill>
                </a:rPr>
                <a:t>Au client final.</a:t>
              </a:r>
            </a:p>
          </p:txBody>
        </p:sp>
      </p:grpSp>
      <p:sp>
        <p:nvSpPr>
          <p:cNvPr id="13" name="Rectangle à coins arrondis 12">
            <a:hlinkClick r:id="" action="ppaction://customshow?id=2&amp;return=true"/>
          </p:cNvPr>
          <p:cNvSpPr/>
          <p:nvPr/>
        </p:nvSpPr>
        <p:spPr>
          <a:xfrm>
            <a:off x="5652120" y="5229200"/>
            <a:ext cx="244827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Différentes approches</a:t>
            </a:r>
            <a:endParaRPr lang="fr-FR" dirty="0"/>
          </a:p>
        </p:txBody>
      </p:sp>
      <p:sp>
        <p:nvSpPr>
          <p:cNvPr id="14" name="Rectangle à coins arrondis 13">
            <a:hlinkClick r:id="" action="ppaction://customshow?id=0&amp;return=true"/>
          </p:cNvPr>
          <p:cNvSpPr/>
          <p:nvPr/>
        </p:nvSpPr>
        <p:spPr>
          <a:xfrm>
            <a:off x="5652120" y="4725144"/>
            <a:ext cx="316835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Processus d’évolution des prix</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fr-FR" smtClean="0"/>
              <a:t>Calcul du coût minute</a:t>
            </a:r>
          </a:p>
        </p:txBody>
      </p:sp>
      <p:sp>
        <p:nvSpPr>
          <p:cNvPr id="19459" name="Rectangle 3"/>
          <p:cNvSpPr>
            <a:spLocks noGrp="1" noChangeArrowheads="1"/>
          </p:cNvSpPr>
          <p:nvPr>
            <p:ph type="body" idx="1"/>
          </p:nvPr>
        </p:nvSpPr>
        <p:spPr>
          <a:xfrm>
            <a:off x="539750" y="1412875"/>
            <a:ext cx="8229600" cy="4525963"/>
          </a:xfrm>
        </p:spPr>
        <p:txBody>
          <a:bodyPr/>
          <a:lstStyle/>
          <a:p>
            <a:pPr eaLnBrk="1" hangingPunct="1"/>
            <a:r>
              <a:rPr lang="fr-FR" smtClean="0"/>
              <a:t>Il se détermine à partir de l’ensemble des charges affectées à la fabrication : personnels, matériels, énergie, etc…</a:t>
            </a:r>
          </a:p>
          <a:p>
            <a:pPr eaLnBrk="1" hangingPunct="1"/>
            <a:endParaRPr lang="fr-FR" smtClean="0"/>
          </a:p>
          <a:p>
            <a:pPr eaLnBrk="1" hangingPunct="1"/>
            <a:r>
              <a:rPr lang="fr-FR" smtClean="0"/>
              <a:t>Le montant total des charges est alors divisé par le nombre de minutes travaillées</a:t>
            </a:r>
            <a:endParaRPr lang="fr-FR" b="1" smtClean="0"/>
          </a:p>
        </p:txBody>
      </p:sp>
      <p:sp>
        <p:nvSpPr>
          <p:cNvPr id="19460" name="Text Box 4"/>
          <p:cNvSpPr txBox="1">
            <a:spLocks noChangeArrowheads="1"/>
          </p:cNvSpPr>
          <p:nvPr/>
        </p:nvSpPr>
        <p:spPr bwMode="auto">
          <a:xfrm>
            <a:off x="1403350" y="1268413"/>
            <a:ext cx="6443663" cy="4760912"/>
          </a:xfrm>
          <a:prstGeom prst="rect">
            <a:avLst/>
          </a:prstGeom>
          <a:noFill/>
          <a:ln w="9525">
            <a:noFill/>
            <a:miter lim="800000"/>
            <a:headEnd/>
            <a:tailEnd/>
          </a:ln>
        </p:spPr>
        <p:txBody>
          <a:bodyPr>
            <a:spAutoFit/>
          </a:bodyPr>
          <a:lstStyle/>
          <a:p>
            <a:r>
              <a:rPr lang="fr-FR" b="1"/>
              <a:t>Exemple :</a:t>
            </a:r>
            <a:r>
              <a:rPr lang="fr-FR"/>
              <a:t> une entreprise est composée de 10 salariés et un contremaître</a:t>
            </a:r>
          </a:p>
          <a:p>
            <a:r>
              <a:rPr lang="fr-FR"/>
              <a:t>Le temps de travail hebdomadaire est de 35h00 ; nombre de jours travaillés par an = 220 jours</a:t>
            </a:r>
          </a:p>
          <a:p>
            <a:r>
              <a:rPr lang="fr-FR"/>
              <a:t>Les charges imputables à l’atelier sont :</a:t>
            </a:r>
          </a:p>
          <a:p>
            <a:endParaRPr lang="fr-FR"/>
          </a:p>
          <a:p>
            <a:r>
              <a:rPr lang="fr-FR"/>
              <a:t>Salaire annuel du contremaître : 29 636 €</a:t>
            </a:r>
          </a:p>
          <a:p>
            <a:r>
              <a:rPr lang="fr-FR"/>
              <a:t>Salaires annuel des personnels productifs : 230 502 €</a:t>
            </a:r>
          </a:p>
          <a:p>
            <a:endParaRPr lang="fr-FR"/>
          </a:p>
          <a:p>
            <a:r>
              <a:rPr lang="fr-FR"/>
              <a:t>Autres charges (énergie, matériels, locaux, entretien) : </a:t>
            </a:r>
            <a:br>
              <a:rPr lang="fr-FR"/>
            </a:br>
            <a:r>
              <a:rPr lang="fr-FR"/>
              <a:t>58 692 €</a:t>
            </a:r>
            <a:endParaRPr lang="fr-FR" b="1"/>
          </a:p>
          <a:p>
            <a:r>
              <a:rPr lang="fr-FR" b="1"/>
              <a:t>Réponse :</a:t>
            </a:r>
            <a:endParaRPr lang="fr-FR"/>
          </a:p>
          <a:p>
            <a:r>
              <a:rPr lang="fr-FR"/>
              <a:t>Temps de travail des personnels productifs : 420 x 220 x 10 = 924 000 min</a:t>
            </a:r>
          </a:p>
          <a:p>
            <a:r>
              <a:rPr lang="fr-FR"/>
              <a:t>Charges : 29 636 + 230 502 + 58 692 = 318 830 €</a:t>
            </a:r>
            <a:endParaRPr lang="fr-FR" b="1"/>
          </a:p>
          <a:p>
            <a:r>
              <a:rPr lang="fr-FR" b="1"/>
              <a:t>Coût minute = 318 830 </a:t>
            </a:r>
            <a:r>
              <a:rPr lang="fr-FR" b="1">
                <a:sym typeface="Symbol" pitchFamily="18" charset="2"/>
              </a:rPr>
              <a:t> </a:t>
            </a:r>
            <a:r>
              <a:rPr lang="fr-FR" b="1"/>
              <a:t>924 000 = 0,345 € </a:t>
            </a:r>
          </a:p>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9459">
                                            <p:txEl>
                                              <p:pRg st="0" end="0"/>
                                            </p:txEl>
                                          </p:spTgt>
                                        </p:tgtEl>
                                      </p:cBhvr>
                                    </p:animEffect>
                                    <p:set>
                                      <p:cBhvr>
                                        <p:cTn id="17" dur="1" fill="hold">
                                          <p:stCondLst>
                                            <p:cond delay="499"/>
                                          </p:stCondLst>
                                        </p:cTn>
                                        <p:tgtEl>
                                          <p:spTgt spid="19459">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9459">
                                            <p:txEl>
                                              <p:pRg st="2" end="2"/>
                                            </p:txEl>
                                          </p:spTgt>
                                        </p:tgtEl>
                                      </p:cBhvr>
                                    </p:animEffect>
                                    <p:set>
                                      <p:cBhvr>
                                        <p:cTn id="22" dur="1" fill="hold">
                                          <p:stCondLst>
                                            <p:cond delay="499"/>
                                          </p:stCondLst>
                                        </p:cTn>
                                        <p:tgtEl>
                                          <p:spTgt spid="19459">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200"/>
                                  </p:stCondLst>
                                  <p:childTnLst>
                                    <p:set>
                                      <p:cBhvr>
                                        <p:cTn id="26" dur="1" fill="hold">
                                          <p:stCondLst>
                                            <p:cond delay="0"/>
                                          </p:stCondLst>
                                        </p:cTn>
                                        <p:tgtEl>
                                          <p:spTgt spid="19460">
                                            <p:txEl>
                                              <p:pRg st="0" end="0"/>
                                            </p:txEl>
                                          </p:spTgt>
                                        </p:tgtEl>
                                        <p:attrNameLst>
                                          <p:attrName>style.visibility</p:attrName>
                                        </p:attrNameLst>
                                      </p:cBhvr>
                                      <p:to>
                                        <p:strVal val="visible"/>
                                      </p:to>
                                    </p:set>
                                    <p:animEffect transition="in" filter="blinds(horizontal)">
                                      <p:cBhvr>
                                        <p:cTn id="27" dur="500"/>
                                        <p:tgtEl>
                                          <p:spTgt spid="1946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460">
                                            <p:txEl>
                                              <p:pRg st="1" end="1"/>
                                            </p:txEl>
                                          </p:spTgt>
                                        </p:tgtEl>
                                        <p:attrNameLst>
                                          <p:attrName>style.visibility</p:attrName>
                                        </p:attrNameLst>
                                      </p:cBhvr>
                                      <p:to>
                                        <p:strVal val="visible"/>
                                      </p:to>
                                    </p:set>
                                    <p:animEffect transition="in" filter="blinds(horizontal)">
                                      <p:cBhvr>
                                        <p:cTn id="32" dur="500"/>
                                        <p:tgtEl>
                                          <p:spTgt spid="1946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460">
                                            <p:txEl>
                                              <p:pRg st="2" end="2"/>
                                            </p:txEl>
                                          </p:spTgt>
                                        </p:tgtEl>
                                        <p:attrNameLst>
                                          <p:attrName>style.visibility</p:attrName>
                                        </p:attrNameLst>
                                      </p:cBhvr>
                                      <p:to>
                                        <p:strVal val="visible"/>
                                      </p:to>
                                    </p:set>
                                    <p:animEffect transition="in" filter="blinds(horizontal)">
                                      <p:cBhvr>
                                        <p:cTn id="37" dur="500"/>
                                        <p:tgtEl>
                                          <p:spTgt spid="1946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460">
                                            <p:txEl>
                                              <p:pRg st="4" end="4"/>
                                            </p:txEl>
                                          </p:spTgt>
                                        </p:tgtEl>
                                        <p:attrNameLst>
                                          <p:attrName>style.visibility</p:attrName>
                                        </p:attrNameLst>
                                      </p:cBhvr>
                                      <p:to>
                                        <p:strVal val="visible"/>
                                      </p:to>
                                    </p:set>
                                    <p:animEffect transition="in" filter="blinds(horizontal)">
                                      <p:cBhvr>
                                        <p:cTn id="42" dur="500"/>
                                        <p:tgtEl>
                                          <p:spTgt spid="1946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460">
                                            <p:txEl>
                                              <p:pRg st="5" end="5"/>
                                            </p:txEl>
                                          </p:spTgt>
                                        </p:tgtEl>
                                        <p:attrNameLst>
                                          <p:attrName>style.visibility</p:attrName>
                                        </p:attrNameLst>
                                      </p:cBhvr>
                                      <p:to>
                                        <p:strVal val="visible"/>
                                      </p:to>
                                    </p:set>
                                    <p:animEffect transition="in" filter="blinds(horizontal)">
                                      <p:cBhvr>
                                        <p:cTn id="47" dur="500"/>
                                        <p:tgtEl>
                                          <p:spTgt spid="19460">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460">
                                            <p:txEl>
                                              <p:pRg st="7" end="7"/>
                                            </p:txEl>
                                          </p:spTgt>
                                        </p:tgtEl>
                                        <p:attrNameLst>
                                          <p:attrName>style.visibility</p:attrName>
                                        </p:attrNameLst>
                                      </p:cBhvr>
                                      <p:to>
                                        <p:strVal val="visible"/>
                                      </p:to>
                                    </p:set>
                                    <p:animEffect transition="in" filter="blinds(horizontal)">
                                      <p:cBhvr>
                                        <p:cTn id="52" dur="500"/>
                                        <p:tgtEl>
                                          <p:spTgt spid="19460">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460">
                                            <p:txEl>
                                              <p:pRg st="8" end="8"/>
                                            </p:txEl>
                                          </p:spTgt>
                                        </p:tgtEl>
                                        <p:attrNameLst>
                                          <p:attrName>style.visibility</p:attrName>
                                        </p:attrNameLst>
                                      </p:cBhvr>
                                      <p:to>
                                        <p:strVal val="visible"/>
                                      </p:to>
                                    </p:set>
                                    <p:animEffect transition="in" filter="blinds(horizontal)">
                                      <p:cBhvr>
                                        <p:cTn id="57" dur="500"/>
                                        <p:tgtEl>
                                          <p:spTgt spid="19460">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460">
                                            <p:txEl>
                                              <p:pRg st="9" end="9"/>
                                            </p:txEl>
                                          </p:spTgt>
                                        </p:tgtEl>
                                        <p:attrNameLst>
                                          <p:attrName>style.visibility</p:attrName>
                                        </p:attrNameLst>
                                      </p:cBhvr>
                                      <p:to>
                                        <p:strVal val="visible"/>
                                      </p:to>
                                    </p:set>
                                    <p:animEffect transition="in" filter="blinds(horizontal)">
                                      <p:cBhvr>
                                        <p:cTn id="62" dur="500"/>
                                        <p:tgtEl>
                                          <p:spTgt spid="19460">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460">
                                            <p:txEl>
                                              <p:pRg st="10" end="10"/>
                                            </p:txEl>
                                          </p:spTgt>
                                        </p:tgtEl>
                                        <p:attrNameLst>
                                          <p:attrName>style.visibility</p:attrName>
                                        </p:attrNameLst>
                                      </p:cBhvr>
                                      <p:to>
                                        <p:strVal val="visible"/>
                                      </p:to>
                                    </p:set>
                                    <p:animEffect transition="in" filter="blinds(horizontal)">
                                      <p:cBhvr>
                                        <p:cTn id="67" dur="500"/>
                                        <p:tgtEl>
                                          <p:spTgt spid="19460">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460">
                                            <p:txEl>
                                              <p:pRg st="11" end="11"/>
                                            </p:txEl>
                                          </p:spTgt>
                                        </p:tgtEl>
                                        <p:attrNameLst>
                                          <p:attrName>style.visibility</p:attrName>
                                        </p:attrNameLst>
                                      </p:cBhvr>
                                      <p:to>
                                        <p:strVal val="visible"/>
                                      </p:to>
                                    </p:set>
                                    <p:animEffect transition="in" filter="blinds(horizontal)">
                                      <p:cBhvr>
                                        <p:cTn id="72" dur="500"/>
                                        <p:tgtEl>
                                          <p:spTgt spid="1946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59" grpId="1" build="p"/>
      <p:bldP spid="194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french-assistant.cowblog.fr/images/Illustrations/contente.gif"/>
          <p:cNvPicPr>
            <a:picLocks noChangeAspect="1" noChangeArrowheads="1"/>
          </p:cNvPicPr>
          <p:nvPr/>
        </p:nvPicPr>
        <p:blipFill>
          <a:blip r:embed="rId2" cstate="print"/>
          <a:srcRect/>
          <a:stretch>
            <a:fillRect/>
          </a:stretch>
        </p:blipFill>
        <p:spPr bwMode="auto">
          <a:xfrm>
            <a:off x="2627784" y="3284984"/>
            <a:ext cx="1624012" cy="2646363"/>
          </a:xfrm>
          <a:prstGeom prst="rect">
            <a:avLst/>
          </a:prstGeom>
          <a:noFill/>
          <a:ln w="9525">
            <a:noFill/>
            <a:miter lim="800000"/>
            <a:headEnd/>
            <a:tailEnd/>
          </a:ln>
        </p:spPr>
      </p:pic>
      <p:grpSp>
        <p:nvGrpSpPr>
          <p:cNvPr id="2" name="Groupe 10"/>
          <p:cNvGrpSpPr/>
          <p:nvPr/>
        </p:nvGrpSpPr>
        <p:grpSpPr>
          <a:xfrm>
            <a:off x="467544" y="908720"/>
            <a:ext cx="3528392" cy="1731300"/>
            <a:chOff x="467544" y="476672"/>
            <a:chExt cx="5904656" cy="2163348"/>
          </a:xfrm>
        </p:grpSpPr>
        <p:sp>
          <p:nvSpPr>
            <p:cNvPr id="5" name="Pensées 4"/>
            <p:cNvSpPr/>
            <p:nvPr/>
          </p:nvSpPr>
          <p:spPr>
            <a:xfrm>
              <a:off x="467544" y="476672"/>
              <a:ext cx="5904656" cy="2163348"/>
            </a:xfrm>
            <a:prstGeom prst="cloudCallout">
              <a:avLst>
                <a:gd name="adj1" fmla="val 27274"/>
                <a:gd name="adj2" fmla="val 8861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rmAutofit/>
            </a:bodyPr>
            <a:lstStyle/>
            <a:p>
              <a:pPr algn="ctr"/>
              <a:endParaRPr lang="fr-FR" dirty="0">
                <a:solidFill>
                  <a:schemeClr val="bg1"/>
                </a:solidFill>
              </a:endParaRPr>
            </a:p>
          </p:txBody>
        </p:sp>
        <p:sp>
          <p:nvSpPr>
            <p:cNvPr id="10" name="Rectangle 9"/>
            <p:cNvSpPr/>
            <p:nvPr/>
          </p:nvSpPr>
          <p:spPr>
            <a:xfrm>
              <a:off x="1115616" y="1052736"/>
              <a:ext cx="4680520" cy="369332"/>
            </a:xfrm>
            <a:prstGeom prst="rect">
              <a:avLst/>
            </a:prstGeom>
          </p:spPr>
          <p:txBody>
            <a:bodyPr wrap="square">
              <a:spAutoFit/>
            </a:bodyPr>
            <a:lstStyle/>
            <a:p>
              <a:pPr marL="342900" indent="-342900">
                <a:spcBef>
                  <a:spcPct val="20000"/>
                </a:spcBef>
              </a:pPr>
              <a:r>
                <a:rPr lang="fr-FR" b="1" dirty="0" smtClean="0">
                  <a:solidFill>
                    <a:schemeClr val="bg1"/>
                  </a:solidFill>
                </a:rPr>
                <a:t>Combien me coûte-t-il ?</a:t>
              </a:r>
              <a:endParaRPr lang="fr-FR" b="1" dirty="0">
                <a:solidFill>
                  <a:schemeClr val="bg1"/>
                </a:solidFill>
              </a:endParaRPr>
            </a:p>
          </p:txBody>
        </p:sp>
      </p:grpSp>
      <p:pic>
        <p:nvPicPr>
          <p:cNvPr id="8" name="Image 7" descr="Sellier Anastasia (3).png"/>
          <p:cNvPicPr>
            <a:picLocks noChangeAspect="1"/>
          </p:cNvPicPr>
          <p:nvPr/>
        </p:nvPicPr>
        <p:blipFill>
          <a:blip r:embed="rId3" cstate="print"/>
          <a:stretch>
            <a:fillRect/>
          </a:stretch>
        </p:blipFill>
        <p:spPr>
          <a:xfrm>
            <a:off x="5508104" y="2204864"/>
            <a:ext cx="2527282" cy="2262760"/>
          </a:xfrm>
          <a:prstGeom prst="rect">
            <a:avLst/>
          </a:prstGeom>
        </p:spPr>
      </p:pic>
      <p:sp>
        <p:nvSpPr>
          <p:cNvPr id="9" name="Rectangle à coins arrondis 8">
            <a:hlinkClick r:id="" action="ppaction://customshow?id=4&amp;return=true"/>
          </p:cNvPr>
          <p:cNvSpPr/>
          <p:nvPr/>
        </p:nvSpPr>
        <p:spPr>
          <a:xfrm>
            <a:off x="5868144" y="5013176"/>
            <a:ext cx="244827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Les différents coûts</a:t>
            </a:r>
            <a:endParaRPr lang="fr-FR" dirty="0"/>
          </a:p>
        </p:txBody>
      </p:sp>
      <p:sp>
        <p:nvSpPr>
          <p:cNvPr id="11" name="Rectangle à coins arrondis 10">
            <a:hlinkClick r:id="" action="ppaction://customshow?id=5&amp;return=true"/>
          </p:cNvPr>
          <p:cNvSpPr/>
          <p:nvPr/>
        </p:nvSpPr>
        <p:spPr>
          <a:xfrm>
            <a:off x="5868144" y="5661248"/>
            <a:ext cx="244827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Fiche de calcul du CR</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french-assistant.cowblog.fr/images/Illustrations/contente.gif"/>
          <p:cNvPicPr>
            <a:picLocks noChangeAspect="1" noChangeArrowheads="1"/>
          </p:cNvPicPr>
          <p:nvPr/>
        </p:nvPicPr>
        <p:blipFill>
          <a:blip r:embed="rId2" cstate="print"/>
          <a:srcRect/>
          <a:stretch>
            <a:fillRect/>
          </a:stretch>
        </p:blipFill>
        <p:spPr bwMode="auto">
          <a:xfrm>
            <a:off x="2627784" y="3284984"/>
            <a:ext cx="1624012" cy="2646363"/>
          </a:xfrm>
          <a:prstGeom prst="rect">
            <a:avLst/>
          </a:prstGeom>
          <a:noFill/>
          <a:ln w="9525">
            <a:noFill/>
            <a:miter lim="800000"/>
            <a:headEnd/>
            <a:tailEnd/>
          </a:ln>
        </p:spPr>
      </p:pic>
      <p:grpSp>
        <p:nvGrpSpPr>
          <p:cNvPr id="2" name="Groupe 10"/>
          <p:cNvGrpSpPr/>
          <p:nvPr/>
        </p:nvGrpSpPr>
        <p:grpSpPr>
          <a:xfrm>
            <a:off x="827584" y="908720"/>
            <a:ext cx="3024336" cy="1731300"/>
            <a:chOff x="467544" y="476672"/>
            <a:chExt cx="5904656" cy="2163348"/>
          </a:xfrm>
        </p:grpSpPr>
        <p:sp>
          <p:nvSpPr>
            <p:cNvPr id="5" name="Pensées 4"/>
            <p:cNvSpPr/>
            <p:nvPr/>
          </p:nvSpPr>
          <p:spPr>
            <a:xfrm>
              <a:off x="467544" y="476672"/>
              <a:ext cx="5904656" cy="2163348"/>
            </a:xfrm>
            <a:prstGeom prst="cloudCallout">
              <a:avLst>
                <a:gd name="adj1" fmla="val 27274"/>
                <a:gd name="adj2" fmla="val 8861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rmAutofit/>
            </a:bodyPr>
            <a:lstStyle/>
            <a:p>
              <a:pPr algn="ctr"/>
              <a:endParaRPr lang="fr-FR" dirty="0">
                <a:solidFill>
                  <a:schemeClr val="bg1"/>
                </a:solidFill>
              </a:endParaRPr>
            </a:p>
          </p:txBody>
        </p:sp>
        <p:sp>
          <p:nvSpPr>
            <p:cNvPr id="10" name="Rectangle 9"/>
            <p:cNvSpPr/>
            <p:nvPr/>
          </p:nvSpPr>
          <p:spPr>
            <a:xfrm>
              <a:off x="1115617" y="1052736"/>
              <a:ext cx="4680520" cy="461499"/>
            </a:xfrm>
            <a:prstGeom prst="rect">
              <a:avLst/>
            </a:prstGeom>
          </p:spPr>
          <p:txBody>
            <a:bodyPr wrap="square">
              <a:spAutoFit/>
            </a:bodyPr>
            <a:lstStyle/>
            <a:p>
              <a:pPr marL="342900" indent="-342900">
                <a:spcBef>
                  <a:spcPct val="20000"/>
                </a:spcBef>
              </a:pPr>
              <a:r>
                <a:rPr lang="fr-FR" b="1" dirty="0" smtClean="0">
                  <a:solidFill>
                    <a:schemeClr val="bg1"/>
                  </a:solidFill>
                </a:rPr>
                <a:t>Est-il rentable ?</a:t>
              </a:r>
              <a:endParaRPr lang="fr-FR" b="1" dirty="0">
                <a:solidFill>
                  <a:schemeClr val="bg1"/>
                </a:solidFill>
              </a:endParaRPr>
            </a:p>
          </p:txBody>
        </p:sp>
      </p:grpSp>
      <p:pic>
        <p:nvPicPr>
          <p:cNvPr id="8" name="Image 7" descr="Sellier Anastasia (3).png"/>
          <p:cNvPicPr>
            <a:picLocks noChangeAspect="1"/>
          </p:cNvPicPr>
          <p:nvPr/>
        </p:nvPicPr>
        <p:blipFill>
          <a:blip r:embed="rId3" cstate="print"/>
          <a:stretch>
            <a:fillRect/>
          </a:stretch>
        </p:blipFill>
        <p:spPr>
          <a:xfrm>
            <a:off x="5508104" y="2204864"/>
            <a:ext cx="2527282" cy="2262760"/>
          </a:xfrm>
          <a:prstGeom prst="rect">
            <a:avLst/>
          </a:prstGeom>
        </p:spPr>
      </p:pic>
      <p:sp>
        <p:nvSpPr>
          <p:cNvPr id="9" name="Rectangle à coins arrondis 8">
            <a:hlinkClick r:id="" action="ppaction://customshow?id=6&amp;return=true"/>
          </p:cNvPr>
          <p:cNvSpPr/>
          <p:nvPr/>
        </p:nvSpPr>
        <p:spPr>
          <a:xfrm>
            <a:off x="5868144" y="5013176"/>
            <a:ext cx="244827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Calcul de rentabilité</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060848"/>
            <a:ext cx="8229600" cy="1143000"/>
          </a:xfrm>
        </p:spPr>
        <p:txBody>
          <a:bodyPr/>
          <a:lstStyle/>
          <a:p>
            <a:r>
              <a:rPr lang="fr-FR" dirty="0" smtClean="0">
                <a:solidFill>
                  <a:srgbClr val="FFFFFF"/>
                </a:solidFill>
              </a:rPr>
              <a:t>Merci de votre attention…</a:t>
            </a:r>
            <a:endParaRPr lang="fr-FR"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971600" y="260350"/>
            <a:ext cx="7776863" cy="868363"/>
          </a:xfrm>
        </p:spPr>
        <p:txBody>
          <a:bodyPr/>
          <a:lstStyle/>
          <a:p>
            <a:pPr algn="l"/>
            <a:r>
              <a:rPr lang="fr-FR" sz="2800" dirty="0" smtClean="0">
                <a:solidFill>
                  <a:srgbClr val="92D050"/>
                </a:solidFill>
              </a:rPr>
              <a:t>Les différentes approches de détermination des prix</a:t>
            </a:r>
          </a:p>
        </p:txBody>
      </p:sp>
      <p:pic>
        <p:nvPicPr>
          <p:cNvPr id="26629" name="Picture 10" descr="http://french-assistant.cowblog.fr/images/Illustrations/contente.gif"/>
          <p:cNvPicPr>
            <a:picLocks noChangeAspect="1" noChangeArrowheads="1"/>
          </p:cNvPicPr>
          <p:nvPr/>
        </p:nvPicPr>
        <p:blipFill>
          <a:blip r:embed="rId3" cstate="print"/>
          <a:srcRect/>
          <a:stretch>
            <a:fillRect/>
          </a:stretch>
        </p:blipFill>
        <p:spPr bwMode="auto">
          <a:xfrm>
            <a:off x="3491880" y="4005064"/>
            <a:ext cx="1624012" cy="2646363"/>
          </a:xfrm>
          <a:prstGeom prst="rect">
            <a:avLst/>
          </a:prstGeom>
          <a:noFill/>
          <a:ln w="9525">
            <a:noFill/>
            <a:miter lim="800000"/>
            <a:headEnd/>
            <a:tailEnd/>
          </a:ln>
        </p:spPr>
      </p:pic>
      <p:pic>
        <p:nvPicPr>
          <p:cNvPr id="36" name="Picture 2" descr="C:\Program Files\BitDefender\BitDefender 2010\Skin\Default\images\os_protected.png"/>
          <p:cNvPicPr>
            <a:picLocks noChangeAspect="1" noChangeArrowheads="1"/>
          </p:cNvPicPr>
          <p:nvPr/>
        </p:nvPicPr>
        <p:blipFill>
          <a:blip r:embed="rId4" cstate="print"/>
          <a:srcRect/>
          <a:stretch>
            <a:fillRect/>
          </a:stretch>
        </p:blipFill>
        <p:spPr bwMode="auto">
          <a:xfrm>
            <a:off x="424483" y="404664"/>
            <a:ext cx="619125" cy="619125"/>
          </a:xfrm>
          <a:prstGeom prst="rect">
            <a:avLst/>
          </a:prstGeom>
          <a:noFill/>
          <a:ln w="9525">
            <a:noFill/>
            <a:miter lim="800000"/>
            <a:headEnd/>
            <a:tailEnd/>
          </a:ln>
        </p:spPr>
      </p:pic>
      <p:sp>
        <p:nvSpPr>
          <p:cNvPr id="21" name="Pensées 20"/>
          <p:cNvSpPr/>
          <p:nvPr/>
        </p:nvSpPr>
        <p:spPr>
          <a:xfrm>
            <a:off x="323528" y="2294805"/>
            <a:ext cx="2592288" cy="2160240"/>
          </a:xfrm>
          <a:prstGeom prst="cloudCallout">
            <a:avLst>
              <a:gd name="adj1" fmla="val 73375"/>
              <a:gd name="adj2" fmla="val 45430"/>
            </a:avLst>
          </a:prstGeom>
          <a:solidFill>
            <a:schemeClr val="accent3">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fr-FR" sz="1400" dirty="0" smtClean="0">
                <a:solidFill>
                  <a:schemeClr val="tx2"/>
                </a:solidFill>
              </a:rPr>
              <a:t>1- Le prix de vente dépend des produits concurrents. </a:t>
            </a:r>
          </a:p>
          <a:p>
            <a:pPr algn="ctr"/>
            <a:r>
              <a:rPr lang="fr-FR" sz="1400" dirty="0" smtClean="0">
                <a:solidFill>
                  <a:schemeClr val="tx2"/>
                </a:solidFill>
              </a:rPr>
              <a:t>La marge se détermine à partir du prix de vente.</a:t>
            </a:r>
          </a:p>
          <a:p>
            <a:pPr algn="ctr"/>
            <a:endParaRPr lang="fr-FR" sz="1400" dirty="0">
              <a:solidFill>
                <a:schemeClr val="tx2"/>
              </a:solidFill>
            </a:endParaRPr>
          </a:p>
        </p:txBody>
      </p:sp>
      <p:sp>
        <p:nvSpPr>
          <p:cNvPr id="22" name="Pensées 21"/>
          <p:cNvSpPr/>
          <p:nvPr/>
        </p:nvSpPr>
        <p:spPr>
          <a:xfrm>
            <a:off x="2987824" y="1556793"/>
            <a:ext cx="2592288" cy="2034156"/>
          </a:xfrm>
          <a:prstGeom prst="cloudCallout">
            <a:avLst>
              <a:gd name="adj1" fmla="val 2827"/>
              <a:gd name="adj2" fmla="val 65940"/>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400" dirty="0" smtClean="0">
                <a:solidFill>
                  <a:schemeClr val="tx2"/>
                </a:solidFill>
              </a:rPr>
              <a:t>2- Le prix de vente dépend de la marge du fabricant. Le prix de vente se détermine en fonction du CR et de la marge.</a:t>
            </a:r>
          </a:p>
        </p:txBody>
      </p:sp>
      <p:sp>
        <p:nvSpPr>
          <p:cNvPr id="23" name="Pensées 22"/>
          <p:cNvSpPr/>
          <p:nvPr/>
        </p:nvSpPr>
        <p:spPr>
          <a:xfrm>
            <a:off x="6012160" y="1245672"/>
            <a:ext cx="2736304" cy="2764215"/>
          </a:xfrm>
          <a:prstGeom prst="cloudCallout">
            <a:avLst>
              <a:gd name="adj1" fmla="val -82518"/>
              <a:gd name="adj2" fmla="val 66625"/>
            </a:avLst>
          </a:prstGeom>
          <a:solidFill>
            <a:schemeClr val="accent4">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algn="ctr"/>
            <a:r>
              <a:rPr lang="fr-FR" sz="1600" dirty="0" smtClean="0">
                <a:solidFill>
                  <a:schemeClr val="tx2"/>
                </a:solidFill>
              </a:rPr>
              <a:t>3- Le prix de vente dépend des produits concurrents et de la marge voulue par le fabricant.  </a:t>
            </a:r>
          </a:p>
          <a:p>
            <a:pPr algn="ctr"/>
            <a:r>
              <a:rPr lang="fr-FR" sz="1600" dirty="0" smtClean="0">
                <a:solidFill>
                  <a:schemeClr val="tx2"/>
                </a:solidFill>
              </a:rPr>
              <a:t>(</a:t>
            </a:r>
            <a:r>
              <a:rPr lang="fr-FR" sz="1600" dirty="0" err="1" smtClean="0">
                <a:solidFill>
                  <a:schemeClr val="tx2"/>
                </a:solidFill>
              </a:rPr>
              <a:t>Backward</a:t>
            </a:r>
            <a:r>
              <a:rPr lang="fr-FR" sz="1600" dirty="0" smtClean="0">
                <a:solidFill>
                  <a:schemeClr val="tx2"/>
                </a:solidFill>
              </a:rPr>
              <a:t> </a:t>
            </a:r>
            <a:r>
              <a:rPr lang="fr-FR" sz="1600" dirty="0" err="1" smtClean="0">
                <a:solidFill>
                  <a:schemeClr val="tx2"/>
                </a:solidFill>
              </a:rPr>
              <a:t>costing</a:t>
            </a:r>
            <a:r>
              <a:rPr lang="fr-FR" sz="1600" dirty="0" smtClean="0">
                <a:solidFill>
                  <a:schemeClr val="tx2"/>
                </a:solidFill>
              </a:rPr>
              <a:t>)</a:t>
            </a:r>
          </a:p>
          <a:p>
            <a:pPr algn="ctr"/>
            <a:r>
              <a:rPr lang="fr-FR" sz="1600" dirty="0" smtClean="0">
                <a:solidFill>
                  <a:schemeClr val="tx2"/>
                </a:solidFill>
              </a:rPr>
              <a:t>Ajustement du Coût de revient.</a:t>
            </a:r>
          </a:p>
        </p:txBody>
      </p:sp>
      <p:sp>
        <p:nvSpPr>
          <p:cNvPr id="8" name="ZoneTexte 7"/>
          <p:cNvSpPr txBox="1"/>
          <p:nvPr/>
        </p:nvSpPr>
        <p:spPr>
          <a:xfrm>
            <a:off x="611560" y="4869160"/>
            <a:ext cx="1858201" cy="338554"/>
          </a:xfrm>
          <a:prstGeom prst="rect">
            <a:avLst/>
          </a:prstGeom>
          <a:noFill/>
        </p:spPr>
        <p:txBody>
          <a:bodyPr wrap="square" rtlCol="0">
            <a:spAutoFit/>
          </a:bodyPr>
          <a:lstStyle/>
          <a:p>
            <a:pPr algn="ctr"/>
            <a:r>
              <a:rPr lang="fr-FR" sz="1600" b="1" dirty="0" smtClean="0">
                <a:solidFill>
                  <a:srgbClr val="FFFF00"/>
                </a:solidFill>
              </a:rPr>
              <a:t>PVI </a:t>
            </a:r>
            <a:r>
              <a:rPr lang="fr-FR" sz="1400" b="1" dirty="0" smtClean="0">
                <a:solidFill>
                  <a:srgbClr val="FFFF00"/>
                </a:solidFill>
              </a:rPr>
              <a:t>= CR + MARGE</a:t>
            </a:r>
            <a:endParaRPr lang="fr-FR" sz="1400" dirty="0">
              <a:solidFill>
                <a:srgbClr val="FFFF00"/>
              </a:solidFill>
            </a:endParaRPr>
          </a:p>
        </p:txBody>
      </p:sp>
      <p:sp>
        <p:nvSpPr>
          <p:cNvPr id="9" name="Rectangle 8"/>
          <p:cNvSpPr/>
          <p:nvPr/>
        </p:nvSpPr>
        <p:spPr>
          <a:xfrm>
            <a:off x="3275856" y="1196752"/>
            <a:ext cx="2037737" cy="369332"/>
          </a:xfrm>
          <a:prstGeom prst="rect">
            <a:avLst/>
          </a:prstGeom>
        </p:spPr>
        <p:txBody>
          <a:bodyPr wrap="none">
            <a:spAutoFit/>
          </a:bodyPr>
          <a:lstStyle/>
          <a:p>
            <a:pPr algn="ctr"/>
            <a:r>
              <a:rPr lang="fr-FR" b="1" dirty="0" smtClean="0">
                <a:solidFill>
                  <a:srgbClr val="FFFF00"/>
                </a:solidFill>
              </a:rPr>
              <a:t>Marge = PVI - CR</a:t>
            </a:r>
          </a:p>
        </p:txBody>
      </p:sp>
      <p:sp>
        <p:nvSpPr>
          <p:cNvPr id="10" name="Rectangle 9"/>
          <p:cNvSpPr/>
          <p:nvPr/>
        </p:nvSpPr>
        <p:spPr>
          <a:xfrm>
            <a:off x="6431384" y="4293096"/>
            <a:ext cx="2037737" cy="369332"/>
          </a:xfrm>
          <a:prstGeom prst="rect">
            <a:avLst/>
          </a:prstGeom>
        </p:spPr>
        <p:txBody>
          <a:bodyPr wrap="none">
            <a:spAutoFit/>
          </a:bodyPr>
          <a:lstStyle/>
          <a:p>
            <a:pPr algn="ctr"/>
            <a:r>
              <a:rPr lang="fr-FR" b="1" dirty="0" smtClean="0">
                <a:solidFill>
                  <a:srgbClr val="FFFF00"/>
                </a:solidFill>
              </a:rPr>
              <a:t>CR = PVI - Marge</a:t>
            </a:r>
          </a:p>
        </p:txBody>
      </p:sp>
      <p:sp>
        <p:nvSpPr>
          <p:cNvPr id="11" name="Rectangle à coins arrondis 10">
            <a:hlinkClick r:id="" action="ppaction://customshow?id=1&amp;return=true"/>
          </p:cNvPr>
          <p:cNvSpPr/>
          <p:nvPr/>
        </p:nvSpPr>
        <p:spPr>
          <a:xfrm>
            <a:off x="5796136" y="5373216"/>
            <a:ext cx="2448272"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Exemple de calculs</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r>
              <a:rPr lang="fr-FR" dirty="0" smtClean="0"/>
              <a:t>Décomposition du coût de revient</a:t>
            </a:r>
          </a:p>
        </p:txBody>
      </p:sp>
      <p:graphicFrame>
        <p:nvGraphicFramePr>
          <p:cNvPr id="5" name="Diagramme 4"/>
          <p:cNvGraphicFramePr/>
          <p:nvPr/>
        </p:nvGraphicFramePr>
        <p:xfrm>
          <a:off x="1187624" y="1700808"/>
          <a:ext cx="741682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r>
              <a:rPr lang="fr-FR" sz="4000" dirty="0" smtClean="0"/>
              <a:t>Les composants du produit dans le CR</a:t>
            </a:r>
            <a:r>
              <a:rPr lang="fr-FR" dirty="0" smtClean="0"/>
              <a:t/>
            </a:r>
            <a:br>
              <a:rPr lang="fr-FR" dirty="0" smtClean="0"/>
            </a:br>
            <a:r>
              <a:rPr lang="fr-FR" dirty="0" smtClean="0"/>
              <a:t>Qui ?</a:t>
            </a:r>
          </a:p>
        </p:txBody>
      </p:sp>
      <p:graphicFrame>
        <p:nvGraphicFramePr>
          <p:cNvPr id="4" name="Diagramme 3"/>
          <p:cNvGraphicFramePr/>
          <p:nvPr/>
        </p:nvGraphicFramePr>
        <p:xfrm>
          <a:off x="1619672"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628650" y="274638"/>
            <a:ext cx="8229600" cy="1143000"/>
          </a:xfrm>
        </p:spPr>
        <p:txBody>
          <a:bodyPr/>
          <a:lstStyle/>
          <a:p>
            <a:pPr eaLnBrk="1" hangingPunct="1"/>
            <a:r>
              <a:rPr lang="fr-FR" sz="2800" dirty="0" smtClean="0"/>
              <a:t>Décomposition des coûts</a:t>
            </a:r>
            <a:br>
              <a:rPr lang="fr-FR" sz="2800" dirty="0" smtClean="0"/>
            </a:br>
            <a:r>
              <a:rPr lang="fr-FR" sz="2800" dirty="0" smtClean="0"/>
              <a:t>(Pour le fabricant)</a:t>
            </a:r>
          </a:p>
        </p:txBody>
      </p:sp>
      <p:graphicFrame>
        <p:nvGraphicFramePr>
          <p:cNvPr id="1026" name="Object 8"/>
          <p:cNvGraphicFramePr>
            <a:graphicFrameLocks noGrp="1" noChangeAspect="1"/>
          </p:cNvGraphicFramePr>
          <p:nvPr>
            <p:ph idx="1"/>
          </p:nvPr>
        </p:nvGraphicFramePr>
        <p:xfrm>
          <a:off x="528168" y="2060848"/>
          <a:ext cx="8361831" cy="3606526"/>
        </p:xfrm>
        <a:graphic>
          <a:graphicData uri="http://schemas.openxmlformats.org/presentationml/2006/ole">
            <mc:AlternateContent xmlns:mc="http://schemas.openxmlformats.org/markup-compatibility/2006">
              <mc:Choice xmlns:v="urn:schemas-microsoft-com:vml" Requires="v">
                <p:oleObj spid="_x0000_s15365" name="Document" r:id="rId4" imgW="6507085" imgH="2806461" progId="Word.Document.8">
                  <p:embed/>
                </p:oleObj>
              </mc:Choice>
              <mc:Fallback>
                <p:oleObj name="Document" r:id="rId4" imgW="6507085" imgH="2806461" progId="Word.Document.8">
                  <p:embed/>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68" y="2060848"/>
                        <a:ext cx="8361831" cy="360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e 7"/>
          <p:cNvGrpSpPr>
            <a:grpSpLocks/>
          </p:cNvGrpSpPr>
          <p:nvPr/>
        </p:nvGrpSpPr>
        <p:grpSpPr bwMode="auto">
          <a:xfrm>
            <a:off x="5796136" y="2132856"/>
            <a:ext cx="2663825" cy="1800225"/>
            <a:chOff x="5724128" y="1988840"/>
            <a:chExt cx="2664296" cy="1800200"/>
          </a:xfrm>
        </p:grpSpPr>
        <p:sp>
          <p:nvSpPr>
            <p:cNvPr id="6" name="Rectangle à coins arrondis 5"/>
            <p:cNvSpPr/>
            <p:nvPr/>
          </p:nvSpPr>
          <p:spPr>
            <a:xfrm>
              <a:off x="5724128" y="1988840"/>
              <a:ext cx="2016481" cy="4317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Bulle ronde 6"/>
            <p:cNvSpPr/>
            <p:nvPr/>
          </p:nvSpPr>
          <p:spPr>
            <a:xfrm>
              <a:off x="7019757" y="2996888"/>
              <a:ext cx="1368667" cy="792152"/>
            </a:xfrm>
            <a:prstGeom prst="wedgeEllipseCallout">
              <a:avLst>
                <a:gd name="adj1" fmla="val -73140"/>
                <a:gd name="adj2" fmla="val -12353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Marge brute</a:t>
              </a:r>
            </a:p>
          </p:txBody>
        </p:sp>
      </p:grpSp>
      <p:sp>
        <p:nvSpPr>
          <p:cNvPr id="9" name="Rectangle à coins arrondis 8"/>
          <p:cNvSpPr/>
          <p:nvPr/>
        </p:nvSpPr>
        <p:spPr>
          <a:xfrm>
            <a:off x="539552" y="2060848"/>
            <a:ext cx="5184576" cy="2016224"/>
          </a:xfrm>
          <a:prstGeom prst="roundRect">
            <a:avLst/>
          </a:prstGeom>
          <a:gradFill flip="none" rotWithShape="1">
            <a:gsLst>
              <a:gs pos="100000">
                <a:schemeClr val="accent6">
                  <a:alpha val="45000"/>
                </a:schemeClr>
              </a:gs>
              <a:gs pos="50000">
                <a:schemeClr val="accent3">
                  <a:tint val="44500"/>
                  <a:satMod val="160000"/>
                </a:schemeClr>
              </a:gs>
              <a:gs pos="0">
                <a:schemeClr val="accent3">
                  <a:tint val="23500"/>
                  <a:satMod val="160000"/>
                  <a:alpha val="22000"/>
                </a:schemeClr>
              </a:gs>
            </a:gsLst>
            <a:lin ang="2700000" scaled="1"/>
            <a:tileRect/>
          </a:gradFill>
        </p:spPr>
        <p:style>
          <a:lnRef idx="2">
            <a:schemeClr val="accent6"/>
          </a:lnRef>
          <a:fillRef idx="1">
            <a:schemeClr val="lt1"/>
          </a:fillRef>
          <a:effectRef idx="0">
            <a:schemeClr val="accent6"/>
          </a:effectRef>
          <a:fontRef idx="minor">
            <a:schemeClr val="dk1"/>
          </a:fontRef>
        </p:style>
        <p:txBody>
          <a:bodyPr anchor="ctr"/>
          <a:lstStyle/>
          <a:p>
            <a:pPr algn="ctr">
              <a:defRPr/>
            </a:pPr>
            <a:r>
              <a:rPr lang="fr-FR" dirty="0"/>
              <a:t>Calcul du coût de revient </a:t>
            </a:r>
            <a:r>
              <a:rPr lang="fr-FR" dirty="0" smtClean="0"/>
              <a:t> par modèle</a:t>
            </a:r>
            <a:endParaRPr lang="fr-FR" dirty="0"/>
          </a:p>
          <a:p>
            <a:pPr algn="ctr">
              <a:defRPr/>
            </a:pPr>
            <a:r>
              <a:rPr lang="fr-FR" dirty="0"/>
              <a:t>Bureau d’étude</a:t>
            </a:r>
          </a:p>
          <a:p>
            <a:pPr algn="ctr">
              <a:defRPr/>
            </a:pPr>
            <a:r>
              <a:rPr lang="fr-FR" dirty="0"/>
              <a:t>Bureau des méthodes</a:t>
            </a:r>
          </a:p>
        </p:txBody>
      </p:sp>
      <p:pic>
        <p:nvPicPr>
          <p:cNvPr id="10" name="Image 9" descr="Beaucour Annabelle (3).png"/>
          <p:cNvPicPr>
            <a:picLocks noChangeAspect="1"/>
          </p:cNvPicPr>
          <p:nvPr/>
        </p:nvPicPr>
        <p:blipFill>
          <a:blip r:embed="rId6" cstate="print"/>
          <a:stretch>
            <a:fillRect/>
          </a:stretch>
        </p:blipFill>
        <p:spPr>
          <a:xfrm>
            <a:off x="6785987" y="0"/>
            <a:ext cx="2358013" cy="1847110"/>
          </a:xfrm>
          <a:prstGeom prst="rect">
            <a:avLst/>
          </a:prstGeom>
        </p:spPr>
      </p:pic>
      <p:pic>
        <p:nvPicPr>
          <p:cNvPr id="11" name="Image 10" descr="Sellier Anastasia (3).png"/>
          <p:cNvPicPr>
            <a:picLocks noChangeAspect="1"/>
          </p:cNvPicPr>
          <p:nvPr/>
        </p:nvPicPr>
        <p:blipFill>
          <a:blip r:embed="rId7" cstate="print"/>
          <a:stretch>
            <a:fillRect/>
          </a:stretch>
        </p:blipFill>
        <p:spPr>
          <a:xfrm flipH="1">
            <a:off x="971600" y="0"/>
            <a:ext cx="1728192" cy="15473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é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1294</TotalTime>
  <Words>1098</Words>
  <Application>Microsoft Office PowerPoint</Application>
  <PresentationFormat>Affichage à l'écran (4:3)</PresentationFormat>
  <Paragraphs>219</Paragraphs>
  <Slides>20</Slides>
  <Notes>7</Notes>
  <HiddenSlides>1</HiddenSlides>
  <MMClips>0</MMClips>
  <ScaleCrop>false</ScaleCrop>
  <HeadingPairs>
    <vt:vector size="10"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20</vt:i4>
      </vt:variant>
      <vt:variant>
        <vt:lpstr>Diaporamas personnalisés</vt:lpstr>
      </vt:variant>
      <vt:variant>
        <vt:i4>8</vt:i4>
      </vt:variant>
    </vt:vector>
  </HeadingPairs>
  <TitlesOfParts>
    <vt:vector size="33" baseType="lpstr">
      <vt:lpstr>Arial</vt:lpstr>
      <vt:lpstr>Symbol</vt:lpstr>
      <vt:lpstr>Calibri</vt:lpstr>
      <vt:lpstr>Présentation1</vt:lpstr>
      <vt:lpstr>Document</vt:lpstr>
      <vt:lpstr>Présentation PowerPoint</vt:lpstr>
      <vt:lpstr>Présentation PowerPoint</vt:lpstr>
      <vt:lpstr>Présentation PowerPoint</vt:lpstr>
      <vt:lpstr>Présentation PowerPoint</vt:lpstr>
      <vt:lpstr>Merci de votre attention…</vt:lpstr>
      <vt:lpstr>Les différentes approches de détermination des prix</vt:lpstr>
      <vt:lpstr>Décomposition du coût de revient</vt:lpstr>
      <vt:lpstr>Les composants du produit dans le CR Qui ?</vt:lpstr>
      <vt:lpstr>Décomposition des coûts (Pour le fabricant)</vt:lpstr>
      <vt:lpstr>Processus de détermination du prix de vente « final »</vt:lpstr>
      <vt:lpstr>Processus de détermination du prix de vente « final » fournisseur fabricant</vt:lpstr>
      <vt:lpstr>Exemple 1 :  détermination du PVI en fonction d’un taux de marge</vt:lpstr>
      <vt:lpstr>Exemple 2 :Détermination de la marge en fonction du PVI</vt:lpstr>
      <vt:lpstr>Décomposition du prix de vente (distributeur)</vt:lpstr>
      <vt:lpstr>Présentation PowerPoint</vt:lpstr>
      <vt:lpstr>Présentation PowerPoint</vt:lpstr>
      <vt:lpstr>Présentation PowerPoint</vt:lpstr>
      <vt:lpstr>Adéquation entre comptabilité analytique et coût de revient industriel</vt:lpstr>
      <vt:lpstr>Processus de détermination des paramètres de calcul des coûts</vt:lpstr>
      <vt:lpstr>Calcul du coût minute</vt:lpstr>
      <vt:lpstr>QUEL prix</vt:lpstr>
      <vt:lpstr>exemple de calcul de prix</vt:lpstr>
      <vt:lpstr>approches prix</vt:lpstr>
      <vt:lpstr>exemples de calculs de PVI et M</vt:lpstr>
      <vt:lpstr>les différents coûts</vt:lpstr>
      <vt:lpstr>fiches de calcul du CR</vt:lpstr>
      <vt:lpstr>rentabilité</vt:lpstr>
      <vt:lpstr>calcul cmin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TPCOUT DE REVIENT</dc:title>
  <dc:creator>dominique duc</dc:creator>
  <cp:lastModifiedBy>ddom</cp:lastModifiedBy>
  <cp:revision>70</cp:revision>
  <dcterms:created xsi:type="dcterms:W3CDTF">2012-05-14T14:10:53Z</dcterms:created>
  <dcterms:modified xsi:type="dcterms:W3CDTF">2013-03-08T13:55:20Z</dcterms:modified>
</cp:coreProperties>
</file>