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89" r:id="rId2"/>
    <p:sldId id="256" r:id="rId3"/>
    <p:sldId id="288" r:id="rId4"/>
    <p:sldId id="257" r:id="rId5"/>
    <p:sldId id="281" r:id="rId6"/>
    <p:sldId id="282" r:id="rId7"/>
    <p:sldId id="278" r:id="rId8"/>
    <p:sldId id="279" r:id="rId9"/>
    <p:sldId id="280" r:id="rId10"/>
    <p:sldId id="283" r:id="rId11"/>
    <p:sldId id="258" r:id="rId12"/>
    <p:sldId id="270" r:id="rId13"/>
    <p:sldId id="284" r:id="rId14"/>
    <p:sldId id="285" r:id="rId15"/>
    <p:sldId id="286" r:id="rId16"/>
    <p:sldId id="261" r:id="rId17"/>
    <p:sldId id="287" r:id="rId18"/>
    <p:sldId id="264" r:id="rId19"/>
    <p:sldId id="267" r:id="rId20"/>
    <p:sldId id="274" r:id="rId21"/>
    <p:sldId id="290" r:id="rId22"/>
  </p:sldIdLst>
  <p:sldSz cx="9906000" cy="6858000" type="A4"/>
  <p:notesSz cx="7559675" cy="10691813"/>
  <p:defaultTextStyle>
    <a:defPPr>
      <a:defRPr lang="fr-FR"/>
    </a:defPPr>
    <a:lvl1pPr marL="0" algn="l" defTabSz="868954" rtl="0" eaLnBrk="1" latinLnBrk="0" hangingPunct="1">
      <a:defRPr sz="1700" kern="1200">
        <a:solidFill>
          <a:schemeClr val="tx1"/>
        </a:solidFill>
        <a:latin typeface="+mn-lt"/>
        <a:ea typeface="+mn-ea"/>
        <a:cs typeface="+mn-cs"/>
      </a:defRPr>
    </a:lvl1pPr>
    <a:lvl2pPr marL="434477" algn="l" defTabSz="868954" rtl="0" eaLnBrk="1" latinLnBrk="0" hangingPunct="1">
      <a:defRPr sz="1700" kern="1200">
        <a:solidFill>
          <a:schemeClr val="tx1"/>
        </a:solidFill>
        <a:latin typeface="+mn-lt"/>
        <a:ea typeface="+mn-ea"/>
        <a:cs typeface="+mn-cs"/>
      </a:defRPr>
    </a:lvl2pPr>
    <a:lvl3pPr marL="868954" algn="l" defTabSz="868954" rtl="0" eaLnBrk="1" latinLnBrk="0" hangingPunct="1">
      <a:defRPr sz="1700" kern="1200">
        <a:solidFill>
          <a:schemeClr val="tx1"/>
        </a:solidFill>
        <a:latin typeface="+mn-lt"/>
        <a:ea typeface="+mn-ea"/>
        <a:cs typeface="+mn-cs"/>
      </a:defRPr>
    </a:lvl3pPr>
    <a:lvl4pPr marL="1303431" algn="l" defTabSz="868954" rtl="0" eaLnBrk="1" latinLnBrk="0" hangingPunct="1">
      <a:defRPr sz="1700" kern="1200">
        <a:solidFill>
          <a:schemeClr val="tx1"/>
        </a:solidFill>
        <a:latin typeface="+mn-lt"/>
        <a:ea typeface="+mn-ea"/>
        <a:cs typeface="+mn-cs"/>
      </a:defRPr>
    </a:lvl4pPr>
    <a:lvl5pPr marL="1737909" algn="l" defTabSz="868954" rtl="0" eaLnBrk="1" latinLnBrk="0" hangingPunct="1">
      <a:defRPr sz="1700" kern="1200">
        <a:solidFill>
          <a:schemeClr val="tx1"/>
        </a:solidFill>
        <a:latin typeface="+mn-lt"/>
        <a:ea typeface="+mn-ea"/>
        <a:cs typeface="+mn-cs"/>
      </a:defRPr>
    </a:lvl5pPr>
    <a:lvl6pPr marL="2172386" algn="l" defTabSz="868954" rtl="0" eaLnBrk="1" latinLnBrk="0" hangingPunct="1">
      <a:defRPr sz="1700" kern="1200">
        <a:solidFill>
          <a:schemeClr val="tx1"/>
        </a:solidFill>
        <a:latin typeface="+mn-lt"/>
        <a:ea typeface="+mn-ea"/>
        <a:cs typeface="+mn-cs"/>
      </a:defRPr>
    </a:lvl6pPr>
    <a:lvl7pPr marL="2606863" algn="l" defTabSz="868954" rtl="0" eaLnBrk="1" latinLnBrk="0" hangingPunct="1">
      <a:defRPr sz="1700" kern="1200">
        <a:solidFill>
          <a:schemeClr val="tx1"/>
        </a:solidFill>
        <a:latin typeface="+mn-lt"/>
        <a:ea typeface="+mn-ea"/>
        <a:cs typeface="+mn-cs"/>
      </a:defRPr>
    </a:lvl7pPr>
    <a:lvl8pPr marL="3041340" algn="l" defTabSz="868954" rtl="0" eaLnBrk="1" latinLnBrk="0" hangingPunct="1">
      <a:defRPr sz="1700" kern="1200">
        <a:solidFill>
          <a:schemeClr val="tx1"/>
        </a:solidFill>
        <a:latin typeface="+mn-lt"/>
        <a:ea typeface="+mn-ea"/>
        <a:cs typeface="+mn-cs"/>
      </a:defRPr>
    </a:lvl8pPr>
    <a:lvl9pPr marL="3475817" algn="l" defTabSz="868954" rtl="0" eaLnBrk="1" latinLnBrk="0" hangingPunct="1">
      <a:defRPr sz="17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édéric THOLLON" initials="FT" lastIdx="7" clrIdx="0"/>
  <p:cmAuthor id="1" name="Francis FORTIER INSPECTION  LILLE" initials="F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7870" autoAdjust="0"/>
  </p:normalViewPr>
  <p:slideViewPr>
    <p:cSldViewPr>
      <p:cViewPr>
        <p:scale>
          <a:sx n="100" d="100"/>
          <a:sy n="100" d="100"/>
        </p:scale>
        <p:origin x="-930" y="-234"/>
      </p:cViewPr>
      <p:guideLst>
        <p:guide orient="horz" pos="2160"/>
        <p:guide pos="312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C8223-BE00-43D6-A283-71459EAEEB0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A3D535B5-3A2A-4A01-A40F-9978B9A893A0}">
      <dgm:prSet phldrT="[Texte]" custT="1"/>
      <dgm:spPr/>
      <dgm:t>
        <a:bodyPr/>
        <a:lstStyle/>
        <a:p>
          <a:r>
            <a:rPr lang="fr-FR" sz="1400" b="1" dirty="0" smtClean="0"/>
            <a:t>Activités </a:t>
          </a:r>
          <a:r>
            <a:rPr lang="fr-FR" sz="1600" b="1" dirty="0" smtClean="0"/>
            <a:t>spécifiques</a:t>
          </a:r>
          <a:endParaRPr lang="fr-FR" sz="1400" b="1" dirty="0" smtClean="0"/>
        </a:p>
        <a:p>
          <a:r>
            <a:rPr lang="fr-FR" sz="1400" b="1" dirty="0" smtClean="0"/>
            <a:t>Physique chimie</a:t>
          </a:r>
          <a:endParaRPr lang="fr-FR" sz="1400" b="1" dirty="0"/>
        </a:p>
      </dgm:t>
    </dgm:pt>
    <dgm:pt modelId="{2D21A48A-4941-4184-83A5-EE40CA6D5529}" type="parTrans" cxnId="{8AF4D5BA-D307-4CED-9071-6F30D759CC39}">
      <dgm:prSet/>
      <dgm:spPr/>
      <dgm:t>
        <a:bodyPr/>
        <a:lstStyle/>
        <a:p>
          <a:endParaRPr lang="fr-FR"/>
        </a:p>
      </dgm:t>
    </dgm:pt>
    <dgm:pt modelId="{93997A49-C202-4EF4-A196-387D77CEC565}" type="sibTrans" cxnId="{8AF4D5BA-D307-4CED-9071-6F30D759CC39}">
      <dgm:prSet/>
      <dgm:spPr/>
      <dgm:t>
        <a:bodyPr/>
        <a:lstStyle/>
        <a:p>
          <a:endParaRPr lang="fr-FR"/>
        </a:p>
      </dgm:t>
    </dgm:pt>
    <dgm:pt modelId="{C01DDDC4-DEE4-4ECF-83F1-DDB031EDEC3E}">
      <dgm:prSet phldrT="[Texte]" custT="1"/>
      <dgm:spPr/>
      <dgm:t>
        <a:bodyPr/>
        <a:lstStyle/>
        <a:p>
          <a:r>
            <a:rPr lang="fr-FR" sz="1400" b="1" dirty="0" smtClean="0"/>
            <a:t>Activités coordonnées</a:t>
          </a:r>
        </a:p>
        <a:p>
          <a:r>
            <a:rPr lang="fr-FR" sz="1400" b="1" dirty="0" smtClean="0"/>
            <a:t>et/ou </a:t>
          </a:r>
          <a:r>
            <a:rPr lang="fr-FR" sz="1400" b="1" dirty="0" err="1" smtClean="0"/>
            <a:t>co</a:t>
          </a:r>
          <a:r>
            <a:rPr lang="fr-FR" sz="1400" b="1" dirty="0" smtClean="0"/>
            <a:t>-construites</a:t>
          </a:r>
        </a:p>
      </dgm:t>
    </dgm:pt>
    <dgm:pt modelId="{AD6DD253-8F90-4714-8FBA-806D2E4143A7}" type="parTrans" cxnId="{936DF4E9-DAFD-4041-A1AA-367641700981}">
      <dgm:prSet/>
      <dgm:spPr/>
      <dgm:t>
        <a:bodyPr/>
        <a:lstStyle/>
        <a:p>
          <a:endParaRPr lang="fr-FR"/>
        </a:p>
      </dgm:t>
    </dgm:pt>
    <dgm:pt modelId="{E7611AD7-C8C0-4056-AC9A-A0CDEB8233C9}" type="sibTrans" cxnId="{936DF4E9-DAFD-4041-A1AA-367641700981}">
      <dgm:prSet/>
      <dgm:spPr/>
      <dgm:t>
        <a:bodyPr/>
        <a:lstStyle/>
        <a:p>
          <a:endParaRPr lang="fr-FR"/>
        </a:p>
      </dgm:t>
    </dgm:pt>
    <dgm:pt modelId="{2D2196CE-32C1-4770-BA15-4E6208294CA5}">
      <dgm:prSet phldrT="[Texte]" custT="1"/>
      <dgm:spPr/>
      <dgm:t>
        <a:bodyPr/>
        <a:lstStyle/>
        <a:p>
          <a:r>
            <a:rPr lang="fr-FR" sz="1600" b="1" dirty="0" smtClean="0"/>
            <a:t>Activités spécifiques</a:t>
          </a:r>
        </a:p>
        <a:p>
          <a:r>
            <a:rPr lang="fr-FR" sz="1600" b="1" dirty="0" smtClean="0"/>
            <a:t>STI</a:t>
          </a:r>
          <a:endParaRPr lang="fr-FR" sz="1600" b="1" dirty="0"/>
        </a:p>
      </dgm:t>
    </dgm:pt>
    <dgm:pt modelId="{C193ABA6-7D79-4452-9B18-DF49781899DD}" type="parTrans" cxnId="{F7FC6DA8-8306-4A55-A853-3489C3B6962B}">
      <dgm:prSet/>
      <dgm:spPr/>
      <dgm:t>
        <a:bodyPr/>
        <a:lstStyle/>
        <a:p>
          <a:endParaRPr lang="fr-FR"/>
        </a:p>
      </dgm:t>
    </dgm:pt>
    <dgm:pt modelId="{E4E8D238-D012-4063-B1A6-6072C3363DC6}" type="sibTrans" cxnId="{F7FC6DA8-8306-4A55-A853-3489C3B6962B}">
      <dgm:prSet/>
      <dgm:spPr/>
      <dgm:t>
        <a:bodyPr/>
        <a:lstStyle/>
        <a:p>
          <a:endParaRPr lang="fr-FR"/>
        </a:p>
      </dgm:t>
    </dgm:pt>
    <dgm:pt modelId="{4DA4FB17-9B1C-4D3E-A7BE-E91F6C913856}" type="pres">
      <dgm:prSet presAssocID="{1CFC8223-BE00-43D6-A283-71459EAEEB00}" presName="Name0" presStyleCnt="0">
        <dgm:presLayoutVars>
          <dgm:chMax val="7"/>
          <dgm:chPref val="7"/>
          <dgm:dir/>
          <dgm:animLvl val="lvl"/>
        </dgm:presLayoutVars>
      </dgm:prSet>
      <dgm:spPr/>
      <dgm:t>
        <a:bodyPr/>
        <a:lstStyle/>
        <a:p>
          <a:endParaRPr lang="fr-FR"/>
        </a:p>
      </dgm:t>
    </dgm:pt>
    <dgm:pt modelId="{29F4A546-050D-48A9-B8A2-DFA9139FBAE7}" type="pres">
      <dgm:prSet presAssocID="{A3D535B5-3A2A-4A01-A40F-9978B9A893A0}" presName="Accent1" presStyleCnt="0"/>
      <dgm:spPr/>
    </dgm:pt>
    <dgm:pt modelId="{BC8C1183-E3D3-43C8-B793-E2014A2D4A66}" type="pres">
      <dgm:prSet presAssocID="{A3D535B5-3A2A-4A01-A40F-9978B9A893A0}" presName="Accent" presStyleLbl="node1" presStyleIdx="0" presStyleCnt="3" custAng="0"/>
      <dgm:spPr/>
    </dgm:pt>
    <dgm:pt modelId="{991311FF-6E63-4CC2-B9B6-07C245E20D60}" type="pres">
      <dgm:prSet presAssocID="{A3D535B5-3A2A-4A01-A40F-9978B9A893A0}" presName="Parent1" presStyleLbl="revTx" presStyleIdx="0" presStyleCnt="3" custLinFactY="100000" custLinFactNeighborX="-56461" custLinFactNeighborY="101318">
        <dgm:presLayoutVars>
          <dgm:chMax val="1"/>
          <dgm:chPref val="1"/>
          <dgm:bulletEnabled val="1"/>
        </dgm:presLayoutVars>
      </dgm:prSet>
      <dgm:spPr/>
      <dgm:t>
        <a:bodyPr/>
        <a:lstStyle/>
        <a:p>
          <a:endParaRPr lang="fr-FR"/>
        </a:p>
      </dgm:t>
    </dgm:pt>
    <dgm:pt modelId="{25CA0FF8-EBC6-42CE-8A62-85CD08B85EEE}" type="pres">
      <dgm:prSet presAssocID="{C01DDDC4-DEE4-4ECF-83F1-DDB031EDEC3E}" presName="Accent2" presStyleCnt="0"/>
      <dgm:spPr/>
    </dgm:pt>
    <dgm:pt modelId="{8F6E9157-5069-495F-8B9E-6FD15E0D3FEA}" type="pres">
      <dgm:prSet presAssocID="{C01DDDC4-DEE4-4ECF-83F1-DDB031EDEC3E}" presName="Accent" presStyleLbl="node1" presStyleIdx="1" presStyleCnt="3"/>
      <dgm:spPr/>
    </dgm:pt>
    <dgm:pt modelId="{D461F961-81B8-4F46-8770-69F6334CE28E}" type="pres">
      <dgm:prSet presAssocID="{C01DDDC4-DEE4-4ECF-83F1-DDB031EDEC3E}" presName="Parent2" presStyleLbl="revTx" presStyleIdx="1" presStyleCnt="3" custScaleX="106904" custScaleY="168770" custLinFactY="92027" custLinFactNeighborX="46316" custLinFactNeighborY="100000">
        <dgm:presLayoutVars>
          <dgm:chMax val="1"/>
          <dgm:chPref val="1"/>
          <dgm:bulletEnabled val="1"/>
        </dgm:presLayoutVars>
      </dgm:prSet>
      <dgm:spPr/>
      <dgm:t>
        <a:bodyPr/>
        <a:lstStyle/>
        <a:p>
          <a:endParaRPr lang="fr-FR"/>
        </a:p>
      </dgm:t>
    </dgm:pt>
    <dgm:pt modelId="{5AF54D87-B611-43BA-BAC5-379A6FC3F47F}" type="pres">
      <dgm:prSet presAssocID="{2D2196CE-32C1-4770-BA15-4E6208294CA5}" presName="Accent3" presStyleCnt="0"/>
      <dgm:spPr/>
    </dgm:pt>
    <dgm:pt modelId="{DEB06913-DA3E-4B30-93CF-2B85057DF45A}" type="pres">
      <dgm:prSet presAssocID="{2D2196CE-32C1-4770-BA15-4E6208294CA5}" presName="Accent" presStyleLbl="node1" presStyleIdx="2" presStyleCnt="3"/>
      <dgm:spPr/>
    </dgm:pt>
    <dgm:pt modelId="{6092E4FD-723F-4E52-8A4E-4D30C34E545D}" type="pres">
      <dgm:prSet presAssocID="{2D2196CE-32C1-4770-BA15-4E6208294CA5}" presName="Parent3" presStyleLbl="revTx" presStyleIdx="2" presStyleCnt="3" custLinFactY="-200000" custLinFactNeighborX="-3701" custLinFactNeighborY="-239774">
        <dgm:presLayoutVars>
          <dgm:chMax val="1"/>
          <dgm:chPref val="1"/>
          <dgm:bulletEnabled val="1"/>
        </dgm:presLayoutVars>
      </dgm:prSet>
      <dgm:spPr/>
      <dgm:t>
        <a:bodyPr/>
        <a:lstStyle/>
        <a:p>
          <a:endParaRPr lang="fr-FR"/>
        </a:p>
      </dgm:t>
    </dgm:pt>
  </dgm:ptLst>
  <dgm:cxnLst>
    <dgm:cxn modelId="{8AF4D5BA-D307-4CED-9071-6F30D759CC39}" srcId="{1CFC8223-BE00-43D6-A283-71459EAEEB00}" destId="{A3D535B5-3A2A-4A01-A40F-9978B9A893A0}" srcOrd="0" destOrd="0" parTransId="{2D21A48A-4941-4184-83A5-EE40CA6D5529}" sibTransId="{93997A49-C202-4EF4-A196-387D77CEC565}"/>
    <dgm:cxn modelId="{936DF4E9-DAFD-4041-A1AA-367641700981}" srcId="{1CFC8223-BE00-43D6-A283-71459EAEEB00}" destId="{C01DDDC4-DEE4-4ECF-83F1-DDB031EDEC3E}" srcOrd="1" destOrd="0" parTransId="{AD6DD253-8F90-4714-8FBA-806D2E4143A7}" sibTransId="{E7611AD7-C8C0-4056-AC9A-A0CDEB8233C9}"/>
    <dgm:cxn modelId="{8B5AA942-DCF1-4FC6-8707-3FA15EA8F679}" type="presOf" srcId="{A3D535B5-3A2A-4A01-A40F-9978B9A893A0}" destId="{991311FF-6E63-4CC2-B9B6-07C245E20D60}" srcOrd="0" destOrd="0" presId="urn:microsoft.com/office/officeart/2009/layout/CircleArrowProcess"/>
    <dgm:cxn modelId="{F7FC6DA8-8306-4A55-A853-3489C3B6962B}" srcId="{1CFC8223-BE00-43D6-A283-71459EAEEB00}" destId="{2D2196CE-32C1-4770-BA15-4E6208294CA5}" srcOrd="2" destOrd="0" parTransId="{C193ABA6-7D79-4452-9B18-DF49781899DD}" sibTransId="{E4E8D238-D012-4063-B1A6-6072C3363DC6}"/>
    <dgm:cxn modelId="{DEE29C13-75AD-4644-AD67-8BA068AADC61}" type="presOf" srcId="{1CFC8223-BE00-43D6-A283-71459EAEEB00}" destId="{4DA4FB17-9B1C-4D3E-A7BE-E91F6C913856}" srcOrd="0" destOrd="0" presId="urn:microsoft.com/office/officeart/2009/layout/CircleArrowProcess"/>
    <dgm:cxn modelId="{1478675D-560D-4E55-B695-6A931FF80BDA}" type="presOf" srcId="{C01DDDC4-DEE4-4ECF-83F1-DDB031EDEC3E}" destId="{D461F961-81B8-4F46-8770-69F6334CE28E}" srcOrd="0" destOrd="0" presId="urn:microsoft.com/office/officeart/2009/layout/CircleArrowProcess"/>
    <dgm:cxn modelId="{6BC702A9-22A1-4EED-833F-6A32E3F136F8}" type="presOf" srcId="{2D2196CE-32C1-4770-BA15-4E6208294CA5}" destId="{6092E4FD-723F-4E52-8A4E-4D30C34E545D}" srcOrd="0" destOrd="0" presId="urn:microsoft.com/office/officeart/2009/layout/CircleArrowProcess"/>
    <dgm:cxn modelId="{120814D5-DA60-48A3-B1E1-8C52574E5427}" type="presParOf" srcId="{4DA4FB17-9B1C-4D3E-A7BE-E91F6C913856}" destId="{29F4A546-050D-48A9-B8A2-DFA9139FBAE7}" srcOrd="0" destOrd="0" presId="urn:microsoft.com/office/officeart/2009/layout/CircleArrowProcess"/>
    <dgm:cxn modelId="{180B8426-445D-435C-A37F-75DF499702AC}" type="presParOf" srcId="{29F4A546-050D-48A9-B8A2-DFA9139FBAE7}" destId="{BC8C1183-E3D3-43C8-B793-E2014A2D4A66}" srcOrd="0" destOrd="0" presId="urn:microsoft.com/office/officeart/2009/layout/CircleArrowProcess"/>
    <dgm:cxn modelId="{A99C35B6-5DBC-4A8A-9663-E84841523723}" type="presParOf" srcId="{4DA4FB17-9B1C-4D3E-A7BE-E91F6C913856}" destId="{991311FF-6E63-4CC2-B9B6-07C245E20D60}" srcOrd="1" destOrd="0" presId="urn:microsoft.com/office/officeart/2009/layout/CircleArrowProcess"/>
    <dgm:cxn modelId="{7077C73D-3894-4EB4-960B-255800A31F30}" type="presParOf" srcId="{4DA4FB17-9B1C-4D3E-A7BE-E91F6C913856}" destId="{25CA0FF8-EBC6-42CE-8A62-85CD08B85EEE}" srcOrd="2" destOrd="0" presId="urn:microsoft.com/office/officeart/2009/layout/CircleArrowProcess"/>
    <dgm:cxn modelId="{715860E1-3436-4639-B9AC-B4450EDA121C}" type="presParOf" srcId="{25CA0FF8-EBC6-42CE-8A62-85CD08B85EEE}" destId="{8F6E9157-5069-495F-8B9E-6FD15E0D3FEA}" srcOrd="0" destOrd="0" presId="urn:microsoft.com/office/officeart/2009/layout/CircleArrowProcess"/>
    <dgm:cxn modelId="{1D8F60B8-6A06-4ED3-92EF-4A005F90A632}" type="presParOf" srcId="{4DA4FB17-9B1C-4D3E-A7BE-E91F6C913856}" destId="{D461F961-81B8-4F46-8770-69F6334CE28E}" srcOrd="3" destOrd="0" presId="urn:microsoft.com/office/officeart/2009/layout/CircleArrowProcess"/>
    <dgm:cxn modelId="{5A1504B0-CE6B-445A-9779-BA26DCE9F47E}" type="presParOf" srcId="{4DA4FB17-9B1C-4D3E-A7BE-E91F6C913856}" destId="{5AF54D87-B611-43BA-BAC5-379A6FC3F47F}" srcOrd="4" destOrd="0" presId="urn:microsoft.com/office/officeart/2009/layout/CircleArrowProcess"/>
    <dgm:cxn modelId="{6B5AB341-07F5-492C-B532-3661314C5AA0}" type="presParOf" srcId="{5AF54D87-B611-43BA-BAC5-379A6FC3F47F}" destId="{DEB06913-DA3E-4B30-93CF-2B85057DF45A}" srcOrd="0" destOrd="0" presId="urn:microsoft.com/office/officeart/2009/layout/CircleArrowProcess"/>
    <dgm:cxn modelId="{81F27E13-4114-4B0A-8254-4EE6043A0328}" type="presParOf" srcId="{4DA4FB17-9B1C-4D3E-A7BE-E91F6C913856}" destId="{6092E4FD-723F-4E52-8A4E-4D30C34E545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FC8223-BE00-43D6-A283-71459EAEEB00}"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fr-FR"/>
        </a:p>
      </dgm:t>
    </dgm:pt>
    <dgm:pt modelId="{A3D535B5-3A2A-4A01-A40F-9978B9A893A0}">
      <dgm:prSet phldrT="[Texte]" custT="1"/>
      <dgm:spPr/>
      <dgm:t>
        <a:bodyPr/>
        <a:lstStyle/>
        <a:p>
          <a:r>
            <a:rPr lang="fr-FR" sz="1800" dirty="0" smtClean="0"/>
            <a:t>Activités « communes » aux deux disciplines</a:t>
          </a:r>
          <a:endParaRPr lang="fr-FR" sz="1800" dirty="0"/>
        </a:p>
      </dgm:t>
    </dgm:pt>
    <dgm:pt modelId="{2D21A48A-4941-4184-83A5-EE40CA6D5529}" type="parTrans" cxnId="{8AF4D5BA-D307-4CED-9071-6F30D759CC39}">
      <dgm:prSet/>
      <dgm:spPr/>
      <dgm:t>
        <a:bodyPr/>
        <a:lstStyle/>
        <a:p>
          <a:endParaRPr lang="fr-FR"/>
        </a:p>
      </dgm:t>
    </dgm:pt>
    <dgm:pt modelId="{93997A49-C202-4EF4-A196-387D77CEC565}" type="sibTrans" cxnId="{8AF4D5BA-D307-4CED-9071-6F30D759CC39}">
      <dgm:prSet/>
      <dgm:spPr/>
      <dgm:t>
        <a:bodyPr/>
        <a:lstStyle/>
        <a:p>
          <a:endParaRPr lang="fr-FR"/>
        </a:p>
      </dgm:t>
    </dgm:pt>
    <dgm:pt modelId="{C01DDDC4-DEE4-4ECF-83F1-DDB031EDEC3E}">
      <dgm:prSet phldrT="[Texte]" custT="1"/>
      <dgm:spPr/>
      <dgm:t>
        <a:bodyPr/>
        <a:lstStyle/>
        <a:p>
          <a:r>
            <a:rPr lang="fr-FR" sz="1200" b="1" dirty="0" smtClean="0"/>
            <a:t>Activités  spécifiques de maintenance</a:t>
          </a:r>
        </a:p>
      </dgm:t>
    </dgm:pt>
    <dgm:pt modelId="{AD6DD253-8F90-4714-8FBA-806D2E4143A7}" type="parTrans" cxnId="{936DF4E9-DAFD-4041-A1AA-367641700981}">
      <dgm:prSet/>
      <dgm:spPr/>
      <dgm:t>
        <a:bodyPr/>
        <a:lstStyle/>
        <a:p>
          <a:endParaRPr lang="fr-FR"/>
        </a:p>
      </dgm:t>
    </dgm:pt>
    <dgm:pt modelId="{E7611AD7-C8C0-4056-AC9A-A0CDEB8233C9}" type="sibTrans" cxnId="{936DF4E9-DAFD-4041-A1AA-367641700981}">
      <dgm:prSet/>
      <dgm:spPr/>
      <dgm:t>
        <a:bodyPr/>
        <a:lstStyle/>
        <a:p>
          <a:endParaRPr lang="fr-FR"/>
        </a:p>
      </dgm:t>
    </dgm:pt>
    <dgm:pt modelId="{2D2196CE-32C1-4770-BA15-4E6208294CA5}">
      <dgm:prSet phldrT="[Texte]" custT="1"/>
      <dgm:spPr/>
      <dgm:t>
        <a:bodyPr/>
        <a:lstStyle/>
        <a:p>
          <a:r>
            <a:rPr lang="fr-FR" sz="1200" dirty="0" smtClean="0"/>
            <a:t>Activités spécifiques en physique chimie</a:t>
          </a:r>
          <a:endParaRPr lang="fr-FR" sz="1200" dirty="0"/>
        </a:p>
      </dgm:t>
    </dgm:pt>
    <dgm:pt modelId="{E4E8D238-D012-4063-B1A6-6072C3363DC6}" type="sibTrans" cxnId="{F7FC6DA8-8306-4A55-A853-3489C3B6962B}">
      <dgm:prSet/>
      <dgm:spPr/>
      <dgm:t>
        <a:bodyPr/>
        <a:lstStyle/>
        <a:p>
          <a:endParaRPr lang="fr-FR"/>
        </a:p>
      </dgm:t>
    </dgm:pt>
    <dgm:pt modelId="{C193ABA6-7D79-4452-9B18-DF49781899DD}" type="parTrans" cxnId="{F7FC6DA8-8306-4A55-A853-3489C3B6962B}">
      <dgm:prSet/>
      <dgm:spPr/>
      <dgm:t>
        <a:bodyPr/>
        <a:lstStyle/>
        <a:p>
          <a:endParaRPr lang="fr-FR"/>
        </a:p>
      </dgm:t>
    </dgm:pt>
    <dgm:pt modelId="{1430FC3C-0F27-478D-850B-E7D1929563FA}" type="pres">
      <dgm:prSet presAssocID="{1CFC8223-BE00-43D6-A283-71459EAEEB00}" presName="composite" presStyleCnt="0">
        <dgm:presLayoutVars>
          <dgm:chMax val="3"/>
          <dgm:animLvl val="lvl"/>
          <dgm:resizeHandles val="exact"/>
        </dgm:presLayoutVars>
      </dgm:prSet>
      <dgm:spPr/>
      <dgm:t>
        <a:bodyPr/>
        <a:lstStyle/>
        <a:p>
          <a:endParaRPr lang="fr-FR"/>
        </a:p>
      </dgm:t>
    </dgm:pt>
    <dgm:pt modelId="{4D8AFA8B-E14B-4EFB-AA12-2DCD02624D2B}" type="pres">
      <dgm:prSet presAssocID="{A3D535B5-3A2A-4A01-A40F-9978B9A893A0}" presName="gear1" presStyleLbl="node1" presStyleIdx="0" presStyleCnt="3" custScaleX="107557" custScaleY="105382" custLinFactNeighborX="-1632" custLinFactNeighborY="3652">
        <dgm:presLayoutVars>
          <dgm:chMax val="1"/>
          <dgm:bulletEnabled val="1"/>
        </dgm:presLayoutVars>
      </dgm:prSet>
      <dgm:spPr/>
      <dgm:t>
        <a:bodyPr/>
        <a:lstStyle/>
        <a:p>
          <a:endParaRPr lang="fr-FR"/>
        </a:p>
      </dgm:t>
    </dgm:pt>
    <dgm:pt modelId="{53DAB2D2-ADF3-497D-8118-68434584228F}" type="pres">
      <dgm:prSet presAssocID="{A3D535B5-3A2A-4A01-A40F-9978B9A893A0}" presName="gear1srcNode" presStyleLbl="node1" presStyleIdx="0" presStyleCnt="3"/>
      <dgm:spPr/>
      <dgm:t>
        <a:bodyPr/>
        <a:lstStyle/>
        <a:p>
          <a:endParaRPr lang="fr-FR"/>
        </a:p>
      </dgm:t>
    </dgm:pt>
    <dgm:pt modelId="{715A51D2-65BA-4659-9853-3974C27357FC}" type="pres">
      <dgm:prSet presAssocID="{A3D535B5-3A2A-4A01-A40F-9978B9A893A0}" presName="gear1dstNode" presStyleLbl="node1" presStyleIdx="0" presStyleCnt="3"/>
      <dgm:spPr/>
      <dgm:t>
        <a:bodyPr/>
        <a:lstStyle/>
        <a:p>
          <a:endParaRPr lang="fr-FR"/>
        </a:p>
      </dgm:t>
    </dgm:pt>
    <dgm:pt modelId="{651C618D-407A-4365-A9E8-C4B51F94894B}" type="pres">
      <dgm:prSet presAssocID="{C01DDDC4-DEE4-4ECF-83F1-DDB031EDEC3E}" presName="gear2" presStyleLbl="node1" presStyleIdx="1" presStyleCnt="3" custScaleX="131973" custScaleY="129200" custLinFactNeighborX="-2974" custLinFactNeighborY="-8860">
        <dgm:presLayoutVars>
          <dgm:chMax val="1"/>
          <dgm:bulletEnabled val="1"/>
        </dgm:presLayoutVars>
      </dgm:prSet>
      <dgm:spPr/>
      <dgm:t>
        <a:bodyPr/>
        <a:lstStyle/>
        <a:p>
          <a:endParaRPr lang="fr-FR"/>
        </a:p>
      </dgm:t>
    </dgm:pt>
    <dgm:pt modelId="{2ED98766-3B9A-4361-AAA3-A621CAEE697E}" type="pres">
      <dgm:prSet presAssocID="{C01DDDC4-DEE4-4ECF-83F1-DDB031EDEC3E}" presName="gear2srcNode" presStyleLbl="node1" presStyleIdx="1" presStyleCnt="3"/>
      <dgm:spPr/>
      <dgm:t>
        <a:bodyPr/>
        <a:lstStyle/>
        <a:p>
          <a:endParaRPr lang="fr-FR"/>
        </a:p>
      </dgm:t>
    </dgm:pt>
    <dgm:pt modelId="{AF0905A5-80E4-468F-96C7-EF0D97C4BCAE}" type="pres">
      <dgm:prSet presAssocID="{C01DDDC4-DEE4-4ECF-83F1-DDB031EDEC3E}" presName="gear2dstNode" presStyleLbl="node1" presStyleIdx="1" presStyleCnt="3"/>
      <dgm:spPr/>
      <dgm:t>
        <a:bodyPr/>
        <a:lstStyle/>
        <a:p>
          <a:endParaRPr lang="fr-FR"/>
        </a:p>
      </dgm:t>
    </dgm:pt>
    <dgm:pt modelId="{D5E361EB-10F8-4F26-9092-518FE3EAEFFF}" type="pres">
      <dgm:prSet presAssocID="{2D2196CE-32C1-4770-BA15-4E6208294CA5}" presName="gear3" presStyleLbl="node1" presStyleIdx="2" presStyleCnt="3" custScaleX="108327" custScaleY="107798" custLinFactNeighborX="45222" custLinFactNeighborY="10874"/>
      <dgm:spPr/>
      <dgm:t>
        <a:bodyPr/>
        <a:lstStyle/>
        <a:p>
          <a:endParaRPr lang="fr-FR"/>
        </a:p>
      </dgm:t>
    </dgm:pt>
    <dgm:pt modelId="{C5C90341-F38A-413A-8040-FBA2D3E38B58}" type="pres">
      <dgm:prSet presAssocID="{2D2196CE-32C1-4770-BA15-4E6208294CA5}" presName="gear3tx" presStyleLbl="node1" presStyleIdx="2" presStyleCnt="3">
        <dgm:presLayoutVars>
          <dgm:chMax val="1"/>
          <dgm:bulletEnabled val="1"/>
        </dgm:presLayoutVars>
      </dgm:prSet>
      <dgm:spPr/>
      <dgm:t>
        <a:bodyPr/>
        <a:lstStyle/>
        <a:p>
          <a:endParaRPr lang="fr-FR"/>
        </a:p>
      </dgm:t>
    </dgm:pt>
    <dgm:pt modelId="{A9285ABA-F106-41E0-8D13-A8E4CFE1EA93}" type="pres">
      <dgm:prSet presAssocID="{2D2196CE-32C1-4770-BA15-4E6208294CA5}" presName="gear3srcNode" presStyleLbl="node1" presStyleIdx="2" presStyleCnt="3"/>
      <dgm:spPr/>
      <dgm:t>
        <a:bodyPr/>
        <a:lstStyle/>
        <a:p>
          <a:endParaRPr lang="fr-FR"/>
        </a:p>
      </dgm:t>
    </dgm:pt>
    <dgm:pt modelId="{EA24C77B-51CD-4FF4-8135-10E8F2EAA17E}" type="pres">
      <dgm:prSet presAssocID="{2D2196CE-32C1-4770-BA15-4E6208294CA5}" presName="gear3dstNode" presStyleLbl="node1" presStyleIdx="2" presStyleCnt="3"/>
      <dgm:spPr/>
      <dgm:t>
        <a:bodyPr/>
        <a:lstStyle/>
        <a:p>
          <a:endParaRPr lang="fr-FR"/>
        </a:p>
      </dgm:t>
    </dgm:pt>
    <dgm:pt modelId="{F0C048AF-AED9-47B9-8E94-D6CDDAD6ECAE}" type="pres">
      <dgm:prSet presAssocID="{93997A49-C202-4EF4-A196-387D77CEC565}" presName="connector1" presStyleLbl="sibTrans2D1" presStyleIdx="0" presStyleCnt="3" custAng="2638606"/>
      <dgm:spPr/>
      <dgm:t>
        <a:bodyPr/>
        <a:lstStyle/>
        <a:p>
          <a:endParaRPr lang="fr-FR"/>
        </a:p>
      </dgm:t>
    </dgm:pt>
    <dgm:pt modelId="{94231180-B8E5-4C51-A86B-0B8E57B2E845}" type="pres">
      <dgm:prSet presAssocID="{E7611AD7-C8C0-4056-AC9A-A0CDEB8233C9}" presName="connector2" presStyleLbl="sibTrans2D1" presStyleIdx="1" presStyleCnt="3"/>
      <dgm:spPr/>
      <dgm:t>
        <a:bodyPr/>
        <a:lstStyle/>
        <a:p>
          <a:endParaRPr lang="fr-FR"/>
        </a:p>
      </dgm:t>
    </dgm:pt>
    <dgm:pt modelId="{FF61C5C6-385C-4819-A989-073636533C97}" type="pres">
      <dgm:prSet presAssocID="{E4E8D238-D012-4063-B1A6-6072C3363DC6}" presName="connector3" presStyleLbl="sibTrans2D1" presStyleIdx="2" presStyleCnt="3" custAng="4154667" custLinFactNeighborX="38173" custLinFactNeighborY="13981"/>
      <dgm:spPr/>
      <dgm:t>
        <a:bodyPr/>
        <a:lstStyle/>
        <a:p>
          <a:endParaRPr lang="fr-FR"/>
        </a:p>
      </dgm:t>
    </dgm:pt>
  </dgm:ptLst>
  <dgm:cxnLst>
    <dgm:cxn modelId="{A2A05A13-2BC6-4FBB-BB11-D3D9A4D3D4E4}" type="presOf" srcId="{2D2196CE-32C1-4770-BA15-4E6208294CA5}" destId="{D5E361EB-10F8-4F26-9092-518FE3EAEFFF}" srcOrd="0" destOrd="0" presId="urn:microsoft.com/office/officeart/2005/8/layout/gear1"/>
    <dgm:cxn modelId="{9533EBFE-3B86-4A44-8900-6BC937F5155A}" type="presOf" srcId="{A3D535B5-3A2A-4A01-A40F-9978B9A893A0}" destId="{4D8AFA8B-E14B-4EFB-AA12-2DCD02624D2B}" srcOrd="0" destOrd="0" presId="urn:microsoft.com/office/officeart/2005/8/layout/gear1"/>
    <dgm:cxn modelId="{AA9AC679-F1EC-4CD2-B340-22634155979D}" type="presOf" srcId="{A3D535B5-3A2A-4A01-A40F-9978B9A893A0}" destId="{715A51D2-65BA-4659-9853-3974C27357FC}" srcOrd="2" destOrd="0" presId="urn:microsoft.com/office/officeart/2005/8/layout/gear1"/>
    <dgm:cxn modelId="{F7FC6DA8-8306-4A55-A853-3489C3B6962B}" srcId="{1CFC8223-BE00-43D6-A283-71459EAEEB00}" destId="{2D2196CE-32C1-4770-BA15-4E6208294CA5}" srcOrd="2" destOrd="0" parTransId="{C193ABA6-7D79-4452-9B18-DF49781899DD}" sibTransId="{E4E8D238-D012-4063-B1A6-6072C3363DC6}"/>
    <dgm:cxn modelId="{C9463140-FA3A-419E-A340-C71C175591EE}" type="presOf" srcId="{1CFC8223-BE00-43D6-A283-71459EAEEB00}" destId="{1430FC3C-0F27-478D-850B-E7D1929563FA}" srcOrd="0" destOrd="0" presId="urn:microsoft.com/office/officeart/2005/8/layout/gear1"/>
    <dgm:cxn modelId="{B7E50FCE-F5AC-4947-961D-E7FF2085FF7E}" type="presOf" srcId="{C01DDDC4-DEE4-4ECF-83F1-DDB031EDEC3E}" destId="{2ED98766-3B9A-4361-AAA3-A621CAEE697E}" srcOrd="1" destOrd="0" presId="urn:microsoft.com/office/officeart/2005/8/layout/gear1"/>
    <dgm:cxn modelId="{EB94FE31-CC19-4304-805B-B0DDE0E4928E}" type="presOf" srcId="{2D2196CE-32C1-4770-BA15-4E6208294CA5}" destId="{C5C90341-F38A-413A-8040-FBA2D3E38B58}" srcOrd="1" destOrd="0" presId="urn:microsoft.com/office/officeart/2005/8/layout/gear1"/>
    <dgm:cxn modelId="{0A8FF86C-762A-4EC7-B34B-4BBF94F7BB00}" type="presOf" srcId="{2D2196CE-32C1-4770-BA15-4E6208294CA5}" destId="{A9285ABA-F106-41E0-8D13-A8E4CFE1EA93}" srcOrd="2" destOrd="0" presId="urn:microsoft.com/office/officeart/2005/8/layout/gear1"/>
    <dgm:cxn modelId="{8AF4D5BA-D307-4CED-9071-6F30D759CC39}" srcId="{1CFC8223-BE00-43D6-A283-71459EAEEB00}" destId="{A3D535B5-3A2A-4A01-A40F-9978B9A893A0}" srcOrd="0" destOrd="0" parTransId="{2D21A48A-4941-4184-83A5-EE40CA6D5529}" sibTransId="{93997A49-C202-4EF4-A196-387D77CEC565}"/>
    <dgm:cxn modelId="{2B678631-256D-4092-86BC-DDEC8C8F0CD6}" type="presOf" srcId="{C01DDDC4-DEE4-4ECF-83F1-DDB031EDEC3E}" destId="{AF0905A5-80E4-468F-96C7-EF0D97C4BCAE}" srcOrd="2" destOrd="0" presId="urn:microsoft.com/office/officeart/2005/8/layout/gear1"/>
    <dgm:cxn modelId="{16366B6E-B457-488D-99BB-5B853C40D2CE}" type="presOf" srcId="{E7611AD7-C8C0-4056-AC9A-A0CDEB8233C9}" destId="{94231180-B8E5-4C51-A86B-0B8E57B2E845}" srcOrd="0" destOrd="0" presId="urn:microsoft.com/office/officeart/2005/8/layout/gear1"/>
    <dgm:cxn modelId="{FE3E1076-3683-4E62-8FE5-F443202001F4}" type="presOf" srcId="{A3D535B5-3A2A-4A01-A40F-9978B9A893A0}" destId="{53DAB2D2-ADF3-497D-8118-68434584228F}" srcOrd="1" destOrd="0" presId="urn:microsoft.com/office/officeart/2005/8/layout/gear1"/>
    <dgm:cxn modelId="{39832C03-E463-4C38-8617-C621390213A3}" type="presOf" srcId="{C01DDDC4-DEE4-4ECF-83F1-DDB031EDEC3E}" destId="{651C618D-407A-4365-A9E8-C4B51F94894B}" srcOrd="0" destOrd="0" presId="urn:microsoft.com/office/officeart/2005/8/layout/gear1"/>
    <dgm:cxn modelId="{000E690C-4089-464F-BE19-02F2E94EC623}" type="presOf" srcId="{93997A49-C202-4EF4-A196-387D77CEC565}" destId="{F0C048AF-AED9-47B9-8E94-D6CDDAD6ECAE}" srcOrd="0" destOrd="0" presId="urn:microsoft.com/office/officeart/2005/8/layout/gear1"/>
    <dgm:cxn modelId="{FAA47741-8DBE-466A-97A1-95C0AC608AAD}" type="presOf" srcId="{2D2196CE-32C1-4770-BA15-4E6208294CA5}" destId="{EA24C77B-51CD-4FF4-8135-10E8F2EAA17E}" srcOrd="3" destOrd="0" presId="urn:microsoft.com/office/officeart/2005/8/layout/gear1"/>
    <dgm:cxn modelId="{936DF4E9-DAFD-4041-A1AA-367641700981}" srcId="{1CFC8223-BE00-43D6-A283-71459EAEEB00}" destId="{C01DDDC4-DEE4-4ECF-83F1-DDB031EDEC3E}" srcOrd="1" destOrd="0" parTransId="{AD6DD253-8F90-4714-8FBA-806D2E4143A7}" sibTransId="{E7611AD7-C8C0-4056-AC9A-A0CDEB8233C9}"/>
    <dgm:cxn modelId="{E8AA033E-6774-4313-8957-BC9109E93C36}" type="presOf" srcId="{E4E8D238-D012-4063-B1A6-6072C3363DC6}" destId="{FF61C5C6-385C-4819-A989-073636533C97}" srcOrd="0" destOrd="0" presId="urn:microsoft.com/office/officeart/2005/8/layout/gear1"/>
    <dgm:cxn modelId="{B2F759B9-C7A2-4402-B879-908A3D024EAA}" type="presParOf" srcId="{1430FC3C-0F27-478D-850B-E7D1929563FA}" destId="{4D8AFA8B-E14B-4EFB-AA12-2DCD02624D2B}" srcOrd="0" destOrd="0" presId="urn:microsoft.com/office/officeart/2005/8/layout/gear1"/>
    <dgm:cxn modelId="{3F81D485-0533-4D26-8594-3217B27A3F5D}" type="presParOf" srcId="{1430FC3C-0F27-478D-850B-E7D1929563FA}" destId="{53DAB2D2-ADF3-497D-8118-68434584228F}" srcOrd="1" destOrd="0" presId="urn:microsoft.com/office/officeart/2005/8/layout/gear1"/>
    <dgm:cxn modelId="{8B2E78D1-E488-4966-8080-709D23D1B3DF}" type="presParOf" srcId="{1430FC3C-0F27-478D-850B-E7D1929563FA}" destId="{715A51D2-65BA-4659-9853-3974C27357FC}" srcOrd="2" destOrd="0" presId="urn:microsoft.com/office/officeart/2005/8/layout/gear1"/>
    <dgm:cxn modelId="{F662DFBC-7376-4987-9D0D-AC1F495E1A0D}" type="presParOf" srcId="{1430FC3C-0F27-478D-850B-E7D1929563FA}" destId="{651C618D-407A-4365-A9E8-C4B51F94894B}" srcOrd="3" destOrd="0" presId="urn:microsoft.com/office/officeart/2005/8/layout/gear1"/>
    <dgm:cxn modelId="{6040C2E3-3F3E-45DD-AED1-EA7793B210EB}" type="presParOf" srcId="{1430FC3C-0F27-478D-850B-E7D1929563FA}" destId="{2ED98766-3B9A-4361-AAA3-A621CAEE697E}" srcOrd="4" destOrd="0" presId="urn:microsoft.com/office/officeart/2005/8/layout/gear1"/>
    <dgm:cxn modelId="{2E98568B-E9A6-4BB4-B36D-6140F9114A4A}" type="presParOf" srcId="{1430FC3C-0F27-478D-850B-E7D1929563FA}" destId="{AF0905A5-80E4-468F-96C7-EF0D97C4BCAE}" srcOrd="5" destOrd="0" presId="urn:microsoft.com/office/officeart/2005/8/layout/gear1"/>
    <dgm:cxn modelId="{D3C21A7A-D2CD-4188-AD80-D590848E53B4}" type="presParOf" srcId="{1430FC3C-0F27-478D-850B-E7D1929563FA}" destId="{D5E361EB-10F8-4F26-9092-518FE3EAEFFF}" srcOrd="6" destOrd="0" presId="urn:microsoft.com/office/officeart/2005/8/layout/gear1"/>
    <dgm:cxn modelId="{A8785620-22A0-43E3-9C17-3AE7E074B9A8}" type="presParOf" srcId="{1430FC3C-0F27-478D-850B-E7D1929563FA}" destId="{C5C90341-F38A-413A-8040-FBA2D3E38B58}" srcOrd="7" destOrd="0" presId="urn:microsoft.com/office/officeart/2005/8/layout/gear1"/>
    <dgm:cxn modelId="{2C2F7CD9-47F9-47ED-9751-EDF04AE58072}" type="presParOf" srcId="{1430FC3C-0F27-478D-850B-E7D1929563FA}" destId="{A9285ABA-F106-41E0-8D13-A8E4CFE1EA93}" srcOrd="8" destOrd="0" presId="urn:microsoft.com/office/officeart/2005/8/layout/gear1"/>
    <dgm:cxn modelId="{7A6F493D-0E68-41B1-8CF5-B08C7791C859}" type="presParOf" srcId="{1430FC3C-0F27-478D-850B-E7D1929563FA}" destId="{EA24C77B-51CD-4FF4-8135-10E8F2EAA17E}" srcOrd="9" destOrd="0" presId="urn:microsoft.com/office/officeart/2005/8/layout/gear1"/>
    <dgm:cxn modelId="{FBF6DDB5-1DB6-4C7C-9BE3-012E2EC8EC01}" type="presParOf" srcId="{1430FC3C-0F27-478D-850B-E7D1929563FA}" destId="{F0C048AF-AED9-47B9-8E94-D6CDDAD6ECAE}" srcOrd="10" destOrd="0" presId="urn:microsoft.com/office/officeart/2005/8/layout/gear1"/>
    <dgm:cxn modelId="{E42267DF-E93A-4F86-A541-07D810C02057}" type="presParOf" srcId="{1430FC3C-0F27-478D-850B-E7D1929563FA}" destId="{94231180-B8E5-4C51-A86B-0B8E57B2E845}" srcOrd="11" destOrd="0" presId="urn:microsoft.com/office/officeart/2005/8/layout/gear1"/>
    <dgm:cxn modelId="{C2F742DD-3402-4458-A94B-D6CAE007AA88}" type="presParOf" srcId="{1430FC3C-0F27-478D-850B-E7D1929563FA}" destId="{FF61C5C6-385C-4819-A989-073636533C9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C1183-E3D3-43C8-B793-E2014A2D4A66}">
      <dsp:nvSpPr>
        <dsp:cNvPr id="0" name=""/>
        <dsp:cNvSpPr/>
      </dsp:nvSpPr>
      <dsp:spPr>
        <a:xfrm>
          <a:off x="1772675" y="0"/>
          <a:ext cx="2006299" cy="200660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311FF-6E63-4CC2-B9B6-07C245E20D60}">
      <dsp:nvSpPr>
        <dsp:cNvPr id="0" name=""/>
        <dsp:cNvSpPr/>
      </dsp:nvSpPr>
      <dsp:spPr>
        <a:xfrm>
          <a:off x="1586671" y="1846385"/>
          <a:ext cx="1114861" cy="55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Activités </a:t>
          </a:r>
          <a:r>
            <a:rPr lang="fr-FR" sz="1600" b="1" kern="1200" dirty="0" smtClean="0"/>
            <a:t>spécifiques</a:t>
          </a:r>
          <a:endParaRPr lang="fr-FR" sz="1400" b="1" kern="1200" dirty="0" smtClean="0"/>
        </a:p>
        <a:p>
          <a:pPr lvl="0" algn="ctr" defTabSz="622300">
            <a:lnSpc>
              <a:spcPct val="90000"/>
            </a:lnSpc>
            <a:spcBef>
              <a:spcPct val="0"/>
            </a:spcBef>
            <a:spcAft>
              <a:spcPct val="35000"/>
            </a:spcAft>
          </a:pPr>
          <a:r>
            <a:rPr lang="fr-FR" sz="1400" b="1" kern="1200" dirty="0" smtClean="0"/>
            <a:t>Physique chimie</a:t>
          </a:r>
          <a:endParaRPr lang="fr-FR" sz="1400" b="1" kern="1200" dirty="0"/>
        </a:p>
      </dsp:txBody>
      <dsp:txXfrm>
        <a:off x="1586671" y="1846385"/>
        <a:ext cx="1114861" cy="557297"/>
      </dsp:txXfrm>
    </dsp:sp>
    <dsp:sp modelId="{8F6E9157-5069-495F-8B9E-6FD15E0D3FEA}">
      <dsp:nvSpPr>
        <dsp:cNvPr id="0" name=""/>
        <dsp:cNvSpPr/>
      </dsp:nvSpPr>
      <dsp:spPr>
        <a:xfrm>
          <a:off x="1215432" y="1152943"/>
          <a:ext cx="2006299" cy="200660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1F961-81B8-4F46-8770-69F6334CE28E}">
      <dsp:nvSpPr>
        <dsp:cNvPr id="0" name=""/>
        <dsp:cNvSpPr/>
      </dsp:nvSpPr>
      <dsp:spPr>
        <a:xfrm>
          <a:off x="2139025" y="2762592"/>
          <a:ext cx="1191832" cy="940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Activités coordonnées</a:t>
          </a:r>
        </a:p>
        <a:p>
          <a:pPr lvl="0" algn="ctr" defTabSz="622300">
            <a:lnSpc>
              <a:spcPct val="90000"/>
            </a:lnSpc>
            <a:spcBef>
              <a:spcPct val="0"/>
            </a:spcBef>
            <a:spcAft>
              <a:spcPct val="35000"/>
            </a:spcAft>
          </a:pPr>
          <a:r>
            <a:rPr lang="fr-FR" sz="1400" b="1" kern="1200" dirty="0" smtClean="0"/>
            <a:t>et/ou </a:t>
          </a:r>
          <a:r>
            <a:rPr lang="fr-FR" sz="1400" b="1" kern="1200" dirty="0" err="1" smtClean="0"/>
            <a:t>co</a:t>
          </a:r>
          <a:r>
            <a:rPr lang="fr-FR" sz="1400" b="1" kern="1200" dirty="0" smtClean="0"/>
            <a:t>-construites</a:t>
          </a:r>
        </a:p>
      </dsp:txBody>
      <dsp:txXfrm>
        <a:off x="2139025" y="2762592"/>
        <a:ext cx="1191832" cy="940551"/>
      </dsp:txXfrm>
    </dsp:sp>
    <dsp:sp modelId="{DEB06913-DA3E-4B30-93CF-2B85057DF45A}">
      <dsp:nvSpPr>
        <dsp:cNvPr id="0" name=""/>
        <dsp:cNvSpPr/>
      </dsp:nvSpPr>
      <dsp:spPr>
        <a:xfrm>
          <a:off x="1915470" y="2443856"/>
          <a:ext cx="1723721" cy="172441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2E4FD-723F-4E52-8A4E-4D30C34E545D}">
      <dsp:nvSpPr>
        <dsp:cNvPr id="0" name=""/>
        <dsp:cNvSpPr/>
      </dsp:nvSpPr>
      <dsp:spPr>
        <a:xfrm>
          <a:off x="2177509" y="594487"/>
          <a:ext cx="1114861" cy="55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t>Activités spécifiques</a:t>
          </a:r>
        </a:p>
        <a:p>
          <a:pPr lvl="0" algn="ctr" defTabSz="711200">
            <a:lnSpc>
              <a:spcPct val="90000"/>
            </a:lnSpc>
            <a:spcBef>
              <a:spcPct val="0"/>
            </a:spcBef>
            <a:spcAft>
              <a:spcPct val="35000"/>
            </a:spcAft>
          </a:pPr>
          <a:r>
            <a:rPr lang="fr-FR" sz="1600" b="1" kern="1200" dirty="0" smtClean="0"/>
            <a:t>STI</a:t>
          </a:r>
          <a:endParaRPr lang="fr-FR" sz="1600" b="1" kern="1200" dirty="0"/>
        </a:p>
      </dsp:txBody>
      <dsp:txXfrm>
        <a:off x="2177509" y="594487"/>
        <a:ext cx="1114861" cy="557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AFA8B-E14B-4EFB-AA12-2DCD02624D2B}">
      <dsp:nvSpPr>
        <dsp:cNvPr id="0" name=""/>
        <dsp:cNvSpPr/>
      </dsp:nvSpPr>
      <dsp:spPr>
        <a:xfrm>
          <a:off x="2427305" y="1611704"/>
          <a:ext cx="2180968" cy="213686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Activités « communes » aux deux disciplines</a:t>
          </a:r>
          <a:endParaRPr lang="fr-FR" sz="1800" kern="1200" dirty="0"/>
        </a:p>
      </dsp:txBody>
      <dsp:txXfrm>
        <a:off x="2862480" y="2112254"/>
        <a:ext cx="1310618" cy="1098393"/>
      </dsp:txXfrm>
    </dsp:sp>
    <dsp:sp modelId="{651C618D-407A-4365-A9E8-C4B51F94894B}">
      <dsp:nvSpPr>
        <dsp:cNvPr id="0" name=""/>
        <dsp:cNvSpPr/>
      </dsp:nvSpPr>
      <dsp:spPr>
        <a:xfrm>
          <a:off x="1077630" y="841020"/>
          <a:ext cx="1946225" cy="190533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t>Activités  spécifiques de maintenance</a:t>
          </a:r>
        </a:p>
      </dsp:txBody>
      <dsp:txXfrm>
        <a:off x="1563247" y="1323592"/>
        <a:ext cx="974991" cy="940187"/>
      </dsp:txXfrm>
    </dsp:sp>
    <dsp:sp modelId="{D5E361EB-10F8-4F26-9092-518FE3EAEFFF}">
      <dsp:nvSpPr>
        <dsp:cNvPr id="0" name=""/>
        <dsp:cNvSpPr/>
      </dsp:nvSpPr>
      <dsp:spPr>
        <a:xfrm rot="20700000">
          <a:off x="2921951" y="307079"/>
          <a:ext cx="1568035" cy="155479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Activités spécifiques en physique chimie</a:t>
          </a:r>
          <a:endParaRPr lang="fr-FR" sz="1200" kern="1200" dirty="0"/>
        </a:p>
      </dsp:txBody>
      <dsp:txXfrm rot="-20700000">
        <a:off x="3266652" y="647306"/>
        <a:ext cx="878632" cy="874342"/>
      </dsp:txXfrm>
    </dsp:sp>
    <dsp:sp modelId="{F0C048AF-AED9-47B9-8E94-D6CDDAD6ECAE}">
      <dsp:nvSpPr>
        <dsp:cNvPr id="0" name=""/>
        <dsp:cNvSpPr/>
      </dsp:nvSpPr>
      <dsp:spPr>
        <a:xfrm rot="2638606">
          <a:off x="2375606" y="1363399"/>
          <a:ext cx="2595498" cy="2595498"/>
        </a:xfrm>
        <a:prstGeom prst="circularArrow">
          <a:avLst>
            <a:gd name="adj1" fmla="val 4687"/>
            <a:gd name="adj2" fmla="val 299029"/>
            <a:gd name="adj3" fmla="val 2502849"/>
            <a:gd name="adj4" fmla="val 1589026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231180-B8E5-4C51-A86B-0B8E57B2E845}">
      <dsp:nvSpPr>
        <dsp:cNvPr id="0" name=""/>
        <dsp:cNvSpPr/>
      </dsp:nvSpPr>
      <dsp:spPr>
        <a:xfrm>
          <a:off x="1096074" y="862867"/>
          <a:ext cx="1885791" cy="188579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61C5C6-385C-4819-A989-073636533C97}">
      <dsp:nvSpPr>
        <dsp:cNvPr id="0" name=""/>
        <dsp:cNvSpPr/>
      </dsp:nvSpPr>
      <dsp:spPr>
        <a:xfrm rot="4154667">
          <a:off x="2625167" y="139542"/>
          <a:ext cx="2033263" cy="203326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compatLnSpc="0"/>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compatLnSpc="0"/>
          <a:lstStyle/>
          <a:p>
            <a:pPr marL="0" marR="0" lvl="0" indent="0" algn="r" rtl="0" hangingPunct="0">
              <a:lnSpc>
                <a:spcPct val="100000"/>
              </a:lnSpc>
              <a:spcBef>
                <a:spcPts val="0"/>
              </a:spcBef>
              <a:spcAft>
                <a:spcPts val="0"/>
              </a:spcAft>
              <a:buNone/>
              <a:tabLst/>
              <a:defRPr sz="1400"/>
            </a:pPr>
            <a:fld id="{B0143116-6651-4095-8707-B7049907C0E4}" type="slidenum">
              <a:rPr/>
              <a:pPr marL="0" marR="0" lvl="0" indent="0" algn="r" rtl="0" hangingPunct="0">
                <a:lnSpc>
                  <a:spcPct val="100000"/>
                </a:lnSpc>
                <a:spcBef>
                  <a:spcPts val="0"/>
                </a:spcBef>
                <a:spcAft>
                  <a:spcPts val="0"/>
                </a:spcAft>
                <a:buNone/>
                <a:tabLst/>
                <a:defRPr sz="1400"/>
              </a:pPr>
              <a:t>‹N°›</a:t>
            </a:fld>
            <a:endParaRPr lang="fr-FR"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2461826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884238" y="812800"/>
            <a:ext cx="5789612" cy="4008438"/>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fr-FR" sz="1400" kern="1200">
                <a:latin typeface="Times New Roman" pitchFamily="18"/>
                <a:ea typeface="Arial Unicode MS" pitchFamily="2"/>
                <a:cs typeface="Tahoma" pitchFamily="2"/>
              </a:defRPr>
            </a:lvl1pPr>
          </a:lstStyle>
          <a:p>
            <a:pPr lvl="0"/>
            <a:fld id="{B098BB39-47B6-4942-9FE2-B81B3D04714B}" type="slidenum">
              <a:rPr/>
              <a:pPr lvl="0"/>
              <a:t>‹N°›</a:t>
            </a:fld>
            <a:endParaRPr lang="fr-FR"/>
          </a:p>
        </p:txBody>
      </p:sp>
    </p:spTree>
    <p:extLst>
      <p:ext uri="{BB962C8B-B14F-4D97-AF65-F5344CB8AC3E}">
        <p14:creationId xmlns:p14="http://schemas.microsoft.com/office/powerpoint/2010/main" val="914016070"/>
      </p:ext>
    </p:extLst>
  </p:cSld>
  <p:clrMap bg1="lt1" tx1="dk1" bg2="lt2" tx2="dk2" accent1="accent1" accent2="accent2" accent3="accent3" accent4="accent4" accent5="accent5" accent6="accent6" hlink="hlink" folHlink="folHlink"/>
  <p:notesStyle>
    <a:lvl1pPr marL="205265" marR="0" indent="-205265" rtl="0" hangingPunct="0">
      <a:tabLst/>
      <a:defRPr lang="fr-FR" sz="1900" b="0" i="0" u="none" strike="noStrike" kern="1200">
        <a:ln>
          <a:noFill/>
        </a:ln>
        <a:latin typeface="Arial" pitchFamily="18"/>
        <a:ea typeface="Microsoft YaHei" pitchFamily="2"/>
        <a:cs typeface="Mangal" pitchFamily="2"/>
      </a:defRPr>
    </a:lvl1pPr>
    <a:lvl2pPr marL="434477" algn="l" defTabSz="868954" rtl="0" eaLnBrk="1" latinLnBrk="0" hangingPunct="1">
      <a:defRPr sz="1100" kern="1200">
        <a:solidFill>
          <a:schemeClr val="tx1"/>
        </a:solidFill>
        <a:latin typeface="+mn-lt"/>
        <a:ea typeface="+mn-ea"/>
        <a:cs typeface="+mn-cs"/>
      </a:defRPr>
    </a:lvl2pPr>
    <a:lvl3pPr marL="868954" algn="l" defTabSz="868954" rtl="0" eaLnBrk="1" latinLnBrk="0" hangingPunct="1">
      <a:defRPr sz="1100" kern="1200">
        <a:solidFill>
          <a:schemeClr val="tx1"/>
        </a:solidFill>
        <a:latin typeface="+mn-lt"/>
        <a:ea typeface="+mn-ea"/>
        <a:cs typeface="+mn-cs"/>
      </a:defRPr>
    </a:lvl3pPr>
    <a:lvl4pPr marL="1303431" algn="l" defTabSz="868954" rtl="0" eaLnBrk="1" latinLnBrk="0" hangingPunct="1">
      <a:defRPr sz="1100" kern="1200">
        <a:solidFill>
          <a:schemeClr val="tx1"/>
        </a:solidFill>
        <a:latin typeface="+mn-lt"/>
        <a:ea typeface="+mn-ea"/>
        <a:cs typeface="+mn-cs"/>
      </a:defRPr>
    </a:lvl4pPr>
    <a:lvl5pPr marL="1737909" algn="l" defTabSz="868954" rtl="0" eaLnBrk="1" latinLnBrk="0" hangingPunct="1">
      <a:defRPr sz="1100" kern="1200">
        <a:solidFill>
          <a:schemeClr val="tx1"/>
        </a:solidFill>
        <a:latin typeface="+mn-lt"/>
        <a:ea typeface="+mn-ea"/>
        <a:cs typeface="+mn-cs"/>
      </a:defRPr>
    </a:lvl5pPr>
    <a:lvl6pPr marL="2172386" algn="l" defTabSz="868954" rtl="0" eaLnBrk="1" latinLnBrk="0" hangingPunct="1">
      <a:defRPr sz="1100" kern="1200">
        <a:solidFill>
          <a:schemeClr val="tx1"/>
        </a:solidFill>
        <a:latin typeface="+mn-lt"/>
        <a:ea typeface="+mn-ea"/>
        <a:cs typeface="+mn-cs"/>
      </a:defRPr>
    </a:lvl6pPr>
    <a:lvl7pPr marL="2606863" algn="l" defTabSz="868954" rtl="0" eaLnBrk="1" latinLnBrk="0" hangingPunct="1">
      <a:defRPr sz="1100" kern="1200">
        <a:solidFill>
          <a:schemeClr val="tx1"/>
        </a:solidFill>
        <a:latin typeface="+mn-lt"/>
        <a:ea typeface="+mn-ea"/>
        <a:cs typeface="+mn-cs"/>
      </a:defRPr>
    </a:lvl7pPr>
    <a:lvl8pPr marL="3041340" algn="l" defTabSz="868954" rtl="0" eaLnBrk="1" latinLnBrk="0" hangingPunct="1">
      <a:defRPr sz="1100" kern="1200">
        <a:solidFill>
          <a:schemeClr val="tx1"/>
        </a:solidFill>
        <a:latin typeface="+mn-lt"/>
        <a:ea typeface="+mn-ea"/>
        <a:cs typeface="+mn-cs"/>
      </a:defRPr>
    </a:lvl8pPr>
    <a:lvl9pPr marL="3475817" algn="l" defTabSz="8689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r>
              <a:rPr lang="fr-FR" dirty="0" smtClean="0"/>
              <a:t>En effet,</a:t>
            </a:r>
            <a:r>
              <a:rPr lang="fr-FR" baseline="0" dirty="0" smtClean="0"/>
              <a:t> lorsque que l’on consulte de des supports d’activités de profs </a:t>
            </a:r>
            <a:r>
              <a:rPr lang="fr-FR" baseline="0" dirty="0" err="1" smtClean="0"/>
              <a:t>sti</a:t>
            </a:r>
            <a:r>
              <a:rPr lang="fr-FR" baseline="0" dirty="0" smtClean="0"/>
              <a:t>, bien souvent la première page s’intitule « Rappels de physique ». Les savoirs y sont présentés en « brut » et ne font pas immédiatement sens pour les étudiants.</a:t>
            </a:r>
          </a:p>
          <a:p>
            <a:r>
              <a:rPr lang="fr-FR" baseline="0" dirty="0" smtClean="0"/>
              <a:t>Se pose alors la question de la légitimé du professeur de SPH</a:t>
            </a:r>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r>
              <a:rPr lang="fr-FR" dirty="0" smtClean="0"/>
              <a:t>A mettre à la fin…….initiative….</a:t>
            </a:r>
          </a:p>
          <a:p>
            <a:r>
              <a:rPr lang="fr-FR" strike="sngStrike" dirty="0" smtClean="0"/>
              <a:t>Evidemment il</a:t>
            </a:r>
            <a:r>
              <a:rPr lang="fr-FR" strike="sngStrike" baseline="0" dirty="0" smtClean="0"/>
              <a:t> s’agissait des étudiants</a:t>
            </a:r>
            <a:r>
              <a:rPr lang="fr-FR" baseline="0" dirty="0" smtClean="0"/>
              <a:t>.</a:t>
            </a:r>
          </a:p>
          <a:p>
            <a:r>
              <a:rPr lang="fr-FR" baseline="0" dirty="0" smtClean="0"/>
              <a:t>Il s’agit d’initier une réflexion pédagogique entre les enseignants..</a:t>
            </a:r>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les activités de PC peuvent</a:t>
            </a:r>
            <a:r>
              <a:rPr lang="fr-FR" baseline="0" dirty="0" smtClean="0"/>
              <a:t> être proposées aux élèves dans la </a:t>
            </a:r>
            <a:r>
              <a:rPr lang="fr-FR" dirty="0" smtClean="0"/>
              <a:t> entre les disc</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12</a:t>
            </a:fld>
            <a:endParaRPr lang="fr-FR"/>
          </a:p>
        </p:txBody>
      </p:sp>
    </p:spTree>
    <p:extLst>
      <p:ext uri="{BB962C8B-B14F-4D97-AF65-F5344CB8AC3E}">
        <p14:creationId xmlns:p14="http://schemas.microsoft.com/office/powerpoint/2010/main" val="163981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Le CCF …document repères,</a:t>
            </a:r>
            <a:r>
              <a:rPr lang="fr-FR" baseline="0" dirty="0" smtClean="0"/>
              <a:t> exemples de </a:t>
            </a:r>
            <a:r>
              <a:rPr lang="fr-FR" baseline="0" dirty="0" err="1" smtClean="0"/>
              <a:t>ccf</a:t>
            </a:r>
            <a:r>
              <a:rPr lang="fr-FR" baseline="0" dirty="0" smtClean="0"/>
              <a:t>, les grilles d’évaluation, les compétences</a:t>
            </a:r>
          </a:p>
          <a:p>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13</a:t>
            </a:fld>
            <a:endParaRPr lang="fr-FR"/>
          </a:p>
        </p:txBody>
      </p:sp>
    </p:spTree>
    <p:extLst>
      <p:ext uri="{BB962C8B-B14F-4D97-AF65-F5344CB8AC3E}">
        <p14:creationId xmlns:p14="http://schemas.microsoft.com/office/powerpoint/2010/main" val="290304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Exemple d’un </a:t>
            </a:r>
            <a:r>
              <a:rPr lang="fr-FR" dirty="0" err="1" smtClean="0"/>
              <a:t>ccf</a:t>
            </a:r>
            <a:r>
              <a:rPr lang="fr-FR" dirty="0" smtClean="0"/>
              <a:t> donné </a:t>
            </a:r>
          </a:p>
          <a:p>
            <a:r>
              <a:rPr lang="fr-FR" dirty="0" smtClean="0"/>
              <a:t>Commentaire être autonome,</a:t>
            </a:r>
            <a:r>
              <a:rPr lang="fr-FR" baseline="0" dirty="0" smtClean="0"/>
              <a:t> faire preuve d’initiative….</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14</a:t>
            </a:fld>
            <a:endParaRPr lang="fr-FR"/>
          </a:p>
        </p:txBody>
      </p:sp>
    </p:spTree>
    <p:extLst>
      <p:ext uri="{BB962C8B-B14F-4D97-AF65-F5344CB8AC3E}">
        <p14:creationId xmlns:p14="http://schemas.microsoft.com/office/powerpoint/2010/main" val="88852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pPr marL="0" indent="0" algn="l" defTabSz="962772" eaLnBrk="0" fontAlgn="base">
              <a:spcBef>
                <a:spcPct val="30000"/>
              </a:spcBef>
              <a:spcAft>
                <a:spcPct val="0"/>
              </a:spcAft>
              <a:defRPr/>
            </a:pPr>
            <a:r>
              <a:rPr lang="fr-FR" dirty="0" smtClean="0"/>
              <a:t>Maxime Aristote</a:t>
            </a:r>
            <a:r>
              <a:rPr lang="fr-FR" baseline="0" dirty="0" smtClean="0"/>
              <a:t> : </a:t>
            </a:r>
            <a:r>
              <a:rPr lang="fr-FR" dirty="0" smtClean="0"/>
              <a:t>«Le tout est plus que la somme de ses parties»</a:t>
            </a:r>
          </a:p>
          <a:p>
            <a:pPr marL="0" indent="0" algn="l" defTabSz="962772" eaLnBrk="0" fontAlgn="base">
              <a:spcBef>
                <a:spcPct val="30000"/>
              </a:spcBef>
              <a:spcAft>
                <a:spcPct val="0"/>
              </a:spcAft>
              <a:defRPr/>
            </a:pPr>
            <a:r>
              <a:rPr lang="fr-FR" dirty="0" smtClean="0"/>
              <a:t>La compétence,</a:t>
            </a:r>
            <a:r>
              <a:rPr lang="fr-FR" baseline="0" dirty="0" smtClean="0"/>
              <a:t> c’est </a:t>
            </a:r>
            <a:r>
              <a:rPr lang="fr-FR" dirty="0" smtClean="0"/>
              <a:t>mobiliser des ressources (savoirs, savoir-faire, savoir être)</a:t>
            </a:r>
            <a:r>
              <a:rPr lang="fr-FR" baseline="0" dirty="0" smtClean="0"/>
              <a:t> pour répondre et résoudre à des situations professionnelles (activités) dans un contexte donné.</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15</a:t>
            </a:fld>
            <a:endParaRPr lang="fr-FR"/>
          </a:p>
        </p:txBody>
      </p:sp>
    </p:spTree>
    <p:extLst>
      <p:ext uri="{BB962C8B-B14F-4D97-AF65-F5344CB8AC3E}">
        <p14:creationId xmlns:p14="http://schemas.microsoft.com/office/powerpoint/2010/main" val="1982931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19</a:t>
            </a:fld>
            <a:endParaRPr lang="fr-FR"/>
          </a:p>
        </p:txBody>
      </p:sp>
    </p:spTree>
    <p:extLst>
      <p:ext uri="{BB962C8B-B14F-4D97-AF65-F5344CB8AC3E}">
        <p14:creationId xmlns:p14="http://schemas.microsoft.com/office/powerpoint/2010/main" val="1327861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pPr marL="0" indent="0" algn="l" defTabSz="962772" eaLnBrk="0" fontAlgn="base">
              <a:spcBef>
                <a:spcPct val="30000"/>
              </a:spcBef>
              <a:spcAft>
                <a:spcPct val="0"/>
              </a:spcAft>
              <a:defRPr/>
            </a:pPr>
            <a:endParaRPr lang="fr-FR" dirty="0"/>
          </a:p>
        </p:txBody>
      </p:sp>
      <p:sp>
        <p:nvSpPr>
          <p:cNvPr id="4" name="Espace réservé du numéro de diapositive 3"/>
          <p:cNvSpPr>
            <a:spLocks noGrp="1"/>
          </p:cNvSpPr>
          <p:nvPr>
            <p:ph type="sldNum" sz="quarter" idx="10"/>
          </p:nvPr>
        </p:nvSpPr>
        <p:spPr/>
        <p:txBody>
          <a:bodyPr/>
          <a:lstStyle/>
          <a:p>
            <a:pPr>
              <a:defRPr/>
            </a:pPr>
            <a:fld id="{EA4777A0-062E-48CE-9E7E-651C5F25F62D}" type="slidenum">
              <a:rPr lang="fr-FR" smtClean="0"/>
              <a:pPr>
                <a:defRPr/>
              </a:pPr>
              <a:t>20</a:t>
            </a:fld>
            <a:endParaRPr lang="fr-FR"/>
          </a:p>
        </p:txBody>
      </p:sp>
    </p:spTree>
    <p:extLst>
      <p:ext uri="{BB962C8B-B14F-4D97-AF65-F5344CB8AC3E}">
        <p14:creationId xmlns:p14="http://schemas.microsoft.com/office/powerpoint/2010/main" val="81026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la démarche</a:t>
            </a:r>
            <a:r>
              <a:rPr lang="fr-FR" baseline="0" dirty="0" smtClean="0"/>
              <a:t> scientifique inclut la démarche expérimentale</a:t>
            </a:r>
          </a:p>
          <a:p>
            <a:r>
              <a:rPr lang="fr-FR" baseline="0" dirty="0" smtClean="0"/>
              <a:t>Je préférerais mettre démarche scientifique…</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3</a:t>
            </a:fld>
            <a:endParaRPr lang="fr-FR"/>
          </a:p>
        </p:txBody>
      </p:sp>
    </p:spTree>
    <p:extLst>
      <p:ext uri="{BB962C8B-B14F-4D97-AF65-F5344CB8AC3E}">
        <p14:creationId xmlns:p14="http://schemas.microsoft.com/office/powerpoint/2010/main" val="410140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r>
              <a:rPr lang="fr-FR" dirty="0" smtClean="0"/>
              <a:t>1</a:t>
            </a:r>
            <a:r>
              <a:rPr lang="fr-FR" baseline="30000" dirty="0" smtClean="0"/>
              <a:t>er</a:t>
            </a:r>
            <a:r>
              <a:rPr lang="fr-FR" dirty="0" smtClean="0"/>
              <a:t> axe : on</a:t>
            </a:r>
            <a:r>
              <a:rPr lang="fr-FR" baseline="0" dirty="0" smtClean="0"/>
              <a:t> forme en SPC et on dit comment on forme à partir du programme.</a:t>
            </a: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L’organisation des enseignements comporte </a:t>
            </a:r>
            <a:r>
              <a:rPr lang="fr-FR" baseline="0" dirty="0" smtClean="0"/>
              <a:t> un </a:t>
            </a:r>
            <a:r>
              <a:rPr lang="fr-FR" dirty="0" smtClean="0"/>
              <a:t>tronc commun de modules, qui donneront</a:t>
            </a:r>
            <a:r>
              <a:rPr lang="fr-FR" baseline="0" dirty="0" smtClean="0"/>
              <a:t> à l’étudiant une culture scientifique « élargie » contribuant à la mobilité  professionnelle d’un technicien (ex : le technicien en maintenance des systèmes éoliens)</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5</a:t>
            </a:fld>
            <a:endParaRPr lang="fr-FR"/>
          </a:p>
        </p:txBody>
      </p:sp>
    </p:spTree>
    <p:extLst>
      <p:ext uri="{BB962C8B-B14F-4D97-AF65-F5344CB8AC3E}">
        <p14:creationId xmlns:p14="http://schemas.microsoft.com/office/powerpoint/2010/main" val="238994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Chaque module des programme de pc est croisé avec des enseignements</a:t>
            </a:r>
            <a:r>
              <a:rPr lang="fr-FR" baseline="0" dirty="0" smtClean="0"/>
              <a:t> technologiques. </a:t>
            </a:r>
          </a:p>
          <a:p>
            <a:r>
              <a:rPr lang="fr-FR" baseline="0" dirty="0" smtClean="0"/>
              <a:t>Cela permet aux professeur de rentrer d’abord sur des concepts, concrétiser son enseignement sur des applications industrielles, sur lesquels il pourra développer les compétences et connaissances.</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6</a:t>
            </a:fld>
            <a:endParaRPr lang="fr-FR"/>
          </a:p>
        </p:txBody>
      </p:sp>
    </p:spTree>
    <p:extLst>
      <p:ext uri="{BB962C8B-B14F-4D97-AF65-F5344CB8AC3E}">
        <p14:creationId xmlns:p14="http://schemas.microsoft.com/office/powerpoint/2010/main" val="360680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Eclairage</a:t>
            </a:r>
            <a:r>
              <a:rPr lang="fr-FR" baseline="0" dirty="0" smtClean="0"/>
              <a:t> sue les enseignement en PC</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7</a:t>
            </a:fld>
            <a:endParaRPr lang="fr-FR"/>
          </a:p>
        </p:txBody>
      </p:sp>
    </p:spTree>
    <p:extLst>
      <p:ext uri="{BB962C8B-B14F-4D97-AF65-F5344CB8AC3E}">
        <p14:creationId xmlns:p14="http://schemas.microsoft.com/office/powerpoint/2010/main" val="359754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sz="2000" dirty="0" smtClean="0">
                <a:latin typeface="Arial" panose="020B0604020202020204" pitchFamily="34" charset="0"/>
                <a:cs typeface="Arial" panose="020B0604020202020204" pitchFamily="34" charset="0"/>
              </a:rPr>
              <a:t>Le contexte peut être :</a:t>
            </a:r>
          </a:p>
          <a:p>
            <a:r>
              <a:rPr lang="fr-FR" sz="2000" dirty="0" smtClean="0">
                <a:latin typeface="Arial" panose="020B0604020202020204" pitchFamily="34" charset="0"/>
                <a:cs typeface="Arial" panose="020B0604020202020204" pitchFamily="34" charset="0"/>
              </a:rPr>
              <a:t>- un système du plateau technologique</a:t>
            </a:r>
          </a:p>
          <a:p>
            <a:r>
              <a:rPr lang="fr-FR" sz="2000" dirty="0" smtClean="0">
                <a:latin typeface="Arial" panose="020B0604020202020204" pitchFamily="34" charset="0"/>
                <a:cs typeface="Arial" panose="020B0604020202020204" pitchFamily="34" charset="0"/>
              </a:rPr>
              <a:t>- une situation professionnelle</a:t>
            </a:r>
          </a:p>
          <a:p>
            <a:pPr marL="0" indent="0">
              <a:buFontTx/>
              <a:buNone/>
            </a:pPr>
            <a:r>
              <a:rPr lang="fr-FR" sz="2000" dirty="0" smtClean="0">
                <a:latin typeface="Arial" panose="020B0604020202020204" pitchFamily="34" charset="0"/>
                <a:cs typeface="Arial" panose="020B0604020202020204" pitchFamily="34" charset="0"/>
              </a:rPr>
              <a:t>- une partie d’un équipement (capteur, transmetteurs…)</a:t>
            </a:r>
          </a:p>
          <a:p>
            <a:pPr marL="342900" indent="-342900">
              <a:buFontTx/>
              <a:buChar char="-"/>
            </a:pPr>
            <a:r>
              <a:rPr lang="fr-FR" sz="2000" baseline="0" dirty="0" smtClean="0">
                <a:latin typeface="Arial" panose="020B0604020202020204" pitchFamily="34" charset="0"/>
                <a:cs typeface="Arial" panose="020B0604020202020204" pitchFamily="34" charset="0"/>
              </a:rPr>
              <a:t>un phénomène physique observé, que l’on cherche à caractériser</a:t>
            </a:r>
          </a:p>
          <a:p>
            <a:pPr marL="0" indent="0">
              <a:buFontTx/>
              <a:buNone/>
            </a:pPr>
            <a:endParaRPr lang="fr-FR" sz="2000" baseline="0" dirty="0" smtClean="0">
              <a:latin typeface="Arial" panose="020B0604020202020204" pitchFamily="34" charset="0"/>
              <a:cs typeface="Arial" panose="020B0604020202020204" pitchFamily="34" charset="0"/>
            </a:endParaRPr>
          </a:p>
          <a:p>
            <a:pPr marL="0" indent="0">
              <a:buFontTx/>
              <a:buNone/>
            </a:pPr>
            <a:r>
              <a:rPr lang="fr-FR" sz="2000" baseline="0" dirty="0" smtClean="0">
                <a:latin typeface="Arial" panose="020B0604020202020204" pitchFamily="34" charset="0"/>
                <a:cs typeface="Arial" panose="020B0604020202020204" pitchFamily="34" charset="0"/>
              </a:rPr>
              <a:t>L’acquisition de connaissances peut s’effectuer à différentes étapes de la démarche; cela dépend du problème étudié et du niveau de maitrise des compétences de l’étudiant. Le plus souvent, c’est dans l’exploitation que l’enseignant structure la connaissance</a:t>
            </a:r>
            <a:endParaRPr lang="fr-FR" sz="2000" dirty="0" smtClean="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8</a:t>
            </a:fld>
            <a:endParaRPr lang="fr-FR"/>
          </a:p>
        </p:txBody>
      </p:sp>
    </p:spTree>
    <p:extLst>
      <p:ext uri="{BB962C8B-B14F-4D97-AF65-F5344CB8AC3E}">
        <p14:creationId xmlns:p14="http://schemas.microsoft.com/office/powerpoint/2010/main" val="295039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Effectivement, cela est proche des démarches </a:t>
            </a:r>
            <a:r>
              <a:rPr lang="fr-FR" dirty="0" err="1" smtClean="0"/>
              <a:t>sti</a:t>
            </a:r>
            <a:r>
              <a:rPr lang="fr-FR" dirty="0" smtClean="0"/>
              <a:t>, mais je pense que sans perdre notre</a:t>
            </a:r>
            <a:r>
              <a:rPr lang="fr-FR" baseline="0" dirty="0" smtClean="0"/>
              <a:t> identité et légitimité la réussite des étudiants sera favorisée par la cohérence des enseignement SPC.</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9</a:t>
            </a:fld>
            <a:endParaRPr lang="fr-FR"/>
          </a:p>
        </p:txBody>
      </p:sp>
    </p:spTree>
    <p:extLst>
      <p:ext uri="{BB962C8B-B14F-4D97-AF65-F5344CB8AC3E}">
        <p14:creationId xmlns:p14="http://schemas.microsoft.com/office/powerpoint/2010/main" val="27181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Les enseignements technologiques font référence aux savoirs de physique chimie incitant à la cohérence et à la concertation des enseignants pour établir des enseignements qui soient en partie coordonnés</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10</a:t>
            </a:fld>
            <a:endParaRPr lang="fr-FR"/>
          </a:p>
        </p:txBody>
      </p:sp>
    </p:spTree>
    <p:extLst>
      <p:ext uri="{BB962C8B-B14F-4D97-AF65-F5344CB8AC3E}">
        <p14:creationId xmlns:p14="http://schemas.microsoft.com/office/powerpoint/2010/main" val="209907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8"/>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1" indent="0" algn="ctr">
              <a:buNone/>
              <a:defRPr>
                <a:solidFill>
                  <a:schemeClr val="tx1">
                    <a:tint val="75000"/>
                  </a:schemeClr>
                </a:solidFill>
              </a:defRPr>
            </a:lvl4pPr>
            <a:lvl5pPr marL="1828627" indent="0" algn="ctr">
              <a:buNone/>
              <a:defRPr>
                <a:solidFill>
                  <a:schemeClr val="tx1">
                    <a:tint val="75000"/>
                  </a:schemeClr>
                </a:solidFill>
              </a:defRPr>
            </a:lvl5pPr>
            <a:lvl6pPr marL="2285784" indent="0" algn="ctr">
              <a:buNone/>
              <a:defRPr>
                <a:solidFill>
                  <a:schemeClr val="tx1">
                    <a:tint val="75000"/>
                  </a:schemeClr>
                </a:solidFill>
              </a:defRPr>
            </a:lvl6pPr>
            <a:lvl7pPr marL="2742941" indent="0" algn="ctr">
              <a:buNone/>
              <a:defRPr>
                <a:solidFill>
                  <a:schemeClr val="tx1">
                    <a:tint val="75000"/>
                  </a:schemeClr>
                </a:solidFill>
              </a:defRPr>
            </a:lvl7pPr>
            <a:lvl8pPr marL="3200098" indent="0" algn="ctr">
              <a:buNone/>
              <a:defRPr>
                <a:solidFill>
                  <a:schemeClr val="tx1">
                    <a:tint val="75000"/>
                  </a:schemeClr>
                </a:solidFill>
              </a:defRPr>
            </a:lvl8pPr>
            <a:lvl9pPr marL="3657255"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lvl="0"/>
            <a:endParaRPr lang="fr-FR"/>
          </a:p>
        </p:txBody>
      </p:sp>
      <p:sp>
        <p:nvSpPr>
          <p:cNvPr id="5" name="Espace réservé du pied de page 4"/>
          <p:cNvSpPr>
            <a:spLocks noGrp="1"/>
          </p:cNvSpPr>
          <p:nvPr>
            <p:ph type="ftr" sz="quarter" idx="11"/>
          </p:nvPr>
        </p:nvSpPr>
        <p:spPr/>
        <p:txBody>
          <a:bodyPr/>
          <a:lstStyle>
            <a:lvl1pPr>
              <a:defRPr/>
            </a:lvl1pPr>
          </a:lstStyle>
          <a:p>
            <a:pPr lvl="0"/>
            <a:endParaRPr lang="fr-FR"/>
          </a:p>
        </p:txBody>
      </p:sp>
      <p:sp>
        <p:nvSpPr>
          <p:cNvPr id="6" name="Espace réservé du numéro de diapositive 5"/>
          <p:cNvSpPr>
            <a:spLocks noGrp="1"/>
          </p:cNvSpPr>
          <p:nvPr>
            <p:ph type="sldNum" sz="quarter" idx="12"/>
          </p:nvPr>
        </p:nvSpPr>
        <p:spPr/>
        <p:txBody>
          <a:bodyPr/>
          <a:lstStyle>
            <a:lvl1pPr>
              <a:defRPr/>
            </a:lvl1pPr>
          </a:lstStyle>
          <a:p>
            <a:pPr lvl="0"/>
            <a:fld id="{D9DA9776-4A65-407F-8072-3A93FB3542BF}"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lvl="0"/>
            <a:endParaRPr lang="fr-FR"/>
          </a:p>
        </p:txBody>
      </p:sp>
      <p:sp>
        <p:nvSpPr>
          <p:cNvPr id="5" name="Espace réservé du pied de page 4"/>
          <p:cNvSpPr>
            <a:spLocks noGrp="1"/>
          </p:cNvSpPr>
          <p:nvPr>
            <p:ph type="ftr" sz="quarter" idx="11"/>
          </p:nvPr>
        </p:nvSpPr>
        <p:spPr/>
        <p:txBody>
          <a:bodyPr/>
          <a:lstStyle>
            <a:lvl1pPr>
              <a:defRPr/>
            </a:lvl1pPr>
          </a:lstStyle>
          <a:p>
            <a:pPr lvl="0"/>
            <a:endParaRPr lang="fr-FR"/>
          </a:p>
        </p:txBody>
      </p:sp>
      <p:sp>
        <p:nvSpPr>
          <p:cNvPr id="6" name="Espace réservé du numéro de diapositive 5"/>
          <p:cNvSpPr>
            <a:spLocks noGrp="1"/>
          </p:cNvSpPr>
          <p:nvPr>
            <p:ph type="sldNum" sz="quarter" idx="12"/>
          </p:nvPr>
        </p:nvSpPr>
        <p:spPr/>
        <p:txBody>
          <a:bodyPr/>
          <a:lstStyle>
            <a:lvl1pPr>
              <a:defRPr/>
            </a:lvl1pPr>
          </a:lstStyle>
          <a:p>
            <a:pPr lvl="0"/>
            <a:fld id="{4D6BEA53-0270-4EF1-B7B8-3C386E358C8A}"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80337" y="274642"/>
            <a:ext cx="2414588"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36577" y="274642"/>
            <a:ext cx="7078663"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lvl="0"/>
            <a:endParaRPr lang="fr-FR"/>
          </a:p>
        </p:txBody>
      </p:sp>
      <p:sp>
        <p:nvSpPr>
          <p:cNvPr id="5" name="Espace réservé du pied de page 4"/>
          <p:cNvSpPr>
            <a:spLocks noGrp="1"/>
          </p:cNvSpPr>
          <p:nvPr>
            <p:ph type="ftr" sz="quarter" idx="11"/>
          </p:nvPr>
        </p:nvSpPr>
        <p:spPr/>
        <p:txBody>
          <a:bodyPr/>
          <a:lstStyle>
            <a:lvl1pPr>
              <a:defRPr/>
            </a:lvl1pPr>
          </a:lstStyle>
          <a:p>
            <a:pPr lvl="0"/>
            <a:endParaRPr lang="fr-FR"/>
          </a:p>
        </p:txBody>
      </p:sp>
      <p:sp>
        <p:nvSpPr>
          <p:cNvPr id="6" name="Espace réservé du numéro de diapositive 5"/>
          <p:cNvSpPr>
            <a:spLocks noGrp="1"/>
          </p:cNvSpPr>
          <p:nvPr>
            <p:ph type="sldNum" sz="quarter" idx="12"/>
          </p:nvPr>
        </p:nvSpPr>
        <p:spPr/>
        <p:txBody>
          <a:bodyPr/>
          <a:lstStyle>
            <a:lvl1pPr>
              <a:defRPr/>
            </a:lvl1pPr>
          </a:lstStyle>
          <a:p>
            <a:pPr lvl="0"/>
            <a:fld id="{32F570F8-5DE0-491E-B4B1-F523B81DF8D4}"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lvl="0"/>
            <a:endParaRPr lang="fr-FR"/>
          </a:p>
        </p:txBody>
      </p:sp>
      <p:sp>
        <p:nvSpPr>
          <p:cNvPr id="5" name="Espace réservé du pied de page 4"/>
          <p:cNvSpPr>
            <a:spLocks noGrp="1"/>
          </p:cNvSpPr>
          <p:nvPr>
            <p:ph type="ftr" sz="quarter" idx="11"/>
          </p:nvPr>
        </p:nvSpPr>
        <p:spPr/>
        <p:txBody>
          <a:bodyPr/>
          <a:lstStyle>
            <a:lvl1pPr>
              <a:defRPr/>
            </a:lvl1pPr>
          </a:lstStyle>
          <a:p>
            <a:pPr lvl="0"/>
            <a:endParaRPr lang="fr-FR"/>
          </a:p>
        </p:txBody>
      </p:sp>
      <p:sp>
        <p:nvSpPr>
          <p:cNvPr id="6" name="Espace réservé du numéro de diapositive 5"/>
          <p:cNvSpPr>
            <a:spLocks noGrp="1"/>
          </p:cNvSpPr>
          <p:nvPr>
            <p:ph type="sldNum" sz="quarter" idx="12"/>
          </p:nvPr>
        </p:nvSpPr>
        <p:spPr/>
        <p:txBody>
          <a:bodyPr/>
          <a:lstStyle>
            <a:lvl1pPr>
              <a:defRPr/>
            </a:lvl1pPr>
          </a:lstStyle>
          <a:p>
            <a:pPr lvl="0"/>
            <a:fld id="{F8776941-83FD-42C0-B802-38AAB93618C7}"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4"/>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157" indent="0">
              <a:buNone/>
              <a:defRPr sz="1800">
                <a:solidFill>
                  <a:schemeClr val="tx1">
                    <a:tint val="75000"/>
                  </a:schemeClr>
                </a:solidFill>
              </a:defRPr>
            </a:lvl2pPr>
            <a:lvl3pPr marL="914314" indent="0">
              <a:buNone/>
              <a:defRPr sz="1600">
                <a:solidFill>
                  <a:schemeClr val="tx1">
                    <a:tint val="75000"/>
                  </a:schemeClr>
                </a:solidFill>
              </a:defRPr>
            </a:lvl3pPr>
            <a:lvl4pPr marL="1371471" indent="0">
              <a:buNone/>
              <a:defRPr sz="1400">
                <a:solidFill>
                  <a:schemeClr val="tx1">
                    <a:tint val="75000"/>
                  </a:schemeClr>
                </a:solidFill>
              </a:defRPr>
            </a:lvl4pPr>
            <a:lvl5pPr marL="1828627" indent="0">
              <a:buNone/>
              <a:defRPr sz="1400">
                <a:solidFill>
                  <a:schemeClr val="tx1">
                    <a:tint val="75000"/>
                  </a:schemeClr>
                </a:solidFill>
              </a:defRPr>
            </a:lvl5pPr>
            <a:lvl6pPr marL="2285784" indent="0">
              <a:buNone/>
              <a:defRPr sz="1400">
                <a:solidFill>
                  <a:schemeClr val="tx1">
                    <a:tint val="75000"/>
                  </a:schemeClr>
                </a:solidFill>
              </a:defRPr>
            </a:lvl6pPr>
            <a:lvl7pPr marL="2742941" indent="0">
              <a:buNone/>
              <a:defRPr sz="1400">
                <a:solidFill>
                  <a:schemeClr val="tx1">
                    <a:tint val="75000"/>
                  </a:schemeClr>
                </a:solidFill>
              </a:defRPr>
            </a:lvl7pPr>
            <a:lvl8pPr marL="3200098" indent="0">
              <a:buNone/>
              <a:defRPr sz="1400">
                <a:solidFill>
                  <a:schemeClr val="tx1">
                    <a:tint val="75000"/>
                  </a:schemeClr>
                </a:solidFill>
              </a:defRPr>
            </a:lvl8pPr>
            <a:lvl9pPr marL="3657255"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lvl="0"/>
            <a:endParaRPr lang="fr-FR"/>
          </a:p>
        </p:txBody>
      </p:sp>
      <p:sp>
        <p:nvSpPr>
          <p:cNvPr id="5" name="Espace réservé du pied de page 4"/>
          <p:cNvSpPr>
            <a:spLocks noGrp="1"/>
          </p:cNvSpPr>
          <p:nvPr>
            <p:ph type="ftr" sz="quarter" idx="11"/>
          </p:nvPr>
        </p:nvSpPr>
        <p:spPr/>
        <p:txBody>
          <a:bodyPr/>
          <a:lstStyle>
            <a:lvl1pPr>
              <a:defRPr/>
            </a:lvl1pPr>
          </a:lstStyle>
          <a:p>
            <a:pPr lvl="0"/>
            <a:endParaRPr lang="fr-FR"/>
          </a:p>
        </p:txBody>
      </p:sp>
      <p:sp>
        <p:nvSpPr>
          <p:cNvPr id="6" name="Espace réservé du numéro de diapositive 5"/>
          <p:cNvSpPr>
            <a:spLocks noGrp="1"/>
          </p:cNvSpPr>
          <p:nvPr>
            <p:ph type="sldNum" sz="quarter" idx="12"/>
          </p:nvPr>
        </p:nvSpPr>
        <p:spPr/>
        <p:txBody>
          <a:bodyPr/>
          <a:lstStyle>
            <a:lvl1pPr>
              <a:defRPr/>
            </a:lvl1pPr>
          </a:lstStyle>
          <a:p>
            <a:pPr lvl="0"/>
            <a:fld id="{576B489A-AC43-4942-9EDA-1ABFE59ABB0E}"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6576"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48301"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lvl="0"/>
            <a:endParaRPr lang="fr-FR"/>
          </a:p>
        </p:txBody>
      </p:sp>
      <p:sp>
        <p:nvSpPr>
          <p:cNvPr id="6" name="Espace réservé du pied de page 4"/>
          <p:cNvSpPr>
            <a:spLocks noGrp="1"/>
          </p:cNvSpPr>
          <p:nvPr>
            <p:ph type="ftr" sz="quarter" idx="11"/>
          </p:nvPr>
        </p:nvSpPr>
        <p:spPr/>
        <p:txBody>
          <a:bodyPr/>
          <a:lstStyle>
            <a:lvl1pPr>
              <a:defRPr/>
            </a:lvl1pPr>
          </a:lstStyle>
          <a:p>
            <a:pPr lvl="0"/>
            <a:endParaRPr lang="fr-FR"/>
          </a:p>
        </p:txBody>
      </p:sp>
      <p:sp>
        <p:nvSpPr>
          <p:cNvPr id="7" name="Espace réservé du numéro de diapositive 5"/>
          <p:cNvSpPr>
            <a:spLocks noGrp="1"/>
          </p:cNvSpPr>
          <p:nvPr>
            <p:ph type="sldNum" sz="quarter" idx="12"/>
          </p:nvPr>
        </p:nvSpPr>
        <p:spPr/>
        <p:txBody>
          <a:bodyPr/>
          <a:lstStyle>
            <a:lvl1pPr>
              <a:defRPr/>
            </a:lvl1pPr>
          </a:lstStyle>
          <a:p>
            <a:pPr lvl="0"/>
            <a:fld id="{71264019-77FF-4EDD-9551-3E7F93000014}"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4"/>
            <a:ext cx="4376870" cy="639762"/>
          </a:xfrm>
        </p:spPr>
        <p:txBody>
          <a:bodyPr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27" indent="0">
              <a:buNone/>
              <a:defRPr sz="1600" b="1"/>
            </a:lvl5pPr>
            <a:lvl6pPr marL="2285784" indent="0">
              <a:buNone/>
              <a:defRPr sz="1600" b="1"/>
            </a:lvl6pPr>
            <a:lvl7pPr marL="2742941" indent="0">
              <a:buNone/>
              <a:defRPr sz="1600" b="1"/>
            </a:lvl7pPr>
            <a:lvl8pPr marL="3200098" indent="0">
              <a:buNone/>
              <a:defRPr sz="1600" b="1"/>
            </a:lvl8pPr>
            <a:lvl9pPr marL="3657255"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3" y="1535114"/>
            <a:ext cx="4378590" cy="639762"/>
          </a:xfrm>
        </p:spPr>
        <p:txBody>
          <a:bodyPr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27" indent="0">
              <a:buNone/>
              <a:defRPr sz="1600" b="1"/>
            </a:lvl5pPr>
            <a:lvl6pPr marL="2285784" indent="0">
              <a:buNone/>
              <a:defRPr sz="1600" b="1"/>
            </a:lvl6pPr>
            <a:lvl7pPr marL="2742941" indent="0">
              <a:buNone/>
              <a:defRPr sz="1600" b="1"/>
            </a:lvl7pPr>
            <a:lvl8pPr marL="3200098" indent="0">
              <a:buNone/>
              <a:defRPr sz="1600" b="1"/>
            </a:lvl8pPr>
            <a:lvl9pPr marL="3657255"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lvl="0"/>
            <a:endParaRPr lang="fr-FR"/>
          </a:p>
        </p:txBody>
      </p:sp>
      <p:sp>
        <p:nvSpPr>
          <p:cNvPr id="8" name="Espace réservé du pied de page 4"/>
          <p:cNvSpPr>
            <a:spLocks noGrp="1"/>
          </p:cNvSpPr>
          <p:nvPr>
            <p:ph type="ftr" sz="quarter" idx="11"/>
          </p:nvPr>
        </p:nvSpPr>
        <p:spPr/>
        <p:txBody>
          <a:bodyPr/>
          <a:lstStyle>
            <a:lvl1pPr>
              <a:defRPr/>
            </a:lvl1pPr>
          </a:lstStyle>
          <a:p>
            <a:pPr lvl="0"/>
            <a:endParaRPr lang="fr-FR"/>
          </a:p>
        </p:txBody>
      </p:sp>
      <p:sp>
        <p:nvSpPr>
          <p:cNvPr id="9" name="Espace réservé du numéro de diapositive 5"/>
          <p:cNvSpPr>
            <a:spLocks noGrp="1"/>
          </p:cNvSpPr>
          <p:nvPr>
            <p:ph type="sldNum" sz="quarter" idx="12"/>
          </p:nvPr>
        </p:nvSpPr>
        <p:spPr/>
        <p:txBody>
          <a:bodyPr/>
          <a:lstStyle>
            <a:lvl1pPr>
              <a:defRPr/>
            </a:lvl1pPr>
          </a:lstStyle>
          <a:p>
            <a:pPr lvl="0"/>
            <a:fld id="{536DFFB4-5B6B-4604-9952-AFB31B4D1B9F}"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lvl="0"/>
            <a:endParaRPr lang="fr-FR"/>
          </a:p>
        </p:txBody>
      </p:sp>
      <p:sp>
        <p:nvSpPr>
          <p:cNvPr id="4" name="Espace réservé du pied de page 4"/>
          <p:cNvSpPr>
            <a:spLocks noGrp="1"/>
          </p:cNvSpPr>
          <p:nvPr>
            <p:ph type="ftr" sz="quarter" idx="11"/>
          </p:nvPr>
        </p:nvSpPr>
        <p:spPr/>
        <p:txBody>
          <a:bodyPr/>
          <a:lstStyle>
            <a:lvl1pPr>
              <a:defRPr/>
            </a:lvl1pPr>
          </a:lstStyle>
          <a:p>
            <a:pPr lvl="0"/>
            <a:endParaRPr lang="fr-FR"/>
          </a:p>
        </p:txBody>
      </p:sp>
      <p:sp>
        <p:nvSpPr>
          <p:cNvPr id="5" name="Espace réservé du numéro de diapositive 5"/>
          <p:cNvSpPr>
            <a:spLocks noGrp="1"/>
          </p:cNvSpPr>
          <p:nvPr>
            <p:ph type="sldNum" sz="quarter" idx="12"/>
          </p:nvPr>
        </p:nvSpPr>
        <p:spPr/>
        <p:txBody>
          <a:bodyPr/>
          <a:lstStyle>
            <a:lvl1pPr>
              <a:defRPr/>
            </a:lvl1pPr>
          </a:lstStyle>
          <a:p>
            <a:pPr lvl="0"/>
            <a:fld id="{FB70E05C-719A-4E72-BC0F-C8CE255F6DB5}"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lvl="0"/>
            <a:endParaRPr lang="fr-FR"/>
          </a:p>
        </p:txBody>
      </p:sp>
      <p:sp>
        <p:nvSpPr>
          <p:cNvPr id="3" name="Espace réservé du pied de page 4"/>
          <p:cNvSpPr>
            <a:spLocks noGrp="1"/>
          </p:cNvSpPr>
          <p:nvPr>
            <p:ph type="ftr" sz="quarter" idx="11"/>
          </p:nvPr>
        </p:nvSpPr>
        <p:spPr/>
        <p:txBody>
          <a:bodyPr/>
          <a:lstStyle>
            <a:lvl1pPr>
              <a:defRPr/>
            </a:lvl1pPr>
          </a:lstStyle>
          <a:p>
            <a:pPr lvl="0"/>
            <a:endParaRPr lang="fr-FR"/>
          </a:p>
        </p:txBody>
      </p:sp>
      <p:sp>
        <p:nvSpPr>
          <p:cNvPr id="4" name="Espace réservé du numéro de diapositive 5"/>
          <p:cNvSpPr>
            <a:spLocks noGrp="1"/>
          </p:cNvSpPr>
          <p:nvPr>
            <p:ph type="sldNum" sz="quarter" idx="12"/>
          </p:nvPr>
        </p:nvSpPr>
        <p:spPr/>
        <p:txBody>
          <a:bodyPr/>
          <a:lstStyle>
            <a:lvl1pPr>
              <a:defRPr/>
            </a:lvl1pPr>
          </a:lstStyle>
          <a:p>
            <a:pPr lvl="0"/>
            <a:fld id="{6735FE68-E37A-4BE1-9F81-EF65B00AA3E8}"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2973"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4"/>
            <a:ext cx="3259006" cy="4691063"/>
          </a:xfrm>
        </p:spPr>
        <p:txBody>
          <a:bodyPr/>
          <a:lstStyle>
            <a:lvl1pPr marL="0" indent="0">
              <a:buNone/>
              <a:defRPr sz="1400"/>
            </a:lvl1pPr>
            <a:lvl2pPr marL="457157" indent="0">
              <a:buNone/>
              <a:defRPr sz="1200"/>
            </a:lvl2pPr>
            <a:lvl3pPr marL="914314" indent="0">
              <a:buNone/>
              <a:defRPr sz="1000"/>
            </a:lvl3pPr>
            <a:lvl4pPr marL="1371471" indent="0">
              <a:buNone/>
              <a:defRPr sz="900"/>
            </a:lvl4pPr>
            <a:lvl5pPr marL="1828627" indent="0">
              <a:buNone/>
              <a:defRPr sz="900"/>
            </a:lvl5pPr>
            <a:lvl6pPr marL="2285784" indent="0">
              <a:buNone/>
              <a:defRPr sz="900"/>
            </a:lvl6pPr>
            <a:lvl7pPr marL="2742941" indent="0">
              <a:buNone/>
              <a:defRPr sz="900"/>
            </a:lvl7pPr>
            <a:lvl8pPr marL="3200098" indent="0">
              <a:buNone/>
              <a:defRPr sz="900"/>
            </a:lvl8pPr>
            <a:lvl9pPr marL="3657255"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lvl="0"/>
            <a:endParaRPr lang="fr-FR"/>
          </a:p>
        </p:txBody>
      </p:sp>
      <p:sp>
        <p:nvSpPr>
          <p:cNvPr id="6" name="Espace réservé du pied de page 4"/>
          <p:cNvSpPr>
            <a:spLocks noGrp="1"/>
          </p:cNvSpPr>
          <p:nvPr>
            <p:ph type="ftr" sz="quarter" idx="11"/>
          </p:nvPr>
        </p:nvSpPr>
        <p:spPr/>
        <p:txBody>
          <a:bodyPr/>
          <a:lstStyle>
            <a:lvl1pPr>
              <a:defRPr/>
            </a:lvl1pPr>
          </a:lstStyle>
          <a:p>
            <a:pPr lvl="0"/>
            <a:endParaRPr lang="fr-FR"/>
          </a:p>
        </p:txBody>
      </p:sp>
      <p:sp>
        <p:nvSpPr>
          <p:cNvPr id="7" name="Espace réservé du numéro de diapositive 5"/>
          <p:cNvSpPr>
            <a:spLocks noGrp="1"/>
          </p:cNvSpPr>
          <p:nvPr>
            <p:ph type="sldNum" sz="quarter" idx="12"/>
          </p:nvPr>
        </p:nvSpPr>
        <p:spPr/>
        <p:txBody>
          <a:bodyPr/>
          <a:lstStyle>
            <a:lvl1pPr>
              <a:defRPr/>
            </a:lvl1pPr>
          </a:lstStyle>
          <a:p>
            <a:pPr lvl="0"/>
            <a:fld id="{A87F5BC8-7A35-4B7F-8A3E-CD78FFEAD62B}"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6"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646" y="612775"/>
            <a:ext cx="5943600" cy="4114800"/>
          </a:xfrm>
        </p:spPr>
        <p:txBody>
          <a:bodyPr rtlCol="0">
            <a:normAutofit/>
          </a:bodyPr>
          <a:lstStyle>
            <a:lvl1pPr marL="0" indent="0">
              <a:buNone/>
              <a:defRPr sz="3200"/>
            </a:lvl1pPr>
            <a:lvl2pPr marL="457157" indent="0">
              <a:buNone/>
              <a:defRPr sz="2800"/>
            </a:lvl2pPr>
            <a:lvl3pPr marL="914314" indent="0">
              <a:buNone/>
              <a:defRPr sz="2400"/>
            </a:lvl3pPr>
            <a:lvl4pPr marL="1371471" indent="0">
              <a:buNone/>
              <a:defRPr sz="2000"/>
            </a:lvl4pPr>
            <a:lvl5pPr marL="1828627" indent="0">
              <a:buNone/>
              <a:defRPr sz="2000"/>
            </a:lvl5pPr>
            <a:lvl6pPr marL="2285784" indent="0">
              <a:buNone/>
              <a:defRPr sz="2000"/>
            </a:lvl6pPr>
            <a:lvl7pPr marL="2742941" indent="0">
              <a:buNone/>
              <a:defRPr sz="2000"/>
            </a:lvl7pPr>
            <a:lvl8pPr marL="3200098" indent="0">
              <a:buNone/>
              <a:defRPr sz="2000"/>
            </a:lvl8pPr>
            <a:lvl9pPr marL="3657255"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941646" y="5367338"/>
            <a:ext cx="5943600" cy="804862"/>
          </a:xfrm>
        </p:spPr>
        <p:txBody>
          <a:bodyPr/>
          <a:lstStyle>
            <a:lvl1pPr marL="0" indent="0">
              <a:buNone/>
              <a:defRPr sz="1400"/>
            </a:lvl1pPr>
            <a:lvl2pPr marL="457157" indent="0">
              <a:buNone/>
              <a:defRPr sz="1200"/>
            </a:lvl2pPr>
            <a:lvl3pPr marL="914314" indent="0">
              <a:buNone/>
              <a:defRPr sz="1000"/>
            </a:lvl3pPr>
            <a:lvl4pPr marL="1371471" indent="0">
              <a:buNone/>
              <a:defRPr sz="900"/>
            </a:lvl4pPr>
            <a:lvl5pPr marL="1828627" indent="0">
              <a:buNone/>
              <a:defRPr sz="900"/>
            </a:lvl5pPr>
            <a:lvl6pPr marL="2285784" indent="0">
              <a:buNone/>
              <a:defRPr sz="900"/>
            </a:lvl6pPr>
            <a:lvl7pPr marL="2742941" indent="0">
              <a:buNone/>
              <a:defRPr sz="900"/>
            </a:lvl7pPr>
            <a:lvl8pPr marL="3200098" indent="0">
              <a:buNone/>
              <a:defRPr sz="900"/>
            </a:lvl8pPr>
            <a:lvl9pPr marL="3657255"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lvl="0"/>
            <a:endParaRPr lang="fr-FR"/>
          </a:p>
        </p:txBody>
      </p:sp>
      <p:sp>
        <p:nvSpPr>
          <p:cNvPr id="6" name="Espace réservé du pied de page 4"/>
          <p:cNvSpPr>
            <a:spLocks noGrp="1"/>
          </p:cNvSpPr>
          <p:nvPr>
            <p:ph type="ftr" sz="quarter" idx="11"/>
          </p:nvPr>
        </p:nvSpPr>
        <p:spPr/>
        <p:txBody>
          <a:bodyPr/>
          <a:lstStyle>
            <a:lvl1pPr>
              <a:defRPr/>
            </a:lvl1pPr>
          </a:lstStyle>
          <a:p>
            <a:pPr lvl="0"/>
            <a:endParaRPr lang="fr-FR"/>
          </a:p>
        </p:txBody>
      </p:sp>
      <p:sp>
        <p:nvSpPr>
          <p:cNvPr id="7" name="Espace réservé du numéro de diapositive 5"/>
          <p:cNvSpPr>
            <a:spLocks noGrp="1"/>
          </p:cNvSpPr>
          <p:nvPr>
            <p:ph type="sldNum" sz="quarter" idx="12"/>
          </p:nvPr>
        </p:nvSpPr>
        <p:spPr/>
        <p:txBody>
          <a:bodyPr/>
          <a:lstStyle>
            <a:lvl1pPr>
              <a:defRPr/>
            </a:lvl1pPr>
          </a:lstStyle>
          <a:p>
            <a:pPr lvl="0"/>
            <a:fld id="{57DC7140-F9A4-42D1-BFFB-FCCDF16E8324}"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e la date 3"/>
          <p:cNvSpPr>
            <a:spLocks noGrp="1"/>
          </p:cNvSpPr>
          <p:nvPr>
            <p:ph type="dt" sz="half" idx="2"/>
          </p:nvPr>
        </p:nvSpPr>
        <p:spPr>
          <a:xfrm>
            <a:off x="495300" y="6356351"/>
            <a:ext cx="2311400" cy="365125"/>
          </a:xfrm>
          <a:prstGeom prst="rect">
            <a:avLst/>
          </a:prstGeom>
        </p:spPr>
        <p:txBody>
          <a:bodyPr vert="horz" lIns="91431" tIns="45716" rIns="91431" bIns="45716" rtlCol="0" anchor="ctr"/>
          <a:lstStyle>
            <a:lvl1pPr algn="l" fontAlgn="auto">
              <a:spcBef>
                <a:spcPts val="0"/>
              </a:spcBef>
              <a:spcAft>
                <a:spcPts val="0"/>
              </a:spcAft>
              <a:defRPr sz="1200">
                <a:solidFill>
                  <a:schemeClr val="tx1">
                    <a:tint val="75000"/>
                  </a:schemeClr>
                </a:solidFill>
                <a:latin typeface="+mn-lt"/>
              </a:defRPr>
            </a:lvl1pPr>
          </a:lstStyle>
          <a:p>
            <a:pPr lvl="0"/>
            <a:endParaRPr lang="fr-FR"/>
          </a:p>
        </p:txBody>
      </p:sp>
      <p:sp>
        <p:nvSpPr>
          <p:cNvPr id="5" name="Espace réservé du pied de page 4"/>
          <p:cNvSpPr>
            <a:spLocks noGrp="1"/>
          </p:cNvSpPr>
          <p:nvPr>
            <p:ph type="ftr" sz="quarter" idx="3"/>
          </p:nvPr>
        </p:nvSpPr>
        <p:spPr>
          <a:xfrm>
            <a:off x="3384550" y="6356351"/>
            <a:ext cx="3136900" cy="365125"/>
          </a:xfrm>
          <a:prstGeom prst="rect">
            <a:avLst/>
          </a:prstGeom>
        </p:spPr>
        <p:txBody>
          <a:bodyPr vert="horz" wrap="square" lIns="91431" tIns="45716" rIns="91431" bIns="45716" numCol="1" anchor="ctr" anchorCtr="0" compatLnSpc="1">
            <a:prstTxWarp prst="textNoShape">
              <a:avLst/>
            </a:prstTxWarp>
          </a:bodyPr>
          <a:lstStyle>
            <a:lvl1pPr algn="ctr">
              <a:defRPr sz="1200">
                <a:solidFill>
                  <a:srgbClr val="898989"/>
                </a:solidFill>
                <a:latin typeface="Calibri" pitchFamily="34" charset="0"/>
              </a:defRPr>
            </a:lvl1pPr>
          </a:lstStyle>
          <a:p>
            <a:pPr lvl="0"/>
            <a:endParaRPr lang="fr-FR"/>
          </a:p>
        </p:txBody>
      </p:sp>
      <p:sp>
        <p:nvSpPr>
          <p:cNvPr id="6" name="Espace réservé du numéro de diapositive 5"/>
          <p:cNvSpPr>
            <a:spLocks noGrp="1"/>
          </p:cNvSpPr>
          <p:nvPr>
            <p:ph type="sldNum" sz="quarter" idx="4"/>
          </p:nvPr>
        </p:nvSpPr>
        <p:spPr>
          <a:xfrm>
            <a:off x="7099300" y="6356351"/>
            <a:ext cx="2311400" cy="365125"/>
          </a:xfrm>
          <a:prstGeom prst="rect">
            <a:avLst/>
          </a:prstGeom>
        </p:spPr>
        <p:txBody>
          <a:bodyPr vert="horz" lIns="91431" tIns="45716" rIns="91431" bIns="45716" rtlCol="0" anchor="ctr"/>
          <a:lstStyle>
            <a:lvl1pPr algn="r" fontAlgn="auto">
              <a:spcBef>
                <a:spcPts val="0"/>
              </a:spcBef>
              <a:spcAft>
                <a:spcPts val="0"/>
              </a:spcAft>
              <a:defRPr sz="1200">
                <a:solidFill>
                  <a:schemeClr val="tx1">
                    <a:tint val="75000"/>
                  </a:schemeClr>
                </a:solidFill>
                <a:latin typeface="+mn-lt"/>
              </a:defRPr>
            </a:lvl1pPr>
          </a:lstStyle>
          <a:p>
            <a:pPr lvl="0"/>
            <a:fld id="{43C0C362-568B-4246-B65D-79C00F9E47C2}" type="slidenum">
              <a:rPr lang="fr-FR" smtClean="0"/>
              <a:pPr lvl="0"/>
              <a:t>‹N°›</a:t>
            </a:fld>
            <a:endParaRPr lang="fr-FR"/>
          </a:p>
        </p:txBody>
      </p:sp>
      <p:sp>
        <p:nvSpPr>
          <p:cNvPr id="2" name="ZoneTexte 1"/>
          <p:cNvSpPr txBox="1"/>
          <p:nvPr/>
        </p:nvSpPr>
        <p:spPr>
          <a:xfrm rot="16200000">
            <a:off x="-3244333" y="3161993"/>
            <a:ext cx="6858000" cy="534016"/>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31" tIns="45716" rIns="91431" bIns="45716" rtlCol="0">
            <a:spAutoFit/>
          </a:bodyPr>
          <a:lstStyle/>
          <a:p>
            <a:pPr algn="ctr"/>
            <a:r>
              <a:rPr lang="fr-FR" sz="2800" b="1" dirty="0" smtClean="0">
                <a:solidFill>
                  <a:schemeClr val="bg1"/>
                </a:solidFill>
                <a:effectLst>
                  <a:outerShdw blurRad="38100" dist="38100" dir="2700000" algn="tl">
                    <a:srgbClr val="000000">
                      <a:alpha val="43137"/>
                    </a:srgbClr>
                  </a:outerShdw>
                </a:effectLst>
                <a:latin typeface="+mn-lt"/>
              </a:rPr>
              <a:t>BTS MAINTENANCE DES SYST</a:t>
            </a:r>
            <a:r>
              <a:rPr lang="fr-FR" sz="2800" b="1" dirty="0" smtClean="0">
                <a:solidFill>
                  <a:schemeClr val="bg1"/>
                </a:solidFill>
                <a:effectLst>
                  <a:outerShdw blurRad="38100" dist="38100" dir="2700000" algn="tl">
                    <a:srgbClr val="000000">
                      <a:alpha val="43137"/>
                    </a:srgbClr>
                  </a:outerShdw>
                </a:effectLst>
                <a:latin typeface="+mn-lt"/>
                <a:cs typeface="Arial"/>
              </a:rPr>
              <a:t>È</a:t>
            </a:r>
            <a:r>
              <a:rPr lang="fr-FR" sz="2800" b="1" dirty="0" smtClean="0">
                <a:solidFill>
                  <a:schemeClr val="bg1"/>
                </a:solidFill>
                <a:effectLst>
                  <a:outerShdw blurRad="38100" dist="38100" dir="2700000" algn="tl">
                    <a:srgbClr val="000000">
                      <a:alpha val="43137"/>
                    </a:srgbClr>
                  </a:outerShdw>
                </a:effectLst>
                <a:latin typeface="+mn-lt"/>
              </a:rPr>
              <a:t>MES</a:t>
            </a:r>
            <a:endParaRPr lang="fr-FR" sz="2800" b="1" dirty="0">
              <a:solidFill>
                <a:schemeClr val="bg1"/>
              </a:solidFill>
              <a:effectLst>
                <a:outerShdw blurRad="38100" dist="38100" dir="2700000" algn="tl">
                  <a:srgbClr val="000000">
                    <a:alpha val="43137"/>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57" algn="ctr" rtl="0" eaLnBrk="1" fontAlgn="base" hangingPunct="1">
        <a:spcBef>
          <a:spcPct val="0"/>
        </a:spcBef>
        <a:spcAft>
          <a:spcPct val="0"/>
        </a:spcAft>
        <a:defRPr sz="4400">
          <a:solidFill>
            <a:schemeClr val="tx1"/>
          </a:solidFill>
          <a:latin typeface="Calibri" pitchFamily="34" charset="0"/>
        </a:defRPr>
      </a:lvl6pPr>
      <a:lvl7pPr marL="914314" algn="ctr" rtl="0" eaLnBrk="1" fontAlgn="base" hangingPunct="1">
        <a:spcBef>
          <a:spcPct val="0"/>
        </a:spcBef>
        <a:spcAft>
          <a:spcPct val="0"/>
        </a:spcAft>
        <a:defRPr sz="4400">
          <a:solidFill>
            <a:schemeClr val="tx1"/>
          </a:solidFill>
          <a:latin typeface="Calibri" pitchFamily="34" charset="0"/>
        </a:defRPr>
      </a:lvl7pPr>
      <a:lvl8pPr marL="1371471" algn="ctr" rtl="0" eaLnBrk="1" fontAlgn="base" hangingPunct="1">
        <a:spcBef>
          <a:spcPct val="0"/>
        </a:spcBef>
        <a:spcAft>
          <a:spcPct val="0"/>
        </a:spcAft>
        <a:defRPr sz="4400">
          <a:solidFill>
            <a:schemeClr val="tx1"/>
          </a:solidFill>
          <a:latin typeface="Calibri" pitchFamily="34" charset="0"/>
        </a:defRPr>
      </a:lvl8pPr>
      <a:lvl9pPr marL="1828627" algn="ctr" rtl="0" eaLnBrk="1" fontAlgn="base" hangingPunct="1">
        <a:spcBef>
          <a:spcPct val="0"/>
        </a:spcBef>
        <a:spcAft>
          <a:spcPct val="0"/>
        </a:spcAft>
        <a:defRPr sz="4400">
          <a:solidFill>
            <a:schemeClr val="tx1"/>
          </a:solidFill>
          <a:latin typeface="Calibri" pitchFamily="34" charset="0"/>
        </a:defRPr>
      </a:lvl9pPr>
    </p:titleStyle>
    <p:bodyStyle>
      <a:lvl1pPr marL="342867" indent="-34286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880" indent="-285723"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893" indent="-228579"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049" indent="-22857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206" indent="-22857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63" indent="-228579"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0" indent="-228579"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7" indent="-228579"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4" indent="-228579"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7"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1"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0042" y="171131"/>
            <a:ext cx="9254358" cy="672520"/>
          </a:xfrm>
          <a:prstGeom prst="rect">
            <a:avLst/>
          </a:prstGeom>
          <a:noFill/>
        </p:spPr>
        <p:txBody>
          <a:bodyPr wrap="square" lIns="86895" tIns="43448" rIns="86895" bIns="43448" rtlCol="0">
            <a:spAutoFit/>
          </a:bodyPr>
          <a:lstStyle/>
          <a:p>
            <a:pPr algn="ctr"/>
            <a:r>
              <a:rPr lang="fr-FR" sz="1900" dirty="0"/>
              <a:t>Séminaire national BTS Maintenance des Systèmes – </a:t>
            </a:r>
            <a:r>
              <a:rPr lang="fr-FR" sz="1900" dirty="0" smtClean="0"/>
              <a:t>Lycée Raspail Paris</a:t>
            </a:r>
          </a:p>
          <a:p>
            <a:pPr algn="ctr"/>
            <a:r>
              <a:rPr lang="fr-FR" sz="1900" dirty="0" smtClean="0"/>
              <a:t>13 </a:t>
            </a:r>
            <a:r>
              <a:rPr lang="fr-FR" sz="1900" dirty="0"/>
              <a:t>et 14 novembre 2014</a:t>
            </a:r>
          </a:p>
        </p:txBody>
      </p:sp>
      <p:sp>
        <p:nvSpPr>
          <p:cNvPr id="4" name="Titre 1"/>
          <p:cNvSpPr txBox="1">
            <a:spLocks/>
          </p:cNvSpPr>
          <p:nvPr/>
        </p:nvSpPr>
        <p:spPr bwMode="auto">
          <a:xfrm>
            <a:off x="649521" y="2454918"/>
            <a:ext cx="8915400" cy="1846651"/>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lvl="0">
              <a:buSzPct val="45000"/>
              <a:buFont typeface="StarSymbol"/>
              <a:buNone/>
              <a:defRPr/>
            </a:defPPr>
            <a:lvl1pPr lvl="0" algn="ctr" rtl="0" eaLnBrk="1" fontAlgn="base" hangingPunct="1">
              <a:spcBef>
                <a:spcPct val="0"/>
              </a:spcBef>
              <a:spcAft>
                <a:spcPct val="0"/>
              </a:spcAft>
              <a:buSzPct val="45000"/>
              <a:buFont typeface="StarSymbol"/>
              <a:buChar char="●"/>
              <a:defRPr sz="4600" kern="1200">
                <a:solidFill>
                  <a:schemeClr val="tx1"/>
                </a:solidFill>
                <a:latin typeface="+mj-lt"/>
                <a:ea typeface="+mj-ea"/>
                <a:cs typeface="+mj-cs"/>
              </a:defRPr>
            </a:lvl1pPr>
            <a:lvl2pPr lvl="1" algn="ctr" rtl="0" eaLnBrk="1" fontAlgn="base" hangingPunct="1">
              <a:spcBef>
                <a:spcPct val="0"/>
              </a:spcBef>
              <a:spcAft>
                <a:spcPct val="0"/>
              </a:spcAft>
              <a:buSzPct val="45000"/>
              <a:buFont typeface="StarSymbol"/>
              <a:buChar char="●"/>
              <a:defRPr sz="4600">
                <a:solidFill>
                  <a:schemeClr val="tx1"/>
                </a:solidFill>
                <a:latin typeface="Calibri" pitchFamily="34" charset="0"/>
              </a:defRPr>
            </a:lvl2pPr>
            <a:lvl3pPr lvl="2" algn="ctr" rtl="0" eaLnBrk="1" fontAlgn="base" hangingPunct="1">
              <a:spcBef>
                <a:spcPct val="0"/>
              </a:spcBef>
              <a:spcAft>
                <a:spcPct val="0"/>
              </a:spcAft>
              <a:buSzPct val="45000"/>
              <a:buFont typeface="StarSymbol"/>
              <a:buChar char="●"/>
              <a:defRPr sz="4600">
                <a:solidFill>
                  <a:schemeClr val="tx1"/>
                </a:solidFill>
                <a:latin typeface="Calibri" pitchFamily="34" charset="0"/>
              </a:defRPr>
            </a:lvl3pPr>
            <a:lvl4pPr lvl="3" algn="ctr" rtl="0" eaLnBrk="1" fontAlgn="base" hangingPunct="1">
              <a:spcBef>
                <a:spcPct val="0"/>
              </a:spcBef>
              <a:spcAft>
                <a:spcPct val="0"/>
              </a:spcAft>
              <a:buSzPct val="45000"/>
              <a:buFont typeface="StarSymbol"/>
              <a:buChar char="●"/>
              <a:defRPr sz="4600">
                <a:solidFill>
                  <a:schemeClr val="tx1"/>
                </a:solidFill>
                <a:latin typeface="Calibri" pitchFamily="34" charset="0"/>
              </a:defRPr>
            </a:lvl4pPr>
            <a:lvl5pPr lvl="4" algn="ctr" rtl="0" eaLnBrk="1" fontAlgn="base" hangingPunct="1">
              <a:spcBef>
                <a:spcPct val="0"/>
              </a:spcBef>
              <a:spcAft>
                <a:spcPct val="0"/>
              </a:spcAft>
              <a:buSzPct val="45000"/>
              <a:buFont typeface="StarSymbol"/>
              <a:buChar char="●"/>
              <a:defRPr sz="4600">
                <a:solidFill>
                  <a:schemeClr val="tx1"/>
                </a:solidFill>
                <a:latin typeface="Calibri" pitchFamily="34" charset="0"/>
              </a:defRPr>
            </a:lvl5pPr>
            <a:lvl6pPr marL="481066" lvl="5" algn="ctr" rtl="0" eaLnBrk="1" fontAlgn="base" hangingPunct="1">
              <a:spcBef>
                <a:spcPct val="0"/>
              </a:spcBef>
              <a:spcAft>
                <a:spcPct val="0"/>
              </a:spcAft>
              <a:buSzPct val="45000"/>
              <a:buFont typeface="StarSymbol"/>
              <a:buChar char="●"/>
              <a:defRPr sz="4600">
                <a:solidFill>
                  <a:schemeClr val="tx1"/>
                </a:solidFill>
                <a:latin typeface="Calibri" pitchFamily="34" charset="0"/>
              </a:defRPr>
            </a:lvl6pPr>
            <a:lvl7pPr marL="962132" lvl="6" algn="ctr" rtl="0" eaLnBrk="1" fontAlgn="base" hangingPunct="1">
              <a:spcBef>
                <a:spcPct val="0"/>
              </a:spcBef>
              <a:spcAft>
                <a:spcPct val="0"/>
              </a:spcAft>
              <a:buSzPct val="45000"/>
              <a:buFont typeface="StarSymbol"/>
              <a:buChar char="●"/>
              <a:defRPr sz="4600">
                <a:solidFill>
                  <a:schemeClr val="tx1"/>
                </a:solidFill>
                <a:latin typeface="Calibri" pitchFamily="34" charset="0"/>
              </a:defRPr>
            </a:lvl7pPr>
            <a:lvl8pPr marL="1443198" lvl="7" algn="ctr" rtl="0" eaLnBrk="1" fontAlgn="base" hangingPunct="1">
              <a:spcBef>
                <a:spcPct val="0"/>
              </a:spcBef>
              <a:spcAft>
                <a:spcPct val="0"/>
              </a:spcAft>
              <a:buSzPct val="45000"/>
              <a:buFont typeface="StarSymbol"/>
              <a:buChar char="●"/>
              <a:defRPr sz="4600">
                <a:solidFill>
                  <a:schemeClr val="tx1"/>
                </a:solidFill>
                <a:latin typeface="Calibri" pitchFamily="34" charset="0"/>
              </a:defRPr>
            </a:lvl8pPr>
            <a:lvl9pPr marL="1924263" lvl="8" algn="ctr" rtl="0" eaLnBrk="1" fontAlgn="base" hangingPunct="1">
              <a:spcBef>
                <a:spcPct val="0"/>
              </a:spcBef>
              <a:spcAft>
                <a:spcPct val="0"/>
              </a:spcAft>
              <a:buSzPct val="45000"/>
              <a:buFont typeface="StarSymbol"/>
              <a:buChar char="●"/>
              <a:defRPr sz="4600">
                <a:solidFill>
                  <a:schemeClr val="tx1"/>
                </a:solidFill>
                <a:latin typeface="Calibri" pitchFamily="34" charset="0"/>
              </a:defRPr>
            </a:lvl9pPr>
          </a:lstStyle>
          <a:p>
            <a:pPr>
              <a:buFont typeface="StarSymbol"/>
              <a:buNone/>
            </a:pPr>
            <a:r>
              <a:rPr lang="fr-FR" sz="3800" b="1" dirty="0">
                <a:ln w="11430"/>
                <a:solidFill>
                  <a:schemeClr val="accent2">
                    <a:lumMod val="75000"/>
                  </a:schemeClr>
                </a:solidFill>
                <a:effectLst>
                  <a:outerShdw blurRad="50800" dist="39000" dir="5460000" algn="tl">
                    <a:srgbClr val="000000">
                      <a:alpha val="38000"/>
                    </a:srgbClr>
                  </a:outerShdw>
                </a:effectLst>
              </a:rPr>
              <a:t>Enseignement de la physique chimie</a:t>
            </a:r>
          </a:p>
          <a:p>
            <a:pPr>
              <a:buFont typeface="StarSymbol"/>
              <a:buNone/>
            </a:pPr>
            <a:r>
              <a:rPr lang="fr-FR" sz="3800" b="1" dirty="0">
                <a:ln w="11430"/>
                <a:solidFill>
                  <a:schemeClr val="accent2">
                    <a:lumMod val="75000"/>
                  </a:schemeClr>
                </a:solidFill>
                <a:effectLst>
                  <a:outerShdw blurRad="50800" dist="39000" dir="5460000" algn="tl">
                    <a:srgbClr val="000000">
                      <a:alpha val="38000"/>
                    </a:srgbClr>
                  </a:outerShdw>
                </a:effectLst>
              </a:rPr>
              <a:t>dans le BTS Maintenance des </a:t>
            </a:r>
            <a:r>
              <a:rPr lang="fr-FR" sz="3800" b="1" dirty="0" smtClean="0">
                <a:ln w="11430"/>
                <a:solidFill>
                  <a:schemeClr val="accent2">
                    <a:lumMod val="75000"/>
                  </a:schemeClr>
                </a:solidFill>
                <a:effectLst>
                  <a:outerShdw blurRad="50800" dist="39000" dir="5460000" algn="tl">
                    <a:srgbClr val="000000">
                      <a:alpha val="38000"/>
                    </a:srgbClr>
                  </a:outerShdw>
                </a:effectLst>
              </a:rPr>
              <a:t>Systèmes</a:t>
            </a:r>
          </a:p>
          <a:p>
            <a:pPr>
              <a:buFont typeface="StarSymbol"/>
              <a:buNone/>
            </a:pPr>
            <a:r>
              <a:rPr lang="fr-FR" sz="3800" b="1" dirty="0" smtClean="0">
                <a:ln w="11430"/>
                <a:solidFill>
                  <a:schemeClr val="accent2">
                    <a:lumMod val="75000"/>
                  </a:schemeClr>
                </a:solidFill>
                <a:effectLst>
                  <a:outerShdw blurRad="50800" dist="39000" dir="5460000" algn="tl">
                    <a:srgbClr val="000000">
                      <a:alpha val="38000"/>
                    </a:srgbClr>
                  </a:outerShdw>
                </a:effectLst>
              </a:rPr>
              <a:t>La sous-épreuve E32 en CCF</a:t>
            </a:r>
            <a:endParaRPr lang="fr-FR" sz="3800" b="1" dirty="0">
              <a:ln w="11430"/>
              <a:solidFill>
                <a:schemeClr val="accent2">
                  <a:lumMod val="75000"/>
                </a:schemeClr>
              </a:solidFill>
              <a:effectLst>
                <a:outerShdw blurRad="50800" dist="39000" dir="5460000" algn="tl">
                  <a:srgbClr val="000000">
                    <a:alpha val="38000"/>
                  </a:srgbClr>
                </a:outerShdw>
              </a:effectLst>
            </a:endParaRPr>
          </a:p>
        </p:txBody>
      </p:sp>
      <p:sp>
        <p:nvSpPr>
          <p:cNvPr id="3" name="ZoneTexte 2"/>
          <p:cNvSpPr txBox="1"/>
          <p:nvPr/>
        </p:nvSpPr>
        <p:spPr>
          <a:xfrm>
            <a:off x="2262905"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308672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228847660"/>
              </p:ext>
            </p:extLst>
          </p:nvPr>
        </p:nvGraphicFramePr>
        <p:xfrm>
          <a:off x="1273447" y="1077323"/>
          <a:ext cx="7429867" cy="3338346"/>
        </p:xfrm>
        <a:graphic>
          <a:graphicData uri="http://schemas.openxmlformats.org/drawingml/2006/table">
            <a:tbl>
              <a:tblPr>
                <a:tableStyleId>{5C22544A-7EE6-4342-B048-85BDC9FD1C3A}</a:tableStyleId>
              </a:tblPr>
              <a:tblGrid>
                <a:gridCol w="1061410"/>
                <a:gridCol w="4864133"/>
                <a:gridCol w="501189"/>
                <a:gridCol w="501189"/>
                <a:gridCol w="501946"/>
              </a:tblGrid>
              <a:tr h="391946">
                <a:tc>
                  <a:txBody>
                    <a:bodyPr/>
                    <a:lstStyle/>
                    <a:p>
                      <a:pPr algn="ctr">
                        <a:lnSpc>
                          <a:spcPts val="1380"/>
                        </a:lnSpc>
                        <a:spcBef>
                          <a:spcPts val="600"/>
                        </a:spcBef>
                        <a:spcAft>
                          <a:spcPts val="600"/>
                        </a:spcAft>
                        <a:tabLst>
                          <a:tab pos="450215" algn="l"/>
                        </a:tabLst>
                      </a:pPr>
                      <a:r>
                        <a:rPr lang="fr-FR" sz="2500" dirty="0">
                          <a:effectLst/>
                        </a:rPr>
                        <a:t>S 6.2</a:t>
                      </a:r>
                      <a:endParaRPr lang="fr-FR" sz="1600" dirty="0">
                        <a:effectLst/>
                        <a:latin typeface="Times New Roman"/>
                        <a:ea typeface="Times New Roman"/>
                      </a:endParaRPr>
                    </a:p>
                  </a:txBody>
                  <a:tcPr marL="49920" marR="49920" marT="0" marB="0" anchor="ctr"/>
                </a:tc>
                <a:tc>
                  <a:txBody>
                    <a:bodyPr/>
                    <a:lstStyle/>
                    <a:p>
                      <a:pPr>
                        <a:lnSpc>
                          <a:spcPts val="1380"/>
                        </a:lnSpc>
                        <a:spcBef>
                          <a:spcPts val="600"/>
                        </a:spcBef>
                        <a:spcAft>
                          <a:spcPts val="600"/>
                        </a:spcAft>
                        <a:tabLst>
                          <a:tab pos="450215" algn="l"/>
                        </a:tabLst>
                      </a:pPr>
                      <a:r>
                        <a:rPr lang="fr-FR" sz="2500" dirty="0">
                          <a:effectLst/>
                        </a:rPr>
                        <a:t>Alimentation en énergie</a:t>
                      </a:r>
                      <a:endParaRPr lang="fr-FR" sz="1600" dirty="0">
                        <a:effectLst/>
                        <a:latin typeface="Times New Roman"/>
                        <a:ea typeface="Times New Roman"/>
                      </a:endParaRPr>
                    </a:p>
                  </a:txBody>
                  <a:tcPr marL="49920" marR="49920" marT="0" marB="0" anchor="ctr"/>
                </a:tc>
                <a:tc gridSpan="3">
                  <a:txBody>
                    <a:bodyPr/>
                    <a:lstStyle/>
                    <a:p>
                      <a:pPr algn="ctr">
                        <a:lnSpc>
                          <a:spcPts val="1380"/>
                        </a:lnSpc>
                        <a:spcBef>
                          <a:spcPts val="600"/>
                        </a:spcBef>
                        <a:spcAft>
                          <a:spcPts val="600"/>
                        </a:spcAft>
                        <a:tabLst>
                          <a:tab pos="450215" algn="l"/>
                        </a:tabLst>
                      </a:pPr>
                      <a:r>
                        <a:rPr lang="fr-FR" sz="1800" dirty="0">
                          <a:effectLst/>
                        </a:rPr>
                        <a:t>Systèmes</a:t>
                      </a:r>
                      <a:endParaRPr lang="fr-FR" sz="1800" dirty="0">
                        <a:effectLst/>
                        <a:latin typeface="Times New Roman"/>
                        <a:ea typeface="Times New Roman"/>
                      </a:endParaRPr>
                    </a:p>
                  </a:txBody>
                  <a:tcPr marL="49920" marR="49920" marT="0" marB="0"/>
                </a:tc>
                <a:tc hMerge="1">
                  <a:txBody>
                    <a:bodyPr/>
                    <a:lstStyle/>
                    <a:p>
                      <a:endParaRPr lang="fr-FR"/>
                    </a:p>
                  </a:txBody>
                  <a:tcPr/>
                </a:tc>
                <a:tc hMerge="1">
                  <a:txBody>
                    <a:bodyPr/>
                    <a:lstStyle/>
                    <a:p>
                      <a:endParaRPr lang="fr-FR"/>
                    </a:p>
                  </a:txBody>
                  <a:tcPr/>
                </a:tc>
              </a:tr>
              <a:tr h="165905">
                <a:tc gridSpan="2">
                  <a:txBody>
                    <a:bodyPr/>
                    <a:lstStyle/>
                    <a:p>
                      <a:pPr algn="ctr">
                        <a:spcAft>
                          <a:spcPts val="0"/>
                        </a:spcAft>
                        <a:tabLst>
                          <a:tab pos="450215" algn="l"/>
                        </a:tabLst>
                      </a:pPr>
                      <a:r>
                        <a:rPr lang="fr-FR" sz="1100">
                          <a:effectLst/>
                        </a:rPr>
                        <a:t>Connaissances</a:t>
                      </a:r>
                      <a:endParaRPr lang="fr-FR" sz="1300">
                        <a:effectLst/>
                        <a:latin typeface="Times New Roman"/>
                        <a:ea typeface="Times New Roman"/>
                      </a:endParaRPr>
                    </a:p>
                  </a:txBody>
                  <a:tcPr marL="49920" marR="49920" marT="0" marB="0"/>
                </a:tc>
                <a:tc hMerge="1">
                  <a:txBody>
                    <a:bodyPr/>
                    <a:lstStyle/>
                    <a:p>
                      <a:endParaRPr lang="fr-FR"/>
                    </a:p>
                  </a:txBody>
                  <a:tcPr/>
                </a:tc>
                <a:tc>
                  <a:txBody>
                    <a:bodyPr/>
                    <a:lstStyle/>
                    <a:p>
                      <a:pPr algn="ctr">
                        <a:spcAft>
                          <a:spcPts val="0"/>
                        </a:spcAft>
                      </a:pPr>
                      <a:r>
                        <a:rPr lang="fr-FR" sz="1100">
                          <a:effectLst/>
                        </a:rPr>
                        <a:t>Prod.</a:t>
                      </a:r>
                      <a:endParaRPr lang="fr-FR" sz="1300">
                        <a:effectLst/>
                        <a:latin typeface="Arial"/>
                        <a:ea typeface="Times New Roman"/>
                        <a:cs typeface="Times New Roman"/>
                      </a:endParaRPr>
                    </a:p>
                  </a:txBody>
                  <a:tcPr marL="49920" marR="49920" marT="0" marB="0"/>
                </a:tc>
                <a:tc>
                  <a:txBody>
                    <a:bodyPr/>
                    <a:lstStyle/>
                    <a:p>
                      <a:pPr algn="ctr">
                        <a:spcAft>
                          <a:spcPts val="0"/>
                        </a:spcAft>
                      </a:pPr>
                      <a:r>
                        <a:rPr lang="fr-FR" sz="1100">
                          <a:effectLst/>
                        </a:rPr>
                        <a:t>Énerg.</a:t>
                      </a:r>
                      <a:endParaRPr lang="fr-FR" sz="1300">
                        <a:effectLst/>
                        <a:latin typeface="Arial Narrow"/>
                        <a:ea typeface="Times New Roman"/>
                        <a:cs typeface="Arial"/>
                      </a:endParaRPr>
                    </a:p>
                  </a:txBody>
                  <a:tcPr marL="49920" marR="49920" marT="0" marB="0"/>
                </a:tc>
                <a:tc>
                  <a:txBody>
                    <a:bodyPr/>
                    <a:lstStyle/>
                    <a:p>
                      <a:pPr algn="ctr">
                        <a:spcAft>
                          <a:spcPts val="0"/>
                        </a:spcAft>
                      </a:pPr>
                      <a:r>
                        <a:rPr lang="fr-FR" sz="1100">
                          <a:effectLst/>
                        </a:rPr>
                        <a:t>Éolien</a:t>
                      </a:r>
                      <a:endParaRPr lang="fr-FR" sz="1300">
                        <a:effectLst/>
                        <a:latin typeface="Arial"/>
                        <a:ea typeface="Times New Roman"/>
                        <a:cs typeface="Times New Roman"/>
                      </a:endParaRPr>
                    </a:p>
                  </a:txBody>
                  <a:tcPr marL="49920" marR="49920" marT="0" marB="0"/>
                </a:tc>
              </a:tr>
              <a:tr h="967782">
                <a:tc gridSpan="2">
                  <a:txBody>
                    <a:bodyPr/>
                    <a:lstStyle/>
                    <a:p>
                      <a:pPr marL="342900" lvl="0" indent="-342900" algn="just">
                        <a:spcAft>
                          <a:spcPts val="0"/>
                        </a:spcAft>
                        <a:buFont typeface="Symbol"/>
                        <a:buChar char=""/>
                      </a:pPr>
                      <a:r>
                        <a:rPr lang="fr-FR" sz="1300" dirty="0">
                          <a:effectLst/>
                        </a:rPr>
                        <a:t>Technologie des dispositifs d'alimentation</a:t>
                      </a:r>
                    </a:p>
                    <a:p>
                      <a:pPr marL="342900" lvl="0" indent="-342900" algn="just">
                        <a:spcAft>
                          <a:spcPts val="0"/>
                        </a:spcAft>
                        <a:buFont typeface="Comic Sans MS"/>
                        <a:buChar char="-"/>
                      </a:pPr>
                      <a:r>
                        <a:rPr lang="fr-FR" sz="1300" dirty="0">
                          <a:effectLst/>
                        </a:rPr>
                        <a:t>Poste de transformation, sous-station. </a:t>
                      </a:r>
                    </a:p>
                    <a:p>
                      <a:pPr marL="342900" lvl="0" indent="-342900" algn="just">
                        <a:spcAft>
                          <a:spcPts val="0"/>
                        </a:spcAft>
                        <a:buFont typeface="Comic Sans MS"/>
                        <a:buChar char="-"/>
                      </a:pPr>
                      <a:r>
                        <a:rPr lang="fr-FR" sz="1300" dirty="0">
                          <a:effectLst/>
                        </a:rPr>
                        <a:t>Poste de détente. </a:t>
                      </a:r>
                    </a:p>
                    <a:p>
                      <a:pPr marL="342900" lvl="0" indent="-342900" algn="just">
                        <a:spcAft>
                          <a:spcPts val="0"/>
                        </a:spcAft>
                        <a:buFont typeface="Comic Sans MS"/>
                        <a:buChar char="-"/>
                      </a:pPr>
                      <a:r>
                        <a:rPr lang="fr-FR" sz="1300" dirty="0">
                          <a:effectLst/>
                        </a:rPr>
                        <a:t>Adaptateur d'énergie secondaire.</a:t>
                      </a:r>
                    </a:p>
                    <a:p>
                      <a:pPr marL="180340" algn="just">
                        <a:spcAft>
                          <a:spcPts val="0"/>
                        </a:spcAft>
                      </a:pPr>
                      <a:r>
                        <a:rPr lang="fr-FR" sz="1300" dirty="0">
                          <a:effectLst/>
                        </a:rPr>
                        <a:t> </a:t>
                      </a:r>
                      <a:endParaRPr lang="fr-FR" sz="1300" dirty="0">
                        <a:effectLst/>
                        <a:latin typeface="Arial"/>
                        <a:ea typeface="Times New Roman"/>
                        <a:cs typeface="Times New Roman"/>
                      </a:endParaRPr>
                    </a:p>
                  </a:txBody>
                  <a:tcPr marL="49920" marR="49920" marT="0" marB="0"/>
                </a:tc>
                <a:tc hMerge="1">
                  <a:txBody>
                    <a:bodyPr/>
                    <a:lstStyle/>
                    <a:p>
                      <a:endParaRPr lang="fr-FR"/>
                    </a:p>
                  </a:txBody>
                  <a:tcPr/>
                </a:tc>
                <a:tc>
                  <a:txBody>
                    <a:bodyPr/>
                    <a:lstStyle/>
                    <a:p>
                      <a:pPr algn="ctr">
                        <a:spcAft>
                          <a:spcPts val="0"/>
                        </a:spcAft>
                        <a:tabLst>
                          <a:tab pos="450215" algn="l"/>
                        </a:tabLst>
                      </a:pPr>
                      <a:r>
                        <a:rPr lang="fr-FR" sz="1300">
                          <a:effectLst/>
                        </a:rPr>
                        <a:t>2</a:t>
                      </a:r>
                      <a:endParaRPr lang="fr-FR" sz="1300">
                        <a:effectLst/>
                        <a:latin typeface="Times New Roman"/>
                        <a:ea typeface="Times New Roman"/>
                      </a:endParaRPr>
                    </a:p>
                  </a:txBody>
                  <a:tcPr marL="49920" marR="49920" marT="0" marB="0" anchor="ctr"/>
                </a:tc>
                <a:tc>
                  <a:txBody>
                    <a:bodyPr/>
                    <a:lstStyle/>
                    <a:p>
                      <a:pPr algn="ctr">
                        <a:spcAft>
                          <a:spcPts val="0"/>
                        </a:spcAft>
                      </a:pPr>
                      <a:r>
                        <a:rPr lang="fr-FR" sz="1300">
                          <a:effectLst/>
                        </a:rPr>
                        <a:t>3</a:t>
                      </a:r>
                      <a:endParaRPr lang="fr-FR" sz="1300">
                        <a:effectLst/>
                        <a:latin typeface="Arial Narrow"/>
                        <a:ea typeface="Times New Roman"/>
                        <a:cs typeface="Arial"/>
                      </a:endParaRPr>
                    </a:p>
                  </a:txBody>
                  <a:tcPr marL="49920" marR="49920" marT="0" marB="0" anchor="ctr"/>
                </a:tc>
                <a:tc>
                  <a:txBody>
                    <a:bodyPr/>
                    <a:lstStyle/>
                    <a:p>
                      <a:pPr algn="ctr">
                        <a:spcAft>
                          <a:spcPts val="0"/>
                        </a:spcAft>
                        <a:tabLst>
                          <a:tab pos="450215" algn="l"/>
                        </a:tabLst>
                      </a:pPr>
                      <a:r>
                        <a:rPr lang="fr-FR" sz="1300">
                          <a:effectLst/>
                        </a:rPr>
                        <a:t>2</a:t>
                      </a:r>
                      <a:endParaRPr lang="fr-FR" sz="1300">
                        <a:effectLst/>
                        <a:latin typeface="Times New Roman"/>
                        <a:ea typeface="Times New Roman"/>
                      </a:endParaRPr>
                    </a:p>
                  </a:txBody>
                  <a:tcPr marL="49920" marR="49920" marT="0" marB="0" anchor="ctr"/>
                </a:tc>
              </a:tr>
              <a:tr h="1571493">
                <a:tc gridSpan="2">
                  <a:txBody>
                    <a:bodyPr/>
                    <a:lstStyle/>
                    <a:p>
                      <a:pPr marL="342900" lvl="0" indent="-342900" algn="just">
                        <a:spcAft>
                          <a:spcPts val="0"/>
                        </a:spcAft>
                        <a:buFont typeface="Symbol"/>
                        <a:buChar char=""/>
                      </a:pPr>
                      <a:r>
                        <a:rPr lang="fr-FR" sz="1300" dirty="0">
                          <a:effectLst/>
                        </a:rPr>
                        <a:t>Abonnements, tarification, optimisation de la fourniture de l'énergie</a:t>
                      </a:r>
                    </a:p>
                    <a:p>
                      <a:pPr marL="342900" lvl="0" indent="-342900" algn="just">
                        <a:spcAft>
                          <a:spcPts val="0"/>
                        </a:spcAft>
                        <a:buFont typeface="Comic Sans MS"/>
                        <a:buChar char="-"/>
                      </a:pPr>
                      <a:r>
                        <a:rPr lang="fr-FR" sz="1300" dirty="0">
                          <a:effectLst/>
                        </a:rPr>
                        <a:t>Bilan et estimation prospective des besoins énergétiques. </a:t>
                      </a:r>
                    </a:p>
                    <a:p>
                      <a:pPr marL="342900" lvl="0" indent="-342900" algn="just">
                        <a:spcAft>
                          <a:spcPts val="0"/>
                        </a:spcAft>
                        <a:buFont typeface="Comic Sans MS"/>
                        <a:buChar char="-"/>
                      </a:pPr>
                      <a:r>
                        <a:rPr lang="fr-FR" sz="1300" dirty="0">
                          <a:effectLst/>
                        </a:rPr>
                        <a:t>Principes et dispositifs de gestion de l’énergie. </a:t>
                      </a:r>
                    </a:p>
                    <a:p>
                      <a:pPr marL="342900" lvl="0" indent="-342900" algn="just">
                        <a:spcAft>
                          <a:spcPts val="0"/>
                        </a:spcAft>
                        <a:buFont typeface="Comic Sans MS"/>
                        <a:buChar char="-"/>
                      </a:pPr>
                      <a:r>
                        <a:rPr lang="fr-FR" sz="1300" dirty="0">
                          <a:effectLst/>
                        </a:rPr>
                        <a:t>Efficacité énergétique. </a:t>
                      </a:r>
                    </a:p>
                    <a:p>
                      <a:pPr marL="342900" lvl="0" indent="-342900" algn="just">
                        <a:spcAft>
                          <a:spcPts val="0"/>
                        </a:spcAft>
                        <a:buFont typeface="Comic Sans MS"/>
                        <a:buChar char="-"/>
                      </a:pPr>
                      <a:r>
                        <a:rPr lang="fr-FR" sz="1300" dirty="0">
                          <a:effectLst/>
                        </a:rPr>
                        <a:t>Surveillance et contrôle de la consommation et de la production. </a:t>
                      </a:r>
                    </a:p>
                    <a:p>
                      <a:pPr marL="342900" lvl="0" indent="-342900" algn="just">
                        <a:spcAft>
                          <a:spcPts val="0"/>
                        </a:spcAft>
                        <a:buFont typeface="Comic Sans MS"/>
                        <a:buChar char="-"/>
                      </a:pPr>
                      <a:r>
                        <a:rPr lang="fr-FR" sz="1300" dirty="0">
                          <a:effectLst/>
                        </a:rPr>
                        <a:t>Réduction des coûts énergétiques. </a:t>
                      </a:r>
                    </a:p>
                    <a:p>
                      <a:pPr marL="342900" lvl="0" indent="-342900" algn="just">
                        <a:spcAft>
                          <a:spcPts val="0"/>
                        </a:spcAft>
                        <a:buFont typeface="Comic Sans MS"/>
                        <a:buChar char="-"/>
                      </a:pPr>
                      <a:r>
                        <a:rPr lang="fr-FR" sz="1300" dirty="0">
                          <a:effectLst/>
                        </a:rPr>
                        <a:t>Fonctionnement des contrats pour les différents types d’abonnés.</a:t>
                      </a:r>
                    </a:p>
                    <a:p>
                      <a:pPr algn="just">
                        <a:spcBef>
                          <a:spcPts val="200"/>
                        </a:spcBef>
                        <a:spcAft>
                          <a:spcPts val="0"/>
                        </a:spcAft>
                        <a:tabLst>
                          <a:tab pos="450215" algn="l"/>
                        </a:tabLst>
                      </a:pPr>
                      <a:r>
                        <a:rPr lang="fr-FR" sz="1300" dirty="0">
                          <a:effectLst/>
                        </a:rPr>
                        <a:t> </a:t>
                      </a:r>
                      <a:endParaRPr lang="fr-FR" sz="1300" dirty="0">
                        <a:effectLst/>
                        <a:latin typeface="Times New Roman"/>
                        <a:ea typeface="Times New Roman"/>
                      </a:endParaRPr>
                    </a:p>
                  </a:txBody>
                  <a:tcPr marL="49920" marR="49920" marT="0" marB="0"/>
                </a:tc>
                <a:tc hMerge="1">
                  <a:txBody>
                    <a:bodyPr/>
                    <a:lstStyle/>
                    <a:p>
                      <a:endParaRPr lang="fr-FR"/>
                    </a:p>
                  </a:txBody>
                  <a:tcPr/>
                </a:tc>
                <a:tc>
                  <a:txBody>
                    <a:bodyPr/>
                    <a:lstStyle/>
                    <a:p>
                      <a:pPr algn="ctr">
                        <a:spcAft>
                          <a:spcPts val="0"/>
                        </a:spcAft>
                        <a:tabLst>
                          <a:tab pos="450215" algn="l"/>
                        </a:tabLst>
                      </a:pPr>
                      <a:r>
                        <a:rPr lang="fr-FR" sz="1300">
                          <a:effectLst/>
                        </a:rPr>
                        <a:t>2</a:t>
                      </a:r>
                      <a:endParaRPr lang="fr-FR" sz="1300">
                        <a:effectLst/>
                        <a:latin typeface="Times New Roman"/>
                        <a:ea typeface="Times New Roman"/>
                      </a:endParaRPr>
                    </a:p>
                  </a:txBody>
                  <a:tcPr marL="49920" marR="49920" marT="0" marB="0" anchor="ctr"/>
                </a:tc>
                <a:tc>
                  <a:txBody>
                    <a:bodyPr/>
                    <a:lstStyle/>
                    <a:p>
                      <a:pPr algn="ctr">
                        <a:spcAft>
                          <a:spcPts val="0"/>
                        </a:spcAft>
                      </a:pPr>
                      <a:r>
                        <a:rPr lang="fr-FR" sz="1300">
                          <a:effectLst/>
                        </a:rPr>
                        <a:t>4</a:t>
                      </a:r>
                      <a:endParaRPr lang="fr-FR" sz="1300">
                        <a:effectLst/>
                        <a:latin typeface="Arial Narrow"/>
                        <a:ea typeface="Times New Roman"/>
                        <a:cs typeface="Arial"/>
                      </a:endParaRPr>
                    </a:p>
                  </a:txBody>
                  <a:tcPr marL="49920" marR="49920" marT="0" marB="0" anchor="ctr"/>
                </a:tc>
                <a:tc>
                  <a:txBody>
                    <a:bodyPr/>
                    <a:lstStyle/>
                    <a:p>
                      <a:pPr algn="ctr">
                        <a:spcAft>
                          <a:spcPts val="0"/>
                        </a:spcAft>
                        <a:tabLst>
                          <a:tab pos="450215" algn="l"/>
                        </a:tabLst>
                      </a:pPr>
                      <a:r>
                        <a:rPr lang="fr-FR" sz="1300">
                          <a:effectLst/>
                        </a:rPr>
                        <a:t>2</a:t>
                      </a:r>
                      <a:endParaRPr lang="fr-FR" sz="1300">
                        <a:effectLst/>
                        <a:latin typeface="Times New Roman"/>
                        <a:ea typeface="Times New Roman"/>
                      </a:endParaRPr>
                    </a:p>
                  </a:txBody>
                  <a:tcPr marL="49920" marR="49920" marT="0" marB="0" anchor="ctr"/>
                </a:tc>
              </a:tr>
              <a:tr h="171102">
                <a:tc gridSpan="5">
                  <a:txBody>
                    <a:bodyPr/>
                    <a:lstStyle/>
                    <a:p>
                      <a:pPr>
                        <a:lnSpc>
                          <a:spcPts val="1380"/>
                        </a:lnSpc>
                        <a:spcAft>
                          <a:spcPts val="0"/>
                        </a:spcAft>
                        <a:tabLst>
                          <a:tab pos="450215" algn="l"/>
                        </a:tabLst>
                      </a:pPr>
                      <a:r>
                        <a:rPr lang="fr-FR" sz="1300" dirty="0">
                          <a:effectLst/>
                        </a:rPr>
                        <a:t>Ce savoir est à enseigner en lien direct avec le savoir S4.1 de physique et chimie</a:t>
                      </a:r>
                      <a:endParaRPr lang="fr-FR" sz="1300" dirty="0">
                        <a:effectLst/>
                        <a:latin typeface="Times New Roman"/>
                        <a:ea typeface="Times New Roman"/>
                      </a:endParaRPr>
                    </a:p>
                  </a:txBody>
                  <a:tcPr marL="49920" marR="4992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5" name="Flèche vers le bas 4"/>
          <p:cNvSpPr/>
          <p:nvPr/>
        </p:nvSpPr>
        <p:spPr>
          <a:xfrm rot="10800000" flipH="1">
            <a:off x="3851544" y="4474189"/>
            <a:ext cx="393850" cy="653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6" name="Rectangle 5"/>
          <p:cNvSpPr/>
          <p:nvPr/>
        </p:nvSpPr>
        <p:spPr>
          <a:xfrm>
            <a:off x="990405" y="4082243"/>
            <a:ext cx="7854429" cy="39194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7" name="ZoneTexte 6"/>
          <p:cNvSpPr txBox="1"/>
          <p:nvPr/>
        </p:nvSpPr>
        <p:spPr>
          <a:xfrm>
            <a:off x="1768772" y="5127434"/>
            <a:ext cx="4740961" cy="610965"/>
          </a:xfrm>
          <a:prstGeom prst="rect">
            <a:avLst/>
          </a:prstGeom>
          <a:noFill/>
          <a:ln w="25400">
            <a:solidFill>
              <a:schemeClr val="accent1"/>
            </a:solidFill>
          </a:ln>
        </p:spPr>
        <p:txBody>
          <a:bodyPr wrap="square" lIns="86895" tIns="43448" rIns="86895" bIns="43448" rtlCol="0">
            <a:spAutoFit/>
          </a:bodyPr>
          <a:lstStyle/>
          <a:p>
            <a:pPr algn="ctr"/>
            <a:r>
              <a:rPr lang="fr-FR" dirty="0" smtClean="0">
                <a:solidFill>
                  <a:srgbClr val="C00000"/>
                </a:solidFill>
              </a:rPr>
              <a:t>Chaque module du référentiel de physique chimie renvoi a des applications métiers</a:t>
            </a:r>
            <a:endParaRPr lang="fr-FR" dirty="0">
              <a:solidFill>
                <a:srgbClr val="C00000"/>
              </a:solidFill>
            </a:endParaRPr>
          </a:p>
        </p:txBody>
      </p:sp>
      <p:sp>
        <p:nvSpPr>
          <p:cNvPr id="8" name="ZoneTexte 7"/>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9" name="ZoneTexte 8"/>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75202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88504" y="548680"/>
            <a:ext cx="8913840" cy="50782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700" dirty="0">
                <a:solidFill>
                  <a:srgbClr val="C00000"/>
                </a:solidFill>
              </a:rPr>
              <a:t>Enseignement de la physique chimie dans le BTS MS</a:t>
            </a:r>
          </a:p>
        </p:txBody>
      </p:sp>
      <p:sp>
        <p:nvSpPr>
          <p:cNvPr id="3" name="Sous-titre 2"/>
          <p:cNvSpPr txBox="1">
            <a:spLocks noGrp="1"/>
          </p:cNvSpPr>
          <p:nvPr>
            <p:ph type="subTitle" idx="4294967295"/>
          </p:nvPr>
        </p:nvSpPr>
        <p:spPr>
          <a:xfrm>
            <a:off x="992560" y="1052736"/>
            <a:ext cx="8564400" cy="2022084"/>
          </a:xfrm>
        </p:spPr>
        <p:txBody>
          <a:bodyPr wrap="square"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fr-FR" sz="1900" dirty="0"/>
              <a:t>2ème axe : une cohérence des enseignements </a:t>
            </a:r>
          </a:p>
          <a:p>
            <a:pPr marL="0" indent="0">
              <a:buNone/>
            </a:pPr>
            <a:r>
              <a:rPr lang="fr-FR" sz="1900" dirty="0"/>
              <a:t>La physique chimie apporte les concepts nécessaires aux étudiants de maintenance des systèmes.</a:t>
            </a:r>
          </a:p>
          <a:p>
            <a:pPr marL="0" indent="0">
              <a:buNone/>
            </a:pPr>
            <a:r>
              <a:rPr lang="fr-FR" sz="1900" dirty="0"/>
              <a:t> Nécessité d’une progression réfléchie des enseignements pour l’acquisition progressive de compétences mobilisables sur des situations professionnelles.</a:t>
            </a:r>
          </a:p>
          <a:p>
            <a:pPr marL="0" indent="0">
              <a:buNone/>
            </a:pPr>
            <a:endParaRPr lang="fr-FR" sz="1900" dirty="0"/>
          </a:p>
        </p:txBody>
      </p:sp>
      <p:graphicFrame>
        <p:nvGraphicFramePr>
          <p:cNvPr id="6" name="Diagramme 5"/>
          <p:cNvGraphicFramePr/>
          <p:nvPr>
            <p:extLst>
              <p:ext uri="{D42A27DB-BD31-4B8C-83A1-F6EECF244321}">
                <p14:modId xmlns:p14="http://schemas.microsoft.com/office/powerpoint/2010/main" val="1979889217"/>
              </p:ext>
            </p:extLst>
          </p:nvPr>
        </p:nvGraphicFramePr>
        <p:xfrm>
          <a:off x="2334856" y="2645107"/>
          <a:ext cx="4994407" cy="416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638580170"/>
              </p:ext>
            </p:extLst>
          </p:nvPr>
        </p:nvGraphicFramePr>
        <p:xfrm>
          <a:off x="565841" y="1403945"/>
          <a:ext cx="5519328" cy="3336665"/>
        </p:xfrm>
        <a:graphic>
          <a:graphicData uri="http://schemas.openxmlformats.org/drawingml/2006/table">
            <a:tbl>
              <a:tblPr>
                <a:tableStyleId>{5C22544A-7EE6-4342-B048-85BDC9FD1C3A}</a:tableStyleId>
              </a:tblPr>
              <a:tblGrid>
                <a:gridCol w="864473"/>
                <a:gridCol w="2828961"/>
                <a:gridCol w="764485"/>
                <a:gridCol w="1061409"/>
              </a:tblGrid>
              <a:tr h="574101">
                <a:tc gridSpan="2">
                  <a:txBody>
                    <a:bodyPr/>
                    <a:lstStyle/>
                    <a:p>
                      <a:pPr algn="ctr">
                        <a:lnSpc>
                          <a:spcPct val="115000"/>
                        </a:lnSpc>
                        <a:spcAft>
                          <a:spcPts val="0"/>
                        </a:spcAft>
                        <a:tabLst>
                          <a:tab pos="184150" algn="l"/>
                        </a:tabLst>
                      </a:pPr>
                      <a:r>
                        <a:rPr lang="fr-FR" sz="2200" dirty="0">
                          <a:effectLst/>
                        </a:rPr>
                        <a:t> </a:t>
                      </a:r>
                      <a:endParaRPr lang="fr-FR" sz="2200" dirty="0">
                        <a:effectLst/>
                        <a:latin typeface="Calibri"/>
                        <a:ea typeface="Calibri"/>
                        <a:cs typeface="Times New Roman"/>
                      </a:endParaRPr>
                    </a:p>
                  </a:txBody>
                  <a:tcPr marL="67392" marR="67392" marT="0" marB="0" anchor="ctr"/>
                </a:tc>
                <a:tc hMerge="1">
                  <a:txBody>
                    <a:bodyPr/>
                    <a:lstStyle/>
                    <a:p>
                      <a:endParaRPr lang="fr-FR"/>
                    </a:p>
                  </a:txBody>
                  <a:tcPr/>
                </a:tc>
                <a:tc>
                  <a:txBody>
                    <a:bodyPr/>
                    <a:lstStyle/>
                    <a:p>
                      <a:pPr algn="ctr">
                        <a:lnSpc>
                          <a:spcPct val="115000"/>
                        </a:lnSpc>
                        <a:spcAft>
                          <a:spcPts val="0"/>
                        </a:spcAft>
                      </a:pPr>
                      <a:r>
                        <a:rPr lang="fr-FR" sz="1500">
                          <a:effectLst/>
                        </a:rPr>
                        <a:t>Par sem.</a:t>
                      </a:r>
                      <a:endParaRPr lang="fr-FR" sz="220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600">
                          <a:effectLst/>
                        </a:rPr>
                        <a:t>a + b + c</a:t>
                      </a:r>
                      <a:endParaRPr lang="fr-FR" sz="2200">
                        <a:effectLst/>
                        <a:latin typeface="Calibri"/>
                        <a:ea typeface="Calibri"/>
                        <a:cs typeface="Times New Roman"/>
                      </a:endParaRPr>
                    </a:p>
                  </a:txBody>
                  <a:tcPr marL="67392" marR="67392" marT="0" marB="0" anchor="ctr"/>
                </a:tc>
              </a:tr>
              <a:tr h="426771">
                <a:tc rowSpan="4">
                  <a:txBody>
                    <a:bodyPr/>
                    <a:lstStyle/>
                    <a:p>
                      <a:pPr marL="71755" marR="71755" algn="ctr">
                        <a:lnSpc>
                          <a:spcPct val="115000"/>
                        </a:lnSpc>
                        <a:spcAft>
                          <a:spcPts val="0"/>
                        </a:spcAft>
                        <a:tabLst>
                          <a:tab pos="184150" algn="l"/>
                        </a:tabLst>
                      </a:pPr>
                      <a:r>
                        <a:rPr lang="fr-FR" sz="1600" b="1" dirty="0">
                          <a:effectLst/>
                        </a:rPr>
                        <a:t>Parcours commun de formation</a:t>
                      </a:r>
                      <a:endParaRPr lang="fr-FR" sz="1500" b="1" dirty="0">
                        <a:effectLst/>
                        <a:latin typeface="Calibri"/>
                        <a:ea typeface="Calibri"/>
                        <a:cs typeface="Times New Roman"/>
                      </a:endParaRPr>
                    </a:p>
                  </a:txBody>
                  <a:tcPr marL="67392" marR="67392" marT="0" marB="0" vert="vert270" anchor="ctr"/>
                </a:tc>
                <a:tc>
                  <a:txBody>
                    <a:bodyPr/>
                    <a:lstStyle/>
                    <a:p>
                      <a:pPr algn="ctr">
                        <a:lnSpc>
                          <a:spcPct val="115000"/>
                        </a:lnSpc>
                        <a:spcAft>
                          <a:spcPts val="0"/>
                        </a:spcAft>
                        <a:tabLst>
                          <a:tab pos="184150" algn="l"/>
                        </a:tabLst>
                      </a:pPr>
                      <a:r>
                        <a:rPr lang="fr-FR" sz="1600" b="1" dirty="0">
                          <a:solidFill>
                            <a:srgbClr val="FF0000"/>
                          </a:solidFill>
                          <a:effectLst/>
                        </a:rPr>
                        <a:t>Physique et chimie</a:t>
                      </a:r>
                      <a:endParaRPr lang="fr-FR" sz="2200" b="1" dirty="0">
                        <a:solidFill>
                          <a:srgbClr val="FF0000"/>
                        </a:solidFill>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b="1" dirty="0">
                          <a:solidFill>
                            <a:srgbClr val="FF0000"/>
                          </a:solidFill>
                          <a:effectLst/>
                        </a:rPr>
                        <a:t>4</a:t>
                      </a:r>
                      <a:endParaRPr lang="fr-FR" sz="1500" b="1" dirty="0">
                        <a:solidFill>
                          <a:srgbClr val="FF0000"/>
                        </a:solidFill>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b="1" dirty="0">
                          <a:solidFill>
                            <a:srgbClr val="FF0000"/>
                          </a:solidFill>
                          <a:effectLst/>
                        </a:rPr>
                        <a:t>2 + 0 + 2</a:t>
                      </a:r>
                      <a:endParaRPr lang="fr-FR" sz="1500" b="1" dirty="0">
                        <a:solidFill>
                          <a:srgbClr val="FF0000"/>
                        </a:solidFill>
                        <a:effectLst/>
                        <a:latin typeface="Calibri"/>
                        <a:ea typeface="Calibri"/>
                        <a:cs typeface="Times New Roman"/>
                      </a:endParaRPr>
                    </a:p>
                  </a:txBody>
                  <a:tcPr marL="67392" marR="67392" marT="0" marB="0" anchor="ctr"/>
                </a:tc>
              </a:tr>
              <a:tr h="587806">
                <a:tc vMerge="1">
                  <a:txBody>
                    <a:bodyPr/>
                    <a:lstStyle/>
                    <a:p>
                      <a:endParaRPr lang="fr-FR"/>
                    </a:p>
                  </a:txBody>
                  <a:tcPr/>
                </a:tc>
                <a:tc>
                  <a:txBody>
                    <a:bodyPr/>
                    <a:lstStyle/>
                    <a:p>
                      <a:pPr algn="ctr">
                        <a:lnSpc>
                          <a:spcPct val="115000"/>
                        </a:lnSpc>
                        <a:spcAft>
                          <a:spcPts val="0"/>
                        </a:spcAft>
                        <a:tabLst>
                          <a:tab pos="145415" algn="l"/>
                        </a:tabLst>
                      </a:pPr>
                      <a:r>
                        <a:rPr lang="fr-FR" sz="1600" dirty="0">
                          <a:effectLst/>
                        </a:rPr>
                        <a:t>Études </a:t>
                      </a:r>
                      <a:r>
                        <a:rPr lang="fr-FR" sz="1600" dirty="0" err="1">
                          <a:effectLst/>
                        </a:rPr>
                        <a:t>pluritechnologiques</a:t>
                      </a:r>
                      <a:r>
                        <a:rPr lang="fr-FR" sz="1600" dirty="0">
                          <a:effectLst/>
                        </a:rPr>
                        <a:t> des systèmes</a:t>
                      </a:r>
                      <a:endParaRPr lang="fr-FR" sz="22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10</a:t>
                      </a:r>
                      <a:endParaRPr lang="fr-FR" sz="15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2 + 3 + 5</a:t>
                      </a:r>
                      <a:endParaRPr lang="fr-FR" sz="1500" dirty="0">
                        <a:effectLst/>
                        <a:latin typeface="Calibri"/>
                        <a:ea typeface="Calibri"/>
                        <a:cs typeface="Times New Roman"/>
                      </a:endParaRPr>
                    </a:p>
                  </a:txBody>
                  <a:tcPr marL="67392" marR="67392" marT="0" marB="0" anchor="ctr"/>
                </a:tc>
              </a:tr>
              <a:tr h="572374">
                <a:tc vMerge="1">
                  <a:txBody>
                    <a:bodyPr/>
                    <a:lstStyle/>
                    <a:p>
                      <a:endParaRPr lang="fr-FR"/>
                    </a:p>
                  </a:txBody>
                  <a:tcPr/>
                </a:tc>
                <a:tc>
                  <a:txBody>
                    <a:bodyPr/>
                    <a:lstStyle/>
                    <a:p>
                      <a:pPr algn="ctr">
                        <a:lnSpc>
                          <a:spcPct val="115000"/>
                        </a:lnSpc>
                        <a:spcAft>
                          <a:spcPts val="0"/>
                        </a:spcAft>
                        <a:tabLst>
                          <a:tab pos="55245" algn="l"/>
                        </a:tabLst>
                      </a:pPr>
                      <a:r>
                        <a:rPr lang="fr-FR" sz="1600">
                          <a:effectLst/>
                        </a:rPr>
                        <a:t>Organisation de la maintenance</a:t>
                      </a:r>
                      <a:endParaRPr lang="fr-FR" sz="220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3</a:t>
                      </a:r>
                      <a:endParaRPr lang="fr-FR" sz="15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1 + 2 + 0</a:t>
                      </a:r>
                      <a:endParaRPr lang="fr-FR" sz="1500" dirty="0">
                        <a:effectLst/>
                        <a:latin typeface="Calibri"/>
                        <a:ea typeface="Calibri"/>
                        <a:cs typeface="Times New Roman"/>
                      </a:endParaRPr>
                    </a:p>
                  </a:txBody>
                  <a:tcPr marL="67392" marR="67392" marT="0" marB="0" anchor="ctr"/>
                </a:tc>
              </a:tr>
              <a:tr h="787652">
                <a:tc vMerge="1">
                  <a:txBody>
                    <a:bodyPr/>
                    <a:lstStyle/>
                    <a:p>
                      <a:endParaRPr lang="fr-FR"/>
                    </a:p>
                  </a:txBody>
                  <a:tcPr/>
                </a:tc>
                <a:tc>
                  <a:txBody>
                    <a:bodyPr/>
                    <a:lstStyle/>
                    <a:p>
                      <a:pPr algn="ctr">
                        <a:lnSpc>
                          <a:spcPct val="115000"/>
                        </a:lnSpc>
                        <a:spcAft>
                          <a:spcPts val="0"/>
                        </a:spcAft>
                        <a:tabLst>
                          <a:tab pos="184150" algn="l"/>
                        </a:tabLst>
                      </a:pPr>
                      <a:r>
                        <a:rPr lang="fr-FR" sz="1600">
                          <a:effectLst/>
                        </a:rPr>
                        <a:t>Techniques de maintenance, conduite, prévention</a:t>
                      </a:r>
                      <a:endParaRPr lang="fr-FR" sz="220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6</a:t>
                      </a:r>
                      <a:endParaRPr lang="fr-FR" sz="15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1</a:t>
                      </a:r>
                      <a:r>
                        <a:rPr lang="fr-FR" sz="1500" baseline="30000" dirty="0">
                          <a:effectLst/>
                        </a:rPr>
                        <a:t>  </a:t>
                      </a:r>
                      <a:r>
                        <a:rPr lang="fr-FR" sz="1500" dirty="0">
                          <a:effectLst/>
                        </a:rPr>
                        <a:t>+ 0 + 5</a:t>
                      </a:r>
                      <a:endParaRPr lang="fr-FR" sz="1500" dirty="0">
                        <a:effectLst/>
                        <a:latin typeface="Calibri"/>
                        <a:ea typeface="Calibri"/>
                        <a:cs typeface="Times New Roman"/>
                      </a:endParaRPr>
                    </a:p>
                  </a:txBody>
                  <a:tcPr marL="67392" marR="67392" marT="0" marB="0" anchor="ctr"/>
                </a:tc>
              </a:tr>
              <a:tr h="387961">
                <a:tc gridSpan="2">
                  <a:txBody>
                    <a:bodyPr/>
                    <a:lstStyle/>
                    <a:p>
                      <a:pPr algn="ctr">
                        <a:lnSpc>
                          <a:spcPct val="115000"/>
                        </a:lnSpc>
                        <a:spcAft>
                          <a:spcPts val="0"/>
                        </a:spcAft>
                        <a:tabLst>
                          <a:tab pos="184150" algn="l"/>
                        </a:tabLst>
                      </a:pPr>
                      <a:r>
                        <a:rPr lang="fr-FR" sz="2200" dirty="0">
                          <a:effectLst/>
                        </a:rPr>
                        <a:t> </a:t>
                      </a:r>
                      <a:endParaRPr lang="fr-FR" sz="2200" dirty="0">
                        <a:effectLst/>
                        <a:latin typeface="Calibri"/>
                        <a:ea typeface="Calibri"/>
                        <a:cs typeface="Times New Roman"/>
                      </a:endParaRPr>
                    </a:p>
                  </a:txBody>
                  <a:tcPr marL="67392" marR="67392" marT="0" marB="0" anchor="ctr"/>
                </a:tc>
                <a:tc hMerge="1">
                  <a:txBody>
                    <a:bodyPr/>
                    <a:lstStyle/>
                    <a:p>
                      <a:endParaRPr lang="fr-FR"/>
                    </a:p>
                  </a:txBody>
                  <a:tcPr/>
                </a:tc>
                <a:tc>
                  <a:txBody>
                    <a:bodyPr/>
                    <a:lstStyle/>
                    <a:p>
                      <a:pPr algn="ctr">
                        <a:lnSpc>
                          <a:spcPct val="115000"/>
                        </a:lnSpc>
                        <a:spcAft>
                          <a:spcPts val="0"/>
                        </a:spcAft>
                      </a:pPr>
                      <a:r>
                        <a:rPr lang="fr-FR" sz="1500">
                          <a:effectLst/>
                        </a:rPr>
                        <a:t>23</a:t>
                      </a:r>
                      <a:endParaRPr lang="fr-FR" sz="150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6 + 5 + 12</a:t>
                      </a:r>
                      <a:endParaRPr lang="fr-FR" sz="1500" dirty="0">
                        <a:effectLst/>
                        <a:latin typeface="Calibri"/>
                        <a:ea typeface="Calibri"/>
                        <a:cs typeface="Times New Roman"/>
                      </a:endParaRPr>
                    </a:p>
                  </a:txBody>
                  <a:tcPr marL="67392" marR="67392" marT="0" marB="0" anchor="ctr"/>
                </a:tc>
              </a:tr>
            </a:tbl>
          </a:graphicData>
        </a:graphic>
      </p:graphicFrame>
      <p:graphicFrame>
        <p:nvGraphicFramePr>
          <p:cNvPr id="4" name="Diagramme 3"/>
          <p:cNvGraphicFramePr/>
          <p:nvPr>
            <p:extLst>
              <p:ext uri="{D42A27DB-BD31-4B8C-83A1-F6EECF244321}">
                <p14:modId xmlns:p14="http://schemas.microsoft.com/office/powerpoint/2010/main" val="1010025559"/>
              </p:ext>
            </p:extLst>
          </p:nvPr>
        </p:nvGraphicFramePr>
        <p:xfrm>
          <a:off x="4811478" y="1795891"/>
          <a:ext cx="5519328" cy="368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1910293" y="424080"/>
            <a:ext cx="7359104" cy="795631"/>
          </a:xfrm>
          <a:prstGeom prst="rect">
            <a:avLst/>
          </a:prstGeom>
          <a:noFill/>
        </p:spPr>
        <p:txBody>
          <a:bodyPr wrap="square" lIns="86895" tIns="43448" rIns="86895" bIns="43448" rtlCol="0">
            <a:spAutoFit/>
          </a:bodyPr>
          <a:lstStyle/>
          <a:p>
            <a:pPr algn="ctr"/>
            <a:r>
              <a:rPr lang="fr-FR" sz="2300" b="1" dirty="0">
                <a:solidFill>
                  <a:srgbClr val="C00000"/>
                </a:solidFill>
              </a:rPr>
              <a:t>Une mise en cohérence sur des temps ou périodes identifiées dans le parcours de  formation</a:t>
            </a:r>
          </a:p>
        </p:txBody>
      </p:sp>
      <p:sp>
        <p:nvSpPr>
          <p:cNvPr id="3" name="ZoneTexte 2"/>
          <p:cNvSpPr txBox="1"/>
          <p:nvPr/>
        </p:nvSpPr>
        <p:spPr>
          <a:xfrm>
            <a:off x="636602" y="5651607"/>
            <a:ext cx="9057115" cy="610965"/>
          </a:xfrm>
          <a:prstGeom prst="rect">
            <a:avLst/>
          </a:prstGeom>
          <a:noFill/>
        </p:spPr>
        <p:txBody>
          <a:bodyPr wrap="square" lIns="86895" tIns="43448" rIns="86895" bIns="43448" rtlCol="0">
            <a:spAutoFit/>
          </a:bodyPr>
          <a:lstStyle/>
          <a:p>
            <a:r>
              <a:rPr lang="fr-FR" dirty="0" smtClean="0"/>
              <a:t>Pédagogie de projet ?</a:t>
            </a:r>
          </a:p>
          <a:p>
            <a:r>
              <a:rPr lang="fr-FR" dirty="0" smtClean="0"/>
              <a:t>Activités en groupe avec des tâches identifiées pour mobiliser ou développer les compétences ?</a:t>
            </a:r>
            <a:endParaRPr lang="fr-FR" dirty="0"/>
          </a:p>
        </p:txBody>
      </p:sp>
      <p:sp>
        <p:nvSpPr>
          <p:cNvPr id="5" name="Rectangle 4"/>
          <p:cNvSpPr/>
          <p:nvPr/>
        </p:nvSpPr>
        <p:spPr>
          <a:xfrm>
            <a:off x="1131926" y="1926540"/>
            <a:ext cx="5024004" cy="457270"/>
          </a:xfrm>
          <a:prstGeom prst="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7" name="ZoneTexte 6"/>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8" name="ZoneTexte 7"/>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56841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space réservé du numéro de diapositive 5"/>
          <p:cNvSpPr>
            <a:spLocks noGrp="1"/>
          </p:cNvSpPr>
          <p:nvPr>
            <p:ph type="sldNum" sz="quarter" idx="12"/>
          </p:nvPr>
        </p:nvSpPr>
        <p:spPr/>
        <p:txBody>
          <a:bodyPr/>
          <a:lstStyle/>
          <a:p>
            <a:pPr>
              <a:defRPr/>
            </a:pPr>
            <a:fld id="{D72AB75E-DF3B-4DBB-9979-921B7B6E363E}" type="slidenum">
              <a:rPr lang="fr-FR"/>
              <a:pPr>
                <a:defRPr/>
              </a:pPr>
              <a:t>13</a:t>
            </a:fld>
            <a:endParaRPr lang="fr-FR"/>
          </a:p>
        </p:txBody>
      </p:sp>
      <p:sp>
        <p:nvSpPr>
          <p:cNvPr id="19459" name="Rectangle 76"/>
          <p:cNvSpPr>
            <a:spLocks noChangeArrowheads="1"/>
          </p:cNvSpPr>
          <p:nvPr/>
        </p:nvSpPr>
        <p:spPr bwMode="auto">
          <a:xfrm>
            <a:off x="421737" y="82653"/>
            <a:ext cx="8995759" cy="977112"/>
          </a:xfrm>
          <a:prstGeom prst="rect">
            <a:avLst/>
          </a:prstGeom>
          <a:noFill/>
          <a:ln w="9525">
            <a:noFill/>
            <a:miter lim="800000"/>
            <a:headEnd/>
            <a:tailEnd/>
          </a:ln>
        </p:spPr>
        <p:txBody>
          <a:bodyPr wrap="square" lIns="91431" tIns="190422" rIns="91431" bIns="0" anchor="ctr">
            <a:spAutoFit/>
          </a:bodyPr>
          <a:lstStyle/>
          <a:p>
            <a:pPr algn="ctr"/>
            <a:endParaRPr lang="fr-FR" sz="2400" b="1" dirty="0">
              <a:solidFill>
                <a:srgbClr val="7030A0"/>
              </a:solidFill>
              <a:latin typeface="Calibri" pitchFamily="34" charset="0"/>
            </a:endParaRPr>
          </a:p>
          <a:p>
            <a:pPr algn="ctr"/>
            <a:r>
              <a:rPr lang="fr-FR" sz="2700" b="1" dirty="0">
                <a:solidFill>
                  <a:srgbClr val="C00000"/>
                </a:solidFill>
                <a:latin typeface="Calibri" pitchFamily="34" charset="0"/>
              </a:rPr>
              <a:t>L’Epreuve E32 – Physique Chimie</a:t>
            </a:r>
          </a:p>
        </p:txBody>
      </p:sp>
      <p:sp>
        <p:nvSpPr>
          <p:cNvPr id="2" name="Rectangle 1"/>
          <p:cNvSpPr/>
          <p:nvPr/>
        </p:nvSpPr>
        <p:spPr>
          <a:xfrm>
            <a:off x="5094521" y="2016621"/>
            <a:ext cx="4776099" cy="2339094"/>
          </a:xfrm>
          <a:prstGeom prst="rect">
            <a:avLst/>
          </a:prstGeom>
          <a:ln w="25400">
            <a:solidFill>
              <a:schemeClr val="tx1"/>
            </a:solidFill>
          </a:ln>
        </p:spPr>
        <p:txBody>
          <a:bodyPr wrap="square" lIns="91431" tIns="45716" rIns="91431" bIns="45716">
            <a:spAutoFit/>
          </a:bodyPr>
          <a:lstStyle/>
          <a:p>
            <a:pPr lvl="1"/>
            <a:r>
              <a:rPr lang="fr-FR" sz="1900" b="1" dirty="0"/>
              <a:t>2</a:t>
            </a:r>
            <a:r>
              <a:rPr lang="fr-FR" sz="1900" b="1" baseline="30000" dirty="0"/>
              <a:t>ème</a:t>
            </a:r>
            <a:r>
              <a:rPr lang="fr-FR" sz="1900" b="1" dirty="0"/>
              <a:t> CCF :</a:t>
            </a:r>
          </a:p>
          <a:p>
            <a:pPr lvl="2"/>
            <a:r>
              <a:rPr lang="fr-FR" sz="1900" b="1" dirty="0">
                <a:solidFill>
                  <a:srgbClr val="FF0000"/>
                </a:solidFill>
              </a:rPr>
              <a:t>2</a:t>
            </a:r>
            <a:r>
              <a:rPr lang="fr-FR" sz="1900" b="1" baseline="30000" dirty="0">
                <a:solidFill>
                  <a:srgbClr val="FF0000"/>
                </a:solidFill>
              </a:rPr>
              <a:t>ème</a:t>
            </a:r>
            <a:r>
              <a:rPr lang="fr-FR" sz="1900" b="1" dirty="0">
                <a:solidFill>
                  <a:srgbClr val="FF0000"/>
                </a:solidFill>
              </a:rPr>
              <a:t>  semestre de la 2</a:t>
            </a:r>
            <a:r>
              <a:rPr lang="fr-FR" sz="1900" b="1" baseline="30000" dirty="0">
                <a:solidFill>
                  <a:srgbClr val="FF0000"/>
                </a:solidFill>
              </a:rPr>
              <a:t>ème</a:t>
            </a:r>
            <a:r>
              <a:rPr lang="fr-FR" sz="1900" b="1" dirty="0">
                <a:solidFill>
                  <a:srgbClr val="FF0000"/>
                </a:solidFill>
              </a:rPr>
              <a:t> année </a:t>
            </a:r>
          </a:p>
          <a:p>
            <a:pPr lvl="2"/>
            <a:r>
              <a:rPr lang="fr-FR" sz="1400" dirty="0"/>
              <a:t>Durée 2h</a:t>
            </a:r>
          </a:p>
          <a:p>
            <a:pPr lvl="2"/>
            <a:r>
              <a:rPr lang="fr-FR" b="1" dirty="0" smtClean="0"/>
              <a:t>Evaluation </a:t>
            </a:r>
            <a:r>
              <a:rPr lang="fr-FR" b="1" dirty="0"/>
              <a:t>des </a:t>
            </a:r>
            <a:r>
              <a:rPr lang="fr-FR" b="1" dirty="0" smtClean="0"/>
              <a:t>modules</a:t>
            </a:r>
          </a:p>
          <a:p>
            <a:pPr lvl="2"/>
            <a:r>
              <a:rPr lang="fr-FR" b="1" dirty="0" smtClean="0"/>
              <a:t> </a:t>
            </a:r>
            <a:r>
              <a:rPr lang="fr-FR" b="1" u="sng" dirty="0" smtClean="0"/>
              <a:t>spécifiques de l’option</a:t>
            </a:r>
            <a:endParaRPr lang="fr-FR" b="1" u="sng" dirty="0"/>
          </a:p>
          <a:p>
            <a:pPr lvl="2"/>
            <a:r>
              <a:rPr lang="fr-FR" sz="1500" b="1" dirty="0"/>
              <a:t>L’épreuve s’appuie sur un système technique industriel présent dans les espaces technologiques des enseignements professionnels</a:t>
            </a:r>
          </a:p>
        </p:txBody>
      </p:sp>
      <p:sp>
        <p:nvSpPr>
          <p:cNvPr id="3" name="ZoneTexte 2"/>
          <p:cNvSpPr txBox="1"/>
          <p:nvPr/>
        </p:nvSpPr>
        <p:spPr>
          <a:xfrm>
            <a:off x="2416239" y="4670162"/>
            <a:ext cx="4897177" cy="1657405"/>
          </a:xfrm>
          <a:prstGeom prst="rect">
            <a:avLst/>
          </a:prstGeom>
          <a:noFill/>
        </p:spPr>
        <p:txBody>
          <a:bodyPr wrap="square" lIns="86895" tIns="43448" rIns="86895" bIns="43448" rtlCol="0">
            <a:spAutoFit/>
          </a:bodyPr>
          <a:lstStyle/>
          <a:p>
            <a:pPr algn="ctr"/>
            <a:r>
              <a:rPr lang="fr-FR" dirty="0" smtClean="0"/>
              <a:t>Le </a:t>
            </a:r>
            <a:r>
              <a:rPr lang="fr-FR" dirty="0"/>
              <a:t>sujet doit mettre le candidat en situation d’être évalué dans </a:t>
            </a:r>
            <a:r>
              <a:rPr lang="fr-FR" dirty="0" smtClean="0"/>
              <a:t>les 6 compétences  de la grille d’évaluation et </a:t>
            </a:r>
            <a:r>
              <a:rPr lang="fr-FR" dirty="0"/>
              <a:t>l'évaluation doit permettre de classer la performance de l'élève pour chacune de ces compétences sur </a:t>
            </a:r>
            <a:r>
              <a:rPr lang="fr-FR" dirty="0" smtClean="0"/>
              <a:t>quatre </a:t>
            </a:r>
            <a:r>
              <a:rPr lang="fr-FR" dirty="0"/>
              <a:t>niveaux </a:t>
            </a:r>
          </a:p>
          <a:p>
            <a:endParaRPr lang="fr-FR" dirty="0"/>
          </a:p>
        </p:txBody>
      </p:sp>
      <p:sp>
        <p:nvSpPr>
          <p:cNvPr id="4" name="ZoneTexte 3"/>
          <p:cNvSpPr txBox="1"/>
          <p:nvPr/>
        </p:nvSpPr>
        <p:spPr>
          <a:xfrm>
            <a:off x="707362" y="1123249"/>
            <a:ext cx="9128120" cy="872575"/>
          </a:xfrm>
          <a:prstGeom prst="rect">
            <a:avLst/>
          </a:prstGeom>
          <a:noFill/>
        </p:spPr>
        <p:txBody>
          <a:bodyPr wrap="square" lIns="86895" tIns="43448" rIns="86895" bIns="43448" rtlCol="0">
            <a:spAutoFit/>
          </a:bodyPr>
          <a:lstStyle/>
          <a:p>
            <a:pPr algn="ctr"/>
            <a:r>
              <a:rPr lang="fr-FR" b="1" dirty="0"/>
              <a:t>2 situations d’évaluation : Evaluation </a:t>
            </a:r>
            <a:r>
              <a:rPr lang="fr-FR" b="1" u="sng" dirty="0">
                <a:solidFill>
                  <a:srgbClr val="FF0000"/>
                </a:solidFill>
              </a:rPr>
              <a:t>des </a:t>
            </a:r>
            <a:r>
              <a:rPr lang="fr-FR" b="1" u="sng" dirty="0" smtClean="0">
                <a:solidFill>
                  <a:srgbClr val="FF0000"/>
                </a:solidFill>
              </a:rPr>
              <a:t>compétences </a:t>
            </a:r>
            <a:r>
              <a:rPr lang="fr-FR" b="1" dirty="0" smtClean="0"/>
              <a:t>(connaissances </a:t>
            </a:r>
            <a:r>
              <a:rPr lang="fr-FR" b="1" dirty="0"/>
              <a:t>et capacités </a:t>
            </a:r>
            <a:r>
              <a:rPr lang="fr-FR" b="1" dirty="0" smtClean="0"/>
              <a:t>)</a:t>
            </a:r>
            <a:endParaRPr lang="fr-FR" b="1" dirty="0"/>
          </a:p>
          <a:p>
            <a:pPr algn="ctr"/>
            <a:r>
              <a:rPr lang="fr-FR" b="1" dirty="0" smtClean="0"/>
              <a:t>s’approprier</a:t>
            </a:r>
            <a:r>
              <a:rPr lang="fr-FR" b="1" dirty="0"/>
              <a:t>, </a:t>
            </a:r>
            <a:r>
              <a:rPr lang="fr-FR" b="1" dirty="0" smtClean="0"/>
              <a:t>analyser</a:t>
            </a:r>
            <a:r>
              <a:rPr lang="fr-FR" b="1" dirty="0"/>
              <a:t>, </a:t>
            </a:r>
            <a:r>
              <a:rPr lang="fr-FR" b="1" dirty="0" smtClean="0"/>
              <a:t>réaliser</a:t>
            </a:r>
            <a:r>
              <a:rPr lang="fr-FR" b="1" dirty="0"/>
              <a:t>, </a:t>
            </a:r>
            <a:r>
              <a:rPr lang="fr-FR" b="1" dirty="0" smtClean="0"/>
              <a:t>valider</a:t>
            </a:r>
            <a:r>
              <a:rPr lang="fr-FR" b="1" dirty="0"/>
              <a:t>, </a:t>
            </a:r>
            <a:r>
              <a:rPr lang="fr-FR" b="1" dirty="0" smtClean="0"/>
              <a:t>communiquer</a:t>
            </a:r>
            <a:r>
              <a:rPr lang="fr-FR" b="1" dirty="0"/>
              <a:t>, être autonome  faire preuve d’initiative</a:t>
            </a:r>
          </a:p>
          <a:p>
            <a:pPr algn="ctr"/>
            <a:endParaRPr lang="fr-FR" dirty="0"/>
          </a:p>
        </p:txBody>
      </p:sp>
      <p:sp>
        <p:nvSpPr>
          <p:cNvPr id="5" name="ZoneTexte 4"/>
          <p:cNvSpPr txBox="1"/>
          <p:nvPr/>
        </p:nvSpPr>
        <p:spPr>
          <a:xfrm>
            <a:off x="525881" y="2016621"/>
            <a:ext cx="4497879" cy="2349902"/>
          </a:xfrm>
          <a:prstGeom prst="rect">
            <a:avLst/>
          </a:prstGeom>
          <a:noFill/>
          <a:ln w="25400">
            <a:solidFill>
              <a:schemeClr val="tx1"/>
            </a:solidFill>
          </a:ln>
        </p:spPr>
        <p:txBody>
          <a:bodyPr wrap="square" lIns="86895" tIns="43448" rIns="86895" bIns="43448" rtlCol="0">
            <a:spAutoFit/>
          </a:bodyPr>
          <a:lstStyle/>
          <a:p>
            <a:pPr lvl="1"/>
            <a:r>
              <a:rPr lang="fr-FR" sz="1900" b="1" dirty="0"/>
              <a:t>1er CCF : </a:t>
            </a:r>
          </a:p>
          <a:p>
            <a:pPr lvl="2"/>
            <a:r>
              <a:rPr lang="fr-FR" sz="1900" b="1" dirty="0">
                <a:solidFill>
                  <a:srgbClr val="FF0000"/>
                </a:solidFill>
              </a:rPr>
              <a:t>1</a:t>
            </a:r>
            <a:r>
              <a:rPr lang="fr-FR" sz="1900" b="1" baseline="30000" dirty="0">
                <a:solidFill>
                  <a:srgbClr val="FF0000"/>
                </a:solidFill>
              </a:rPr>
              <a:t>er</a:t>
            </a:r>
            <a:r>
              <a:rPr lang="fr-FR" sz="1900" b="1" dirty="0">
                <a:solidFill>
                  <a:srgbClr val="FF0000"/>
                </a:solidFill>
              </a:rPr>
              <a:t> semestre de la 2</a:t>
            </a:r>
            <a:r>
              <a:rPr lang="fr-FR" sz="1900" b="1" baseline="30000" dirty="0">
                <a:solidFill>
                  <a:srgbClr val="FF0000"/>
                </a:solidFill>
              </a:rPr>
              <a:t>ème</a:t>
            </a:r>
            <a:r>
              <a:rPr lang="fr-FR" sz="1900" b="1" dirty="0">
                <a:solidFill>
                  <a:srgbClr val="FF0000"/>
                </a:solidFill>
              </a:rPr>
              <a:t> année </a:t>
            </a:r>
          </a:p>
          <a:p>
            <a:pPr lvl="2"/>
            <a:r>
              <a:rPr lang="fr-FR" sz="1400" dirty="0"/>
              <a:t>Durée 2h</a:t>
            </a:r>
          </a:p>
          <a:p>
            <a:pPr lvl="2"/>
            <a:r>
              <a:rPr lang="fr-FR" b="1" dirty="0"/>
              <a:t>Evaluation </a:t>
            </a:r>
            <a:r>
              <a:rPr lang="fr-FR" b="1" dirty="0" smtClean="0"/>
              <a:t>sur les  </a:t>
            </a:r>
            <a:r>
              <a:rPr lang="fr-FR" b="1" dirty="0"/>
              <a:t>modules </a:t>
            </a:r>
            <a:r>
              <a:rPr lang="fr-FR" b="1" u="sng" dirty="0"/>
              <a:t>transversaux aux 3 </a:t>
            </a:r>
            <a:r>
              <a:rPr lang="fr-FR" b="1" u="sng" dirty="0" smtClean="0"/>
              <a:t>options</a:t>
            </a:r>
            <a:endParaRPr lang="fr-FR" sz="1400" u="sng" dirty="0"/>
          </a:p>
          <a:p>
            <a:pPr lvl="2"/>
            <a:r>
              <a:rPr lang="fr-FR" sz="1500" b="1" dirty="0"/>
              <a:t>L’épreuve s’appuie sur une situation d’évaluation contextualisée</a:t>
            </a:r>
          </a:p>
          <a:p>
            <a:r>
              <a:rPr lang="fr-FR" sz="1400" dirty="0"/>
              <a:t> </a:t>
            </a:r>
          </a:p>
          <a:p>
            <a:endParaRPr lang="fr-FR" dirty="0"/>
          </a:p>
        </p:txBody>
      </p:sp>
      <p:sp>
        <p:nvSpPr>
          <p:cNvPr id="8" name="ZoneTexte 7"/>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9" name="ZoneTexte 8"/>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192451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space réservé du numéro de diapositive 5"/>
          <p:cNvSpPr>
            <a:spLocks noGrp="1"/>
          </p:cNvSpPr>
          <p:nvPr>
            <p:ph type="sldNum" sz="quarter" idx="12"/>
          </p:nvPr>
        </p:nvSpPr>
        <p:spPr/>
        <p:txBody>
          <a:bodyPr/>
          <a:lstStyle/>
          <a:p>
            <a:pPr>
              <a:defRPr/>
            </a:pPr>
            <a:fld id="{D72AB75E-DF3B-4DBB-9979-921B7B6E363E}" type="slidenum">
              <a:rPr lang="fr-FR"/>
              <a:pPr>
                <a:defRPr/>
              </a:pPr>
              <a:t>14</a:t>
            </a:fld>
            <a:endParaRPr lang="fr-FR"/>
          </a:p>
        </p:txBody>
      </p:sp>
      <p:sp>
        <p:nvSpPr>
          <p:cNvPr id="19459" name="Rectangle 76"/>
          <p:cNvSpPr>
            <a:spLocks noChangeArrowheads="1"/>
          </p:cNvSpPr>
          <p:nvPr/>
        </p:nvSpPr>
        <p:spPr bwMode="auto">
          <a:xfrm>
            <a:off x="421737" y="-27374"/>
            <a:ext cx="8995759" cy="561613"/>
          </a:xfrm>
          <a:prstGeom prst="rect">
            <a:avLst/>
          </a:prstGeom>
          <a:noFill/>
          <a:ln w="9525">
            <a:noFill/>
            <a:miter lim="800000"/>
            <a:headEnd/>
            <a:tailEnd/>
          </a:ln>
        </p:spPr>
        <p:txBody>
          <a:bodyPr wrap="square" lIns="91431" tIns="190422" rIns="91431" bIns="0" anchor="ctr">
            <a:spAutoFit/>
          </a:bodyPr>
          <a:lstStyle/>
          <a:p>
            <a:pPr algn="ctr"/>
            <a:r>
              <a:rPr lang="fr-FR" sz="2400" b="1" dirty="0">
                <a:solidFill>
                  <a:srgbClr val="C00000"/>
                </a:solidFill>
                <a:latin typeface="Calibri" pitchFamily="34" charset="0"/>
              </a:rPr>
              <a:t>L’Epreuve E32 – Physique Chimie – exemple CCF1</a:t>
            </a:r>
          </a:p>
        </p:txBody>
      </p:sp>
      <p:sp>
        <p:nvSpPr>
          <p:cNvPr id="7" name="Rectangle 1"/>
          <p:cNvSpPr>
            <a:spLocks noChangeArrowheads="1"/>
          </p:cNvSpPr>
          <p:nvPr/>
        </p:nvSpPr>
        <p:spPr bwMode="auto">
          <a:xfrm>
            <a:off x="401187" y="586422"/>
            <a:ext cx="9505056" cy="600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ctr" anchorCtr="0" compatLnSpc="1">
            <a:prstTxWarp prst="textNoShape">
              <a:avLst/>
            </a:prstTxWarp>
            <a:spAutoFit/>
          </a:bodyPr>
          <a:lstStyle/>
          <a:p>
            <a:pPr algn="just" defTabSz="914314" fontAlgn="base">
              <a:spcBef>
                <a:spcPct val="0"/>
              </a:spcBef>
              <a:spcAft>
                <a:spcPct val="0"/>
              </a:spcAft>
            </a:pPr>
            <a:r>
              <a:rPr lang="fr-FR" altLang="fr-FR" sz="1200" b="1" u="sng" dirty="0">
                <a:solidFill>
                  <a:srgbClr val="C00000"/>
                </a:solidFill>
                <a:latin typeface="Arial" pitchFamily="34" charset="0"/>
                <a:ea typeface="Times New Roman" pitchFamily="18" charset="0"/>
                <a:cs typeface="Times New Roman" pitchFamily="18" charset="0"/>
              </a:rPr>
              <a:t>Présentation de l’étude :</a:t>
            </a:r>
            <a:endParaRPr lang="fr-FR" altLang="fr-FR" sz="1200" b="1" dirty="0">
              <a:solidFill>
                <a:srgbClr val="C00000"/>
              </a:solidFill>
              <a:latin typeface="Arial" pitchFamily="34" charset="0"/>
            </a:endParaRPr>
          </a:p>
          <a:p>
            <a:pPr algn="just" defTabSz="914314" eaLnBrk="0" fontAlgn="base" hangingPunct="0">
              <a:spcBef>
                <a:spcPct val="0"/>
              </a:spcBef>
              <a:spcAft>
                <a:spcPct val="0"/>
              </a:spcAft>
            </a:pPr>
            <a:r>
              <a:rPr lang="fr-FR" altLang="fr-FR" sz="1200" dirty="0">
                <a:latin typeface="Arial" pitchFamily="34" charset="0"/>
                <a:ea typeface="Times New Roman" pitchFamily="18" charset="0"/>
                <a:cs typeface="Times New Roman" pitchFamily="18" charset="0"/>
              </a:rPr>
              <a:t>Un étudiant de BTS Maintenance des Systèmes participe lors de son stage à la mise en place d’un ventilateur puissant dont on s’interroge sur les nuisances sonores qu’il va engendrer et en particulier les risques pour les techniciens travaillant dans son voisinage.</a:t>
            </a:r>
            <a:endParaRPr lang="fr-FR" altLang="fr-FR" sz="1200" dirty="0">
              <a:latin typeface="Arial" pitchFamily="34" charset="0"/>
            </a:endParaRPr>
          </a:p>
          <a:p>
            <a:pPr algn="just" defTabSz="914314" eaLnBrk="0" fontAlgn="base" hangingPunct="0">
              <a:spcBef>
                <a:spcPct val="0"/>
              </a:spcBef>
              <a:spcAft>
                <a:spcPct val="0"/>
              </a:spcAft>
            </a:pPr>
            <a:r>
              <a:rPr lang="fr-FR" altLang="fr-FR" sz="1200" dirty="0">
                <a:latin typeface="Arial" pitchFamily="34" charset="0"/>
                <a:ea typeface="Times New Roman" pitchFamily="18" charset="0"/>
                <a:cs typeface="Times New Roman" pitchFamily="18" charset="0"/>
              </a:rPr>
              <a:t>Comme l’oblige la législation compte tenu des niveaux émis, le ventilateur est fourni avec sa caractéristique spectrale de bruit dont on reporte les valeurs :</a:t>
            </a:r>
            <a:endParaRPr lang="fr-FR" altLang="fr-FR" sz="1200" dirty="0">
              <a:latin typeface="Arial" pitchFamily="34" charset="0"/>
            </a:endParaRPr>
          </a:p>
          <a:p>
            <a:pPr algn="just" defTabSz="914314" eaLnBrk="0" fontAlgn="base" hangingPunct="0">
              <a:spcBef>
                <a:spcPct val="0"/>
              </a:spcBef>
              <a:spcAft>
                <a:spcPct val="0"/>
              </a:spcAft>
            </a:pPr>
            <a:r>
              <a:rPr lang="fr-FR" altLang="fr-FR" sz="1200" dirty="0">
                <a:latin typeface="Arial" pitchFamily="34" charset="0"/>
                <a:ea typeface="Times New Roman" pitchFamily="18" charset="0"/>
                <a:cs typeface="Times New Roman" pitchFamily="18" charset="0"/>
              </a:rPr>
              <a:t>Objectif : aider l’étudiant à définir les risques auditifs liés à la présence de ce ventilateur dans l’environnement de travail et les protections envisageables.</a:t>
            </a:r>
          </a:p>
          <a:p>
            <a:pPr algn="just" defTabSz="914314" eaLnBrk="0" fontAlgn="base" hangingPunct="0">
              <a:spcBef>
                <a:spcPct val="0"/>
              </a:spcBef>
              <a:spcAft>
                <a:spcPct val="0"/>
              </a:spcAft>
            </a:pPr>
            <a:endParaRPr lang="fr-FR" altLang="fr-FR" sz="1200" dirty="0">
              <a:latin typeface="Arial" pitchFamily="34" charset="0"/>
              <a:cs typeface="Times New Roman" pitchFamily="18" charset="0"/>
            </a:endParaRPr>
          </a:p>
          <a:p>
            <a:pPr algn="just" defTabSz="914314" eaLnBrk="0" fontAlgn="base" hangingPunct="0">
              <a:spcBef>
                <a:spcPct val="0"/>
              </a:spcBef>
              <a:spcAft>
                <a:spcPct val="0"/>
              </a:spcAft>
            </a:pPr>
            <a:endParaRPr lang="fr-FR" altLang="fr-FR" sz="1200" dirty="0">
              <a:latin typeface="Arial" pitchFamily="34" charset="0"/>
              <a:cs typeface="Times New Roman" pitchFamily="18" charset="0"/>
            </a:endParaRPr>
          </a:p>
          <a:p>
            <a:pPr algn="just" defTabSz="914314" eaLnBrk="0" fontAlgn="base" hangingPunct="0">
              <a:spcBef>
                <a:spcPct val="0"/>
              </a:spcBef>
              <a:spcAft>
                <a:spcPct val="0"/>
              </a:spcAft>
            </a:pPr>
            <a:endParaRPr lang="fr-FR" altLang="fr-FR" sz="1200" dirty="0">
              <a:latin typeface="Arial" pitchFamily="34" charset="0"/>
              <a:cs typeface="Times New Roman" pitchFamily="18" charset="0"/>
            </a:endParaRPr>
          </a:p>
          <a:p>
            <a:pPr algn="just" defTabSz="914314" eaLnBrk="0" fontAlgn="base" hangingPunct="0">
              <a:spcBef>
                <a:spcPct val="0"/>
              </a:spcBef>
              <a:spcAft>
                <a:spcPct val="0"/>
              </a:spcAft>
            </a:pPr>
            <a:r>
              <a:rPr lang="fr-FR" altLang="fr-FR" sz="1200" b="1" dirty="0">
                <a:solidFill>
                  <a:srgbClr val="FF0000"/>
                </a:solidFill>
                <a:latin typeface="Arial" pitchFamily="34" charset="0"/>
                <a:cs typeface="Times New Roman" pitchFamily="18" charset="0"/>
              </a:rPr>
              <a:t>S’approprier</a:t>
            </a:r>
          </a:p>
          <a:p>
            <a:r>
              <a:rPr lang="fr-FR" sz="1200" b="1" dirty="0"/>
              <a:t>A.1/ </a:t>
            </a:r>
            <a:r>
              <a:rPr lang="fr-FR" sz="1200" dirty="0"/>
              <a:t>A l’aide des documents fournis, définir l’unité dB, expliquer l’intérêt de la mesure en dB(A). Situer sur une échelle de niveaux sonores des sons caractéristiques ainsi que les seuils d’audibilité et de douleur (en Pascals et en dB).</a:t>
            </a:r>
          </a:p>
          <a:p>
            <a:r>
              <a:rPr lang="fr-FR" sz="1200" b="1" dirty="0"/>
              <a:t>A.2/</a:t>
            </a:r>
            <a:r>
              <a:rPr lang="fr-FR" sz="1200" dirty="0"/>
              <a:t> Compte tenu de la législation en vigueur, indiquer comment l’utilisation du ventilateur nécessitera la mise en place d’actions spécifiques de prévention.</a:t>
            </a:r>
          </a:p>
          <a:p>
            <a:endParaRPr lang="fr-FR" sz="1200" dirty="0"/>
          </a:p>
          <a:p>
            <a:r>
              <a:rPr lang="fr-FR" sz="1200" b="1" dirty="0">
                <a:solidFill>
                  <a:srgbClr val="FF0000"/>
                </a:solidFill>
                <a:latin typeface="Arial" panose="020B0604020202020204" pitchFamily="34" charset="0"/>
                <a:cs typeface="Arial" panose="020B0604020202020204" pitchFamily="34" charset="0"/>
              </a:rPr>
              <a:t>Analyser et Réaliser</a:t>
            </a:r>
          </a:p>
          <a:p>
            <a:r>
              <a:rPr lang="fr-FR" sz="1200" dirty="0"/>
              <a:t>Par analogie avec le problème posé on vous propose d’étudier les nuisances sonores d’équipements techniques disponibles au lycée (CTA, PAC…). L’objectif est de mesurer le bruit émis par l’équipement et sa propagation dans le local.</a:t>
            </a:r>
          </a:p>
          <a:p>
            <a:r>
              <a:rPr lang="fr-FR" sz="1200" dirty="0"/>
              <a:t> </a:t>
            </a:r>
          </a:p>
          <a:p>
            <a:r>
              <a:rPr lang="fr-FR" sz="1200" b="1" dirty="0"/>
              <a:t>B.1/ </a:t>
            </a:r>
            <a:r>
              <a:rPr lang="fr-FR" sz="1200" dirty="0"/>
              <a:t>Concevoir un protocole expérimental permettant de mesurer l’atténuation du bruit, R, en fonction de la distance. Préciser, les réglages à effectuer pour le sonomètre (voir document 1).</a:t>
            </a:r>
          </a:p>
          <a:p>
            <a:r>
              <a:rPr lang="fr-FR" sz="1200" b="1" dirty="0"/>
              <a:t>B.2/</a:t>
            </a:r>
            <a:r>
              <a:rPr lang="fr-FR" sz="1200" dirty="0"/>
              <a:t> Effectuer les mesures et présenter les résultats </a:t>
            </a:r>
          </a:p>
          <a:p>
            <a:r>
              <a:rPr lang="fr-FR" sz="1200" b="1" dirty="0"/>
              <a:t>B.3/ </a:t>
            </a:r>
            <a:r>
              <a:rPr lang="fr-FR" sz="1200" i="1" dirty="0"/>
              <a:t>Manipulation complémentaire, en fonction du matériel disponible (sonomètre NOR140 par exemple), analyser le bruit émis par l’équipement (niveaux, fréquences) et mesurer le temps de réverbération du local.</a:t>
            </a:r>
            <a:endParaRPr lang="fr-FR" sz="1200" dirty="0"/>
          </a:p>
          <a:p>
            <a:endParaRPr lang="fr-FR" sz="1200" dirty="0">
              <a:solidFill>
                <a:srgbClr val="FF0000"/>
              </a:solidFill>
            </a:endParaRPr>
          </a:p>
          <a:p>
            <a:pPr algn="just" defTabSz="914314" eaLnBrk="0" fontAlgn="base" hangingPunct="0">
              <a:spcBef>
                <a:spcPct val="0"/>
              </a:spcBef>
              <a:spcAft>
                <a:spcPct val="0"/>
              </a:spcAft>
            </a:pPr>
            <a:r>
              <a:rPr lang="fr-FR" altLang="fr-FR" sz="1200" b="1" dirty="0">
                <a:solidFill>
                  <a:srgbClr val="FF0000"/>
                </a:solidFill>
                <a:latin typeface="Arial" panose="020B0604020202020204" pitchFamily="34" charset="0"/>
                <a:cs typeface="Arial" panose="020B0604020202020204" pitchFamily="34" charset="0"/>
              </a:rPr>
              <a:t>Valider et communiquer</a:t>
            </a:r>
          </a:p>
          <a:p>
            <a:r>
              <a:rPr lang="fr-FR" sz="1200" b="1" dirty="0"/>
              <a:t>C.1/ </a:t>
            </a:r>
            <a:r>
              <a:rPr lang="fr-FR" sz="1200" dirty="0"/>
              <a:t>En espace libre, dans l’air, on peut estimer l’atténuation </a:t>
            </a:r>
            <a:r>
              <a:rPr lang="fr-FR" sz="1200" dirty="0" err="1"/>
              <a:t>R</a:t>
            </a:r>
            <a:r>
              <a:rPr lang="fr-FR" sz="1200" baseline="-25000" dirty="0" err="1"/>
              <a:t>air</a:t>
            </a:r>
            <a:r>
              <a:rPr lang="fr-FR" sz="1200" dirty="0"/>
              <a:t> (en dB) en fonction de la distance d (en m) par la formule : </a:t>
            </a:r>
            <a:r>
              <a:rPr lang="fr-FR" sz="1200" dirty="0" err="1"/>
              <a:t>R</a:t>
            </a:r>
            <a:r>
              <a:rPr lang="fr-FR" sz="1200" baseline="-25000" dirty="0" err="1"/>
              <a:t>air</a:t>
            </a:r>
            <a:r>
              <a:rPr lang="fr-FR" sz="1200" dirty="0"/>
              <a:t> = 10 log (4pd</a:t>
            </a:r>
            <a:r>
              <a:rPr lang="fr-FR" sz="1200" baseline="30000" dirty="0"/>
              <a:t>2</a:t>
            </a:r>
            <a:r>
              <a:rPr lang="fr-FR" sz="1200" dirty="0"/>
              <a:t>). Tracer l’atténuation théorique provoquée par l’air et comparer aux mesures effectuées. Identifier les sources d’erreur.</a:t>
            </a:r>
          </a:p>
          <a:p>
            <a:r>
              <a:rPr lang="fr-FR" sz="1200" b="1" dirty="0"/>
              <a:t>C.2/ </a:t>
            </a:r>
            <a:r>
              <a:rPr lang="fr-FR" sz="1200" dirty="0"/>
              <a:t>Exploiter les tracés en expliquant quantitativement comment évolue le niveau de bruit lorsqu’on double la distance par rapport à la source. Indiquer l’effet produit sur la pression acoustique exprimée en Pascal et rattacher cet effet à l’impact sur les tympans du technicien subissant le bruit.</a:t>
            </a:r>
          </a:p>
          <a:p>
            <a:r>
              <a:rPr lang="fr-FR" sz="1200" b="1" dirty="0"/>
              <a:t>C.3/ </a:t>
            </a:r>
            <a:r>
              <a:rPr lang="fr-FR" sz="1200" dirty="0"/>
              <a:t>Conclure sur les précautions envisageables pour se protéger du bruit en présence du ventilateur.</a:t>
            </a:r>
          </a:p>
        </p:txBody>
      </p:sp>
      <p:graphicFrame>
        <p:nvGraphicFramePr>
          <p:cNvPr id="8" name="Tableau 7"/>
          <p:cNvGraphicFramePr>
            <a:graphicFrameLocks noGrp="1"/>
          </p:cNvGraphicFramePr>
          <p:nvPr>
            <p:extLst>
              <p:ext uri="{D42A27DB-BD31-4B8C-83A1-F6EECF244321}">
                <p14:modId xmlns:p14="http://schemas.microsoft.com/office/powerpoint/2010/main" val="1330625222"/>
              </p:ext>
            </p:extLst>
          </p:nvPr>
        </p:nvGraphicFramePr>
        <p:xfrm>
          <a:off x="2193336" y="1991864"/>
          <a:ext cx="5976662" cy="543928"/>
        </p:xfrm>
        <a:graphic>
          <a:graphicData uri="http://schemas.openxmlformats.org/drawingml/2006/table">
            <a:tbl>
              <a:tblPr firstRow="1" firstCol="1" bandRow="1">
                <a:tableStyleId>{5C22544A-7EE6-4342-B048-85BDC9FD1C3A}</a:tableStyleId>
              </a:tblPr>
              <a:tblGrid>
                <a:gridCol w="663713"/>
                <a:gridCol w="663713"/>
                <a:gridCol w="663713"/>
                <a:gridCol w="663713"/>
                <a:gridCol w="664362"/>
                <a:gridCol w="664362"/>
                <a:gridCol w="664362"/>
                <a:gridCol w="664362"/>
                <a:gridCol w="664362"/>
              </a:tblGrid>
              <a:tr h="271964">
                <a:tc>
                  <a:txBody>
                    <a:bodyPr/>
                    <a:lstStyle/>
                    <a:p>
                      <a:pPr algn="ctr">
                        <a:spcAft>
                          <a:spcPts val="0"/>
                        </a:spcAft>
                      </a:pPr>
                      <a:r>
                        <a:rPr lang="fr-FR" sz="1400" dirty="0">
                          <a:effectLst/>
                        </a:rPr>
                        <a:t>f (Hz)</a:t>
                      </a:r>
                      <a:endParaRPr lang="fr-FR" sz="1400" dirty="0">
                        <a:effectLst/>
                        <a:latin typeface="Arial"/>
                        <a:ea typeface="Times New Roman"/>
                        <a:cs typeface="Times New Roman"/>
                      </a:endParaRPr>
                    </a:p>
                  </a:txBody>
                  <a:tcPr marL="68580" marR="68580" marT="0" marB="0"/>
                </a:tc>
                <a:tc>
                  <a:txBody>
                    <a:bodyPr/>
                    <a:lstStyle/>
                    <a:p>
                      <a:pPr algn="ctr">
                        <a:spcAft>
                          <a:spcPts val="0"/>
                        </a:spcAft>
                      </a:pPr>
                      <a:r>
                        <a:rPr lang="fr-FR" sz="1400">
                          <a:effectLst/>
                        </a:rPr>
                        <a:t>63</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dirty="0">
                          <a:effectLst/>
                        </a:rPr>
                        <a:t>125</a:t>
                      </a:r>
                      <a:endParaRPr lang="fr-FR" sz="1400" dirty="0">
                        <a:effectLst/>
                        <a:latin typeface="Arial"/>
                        <a:ea typeface="Times New Roman"/>
                        <a:cs typeface="Times New Roman"/>
                      </a:endParaRPr>
                    </a:p>
                  </a:txBody>
                  <a:tcPr marL="68580" marR="68580" marT="0" marB="0"/>
                </a:tc>
                <a:tc>
                  <a:txBody>
                    <a:bodyPr/>
                    <a:lstStyle/>
                    <a:p>
                      <a:pPr algn="ctr">
                        <a:spcAft>
                          <a:spcPts val="0"/>
                        </a:spcAft>
                      </a:pPr>
                      <a:r>
                        <a:rPr lang="fr-FR" sz="1400">
                          <a:effectLst/>
                        </a:rPr>
                        <a:t>250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500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1000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2000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4000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8000</a:t>
                      </a:r>
                      <a:endParaRPr lang="fr-FR" sz="1400">
                        <a:effectLst/>
                        <a:latin typeface="Arial"/>
                        <a:ea typeface="Times New Roman"/>
                        <a:cs typeface="Times New Roman"/>
                      </a:endParaRPr>
                    </a:p>
                  </a:txBody>
                  <a:tcPr marL="68580" marR="68580" marT="0" marB="0"/>
                </a:tc>
              </a:tr>
              <a:tr h="271964">
                <a:tc>
                  <a:txBody>
                    <a:bodyPr/>
                    <a:lstStyle/>
                    <a:p>
                      <a:pPr algn="ctr">
                        <a:spcAft>
                          <a:spcPts val="0"/>
                        </a:spcAft>
                      </a:pPr>
                      <a:r>
                        <a:rPr lang="fr-FR" sz="1400" dirty="0">
                          <a:effectLst/>
                        </a:rPr>
                        <a:t>L (dB)</a:t>
                      </a:r>
                      <a:endParaRPr lang="fr-FR" sz="1400" dirty="0">
                        <a:effectLst/>
                        <a:latin typeface="Arial"/>
                        <a:ea typeface="Times New Roman"/>
                        <a:cs typeface="Times New Roman"/>
                      </a:endParaRPr>
                    </a:p>
                  </a:txBody>
                  <a:tcPr marL="68580" marR="68580" marT="0" marB="0"/>
                </a:tc>
                <a:tc>
                  <a:txBody>
                    <a:bodyPr/>
                    <a:lstStyle/>
                    <a:p>
                      <a:pPr algn="ctr">
                        <a:spcAft>
                          <a:spcPts val="0"/>
                        </a:spcAft>
                      </a:pPr>
                      <a:r>
                        <a:rPr lang="fr-FR" sz="1400">
                          <a:effectLst/>
                        </a:rPr>
                        <a:t>95</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92</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95</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91</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88</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80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76</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dirty="0">
                          <a:effectLst/>
                        </a:rPr>
                        <a:t>66</a:t>
                      </a:r>
                      <a:endParaRPr lang="fr-FR" sz="14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70926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space réservé du numéro de diapositive 5"/>
          <p:cNvSpPr>
            <a:spLocks noGrp="1"/>
          </p:cNvSpPr>
          <p:nvPr>
            <p:ph type="sldNum" sz="quarter" idx="12"/>
          </p:nvPr>
        </p:nvSpPr>
        <p:spPr/>
        <p:txBody>
          <a:bodyPr/>
          <a:lstStyle/>
          <a:p>
            <a:pPr>
              <a:defRPr/>
            </a:pPr>
            <a:fld id="{D72AB75E-DF3B-4DBB-9979-921B7B6E363E}" type="slidenum">
              <a:rPr lang="fr-FR"/>
              <a:pPr>
                <a:defRPr/>
              </a:pPr>
              <a:t>15</a:t>
            </a:fld>
            <a:endParaRPr lang="fr-FR" dirty="0"/>
          </a:p>
        </p:txBody>
      </p:sp>
      <p:sp>
        <p:nvSpPr>
          <p:cNvPr id="19459" name="Rectangle 76"/>
          <p:cNvSpPr>
            <a:spLocks noChangeArrowheads="1"/>
          </p:cNvSpPr>
          <p:nvPr/>
        </p:nvSpPr>
        <p:spPr bwMode="auto">
          <a:xfrm>
            <a:off x="421737" y="-27374"/>
            <a:ext cx="8995759" cy="561613"/>
          </a:xfrm>
          <a:prstGeom prst="rect">
            <a:avLst/>
          </a:prstGeom>
          <a:noFill/>
          <a:ln w="9525">
            <a:noFill/>
            <a:miter lim="800000"/>
            <a:headEnd/>
            <a:tailEnd/>
          </a:ln>
        </p:spPr>
        <p:txBody>
          <a:bodyPr wrap="square" lIns="91431" tIns="190422" rIns="91431" bIns="0" anchor="ctr">
            <a:spAutoFit/>
          </a:bodyPr>
          <a:lstStyle/>
          <a:p>
            <a:pPr algn="ctr"/>
            <a:r>
              <a:rPr lang="fr-FR" sz="2400" b="1" dirty="0">
                <a:solidFill>
                  <a:srgbClr val="C00000"/>
                </a:solidFill>
                <a:latin typeface="Calibri" pitchFamily="34" charset="0"/>
              </a:rPr>
              <a:t>L’Epreuve E32 – Physique Chimie – grille d’évaluation des CCF</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602" y="519716"/>
            <a:ext cx="7995950" cy="568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à coins arrondis 2"/>
          <p:cNvSpPr/>
          <p:nvPr/>
        </p:nvSpPr>
        <p:spPr>
          <a:xfrm>
            <a:off x="6358381" y="3230677"/>
            <a:ext cx="2274170"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10" name="Rectangle à coins arrondis 9"/>
          <p:cNvSpPr/>
          <p:nvPr/>
        </p:nvSpPr>
        <p:spPr>
          <a:xfrm>
            <a:off x="636846" y="3230677"/>
            <a:ext cx="1698011"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9923" y="5663844"/>
            <a:ext cx="1516320" cy="63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à coins arrondis 11"/>
          <p:cNvSpPr/>
          <p:nvPr/>
        </p:nvSpPr>
        <p:spPr>
          <a:xfrm>
            <a:off x="6358381" y="4082243"/>
            <a:ext cx="2274170"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13" name="Rectangle à coins arrondis 12"/>
          <p:cNvSpPr/>
          <p:nvPr/>
        </p:nvSpPr>
        <p:spPr>
          <a:xfrm>
            <a:off x="6358381" y="5127433"/>
            <a:ext cx="2274170"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5" name="Organigramme : Fusion 4"/>
          <p:cNvSpPr/>
          <p:nvPr/>
        </p:nvSpPr>
        <p:spPr>
          <a:xfrm>
            <a:off x="9057115" y="5325471"/>
            <a:ext cx="212282" cy="32897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16" name="Rectangle à coins arrondis 15"/>
          <p:cNvSpPr/>
          <p:nvPr/>
        </p:nvSpPr>
        <p:spPr>
          <a:xfrm>
            <a:off x="636846" y="4147568"/>
            <a:ext cx="1698011"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17" name="Rectangle à coins arrondis 16"/>
          <p:cNvSpPr/>
          <p:nvPr/>
        </p:nvSpPr>
        <p:spPr>
          <a:xfrm>
            <a:off x="636846" y="5127433"/>
            <a:ext cx="1698011"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2" name="ZoneTexte 1"/>
          <p:cNvSpPr txBox="1"/>
          <p:nvPr/>
        </p:nvSpPr>
        <p:spPr>
          <a:xfrm>
            <a:off x="846301" y="3298351"/>
            <a:ext cx="5734192" cy="3227066"/>
          </a:xfrm>
          <a:prstGeom prst="rect">
            <a:avLst/>
          </a:prstGeom>
          <a:solidFill>
            <a:schemeClr val="bg1"/>
          </a:solidFill>
        </p:spPr>
        <p:txBody>
          <a:bodyPr wrap="square" lIns="86895" tIns="43448" rIns="86895" bIns="43448" rtlCol="0">
            <a:spAutoFit/>
          </a:bodyPr>
          <a:lstStyle/>
          <a:p>
            <a:r>
              <a:rPr lang="fr-FR" dirty="0" smtClean="0"/>
              <a:t>classer </a:t>
            </a:r>
            <a:r>
              <a:rPr lang="fr-FR" dirty="0"/>
              <a:t>la performance </a:t>
            </a:r>
            <a:r>
              <a:rPr lang="fr-FR" dirty="0" smtClean="0"/>
              <a:t>du candidat pour </a:t>
            </a:r>
            <a:r>
              <a:rPr lang="fr-FR" dirty="0"/>
              <a:t>chacune de ces </a:t>
            </a:r>
            <a:r>
              <a:rPr lang="fr-FR" dirty="0" smtClean="0"/>
              <a:t>6 compétences </a:t>
            </a:r>
            <a:r>
              <a:rPr lang="fr-FR" dirty="0"/>
              <a:t>sur </a:t>
            </a:r>
            <a:r>
              <a:rPr lang="fr-FR" dirty="0" smtClean="0"/>
              <a:t>quatre </a:t>
            </a:r>
            <a:r>
              <a:rPr lang="fr-FR" dirty="0"/>
              <a:t>niveaux </a:t>
            </a:r>
          </a:p>
          <a:p>
            <a:pPr lvl="0"/>
            <a:r>
              <a:rPr lang="fr-FR" dirty="0">
                <a:solidFill>
                  <a:srgbClr val="FF0000"/>
                </a:solidFill>
              </a:rPr>
              <a:t>Niveau </a:t>
            </a:r>
            <a:r>
              <a:rPr lang="fr-FR" dirty="0" smtClean="0">
                <a:solidFill>
                  <a:srgbClr val="FF0000"/>
                </a:solidFill>
              </a:rPr>
              <a:t>A</a:t>
            </a:r>
            <a:r>
              <a:rPr lang="fr-FR" dirty="0" smtClean="0"/>
              <a:t>: </a:t>
            </a:r>
            <a:r>
              <a:rPr lang="fr-FR" dirty="0"/>
              <a:t>le candidat réalise seul l'ensemble du travail demandé.</a:t>
            </a:r>
          </a:p>
          <a:p>
            <a:pPr lvl="0"/>
            <a:r>
              <a:rPr lang="fr-FR" dirty="0">
                <a:solidFill>
                  <a:srgbClr val="FF0000"/>
                </a:solidFill>
              </a:rPr>
              <a:t>Niveau </a:t>
            </a:r>
            <a:r>
              <a:rPr lang="fr-FR" dirty="0" smtClean="0">
                <a:solidFill>
                  <a:srgbClr val="FF0000"/>
                </a:solidFill>
              </a:rPr>
              <a:t>B</a:t>
            </a:r>
            <a:r>
              <a:rPr lang="fr-FR" dirty="0" smtClean="0"/>
              <a:t>: le </a:t>
            </a:r>
            <a:r>
              <a:rPr lang="fr-FR" dirty="0"/>
              <a:t>candidat réalise l'ensemble du travail demandé de manière satisfaisante avec une aide limitée du professeur évaluateur</a:t>
            </a:r>
          </a:p>
          <a:p>
            <a:pPr lvl="0"/>
            <a:r>
              <a:rPr lang="fr-FR" dirty="0">
                <a:solidFill>
                  <a:srgbClr val="FF0000"/>
                </a:solidFill>
              </a:rPr>
              <a:t>Niveau C </a:t>
            </a:r>
            <a:r>
              <a:rPr lang="fr-FR" dirty="0" smtClean="0"/>
              <a:t> </a:t>
            </a:r>
            <a:r>
              <a:rPr lang="fr-FR" dirty="0"/>
              <a:t>le candidat parvient à réaliser une partie du travail demandé avec l'aide du professeur évaluateur</a:t>
            </a:r>
          </a:p>
          <a:p>
            <a:pPr lvl="0"/>
            <a:r>
              <a:rPr lang="fr-FR" dirty="0">
                <a:solidFill>
                  <a:srgbClr val="FF0000"/>
                </a:solidFill>
              </a:rPr>
              <a:t>Niveau D</a:t>
            </a:r>
            <a:r>
              <a:rPr lang="fr-FR" dirty="0"/>
              <a:t>: le candidat est incapable de faire quoi que ce soit malgré l'aide du professeur évaluateur</a:t>
            </a:r>
          </a:p>
          <a:p>
            <a:pPr lvl="0"/>
            <a:r>
              <a:rPr lang="fr-FR" dirty="0"/>
              <a:t> </a:t>
            </a:r>
          </a:p>
        </p:txBody>
      </p:sp>
      <p:sp>
        <p:nvSpPr>
          <p:cNvPr id="14" name="ZoneTexte 13"/>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34267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P spid="5" grpId="0" animBg="1"/>
      <p:bldP spid="16" grpId="0" animBg="1"/>
      <p:bldP spid="1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19000" y="659194"/>
            <a:ext cx="8915400" cy="50782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700" dirty="0">
                <a:solidFill>
                  <a:srgbClr val="C00000"/>
                </a:solidFill>
              </a:rPr>
              <a:t>Enseignement de la physique chimie dans le BTS MS</a:t>
            </a:r>
          </a:p>
        </p:txBody>
      </p:sp>
      <p:sp>
        <p:nvSpPr>
          <p:cNvPr id="3" name="Sous-titre 2"/>
          <p:cNvSpPr txBox="1">
            <a:spLocks noGrp="1"/>
          </p:cNvSpPr>
          <p:nvPr>
            <p:ph type="subTitle" idx="4294967295"/>
          </p:nvPr>
        </p:nvSpPr>
        <p:spPr>
          <a:xfrm>
            <a:off x="820560" y="1410409"/>
            <a:ext cx="8913840" cy="4342719"/>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endParaRPr lang="fr-FR" sz="1900" dirty="0"/>
          </a:p>
          <a:p>
            <a:pPr marL="0" indent="0">
              <a:buNone/>
            </a:pPr>
            <a:r>
              <a:rPr lang="fr-FR" sz="2300" dirty="0"/>
              <a:t>Les thèmes abordés nouveaux en fonction des besoins du monde professionnel</a:t>
            </a:r>
          </a:p>
          <a:p>
            <a:pPr marL="0" indent="0">
              <a:buNone/>
            </a:pPr>
            <a:endParaRPr lang="fr-FR" sz="2300" dirty="0"/>
          </a:p>
          <a:p>
            <a:pPr marL="0" indent="0">
              <a:buNone/>
            </a:pPr>
            <a:r>
              <a:rPr lang="fr-FR" sz="2300" dirty="0"/>
              <a:t>Exemples;</a:t>
            </a:r>
          </a:p>
          <a:p>
            <a:pPr marL="0" indent="0">
              <a:buNone/>
            </a:pPr>
            <a:r>
              <a:rPr lang="fr-FR" sz="2300" dirty="0"/>
              <a:t>Les polymères et matériaux composites → pour la maintenance des systèmes éoliens</a:t>
            </a:r>
          </a:p>
          <a:p>
            <a:pPr marL="0" indent="0">
              <a:buNone/>
            </a:pPr>
            <a:endParaRPr lang="fr-FR" sz="2300" dirty="0"/>
          </a:p>
          <a:p>
            <a:pPr marL="0" indent="0">
              <a:buNone/>
            </a:pPr>
            <a:r>
              <a:rPr lang="fr-FR" sz="2300" dirty="0"/>
              <a:t>Chimie organique → combustion</a:t>
            </a:r>
          </a:p>
          <a:p>
            <a:pPr marL="0" indent="0">
              <a:buNone/>
            </a:pPr>
            <a:endParaRPr lang="fr-FR" sz="1900" dirty="0"/>
          </a:p>
          <a:p>
            <a:pPr marL="0" indent="0">
              <a:buNone/>
            </a:pPr>
            <a:endParaRPr lang="fr-FR" sz="1900" dirty="0"/>
          </a:p>
        </p:txBody>
      </p:sp>
      <p:sp>
        <p:nvSpPr>
          <p:cNvPr id="4" name="ZoneTexte 3"/>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5" name="ZoneTexte 4"/>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49699" y="659194"/>
            <a:ext cx="8915400" cy="50782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700" dirty="0">
                <a:solidFill>
                  <a:srgbClr val="C00000"/>
                </a:solidFill>
              </a:rPr>
              <a:t>Enseignement de la physique chimie dans le BTS MS</a:t>
            </a:r>
          </a:p>
        </p:txBody>
      </p:sp>
      <p:sp>
        <p:nvSpPr>
          <p:cNvPr id="3" name="Sous-titre 2"/>
          <p:cNvSpPr txBox="1">
            <a:spLocks noGrp="1"/>
          </p:cNvSpPr>
          <p:nvPr>
            <p:ph type="subTitle" idx="4294967295"/>
          </p:nvPr>
        </p:nvSpPr>
        <p:spPr>
          <a:xfrm>
            <a:off x="850882" y="1688149"/>
            <a:ext cx="8913840" cy="2280616"/>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fr-FR" dirty="0" smtClean="0">
                <a:solidFill>
                  <a:srgbClr val="C00000"/>
                </a:solidFill>
              </a:rPr>
              <a:t>Favoriser </a:t>
            </a:r>
            <a:r>
              <a:rPr lang="fr-FR" dirty="0">
                <a:solidFill>
                  <a:srgbClr val="C00000"/>
                </a:solidFill>
              </a:rPr>
              <a:t>le travail en commun des </a:t>
            </a:r>
            <a:r>
              <a:rPr lang="fr-FR" dirty="0" smtClean="0">
                <a:solidFill>
                  <a:srgbClr val="C00000"/>
                </a:solidFill>
              </a:rPr>
              <a:t>enseignants</a:t>
            </a:r>
          </a:p>
          <a:p>
            <a:pPr marL="0" indent="0">
              <a:buNone/>
            </a:pPr>
            <a:endParaRPr lang="fr-FR" sz="1900" u="sng" dirty="0"/>
          </a:p>
          <a:p>
            <a:pPr marL="0" indent="0">
              <a:buNone/>
            </a:pPr>
            <a:r>
              <a:rPr lang="fr-FR" sz="1900" dirty="0"/>
              <a:t>- La « géographie » du lycée où se déroule la formation en SPC</a:t>
            </a:r>
          </a:p>
          <a:p>
            <a:pPr marL="0" indent="0">
              <a:buNone/>
            </a:pPr>
            <a:r>
              <a:rPr lang="fr-FR" sz="1900" dirty="0"/>
              <a:t>- Plateau technique et laboratoire de physique chimie partagé ? proche ?</a:t>
            </a:r>
          </a:p>
          <a:p>
            <a:pPr marL="0" indent="0">
              <a:buNone/>
            </a:pPr>
            <a:r>
              <a:rPr lang="fr-FR" sz="1900" dirty="0"/>
              <a:t>- Situations pédagogiques </a:t>
            </a:r>
            <a:r>
              <a:rPr lang="fr-FR" sz="1900" dirty="0" err="1"/>
              <a:t>co</a:t>
            </a:r>
            <a:r>
              <a:rPr lang="fr-FR" sz="1900" dirty="0"/>
              <a:t>-construites possibles entre l'enseignant de physique chimie et celui de STI à certaines périodes de l’année.</a:t>
            </a:r>
          </a:p>
        </p:txBody>
      </p:sp>
      <p:grpSp>
        <p:nvGrpSpPr>
          <p:cNvPr id="4" name="Groupe 3"/>
          <p:cNvGrpSpPr/>
          <p:nvPr/>
        </p:nvGrpSpPr>
        <p:grpSpPr>
          <a:xfrm>
            <a:off x="1202687" y="4278216"/>
            <a:ext cx="8491274" cy="1567784"/>
            <a:chOff x="-442028" y="0"/>
            <a:chExt cx="6758258" cy="1045210"/>
          </a:xfrm>
        </p:grpSpPr>
        <p:grpSp>
          <p:nvGrpSpPr>
            <p:cNvPr id="5" name="Groupe 4"/>
            <p:cNvGrpSpPr/>
            <p:nvPr/>
          </p:nvGrpSpPr>
          <p:grpSpPr>
            <a:xfrm rot="1116718">
              <a:off x="1850746" y="0"/>
              <a:ext cx="1008380" cy="1045210"/>
              <a:chOff x="0" y="0"/>
              <a:chExt cx="682649" cy="619352"/>
            </a:xfrm>
          </p:grpSpPr>
          <p:sp>
            <p:nvSpPr>
              <p:cNvPr id="8" name="Flèche courbée vers le haut 7"/>
              <p:cNvSpPr>
                <a:spLocks noChangeAspect="1"/>
              </p:cNvSpPr>
              <p:nvPr/>
            </p:nvSpPr>
            <p:spPr>
              <a:xfrm>
                <a:off x="24154" y="320902"/>
                <a:ext cx="658495" cy="298450"/>
              </a:xfrm>
              <a:prstGeom prst="curved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Flèche courbée vers le bas 8"/>
              <p:cNvSpPr>
                <a:spLocks noChangeAspect="1"/>
              </p:cNvSpPr>
              <p:nvPr/>
            </p:nvSpPr>
            <p:spPr>
              <a:xfrm flipH="1">
                <a:off x="0" y="0"/>
                <a:ext cx="640715" cy="283845"/>
              </a:xfrm>
              <a:prstGeom prst="curvedDown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6" name="Rectangle 5"/>
            <p:cNvSpPr/>
            <p:nvPr/>
          </p:nvSpPr>
          <p:spPr>
            <a:xfrm>
              <a:off x="-442028" y="387706"/>
              <a:ext cx="2453708" cy="29019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fr-FR" sz="1500" b="1" dirty="0">
                  <a:solidFill>
                    <a:srgbClr val="000000"/>
                  </a:solidFill>
                  <a:ea typeface="Calibri"/>
                  <a:cs typeface="Times New Roman"/>
                </a:rPr>
                <a:t>Physique et  Chimie (2+0+2</a:t>
              </a:r>
              <a:r>
                <a:rPr lang="fr-FR" sz="1000" b="1" dirty="0">
                  <a:solidFill>
                    <a:srgbClr val="000000"/>
                  </a:solidFill>
                  <a:ea typeface="Calibri"/>
                  <a:cs typeface="Times New Roman"/>
                </a:rPr>
                <a:t>)</a:t>
              </a:r>
              <a:endParaRPr lang="fr-FR" sz="1000" dirty="0">
                <a:ea typeface="Calibri"/>
                <a:cs typeface="Times New Roman"/>
              </a:endParaRPr>
            </a:p>
          </p:txBody>
        </p:sp>
        <p:sp>
          <p:nvSpPr>
            <p:cNvPr id="7" name="Rectangle 6"/>
            <p:cNvSpPr/>
            <p:nvPr/>
          </p:nvSpPr>
          <p:spPr>
            <a:xfrm>
              <a:off x="2684444" y="321869"/>
              <a:ext cx="3631786" cy="29019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950"/>
                </a:spcAft>
              </a:pPr>
              <a:r>
                <a:rPr lang="fr-FR" sz="1500" b="1" dirty="0">
                  <a:solidFill>
                    <a:srgbClr val="FFFFFF"/>
                  </a:solidFill>
                  <a:ea typeface="Calibri"/>
                  <a:cs typeface="Times New Roman"/>
                </a:rPr>
                <a:t>Études </a:t>
              </a:r>
              <a:r>
                <a:rPr lang="fr-FR" sz="1500" b="1" dirty="0" err="1">
                  <a:solidFill>
                    <a:srgbClr val="FFFFFF"/>
                  </a:solidFill>
                  <a:ea typeface="Calibri"/>
                  <a:cs typeface="Times New Roman"/>
                </a:rPr>
                <a:t>pluritechnologiques</a:t>
              </a:r>
              <a:r>
                <a:rPr lang="fr-FR" sz="1500" b="1" dirty="0">
                  <a:solidFill>
                    <a:srgbClr val="FFFFFF"/>
                  </a:solidFill>
                  <a:ea typeface="Calibri"/>
                  <a:cs typeface="Times New Roman"/>
                </a:rPr>
                <a:t> des systèmes (2+3+5)</a:t>
              </a:r>
              <a:endParaRPr lang="fr-FR" sz="1900" dirty="0">
                <a:ea typeface="Calibri"/>
                <a:cs typeface="Times New Roman"/>
              </a:endParaRPr>
            </a:p>
          </p:txBody>
        </p:sp>
      </p:grpSp>
      <p:sp>
        <p:nvSpPr>
          <p:cNvPr id="10" name="ZoneTexte 9"/>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11" name="ZoneTexte 10"/>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234082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992160" y="546655"/>
            <a:ext cx="8913840" cy="50782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700" dirty="0">
                <a:solidFill>
                  <a:srgbClr val="C00000"/>
                </a:solidFill>
              </a:rPr>
              <a:t>Enseignement de la physique chimie dans le BTS MS</a:t>
            </a:r>
          </a:p>
        </p:txBody>
      </p:sp>
      <p:sp>
        <p:nvSpPr>
          <p:cNvPr id="3" name="Sous-titre 2"/>
          <p:cNvSpPr txBox="1">
            <a:spLocks noGrp="1"/>
          </p:cNvSpPr>
          <p:nvPr>
            <p:ph type="subTitle" idx="4294967295"/>
          </p:nvPr>
        </p:nvSpPr>
        <p:spPr>
          <a:xfrm>
            <a:off x="1238273" y="1149374"/>
            <a:ext cx="7606560" cy="1320353"/>
          </a:xfrm>
        </p:spPr>
        <p:txBody>
          <a:bodyPr wrap="square"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fr-FR" sz="1900" dirty="0"/>
              <a:t>Les supports d’expérimentation, les matériels de mesure peuvent être partagés ou similaires tout comme les compétences mobilisées par les étudiants</a:t>
            </a:r>
          </a:p>
          <a:p>
            <a:pPr marL="0" indent="0">
              <a:buNone/>
            </a:pPr>
            <a:endParaRPr lang="fr-FR" sz="1900" dirty="0"/>
          </a:p>
        </p:txBody>
      </p:sp>
      <p:sp>
        <p:nvSpPr>
          <p:cNvPr id="7" name="ZoneTexte 6"/>
          <p:cNvSpPr txBox="1"/>
          <p:nvPr/>
        </p:nvSpPr>
        <p:spPr>
          <a:xfrm>
            <a:off x="2793830" y="1960774"/>
            <a:ext cx="5024004" cy="610965"/>
          </a:xfrm>
          <a:prstGeom prst="rect">
            <a:avLst/>
          </a:prstGeom>
          <a:noFill/>
        </p:spPr>
        <p:txBody>
          <a:bodyPr wrap="square" lIns="86895" tIns="43448" rIns="86895" bIns="43448" rtlCol="0">
            <a:spAutoFit/>
          </a:bodyPr>
          <a:lstStyle/>
          <a:p>
            <a:r>
              <a:rPr lang="fr-FR" dirty="0" smtClean="0"/>
              <a:t>Approche scientifique et approche technologique</a:t>
            </a:r>
          </a:p>
          <a:p>
            <a:pPr algn="ctr"/>
            <a:r>
              <a:rPr lang="fr-FR" dirty="0" smtClean="0"/>
              <a:t>Exemple : pompe à chaleur</a:t>
            </a:r>
            <a:endParaRPr lang="fr-FR" dirty="0"/>
          </a:p>
        </p:txBody>
      </p:sp>
      <p:grpSp>
        <p:nvGrpSpPr>
          <p:cNvPr id="15" name="Groupe 14"/>
          <p:cNvGrpSpPr/>
          <p:nvPr/>
        </p:nvGrpSpPr>
        <p:grpSpPr>
          <a:xfrm>
            <a:off x="3721940" y="2703498"/>
            <a:ext cx="2669348" cy="2404277"/>
            <a:chOff x="3780000" y="3491805"/>
            <a:chExt cx="2716404" cy="2650270"/>
          </a:xfrm>
        </p:grpSpPr>
        <p:pic>
          <p:nvPicPr>
            <p:cNvPr id="5" name="Image 4"/>
            <p:cNvPicPr>
              <a:picLocks noChangeAspect="1"/>
            </p:cNvPicPr>
            <p:nvPr/>
          </p:nvPicPr>
          <p:blipFill>
            <a:blip r:embed="rId3" cstate="print">
              <a:lum/>
              <a:alphaModFix/>
            </a:blip>
            <a:srcRect/>
            <a:stretch>
              <a:fillRect/>
            </a:stretch>
          </p:blipFill>
          <p:spPr>
            <a:xfrm>
              <a:off x="3796404" y="4117076"/>
              <a:ext cx="2700000" cy="2024999"/>
            </a:xfrm>
            <a:prstGeom prst="rect">
              <a:avLst/>
            </a:prstGeom>
            <a:noFill/>
            <a:ln>
              <a:noFill/>
            </a:ln>
          </p:spPr>
        </p:pic>
        <p:sp>
          <p:nvSpPr>
            <p:cNvPr id="9" name="ZoneTexte 8"/>
            <p:cNvSpPr txBox="1"/>
            <p:nvPr/>
          </p:nvSpPr>
          <p:spPr>
            <a:xfrm>
              <a:off x="3780000" y="3491805"/>
              <a:ext cx="2556456" cy="678533"/>
            </a:xfrm>
            <a:prstGeom prst="rect">
              <a:avLst/>
            </a:prstGeom>
            <a:noFill/>
          </p:spPr>
          <p:txBody>
            <a:bodyPr wrap="square" rtlCol="0">
              <a:spAutoFit/>
            </a:bodyPr>
            <a:lstStyle/>
            <a:p>
              <a:r>
                <a:rPr lang="fr-FR" dirty="0" smtClean="0"/>
                <a:t>Système didactique sur un plateau technique </a:t>
              </a:r>
              <a:endParaRPr lang="fr-FR" dirty="0"/>
            </a:p>
          </p:txBody>
        </p:sp>
      </p:grpSp>
      <p:grpSp>
        <p:nvGrpSpPr>
          <p:cNvPr id="16" name="Groupe 15"/>
          <p:cNvGrpSpPr/>
          <p:nvPr/>
        </p:nvGrpSpPr>
        <p:grpSpPr>
          <a:xfrm>
            <a:off x="542870" y="2645107"/>
            <a:ext cx="2529526" cy="2284661"/>
            <a:chOff x="575816" y="3470998"/>
            <a:chExt cx="2574117" cy="2518416"/>
          </a:xfrm>
        </p:grpSpPr>
        <p:pic>
          <p:nvPicPr>
            <p:cNvPr id="17" name="Image 16"/>
            <p:cNvPicPr>
              <a:picLocks noChangeAspect="1"/>
            </p:cNvPicPr>
            <p:nvPr/>
          </p:nvPicPr>
          <p:blipFill>
            <a:blip r:embed="rId4" cstate="print">
              <a:lum/>
              <a:alphaModFix/>
            </a:blip>
            <a:srcRect/>
            <a:stretch>
              <a:fillRect/>
            </a:stretch>
          </p:blipFill>
          <p:spPr>
            <a:xfrm>
              <a:off x="575816" y="4117329"/>
              <a:ext cx="2574117" cy="1872085"/>
            </a:xfrm>
            <a:prstGeom prst="rect">
              <a:avLst/>
            </a:prstGeom>
            <a:noFill/>
            <a:ln>
              <a:noFill/>
            </a:ln>
          </p:spPr>
        </p:pic>
        <p:sp>
          <p:nvSpPr>
            <p:cNvPr id="18" name="ZoneTexte 17"/>
            <p:cNvSpPr txBox="1"/>
            <p:nvPr/>
          </p:nvSpPr>
          <p:spPr>
            <a:xfrm>
              <a:off x="890766" y="3470998"/>
              <a:ext cx="1944216" cy="678533"/>
            </a:xfrm>
            <a:prstGeom prst="rect">
              <a:avLst/>
            </a:prstGeom>
            <a:noFill/>
          </p:spPr>
          <p:txBody>
            <a:bodyPr wrap="square" rtlCol="0">
              <a:spAutoFit/>
            </a:bodyPr>
            <a:lstStyle/>
            <a:p>
              <a:r>
                <a:rPr lang="fr-FR" dirty="0" smtClean="0"/>
                <a:t>Équipement de  physique-chimie</a:t>
              </a:r>
              <a:endParaRPr lang="fr-FR" dirty="0"/>
            </a:p>
          </p:txBody>
        </p:sp>
      </p:grpSp>
      <p:grpSp>
        <p:nvGrpSpPr>
          <p:cNvPr id="22" name="Groupe 21"/>
          <p:cNvGrpSpPr/>
          <p:nvPr/>
        </p:nvGrpSpPr>
        <p:grpSpPr>
          <a:xfrm>
            <a:off x="7170586" y="2703498"/>
            <a:ext cx="2420449" cy="2265786"/>
            <a:chOff x="7012078" y="3491805"/>
            <a:chExt cx="2463117" cy="2497609"/>
          </a:xfrm>
        </p:grpSpPr>
        <p:pic>
          <p:nvPicPr>
            <p:cNvPr id="23" name="Image 22"/>
            <p:cNvPicPr>
              <a:picLocks noChangeAspect="1"/>
            </p:cNvPicPr>
            <p:nvPr/>
          </p:nvPicPr>
          <p:blipFill>
            <a:blip r:embed="rId5" cstate="print">
              <a:lum/>
              <a:alphaModFix/>
            </a:blip>
            <a:srcRect/>
            <a:stretch>
              <a:fillRect/>
            </a:stretch>
          </p:blipFill>
          <p:spPr>
            <a:xfrm>
              <a:off x="7012078" y="4140000"/>
              <a:ext cx="2463117" cy="1849414"/>
            </a:xfrm>
            <a:prstGeom prst="rect">
              <a:avLst/>
            </a:prstGeom>
            <a:noFill/>
            <a:ln>
              <a:noFill/>
            </a:ln>
          </p:spPr>
        </p:pic>
        <p:sp>
          <p:nvSpPr>
            <p:cNvPr id="24" name="ZoneTexte 23"/>
            <p:cNvSpPr txBox="1"/>
            <p:nvPr/>
          </p:nvSpPr>
          <p:spPr>
            <a:xfrm>
              <a:off x="7012078" y="3491805"/>
              <a:ext cx="2348714" cy="390157"/>
            </a:xfrm>
            <a:prstGeom prst="rect">
              <a:avLst/>
            </a:prstGeom>
            <a:noFill/>
          </p:spPr>
          <p:txBody>
            <a:bodyPr wrap="square" rtlCol="0">
              <a:spAutoFit/>
            </a:bodyPr>
            <a:lstStyle/>
            <a:p>
              <a:r>
                <a:rPr lang="fr-FR" dirty="0" smtClean="0"/>
                <a:t>Installation réelle</a:t>
              </a:r>
              <a:endParaRPr lang="fr-FR" dirty="0"/>
            </a:p>
          </p:txBody>
        </p:sp>
      </p:grpSp>
      <p:sp>
        <p:nvSpPr>
          <p:cNvPr id="25" name="Rectangle 24"/>
          <p:cNvSpPr/>
          <p:nvPr/>
        </p:nvSpPr>
        <p:spPr>
          <a:xfrm>
            <a:off x="495080" y="2645107"/>
            <a:ext cx="6722259" cy="2939597"/>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26" name="Rectangle 25"/>
          <p:cNvSpPr/>
          <p:nvPr/>
        </p:nvSpPr>
        <p:spPr>
          <a:xfrm>
            <a:off x="3396510" y="2564988"/>
            <a:ext cx="6509491" cy="2939597"/>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27" name="ZoneTexte 26"/>
          <p:cNvSpPr txBox="1"/>
          <p:nvPr/>
        </p:nvSpPr>
        <p:spPr>
          <a:xfrm>
            <a:off x="424564" y="5596292"/>
            <a:ext cx="2621623" cy="872575"/>
          </a:xfrm>
          <a:prstGeom prst="rect">
            <a:avLst/>
          </a:prstGeom>
          <a:noFill/>
        </p:spPr>
        <p:txBody>
          <a:bodyPr wrap="square" lIns="86895" tIns="43448" rIns="86895" bIns="43448" rtlCol="0">
            <a:spAutoFit/>
          </a:bodyPr>
          <a:lstStyle/>
          <a:p>
            <a:r>
              <a:rPr lang="fr-FR" dirty="0" smtClean="0"/>
              <a:t>l’approche scientifique</a:t>
            </a:r>
          </a:p>
          <a:p>
            <a:r>
              <a:rPr lang="fr-FR" dirty="0" smtClean="0">
                <a:solidFill>
                  <a:srgbClr val="7030A0"/>
                </a:solidFill>
              </a:rPr>
              <a:t>Les concepts</a:t>
            </a:r>
          </a:p>
          <a:p>
            <a:r>
              <a:rPr lang="fr-FR" dirty="0" smtClean="0">
                <a:solidFill>
                  <a:srgbClr val="7030A0"/>
                </a:solidFill>
              </a:rPr>
              <a:t>Les repères </a:t>
            </a:r>
          </a:p>
        </p:txBody>
      </p:sp>
      <p:sp>
        <p:nvSpPr>
          <p:cNvPr id="29" name="ZoneTexte 28"/>
          <p:cNvSpPr txBox="1"/>
          <p:nvPr/>
        </p:nvSpPr>
        <p:spPr>
          <a:xfrm>
            <a:off x="4245393" y="5584703"/>
            <a:ext cx="1698255" cy="872575"/>
          </a:xfrm>
          <a:prstGeom prst="rect">
            <a:avLst/>
          </a:prstGeom>
          <a:noFill/>
        </p:spPr>
        <p:txBody>
          <a:bodyPr wrap="square" lIns="86895" tIns="43448" rIns="86895" bIns="43448" rtlCol="0">
            <a:spAutoFit/>
          </a:bodyPr>
          <a:lstStyle/>
          <a:p>
            <a:r>
              <a:rPr lang="fr-FR" dirty="0" smtClean="0"/>
              <a:t>Pratique sur un système</a:t>
            </a:r>
          </a:p>
          <a:p>
            <a:endParaRPr lang="fr-FR" dirty="0"/>
          </a:p>
        </p:txBody>
      </p:sp>
      <p:sp>
        <p:nvSpPr>
          <p:cNvPr id="30" name="ZoneTexte 29"/>
          <p:cNvSpPr txBox="1"/>
          <p:nvPr/>
        </p:nvSpPr>
        <p:spPr>
          <a:xfrm>
            <a:off x="7500382" y="5673720"/>
            <a:ext cx="2173030" cy="349355"/>
          </a:xfrm>
          <a:prstGeom prst="rect">
            <a:avLst/>
          </a:prstGeom>
          <a:noFill/>
        </p:spPr>
        <p:txBody>
          <a:bodyPr wrap="square" lIns="86895" tIns="43448" rIns="86895" bIns="43448" rtlCol="0">
            <a:spAutoFit/>
          </a:bodyPr>
          <a:lstStyle/>
          <a:p>
            <a:r>
              <a:rPr lang="fr-FR" dirty="0" smtClean="0"/>
              <a:t>professionnalisation</a:t>
            </a:r>
            <a:endParaRPr lang="fr-FR" dirty="0"/>
          </a:p>
        </p:txBody>
      </p:sp>
      <p:sp>
        <p:nvSpPr>
          <p:cNvPr id="31" name="Flèche droite 30"/>
          <p:cNvSpPr/>
          <p:nvPr/>
        </p:nvSpPr>
        <p:spPr>
          <a:xfrm>
            <a:off x="3076872" y="5723353"/>
            <a:ext cx="850098" cy="253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32" name="Flèche droite 31"/>
          <p:cNvSpPr/>
          <p:nvPr/>
        </p:nvSpPr>
        <p:spPr>
          <a:xfrm>
            <a:off x="6233626" y="5712987"/>
            <a:ext cx="850098" cy="253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4" name="ZoneTexte 3"/>
          <p:cNvSpPr txBox="1"/>
          <p:nvPr/>
        </p:nvSpPr>
        <p:spPr>
          <a:xfrm>
            <a:off x="3537787" y="6174202"/>
            <a:ext cx="2901185" cy="610965"/>
          </a:xfrm>
          <a:prstGeom prst="rect">
            <a:avLst/>
          </a:prstGeom>
          <a:noFill/>
        </p:spPr>
        <p:txBody>
          <a:bodyPr wrap="square" lIns="86895" tIns="43448" rIns="86895" bIns="43448" rtlCol="0">
            <a:spAutoFit/>
          </a:bodyPr>
          <a:lstStyle/>
          <a:p>
            <a:r>
              <a:rPr lang="fr-FR" dirty="0" smtClean="0"/>
              <a:t>Des notions partagées pour une meilleure cohérence</a:t>
            </a:r>
            <a:endParaRPr lang="fr-FR" dirty="0"/>
          </a:p>
        </p:txBody>
      </p:sp>
      <p:sp>
        <p:nvSpPr>
          <p:cNvPr id="28" name="ZoneTexte 27"/>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e libre 2"/>
          <p:cNvSpPr/>
          <p:nvPr/>
        </p:nvSpPr>
        <p:spPr>
          <a:xfrm>
            <a:off x="1996475" y="880311"/>
            <a:ext cx="2051968" cy="869125"/>
          </a:xfrm>
          <a:custGeom>
            <a:avLst/>
            <a:gdLst>
              <a:gd name="connsiteX0" fmla="*/ 0 w 2088141"/>
              <a:gd name="connsiteY0" fmla="*/ 95805 h 958049"/>
              <a:gd name="connsiteX1" fmla="*/ 95805 w 2088141"/>
              <a:gd name="connsiteY1" fmla="*/ 0 h 958049"/>
              <a:gd name="connsiteX2" fmla="*/ 1992336 w 2088141"/>
              <a:gd name="connsiteY2" fmla="*/ 0 h 958049"/>
              <a:gd name="connsiteX3" fmla="*/ 2088141 w 2088141"/>
              <a:gd name="connsiteY3" fmla="*/ 95805 h 958049"/>
              <a:gd name="connsiteX4" fmla="*/ 2088141 w 2088141"/>
              <a:gd name="connsiteY4" fmla="*/ 862244 h 958049"/>
              <a:gd name="connsiteX5" fmla="*/ 1992336 w 2088141"/>
              <a:gd name="connsiteY5" fmla="*/ 958049 h 958049"/>
              <a:gd name="connsiteX6" fmla="*/ 95805 w 2088141"/>
              <a:gd name="connsiteY6" fmla="*/ 958049 h 958049"/>
              <a:gd name="connsiteX7" fmla="*/ 0 w 2088141"/>
              <a:gd name="connsiteY7" fmla="*/ 862244 h 958049"/>
              <a:gd name="connsiteX8" fmla="*/ 0 w 2088141"/>
              <a:gd name="connsiteY8" fmla="*/ 95805 h 95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141" h="958049">
                <a:moveTo>
                  <a:pt x="0" y="95805"/>
                </a:moveTo>
                <a:cubicBezTo>
                  <a:pt x="0" y="42893"/>
                  <a:pt x="42893" y="0"/>
                  <a:pt x="95805" y="0"/>
                </a:cubicBezTo>
                <a:lnTo>
                  <a:pt x="1992336" y="0"/>
                </a:lnTo>
                <a:cubicBezTo>
                  <a:pt x="2045248" y="0"/>
                  <a:pt x="2088141" y="42893"/>
                  <a:pt x="2088141" y="95805"/>
                </a:cubicBezTo>
                <a:lnTo>
                  <a:pt x="2088141" y="862244"/>
                </a:lnTo>
                <a:cubicBezTo>
                  <a:pt x="2088141" y="915156"/>
                  <a:pt x="2045248" y="958049"/>
                  <a:pt x="1992336" y="958049"/>
                </a:cubicBezTo>
                <a:lnTo>
                  <a:pt x="95805" y="958049"/>
                </a:lnTo>
                <a:cubicBezTo>
                  <a:pt x="42893" y="958049"/>
                  <a:pt x="0" y="915156"/>
                  <a:pt x="0" y="862244"/>
                </a:cubicBezTo>
                <a:lnTo>
                  <a:pt x="0" y="958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165" tIns="61665" rIns="79165" bIns="61665" numCol="1" spcCol="1207" anchor="ctr" anchorCtr="0">
            <a:noAutofit/>
          </a:bodyPr>
          <a:lstStyle/>
          <a:p>
            <a:pPr algn="ctr" defTabSz="1224984">
              <a:lnSpc>
                <a:spcPct val="90000"/>
              </a:lnSpc>
              <a:spcBef>
                <a:spcPct val="0"/>
              </a:spcBef>
              <a:spcAft>
                <a:spcPct val="35000"/>
              </a:spcAft>
            </a:pPr>
            <a:r>
              <a:rPr lang="fr-FR" sz="2700" dirty="0"/>
              <a:t>Plateaux techniques</a:t>
            </a:r>
          </a:p>
        </p:txBody>
      </p:sp>
      <p:sp>
        <p:nvSpPr>
          <p:cNvPr id="4" name="Forme libre 3"/>
          <p:cNvSpPr/>
          <p:nvPr/>
        </p:nvSpPr>
        <p:spPr>
          <a:xfrm>
            <a:off x="3014421" y="2548618"/>
            <a:ext cx="4309105" cy="1273221"/>
          </a:xfrm>
          <a:custGeom>
            <a:avLst/>
            <a:gdLst>
              <a:gd name="connsiteX0" fmla="*/ 0 w 4385067"/>
              <a:gd name="connsiteY0" fmla="*/ 159707 h 958049"/>
              <a:gd name="connsiteX1" fmla="*/ 159707 w 4385067"/>
              <a:gd name="connsiteY1" fmla="*/ 0 h 958049"/>
              <a:gd name="connsiteX2" fmla="*/ 4225360 w 4385067"/>
              <a:gd name="connsiteY2" fmla="*/ 0 h 958049"/>
              <a:gd name="connsiteX3" fmla="*/ 4385067 w 4385067"/>
              <a:gd name="connsiteY3" fmla="*/ 159707 h 958049"/>
              <a:gd name="connsiteX4" fmla="*/ 4385067 w 4385067"/>
              <a:gd name="connsiteY4" fmla="*/ 798342 h 958049"/>
              <a:gd name="connsiteX5" fmla="*/ 4225360 w 4385067"/>
              <a:gd name="connsiteY5" fmla="*/ 958049 h 958049"/>
              <a:gd name="connsiteX6" fmla="*/ 159707 w 4385067"/>
              <a:gd name="connsiteY6" fmla="*/ 958049 h 958049"/>
              <a:gd name="connsiteX7" fmla="*/ 0 w 4385067"/>
              <a:gd name="connsiteY7" fmla="*/ 798342 h 958049"/>
              <a:gd name="connsiteX8" fmla="*/ 0 w 4385067"/>
              <a:gd name="connsiteY8" fmla="*/ 159707 h 95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067" h="958049">
                <a:moveTo>
                  <a:pt x="0" y="159707"/>
                </a:moveTo>
                <a:cubicBezTo>
                  <a:pt x="0" y="71503"/>
                  <a:pt x="71503" y="0"/>
                  <a:pt x="159707" y="0"/>
                </a:cubicBezTo>
                <a:lnTo>
                  <a:pt x="4225360" y="0"/>
                </a:lnTo>
                <a:cubicBezTo>
                  <a:pt x="4313564" y="0"/>
                  <a:pt x="4385067" y="71503"/>
                  <a:pt x="4385067" y="159707"/>
                </a:cubicBezTo>
                <a:lnTo>
                  <a:pt x="4385067" y="798342"/>
                </a:lnTo>
                <a:cubicBezTo>
                  <a:pt x="4385067" y="886546"/>
                  <a:pt x="4313564" y="958049"/>
                  <a:pt x="4225360" y="958049"/>
                </a:cubicBezTo>
                <a:lnTo>
                  <a:pt x="159707" y="958049"/>
                </a:lnTo>
                <a:cubicBezTo>
                  <a:pt x="71503" y="958049"/>
                  <a:pt x="0" y="886546"/>
                  <a:pt x="0" y="798342"/>
                </a:cubicBezTo>
                <a:lnTo>
                  <a:pt x="0" y="1597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072" tIns="139072" rIns="139072" bIns="139072" numCol="1" spcCol="1207" anchor="ctr" anchorCtr="0">
            <a:noAutofit/>
          </a:bodyPr>
          <a:lstStyle/>
          <a:p>
            <a:pPr algn="ctr" defTabSz="591372">
              <a:lnSpc>
                <a:spcPct val="90000"/>
              </a:lnSpc>
              <a:spcBef>
                <a:spcPct val="0"/>
              </a:spcBef>
              <a:spcAft>
                <a:spcPct val="35000"/>
              </a:spcAft>
            </a:pPr>
            <a:r>
              <a:rPr lang="fr-FR" sz="2300" dirty="0"/>
              <a:t>Des espaces et des lieux différents</a:t>
            </a:r>
          </a:p>
          <a:p>
            <a:pPr algn="ctr" defTabSz="591372">
              <a:lnSpc>
                <a:spcPct val="90000"/>
              </a:lnSpc>
              <a:spcBef>
                <a:spcPct val="0"/>
              </a:spcBef>
              <a:spcAft>
                <a:spcPct val="35000"/>
              </a:spcAft>
            </a:pPr>
            <a:r>
              <a:rPr lang="fr-FR" sz="2300" dirty="0"/>
              <a:t>Propre à la géographie et la culture du lycée</a:t>
            </a:r>
          </a:p>
        </p:txBody>
      </p:sp>
      <p:sp>
        <p:nvSpPr>
          <p:cNvPr id="5" name="Rectangle à coins arrondis 4"/>
          <p:cNvSpPr/>
          <p:nvPr/>
        </p:nvSpPr>
        <p:spPr>
          <a:xfrm>
            <a:off x="778124" y="2449134"/>
            <a:ext cx="1965068" cy="1894406"/>
          </a:xfrm>
          <a:prstGeom prst="roundRect">
            <a:avLst>
              <a:gd name="adj" fmla="val 16670"/>
            </a:avLst>
          </a:prstGeom>
          <a:blipFill rotWithShape="1">
            <a:blip r:embed="rId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orme libre 5"/>
          <p:cNvSpPr/>
          <p:nvPr/>
        </p:nvSpPr>
        <p:spPr>
          <a:xfrm>
            <a:off x="2936577" y="4800811"/>
            <a:ext cx="4634566" cy="1300901"/>
          </a:xfrm>
          <a:custGeom>
            <a:avLst/>
            <a:gdLst>
              <a:gd name="connsiteX0" fmla="*/ 0 w 4385067"/>
              <a:gd name="connsiteY0" fmla="*/ 159707 h 958049"/>
              <a:gd name="connsiteX1" fmla="*/ 159707 w 4385067"/>
              <a:gd name="connsiteY1" fmla="*/ 0 h 958049"/>
              <a:gd name="connsiteX2" fmla="*/ 4225360 w 4385067"/>
              <a:gd name="connsiteY2" fmla="*/ 0 h 958049"/>
              <a:gd name="connsiteX3" fmla="*/ 4385067 w 4385067"/>
              <a:gd name="connsiteY3" fmla="*/ 159707 h 958049"/>
              <a:gd name="connsiteX4" fmla="*/ 4385067 w 4385067"/>
              <a:gd name="connsiteY4" fmla="*/ 798342 h 958049"/>
              <a:gd name="connsiteX5" fmla="*/ 4225360 w 4385067"/>
              <a:gd name="connsiteY5" fmla="*/ 958049 h 958049"/>
              <a:gd name="connsiteX6" fmla="*/ 159707 w 4385067"/>
              <a:gd name="connsiteY6" fmla="*/ 958049 h 958049"/>
              <a:gd name="connsiteX7" fmla="*/ 0 w 4385067"/>
              <a:gd name="connsiteY7" fmla="*/ 798342 h 958049"/>
              <a:gd name="connsiteX8" fmla="*/ 0 w 4385067"/>
              <a:gd name="connsiteY8" fmla="*/ 159707 h 95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067" h="958049">
                <a:moveTo>
                  <a:pt x="0" y="159707"/>
                </a:moveTo>
                <a:cubicBezTo>
                  <a:pt x="0" y="71503"/>
                  <a:pt x="71503" y="0"/>
                  <a:pt x="159707" y="0"/>
                </a:cubicBezTo>
                <a:lnTo>
                  <a:pt x="4225360" y="0"/>
                </a:lnTo>
                <a:cubicBezTo>
                  <a:pt x="4313564" y="0"/>
                  <a:pt x="4385067" y="71503"/>
                  <a:pt x="4385067" y="159707"/>
                </a:cubicBezTo>
                <a:lnTo>
                  <a:pt x="4385067" y="798342"/>
                </a:lnTo>
                <a:cubicBezTo>
                  <a:pt x="4385067" y="886546"/>
                  <a:pt x="4313564" y="958049"/>
                  <a:pt x="4225360" y="958049"/>
                </a:cubicBezTo>
                <a:lnTo>
                  <a:pt x="159707" y="958049"/>
                </a:lnTo>
                <a:cubicBezTo>
                  <a:pt x="71503" y="958049"/>
                  <a:pt x="0" y="886546"/>
                  <a:pt x="0" y="798342"/>
                </a:cubicBezTo>
                <a:lnTo>
                  <a:pt x="0" y="1597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072" tIns="139072" rIns="139072" bIns="139072" numCol="1" spcCol="1207" anchor="ctr" anchorCtr="0">
            <a:noAutofit/>
          </a:bodyPr>
          <a:lstStyle/>
          <a:p>
            <a:pPr algn="ctr" defTabSz="591372">
              <a:lnSpc>
                <a:spcPct val="90000"/>
              </a:lnSpc>
              <a:spcBef>
                <a:spcPct val="0"/>
              </a:spcBef>
              <a:spcAft>
                <a:spcPct val="35000"/>
              </a:spcAft>
            </a:pPr>
            <a:r>
              <a:rPr lang="fr-FR" sz="2300" dirty="0"/>
              <a:t>Organisation spatiale et temporelle qui doit permettre une mise en cohérence des enseignements PC/STI</a:t>
            </a:r>
          </a:p>
        </p:txBody>
      </p:sp>
      <p:sp>
        <p:nvSpPr>
          <p:cNvPr id="9" name="Forme libre 8"/>
          <p:cNvSpPr/>
          <p:nvPr/>
        </p:nvSpPr>
        <p:spPr>
          <a:xfrm>
            <a:off x="6297541" y="745808"/>
            <a:ext cx="2051968" cy="1138133"/>
          </a:xfrm>
          <a:custGeom>
            <a:avLst/>
            <a:gdLst>
              <a:gd name="connsiteX0" fmla="*/ 0 w 2088141"/>
              <a:gd name="connsiteY0" fmla="*/ 95805 h 958049"/>
              <a:gd name="connsiteX1" fmla="*/ 95805 w 2088141"/>
              <a:gd name="connsiteY1" fmla="*/ 0 h 958049"/>
              <a:gd name="connsiteX2" fmla="*/ 1992336 w 2088141"/>
              <a:gd name="connsiteY2" fmla="*/ 0 h 958049"/>
              <a:gd name="connsiteX3" fmla="*/ 2088141 w 2088141"/>
              <a:gd name="connsiteY3" fmla="*/ 95805 h 958049"/>
              <a:gd name="connsiteX4" fmla="*/ 2088141 w 2088141"/>
              <a:gd name="connsiteY4" fmla="*/ 862244 h 958049"/>
              <a:gd name="connsiteX5" fmla="*/ 1992336 w 2088141"/>
              <a:gd name="connsiteY5" fmla="*/ 958049 h 958049"/>
              <a:gd name="connsiteX6" fmla="*/ 95805 w 2088141"/>
              <a:gd name="connsiteY6" fmla="*/ 958049 h 958049"/>
              <a:gd name="connsiteX7" fmla="*/ 0 w 2088141"/>
              <a:gd name="connsiteY7" fmla="*/ 862244 h 958049"/>
              <a:gd name="connsiteX8" fmla="*/ 0 w 2088141"/>
              <a:gd name="connsiteY8" fmla="*/ 95805 h 95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141" h="958049">
                <a:moveTo>
                  <a:pt x="0" y="95805"/>
                </a:moveTo>
                <a:cubicBezTo>
                  <a:pt x="0" y="42893"/>
                  <a:pt x="42893" y="0"/>
                  <a:pt x="95805" y="0"/>
                </a:cubicBezTo>
                <a:lnTo>
                  <a:pt x="1992336" y="0"/>
                </a:lnTo>
                <a:cubicBezTo>
                  <a:pt x="2045248" y="0"/>
                  <a:pt x="2088141" y="42893"/>
                  <a:pt x="2088141" y="95805"/>
                </a:cubicBezTo>
                <a:lnTo>
                  <a:pt x="2088141" y="862244"/>
                </a:lnTo>
                <a:cubicBezTo>
                  <a:pt x="2088141" y="915156"/>
                  <a:pt x="2045248" y="958049"/>
                  <a:pt x="1992336" y="958049"/>
                </a:cubicBezTo>
                <a:lnTo>
                  <a:pt x="95805" y="958049"/>
                </a:lnTo>
                <a:cubicBezTo>
                  <a:pt x="42893" y="958049"/>
                  <a:pt x="0" y="915156"/>
                  <a:pt x="0" y="862244"/>
                </a:cubicBezTo>
                <a:lnTo>
                  <a:pt x="0" y="958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165" tIns="61665" rIns="79165" bIns="61665" numCol="1" spcCol="1207" anchor="ctr" anchorCtr="0">
            <a:noAutofit/>
          </a:bodyPr>
          <a:lstStyle/>
          <a:p>
            <a:pPr algn="ctr" defTabSz="1224984">
              <a:lnSpc>
                <a:spcPct val="90000"/>
              </a:lnSpc>
              <a:spcBef>
                <a:spcPct val="0"/>
              </a:spcBef>
              <a:spcAft>
                <a:spcPct val="35000"/>
              </a:spcAft>
            </a:pPr>
            <a:r>
              <a:rPr lang="fr-FR" sz="2700" dirty="0"/>
              <a:t>Laboratoire de  Physique Chimie</a:t>
            </a:r>
          </a:p>
        </p:txBody>
      </p:sp>
      <p:sp>
        <p:nvSpPr>
          <p:cNvPr id="7" name="ZoneTexte 6"/>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8" name="ZoneTexte 7"/>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222142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19000" y="829569"/>
            <a:ext cx="8915400" cy="55399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000" dirty="0">
                <a:solidFill>
                  <a:srgbClr val="C00000"/>
                </a:solidFill>
              </a:rPr>
              <a:t>Enseignement de la physique chimie dans le BTS MS</a:t>
            </a:r>
          </a:p>
        </p:txBody>
      </p:sp>
      <p:sp>
        <p:nvSpPr>
          <p:cNvPr id="3" name="Sous-titre 2"/>
          <p:cNvSpPr txBox="1">
            <a:spLocks noGrp="1"/>
          </p:cNvSpPr>
          <p:nvPr>
            <p:ph type="subTitle" idx="4294967295"/>
          </p:nvPr>
        </p:nvSpPr>
        <p:spPr>
          <a:xfrm>
            <a:off x="848883" y="1370736"/>
            <a:ext cx="8915400" cy="4191909"/>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fr-FR" sz="2300" dirty="0"/>
              <a:t>Un constat :</a:t>
            </a:r>
          </a:p>
          <a:p>
            <a:pPr marL="0" indent="0"/>
            <a:r>
              <a:rPr lang="fr-FR" sz="2300" dirty="0"/>
              <a:t> L'enseignement de la physique chimie n'est pas toujours coordonné avec le programme de STI</a:t>
            </a:r>
          </a:p>
          <a:p>
            <a:pPr marL="0" indent="0"/>
            <a:r>
              <a:rPr lang="fr-FR" sz="2300" dirty="0"/>
              <a:t> Lors des activités de STI, les enseignants utilisent des notions de physique ou de chimie (Cycle thermodynamique pour les pompes à chaleur), se traduisant parfois par des rappels, voire un « chevauchement des savoirs enseignés »</a:t>
            </a:r>
          </a:p>
          <a:p>
            <a:pPr marL="0" indent="0"/>
            <a:endParaRPr lang="fr-FR" sz="1900" dirty="0"/>
          </a:p>
          <a:p>
            <a:pPr marL="0" indent="0"/>
            <a:endParaRPr lang="fr-FR" sz="1900" dirty="0"/>
          </a:p>
          <a:p>
            <a:pPr marL="0" indent="0">
              <a:buNone/>
            </a:pPr>
            <a:r>
              <a:rPr lang="fr-FR" sz="2300" dirty="0"/>
              <a:t>=&gt; </a:t>
            </a:r>
            <a:r>
              <a:rPr lang="fr-FR" sz="2300" b="1" dirty="0">
                <a:solidFill>
                  <a:srgbClr val="C00000"/>
                </a:solidFill>
              </a:rPr>
              <a:t>Nécessité</a:t>
            </a:r>
            <a:r>
              <a:rPr lang="fr-FR" sz="2300" dirty="0"/>
              <a:t> de renforcer la cohérence entre les enseignements de Physique chimie et les enseignements de STI</a:t>
            </a:r>
          </a:p>
        </p:txBody>
      </p:sp>
      <p:sp>
        <p:nvSpPr>
          <p:cNvPr id="4" name="ZoneTexte 3"/>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5" name="ZoneTexte 4"/>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9" name="Rectangle 487"/>
          <p:cNvSpPr>
            <a:spLocks noChangeArrowheads="1"/>
          </p:cNvSpPr>
          <p:nvPr/>
        </p:nvSpPr>
        <p:spPr bwMode="auto">
          <a:xfrm>
            <a:off x="1495431" y="280176"/>
            <a:ext cx="6864350" cy="684724"/>
          </a:xfrm>
          <a:prstGeom prst="rect">
            <a:avLst/>
          </a:prstGeom>
          <a:noFill/>
          <a:ln w="9525">
            <a:noFill/>
            <a:miter lim="800000"/>
            <a:headEnd/>
            <a:tailEnd/>
          </a:ln>
        </p:spPr>
        <p:txBody>
          <a:bodyPr lIns="91431" tIns="190422" rIns="91431" bIns="0" anchor="ctr">
            <a:spAutoFit/>
          </a:bodyPr>
          <a:lstStyle/>
          <a:p>
            <a:pPr algn="ctr"/>
            <a:r>
              <a:rPr lang="fr-FR" sz="3200" b="1" dirty="0">
                <a:solidFill>
                  <a:srgbClr val="C00000"/>
                </a:solidFill>
                <a:latin typeface="Calibri" pitchFamily="34" charset="0"/>
              </a:rPr>
              <a:t>Stratégie pédagogique</a:t>
            </a:r>
          </a:p>
        </p:txBody>
      </p:sp>
      <p:sp>
        <p:nvSpPr>
          <p:cNvPr id="28" name="Rectangle 27"/>
          <p:cNvSpPr/>
          <p:nvPr/>
        </p:nvSpPr>
        <p:spPr>
          <a:xfrm>
            <a:off x="848884" y="936026"/>
            <a:ext cx="8481392" cy="5793886"/>
          </a:xfrm>
          <a:prstGeom prst="rect">
            <a:avLst/>
          </a:prstGeom>
        </p:spPr>
        <p:txBody>
          <a:bodyPr wrap="square" lIns="91431" tIns="45716" rIns="91431" bIns="45716">
            <a:spAutoFit/>
          </a:bodyPr>
          <a:lstStyle/>
          <a:p>
            <a:pPr marL="723832" lvl="1" indent="-266675" algn="just">
              <a:lnSpc>
                <a:spcPct val="150000"/>
              </a:lnSpc>
              <a:buFont typeface="Wingdings" pitchFamily="2" charset="2"/>
              <a:buChar char="q"/>
            </a:pPr>
            <a:r>
              <a:rPr lang="fr-FR" altLang="fr-FR" sz="1900" b="1" dirty="0">
                <a:solidFill>
                  <a:srgbClr val="C00000"/>
                </a:solidFill>
              </a:rPr>
              <a:t>L’étudiant acteur, auteur de sa formation</a:t>
            </a:r>
          </a:p>
          <a:p>
            <a:pPr marL="723832" lvl="1" indent="-266675" algn="just">
              <a:lnSpc>
                <a:spcPct val="150000"/>
              </a:lnSpc>
              <a:buFont typeface="Wingdings" pitchFamily="2" charset="2"/>
              <a:buChar char="q"/>
            </a:pPr>
            <a:r>
              <a:rPr lang="fr-FR" altLang="fr-FR" sz="1900" b="1" dirty="0">
                <a:solidFill>
                  <a:srgbClr val="C00000"/>
                </a:solidFill>
              </a:rPr>
              <a:t>Privilégier </a:t>
            </a:r>
          </a:p>
          <a:p>
            <a:pPr marL="1200037" lvl="2" indent="-285723" algn="just">
              <a:lnSpc>
                <a:spcPct val="150000"/>
              </a:lnSpc>
              <a:buFont typeface="Wingdings" panose="05000000000000000000" pitchFamily="2" charset="2"/>
              <a:buChar char="§"/>
            </a:pPr>
            <a:r>
              <a:rPr lang="fr-FR" altLang="fr-FR" sz="1900" i="1" dirty="0"/>
              <a:t>le travail en équipe</a:t>
            </a:r>
          </a:p>
          <a:p>
            <a:pPr marL="1200037" lvl="2" indent="-285723" algn="just">
              <a:lnSpc>
                <a:spcPct val="150000"/>
              </a:lnSpc>
              <a:buFont typeface="Wingdings" panose="05000000000000000000" pitchFamily="2" charset="2"/>
              <a:buChar char="§"/>
            </a:pPr>
            <a:r>
              <a:rPr lang="fr-FR" altLang="fr-FR" sz="1900" i="1" dirty="0"/>
              <a:t>Le travail collaboratif</a:t>
            </a:r>
          </a:p>
          <a:p>
            <a:pPr marL="1200037" lvl="2" indent="-285723" algn="just">
              <a:lnSpc>
                <a:spcPct val="150000"/>
              </a:lnSpc>
              <a:buFont typeface="Wingdings" panose="05000000000000000000" pitchFamily="2" charset="2"/>
              <a:buChar char="§"/>
            </a:pPr>
            <a:r>
              <a:rPr lang="fr-FR" altLang="fr-FR" sz="1900" i="1" dirty="0"/>
              <a:t>L’interactivité </a:t>
            </a:r>
            <a:r>
              <a:rPr lang="fr-FR" altLang="fr-FR" sz="1900" dirty="0"/>
              <a:t>dans les séances avec les étudiants en classe entière ou en groupe</a:t>
            </a:r>
            <a:endParaRPr lang="fr-FR" altLang="fr-FR" sz="1900" i="1" dirty="0"/>
          </a:p>
          <a:p>
            <a:pPr marL="1200037" lvl="2" indent="-285723" algn="just">
              <a:lnSpc>
                <a:spcPct val="150000"/>
              </a:lnSpc>
              <a:buFont typeface="Wingdings" panose="05000000000000000000" pitchFamily="2" charset="2"/>
              <a:buChar char="§"/>
            </a:pPr>
            <a:r>
              <a:rPr lang="fr-FR" altLang="fr-FR" sz="1900" i="1" dirty="0"/>
              <a:t>Les activités de la démarche scientifique</a:t>
            </a:r>
            <a:endParaRPr lang="fr-FR" altLang="fr-FR" sz="1900" i="1" strike="sngStrike" dirty="0"/>
          </a:p>
          <a:p>
            <a:pPr marL="742880" lvl="1" indent="-285723" algn="just">
              <a:lnSpc>
                <a:spcPct val="150000"/>
              </a:lnSpc>
              <a:buFont typeface="Wingdings" panose="05000000000000000000" pitchFamily="2" charset="2"/>
              <a:buChar char="q"/>
            </a:pPr>
            <a:r>
              <a:rPr lang="fr-FR" altLang="fr-FR" sz="1900" b="1" dirty="0">
                <a:solidFill>
                  <a:srgbClr val="C00000"/>
                </a:solidFill>
              </a:rPr>
              <a:t>Privilégier </a:t>
            </a:r>
          </a:p>
          <a:p>
            <a:pPr marL="1200037" lvl="2" indent="-285723" algn="just">
              <a:lnSpc>
                <a:spcPct val="150000"/>
              </a:lnSpc>
              <a:buFont typeface="Wingdings" panose="05000000000000000000" pitchFamily="2" charset="2"/>
              <a:buChar char="§"/>
            </a:pPr>
            <a:r>
              <a:rPr lang="fr-FR" altLang="fr-FR" sz="1900" i="1" dirty="0"/>
              <a:t>L’apprentissage par des activités communes et partagées (pas de TP tournants)</a:t>
            </a:r>
          </a:p>
          <a:p>
            <a:pPr marL="1200037" lvl="2" indent="-285723" algn="just">
              <a:lnSpc>
                <a:spcPct val="150000"/>
              </a:lnSpc>
              <a:buFont typeface="Wingdings" panose="05000000000000000000" pitchFamily="2" charset="2"/>
              <a:buChar char="§"/>
            </a:pPr>
            <a:r>
              <a:rPr lang="fr-FR" altLang="fr-FR" sz="1900" i="1" dirty="0"/>
              <a:t>Démarche de projet</a:t>
            </a:r>
          </a:p>
          <a:p>
            <a:pPr marL="1200037" lvl="2" indent="-285723" algn="just">
              <a:lnSpc>
                <a:spcPct val="150000"/>
              </a:lnSpc>
              <a:buFont typeface="Wingdings" panose="05000000000000000000" pitchFamily="2" charset="2"/>
              <a:buChar char="§"/>
            </a:pPr>
            <a:r>
              <a:rPr lang="fr-FR" altLang="fr-FR" sz="1900" i="1" dirty="0"/>
              <a:t>Démarche de résolution de problèmes</a:t>
            </a:r>
          </a:p>
          <a:p>
            <a:pPr marL="1200037" lvl="2" indent="-285723" algn="just">
              <a:lnSpc>
                <a:spcPct val="150000"/>
              </a:lnSpc>
              <a:buFont typeface="Wingdings" panose="05000000000000000000" pitchFamily="2" charset="2"/>
              <a:buChar char="§"/>
            </a:pPr>
            <a:r>
              <a:rPr lang="fr-FR" altLang="fr-FR" sz="1900" i="1" dirty="0"/>
              <a:t>L’approche par la compétence et le CCF (évaluation au « fil de l’eau »)</a:t>
            </a:r>
          </a:p>
        </p:txBody>
      </p:sp>
      <p:sp>
        <p:nvSpPr>
          <p:cNvPr id="5" name="ZoneTexte 4"/>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Tree>
    <p:extLst>
      <p:ext uri="{BB962C8B-B14F-4D97-AF65-F5344CB8AC3E}">
        <p14:creationId xmlns:p14="http://schemas.microsoft.com/office/powerpoint/2010/main" val="18016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32920" y="3008606"/>
            <a:ext cx="1584175" cy="518632"/>
          </a:xfrm>
          <a:prstGeom prst="rect">
            <a:avLst/>
          </a:prstGeom>
          <a:noFill/>
        </p:spPr>
        <p:txBody>
          <a:bodyPr wrap="square" lIns="86895" tIns="43448" rIns="86895" bIns="43448" rtlCol="0">
            <a:spAutoFit/>
          </a:bodyPr>
          <a:lstStyle/>
          <a:p>
            <a:pPr algn="ctr"/>
            <a:r>
              <a:rPr lang="fr-FR" sz="2800" b="1" dirty="0">
                <a:solidFill>
                  <a:srgbClr val="C00000"/>
                </a:solidFill>
              </a:rPr>
              <a:t>Merci</a:t>
            </a:r>
          </a:p>
        </p:txBody>
      </p:sp>
      <p:sp>
        <p:nvSpPr>
          <p:cNvPr id="3" name="ZoneTexte 2"/>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
        <p:nvSpPr>
          <p:cNvPr id="5" name="ZoneTexte 4"/>
          <p:cNvSpPr txBox="1"/>
          <p:nvPr/>
        </p:nvSpPr>
        <p:spPr>
          <a:xfrm>
            <a:off x="480042" y="171131"/>
            <a:ext cx="9254358" cy="672520"/>
          </a:xfrm>
          <a:prstGeom prst="rect">
            <a:avLst/>
          </a:prstGeom>
          <a:noFill/>
        </p:spPr>
        <p:txBody>
          <a:bodyPr wrap="square" lIns="86895" tIns="43448" rIns="86895" bIns="43448" rtlCol="0">
            <a:spAutoFit/>
          </a:bodyPr>
          <a:lstStyle/>
          <a:p>
            <a:pPr algn="ctr"/>
            <a:r>
              <a:rPr lang="fr-FR" sz="1900" dirty="0"/>
              <a:t>Séminaire national BTS Maintenance des Systèmes – </a:t>
            </a:r>
            <a:r>
              <a:rPr lang="fr-FR" sz="1900" dirty="0" smtClean="0"/>
              <a:t>Lycée Raspail Paris</a:t>
            </a:r>
          </a:p>
          <a:p>
            <a:pPr algn="ctr"/>
            <a:r>
              <a:rPr lang="fr-FR" sz="1900" dirty="0" smtClean="0"/>
              <a:t>13 </a:t>
            </a:r>
            <a:r>
              <a:rPr lang="fr-FR" sz="1900" dirty="0"/>
              <a:t>et 14 novembre 2014</a:t>
            </a:r>
          </a:p>
        </p:txBody>
      </p:sp>
    </p:spTree>
    <p:extLst>
      <p:ext uri="{BB962C8B-B14F-4D97-AF65-F5344CB8AC3E}">
        <p14:creationId xmlns:p14="http://schemas.microsoft.com/office/powerpoint/2010/main" val="51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7800" y="1600201"/>
            <a:ext cx="8915400" cy="4525963"/>
          </a:xfrm>
        </p:spPr>
        <p:txBody>
          <a:bodyPr/>
          <a:lstStyle/>
          <a:p>
            <a:r>
              <a:rPr lang="fr-FR" dirty="0" smtClean="0"/>
              <a:t>Une double finalité:</a:t>
            </a:r>
          </a:p>
          <a:p>
            <a:pPr lvl="1"/>
            <a:r>
              <a:rPr lang="fr-FR" dirty="0" smtClean="0"/>
              <a:t>La physique chimie apporte les concepts physico-chimique nécessaires à la maîtrise des objets techniques spécifiques à cette STS.</a:t>
            </a:r>
          </a:p>
          <a:p>
            <a:pPr marL="457157" lvl="1" indent="0">
              <a:buNone/>
            </a:pPr>
            <a:endParaRPr lang="fr-FR" dirty="0" smtClean="0"/>
          </a:p>
          <a:p>
            <a:pPr lvl="1"/>
            <a:r>
              <a:rPr lang="fr-FR" dirty="0" smtClean="0"/>
              <a:t>Continuer à former les étudiants aux compétences de la démarche expérimentale, dans la continuité des enseignements pré-Bac.</a:t>
            </a:r>
          </a:p>
          <a:p>
            <a:pPr lvl="1"/>
            <a:endParaRPr lang="fr-FR" dirty="0" smtClean="0"/>
          </a:p>
          <a:p>
            <a:pPr lvl="1"/>
            <a:endParaRPr lang="fr-FR" dirty="0"/>
          </a:p>
        </p:txBody>
      </p:sp>
      <p:sp>
        <p:nvSpPr>
          <p:cNvPr id="4" name="ZoneTexte 3"/>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5" name="Titre 1"/>
          <p:cNvSpPr txBox="1">
            <a:spLocks/>
          </p:cNvSpPr>
          <p:nvPr/>
        </p:nvSpPr>
        <p:spPr bwMode="auto">
          <a:xfrm>
            <a:off x="819000" y="829569"/>
            <a:ext cx="8915400" cy="55399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spAutoFit/>
          </a:bodyPr>
          <a:lstStyle>
            <a:defPPr lvl="0">
              <a:buSzPct val="45000"/>
              <a:buFont typeface="StarSymbol"/>
              <a:buNone/>
              <a:defRPr/>
            </a:defPPr>
            <a:lvl1pPr lvl="0" algn="ctr" rtl="0" eaLnBrk="1" fontAlgn="base" hangingPunct="1">
              <a:spcBef>
                <a:spcPct val="0"/>
              </a:spcBef>
              <a:spcAft>
                <a:spcPct val="0"/>
              </a:spcAft>
              <a:buSzPct val="45000"/>
              <a:buFont typeface="StarSymbol"/>
              <a:buChar char="●"/>
              <a:defRPr sz="4600" kern="1200">
                <a:solidFill>
                  <a:schemeClr val="tx1"/>
                </a:solidFill>
                <a:latin typeface="+mj-lt"/>
                <a:ea typeface="+mj-ea"/>
                <a:cs typeface="+mj-cs"/>
              </a:defRPr>
            </a:lvl1pPr>
            <a:lvl2pPr lvl="1" algn="ctr" rtl="0" eaLnBrk="1" fontAlgn="base" hangingPunct="1">
              <a:spcBef>
                <a:spcPct val="0"/>
              </a:spcBef>
              <a:spcAft>
                <a:spcPct val="0"/>
              </a:spcAft>
              <a:buSzPct val="45000"/>
              <a:buFont typeface="StarSymbol"/>
              <a:buChar char="●"/>
              <a:defRPr sz="4600">
                <a:solidFill>
                  <a:schemeClr val="tx1"/>
                </a:solidFill>
                <a:latin typeface="Calibri" pitchFamily="34" charset="0"/>
              </a:defRPr>
            </a:lvl2pPr>
            <a:lvl3pPr lvl="2" algn="ctr" rtl="0" eaLnBrk="1" fontAlgn="base" hangingPunct="1">
              <a:spcBef>
                <a:spcPct val="0"/>
              </a:spcBef>
              <a:spcAft>
                <a:spcPct val="0"/>
              </a:spcAft>
              <a:buSzPct val="45000"/>
              <a:buFont typeface="StarSymbol"/>
              <a:buChar char="●"/>
              <a:defRPr sz="4600">
                <a:solidFill>
                  <a:schemeClr val="tx1"/>
                </a:solidFill>
                <a:latin typeface="Calibri" pitchFamily="34" charset="0"/>
              </a:defRPr>
            </a:lvl3pPr>
            <a:lvl4pPr lvl="3" algn="ctr" rtl="0" eaLnBrk="1" fontAlgn="base" hangingPunct="1">
              <a:spcBef>
                <a:spcPct val="0"/>
              </a:spcBef>
              <a:spcAft>
                <a:spcPct val="0"/>
              </a:spcAft>
              <a:buSzPct val="45000"/>
              <a:buFont typeface="StarSymbol"/>
              <a:buChar char="●"/>
              <a:defRPr sz="4600">
                <a:solidFill>
                  <a:schemeClr val="tx1"/>
                </a:solidFill>
                <a:latin typeface="Calibri" pitchFamily="34" charset="0"/>
              </a:defRPr>
            </a:lvl4pPr>
            <a:lvl5pPr lvl="4" algn="ctr" rtl="0" eaLnBrk="1" fontAlgn="base" hangingPunct="1">
              <a:spcBef>
                <a:spcPct val="0"/>
              </a:spcBef>
              <a:spcAft>
                <a:spcPct val="0"/>
              </a:spcAft>
              <a:buSzPct val="45000"/>
              <a:buFont typeface="StarSymbol"/>
              <a:buChar char="●"/>
              <a:defRPr sz="4600">
                <a:solidFill>
                  <a:schemeClr val="tx1"/>
                </a:solidFill>
                <a:latin typeface="Calibri" pitchFamily="34" charset="0"/>
              </a:defRPr>
            </a:lvl5pPr>
            <a:lvl6pPr marL="481066" lvl="5" algn="ctr" rtl="0" eaLnBrk="1" fontAlgn="base" hangingPunct="1">
              <a:spcBef>
                <a:spcPct val="0"/>
              </a:spcBef>
              <a:spcAft>
                <a:spcPct val="0"/>
              </a:spcAft>
              <a:buSzPct val="45000"/>
              <a:buFont typeface="StarSymbol"/>
              <a:buChar char="●"/>
              <a:defRPr sz="4600">
                <a:solidFill>
                  <a:schemeClr val="tx1"/>
                </a:solidFill>
                <a:latin typeface="Calibri" pitchFamily="34" charset="0"/>
              </a:defRPr>
            </a:lvl6pPr>
            <a:lvl7pPr marL="962132" lvl="6" algn="ctr" rtl="0" eaLnBrk="1" fontAlgn="base" hangingPunct="1">
              <a:spcBef>
                <a:spcPct val="0"/>
              </a:spcBef>
              <a:spcAft>
                <a:spcPct val="0"/>
              </a:spcAft>
              <a:buSzPct val="45000"/>
              <a:buFont typeface="StarSymbol"/>
              <a:buChar char="●"/>
              <a:defRPr sz="4600">
                <a:solidFill>
                  <a:schemeClr val="tx1"/>
                </a:solidFill>
                <a:latin typeface="Calibri" pitchFamily="34" charset="0"/>
              </a:defRPr>
            </a:lvl7pPr>
            <a:lvl8pPr marL="1443198" lvl="7" algn="ctr" rtl="0" eaLnBrk="1" fontAlgn="base" hangingPunct="1">
              <a:spcBef>
                <a:spcPct val="0"/>
              </a:spcBef>
              <a:spcAft>
                <a:spcPct val="0"/>
              </a:spcAft>
              <a:buSzPct val="45000"/>
              <a:buFont typeface="StarSymbol"/>
              <a:buChar char="●"/>
              <a:defRPr sz="4600">
                <a:solidFill>
                  <a:schemeClr val="tx1"/>
                </a:solidFill>
                <a:latin typeface="Calibri" pitchFamily="34" charset="0"/>
              </a:defRPr>
            </a:lvl8pPr>
            <a:lvl9pPr marL="1924263" lvl="8" algn="ctr" rtl="0" eaLnBrk="1" fontAlgn="base" hangingPunct="1">
              <a:spcBef>
                <a:spcPct val="0"/>
              </a:spcBef>
              <a:spcAft>
                <a:spcPct val="0"/>
              </a:spcAft>
              <a:buSzPct val="45000"/>
              <a:buFont typeface="StarSymbol"/>
              <a:buChar char="●"/>
              <a:defRPr sz="4600">
                <a:solidFill>
                  <a:schemeClr val="tx1"/>
                </a:solidFill>
                <a:latin typeface="Calibri" pitchFamily="34" charset="0"/>
              </a:defRPr>
            </a:lvl9pPr>
          </a:lstStyle>
          <a:p>
            <a:pPr>
              <a:buFont typeface="StarSymbol"/>
              <a:buNone/>
            </a:pPr>
            <a:r>
              <a:rPr lang="fr-FR" sz="3000">
                <a:solidFill>
                  <a:srgbClr val="C00000"/>
                </a:solidFill>
              </a:rPr>
              <a:t>Enseignement de la physique chimie dans le BTS MS</a:t>
            </a:r>
            <a:endParaRPr lang="fr-FR" sz="3000" dirty="0">
              <a:solidFill>
                <a:srgbClr val="C00000"/>
              </a:solidFill>
            </a:endParaRPr>
          </a:p>
        </p:txBody>
      </p:sp>
      <p:sp>
        <p:nvSpPr>
          <p:cNvPr id="6" name="ZoneTexte 5"/>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3" name="Sous-titre 2"/>
          <p:cNvSpPr txBox="1">
            <a:spLocks noGrp="1"/>
          </p:cNvSpPr>
          <p:nvPr>
            <p:ph type="subTitle" idx="4294967295"/>
          </p:nvPr>
        </p:nvSpPr>
        <p:spPr>
          <a:xfrm>
            <a:off x="992160" y="1130302"/>
            <a:ext cx="8913840" cy="6447911"/>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fr-FR" sz="2300" dirty="0"/>
              <a:t>1</a:t>
            </a:r>
            <a:r>
              <a:rPr lang="fr-FR" sz="2300" baseline="30000" dirty="0"/>
              <a:t>er</a:t>
            </a:r>
            <a:r>
              <a:rPr lang="fr-FR" sz="2300" dirty="0"/>
              <a:t> axe :</a:t>
            </a:r>
          </a:p>
          <a:p>
            <a:pPr marL="0" indent="0">
              <a:buNone/>
            </a:pPr>
            <a:r>
              <a:rPr lang="fr-FR" sz="2300" dirty="0"/>
              <a:t>En Physique Chimie, former les étudiants aux compétences de la démarche expérimentale, dans la continuité des enseignements pré-Bac</a:t>
            </a:r>
            <a:r>
              <a:rPr lang="fr-FR" sz="2300" b="1" dirty="0"/>
              <a:t>,</a:t>
            </a:r>
            <a:r>
              <a:rPr lang="fr-FR" sz="2300" b="1" dirty="0">
                <a:solidFill>
                  <a:srgbClr val="FF0000"/>
                </a:solidFill>
              </a:rPr>
              <a:t> que ce soit dans la voie générale et technologique et dans la voie professionnelle</a:t>
            </a:r>
            <a:r>
              <a:rPr lang="fr-FR" sz="2300" dirty="0"/>
              <a:t>.</a:t>
            </a:r>
          </a:p>
          <a:p>
            <a:pPr marL="0" indent="0">
              <a:buNone/>
            </a:pPr>
            <a:endParaRPr lang="fr-FR" sz="2300" dirty="0"/>
          </a:p>
          <a:p>
            <a:pPr marL="0" indent="0">
              <a:buNone/>
            </a:pPr>
            <a:r>
              <a:rPr lang="fr-FR" sz="2300" dirty="0"/>
              <a:t>L’accompagnement et l’intégration des bacheliers professionnels impose un accompagnement </a:t>
            </a:r>
            <a:r>
              <a:rPr lang="fr-FR" sz="2300" b="1" dirty="0">
                <a:solidFill>
                  <a:srgbClr val="FF0000"/>
                </a:solidFill>
              </a:rPr>
              <a:t>spécifique</a:t>
            </a:r>
            <a:r>
              <a:rPr lang="fr-FR" sz="2300" dirty="0"/>
              <a:t> et une progressivité dans la méthodologie.</a:t>
            </a:r>
          </a:p>
          <a:p>
            <a:pPr marL="0" indent="0">
              <a:buNone/>
            </a:pPr>
            <a:endParaRPr lang="fr-FR" sz="2300" dirty="0"/>
          </a:p>
          <a:p>
            <a:pPr marL="0" indent="0">
              <a:buNone/>
            </a:pPr>
            <a:r>
              <a:rPr lang="fr-FR" sz="2300" dirty="0"/>
              <a:t>Développer </a:t>
            </a:r>
            <a:r>
              <a:rPr lang="fr-FR" sz="2300" b="1" dirty="0">
                <a:solidFill>
                  <a:srgbClr val="FF0000"/>
                </a:solidFill>
              </a:rPr>
              <a:t>la formation </a:t>
            </a:r>
            <a:r>
              <a:rPr lang="fr-FR" sz="2300" dirty="0"/>
              <a:t>et l'évaluation par compétences en physique chimie</a:t>
            </a:r>
            <a:r>
              <a:rPr lang="fr-FR" sz="1900" dirty="0"/>
              <a:t>.</a:t>
            </a:r>
          </a:p>
          <a:p>
            <a:pPr marL="0" indent="0">
              <a:buNone/>
            </a:pPr>
            <a:endParaRPr lang="fr-FR" sz="1900" dirty="0"/>
          </a:p>
          <a:p>
            <a:pPr marL="0" indent="0">
              <a:buNone/>
            </a:pPr>
            <a:endParaRPr lang="fr-FR" sz="1900" dirty="0"/>
          </a:p>
          <a:p>
            <a:pPr marL="0" indent="0">
              <a:buNone/>
            </a:pPr>
            <a:r>
              <a:rPr lang="fr-FR" sz="1900" dirty="0"/>
              <a:t> </a:t>
            </a:r>
          </a:p>
          <a:p>
            <a:pPr marL="0" indent="0">
              <a:buNone/>
            </a:pPr>
            <a:endParaRPr lang="fr-FR" sz="1900" dirty="0">
              <a:solidFill>
                <a:srgbClr val="FF0000"/>
              </a:solidFill>
            </a:endParaRPr>
          </a:p>
          <a:p>
            <a:pPr marL="0" indent="0">
              <a:buNone/>
            </a:pPr>
            <a:endParaRPr lang="fr-FR" sz="1900" dirty="0"/>
          </a:p>
        </p:txBody>
      </p:sp>
      <p:sp>
        <p:nvSpPr>
          <p:cNvPr id="4" name="Demi-tour 3"/>
          <p:cNvSpPr/>
          <p:nvPr/>
        </p:nvSpPr>
        <p:spPr>
          <a:xfrm>
            <a:off x="4531037" y="5715352"/>
            <a:ext cx="778367" cy="52259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solidFill>
                <a:schemeClr val="tx1"/>
              </a:solidFill>
            </a:endParaRPr>
          </a:p>
        </p:txBody>
      </p:sp>
      <p:sp>
        <p:nvSpPr>
          <p:cNvPr id="5" name="ZoneTexte 4"/>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6" name="Titre 1"/>
          <p:cNvSpPr txBox="1">
            <a:spLocks/>
          </p:cNvSpPr>
          <p:nvPr/>
        </p:nvSpPr>
        <p:spPr bwMode="auto">
          <a:xfrm>
            <a:off x="819000" y="829569"/>
            <a:ext cx="8915400" cy="55399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spAutoFit/>
          </a:bodyPr>
          <a:lstStyle>
            <a:defPPr lvl="0">
              <a:buSzPct val="45000"/>
              <a:buFont typeface="StarSymbol"/>
              <a:buNone/>
              <a:defRPr/>
            </a:defPPr>
            <a:lvl1pPr lvl="0" algn="ctr" rtl="0" eaLnBrk="1" fontAlgn="base" hangingPunct="1">
              <a:spcBef>
                <a:spcPct val="0"/>
              </a:spcBef>
              <a:spcAft>
                <a:spcPct val="0"/>
              </a:spcAft>
              <a:buSzPct val="45000"/>
              <a:buFont typeface="StarSymbol"/>
              <a:buChar char="●"/>
              <a:defRPr sz="4600" kern="1200">
                <a:solidFill>
                  <a:schemeClr val="tx1"/>
                </a:solidFill>
                <a:latin typeface="+mj-lt"/>
                <a:ea typeface="+mj-ea"/>
                <a:cs typeface="+mj-cs"/>
              </a:defRPr>
            </a:lvl1pPr>
            <a:lvl2pPr lvl="1" algn="ctr" rtl="0" eaLnBrk="1" fontAlgn="base" hangingPunct="1">
              <a:spcBef>
                <a:spcPct val="0"/>
              </a:spcBef>
              <a:spcAft>
                <a:spcPct val="0"/>
              </a:spcAft>
              <a:buSzPct val="45000"/>
              <a:buFont typeface="StarSymbol"/>
              <a:buChar char="●"/>
              <a:defRPr sz="4600">
                <a:solidFill>
                  <a:schemeClr val="tx1"/>
                </a:solidFill>
                <a:latin typeface="Calibri" pitchFamily="34" charset="0"/>
              </a:defRPr>
            </a:lvl2pPr>
            <a:lvl3pPr lvl="2" algn="ctr" rtl="0" eaLnBrk="1" fontAlgn="base" hangingPunct="1">
              <a:spcBef>
                <a:spcPct val="0"/>
              </a:spcBef>
              <a:spcAft>
                <a:spcPct val="0"/>
              </a:spcAft>
              <a:buSzPct val="45000"/>
              <a:buFont typeface="StarSymbol"/>
              <a:buChar char="●"/>
              <a:defRPr sz="4600">
                <a:solidFill>
                  <a:schemeClr val="tx1"/>
                </a:solidFill>
                <a:latin typeface="Calibri" pitchFamily="34" charset="0"/>
              </a:defRPr>
            </a:lvl3pPr>
            <a:lvl4pPr lvl="3" algn="ctr" rtl="0" eaLnBrk="1" fontAlgn="base" hangingPunct="1">
              <a:spcBef>
                <a:spcPct val="0"/>
              </a:spcBef>
              <a:spcAft>
                <a:spcPct val="0"/>
              </a:spcAft>
              <a:buSzPct val="45000"/>
              <a:buFont typeface="StarSymbol"/>
              <a:buChar char="●"/>
              <a:defRPr sz="4600">
                <a:solidFill>
                  <a:schemeClr val="tx1"/>
                </a:solidFill>
                <a:latin typeface="Calibri" pitchFamily="34" charset="0"/>
              </a:defRPr>
            </a:lvl4pPr>
            <a:lvl5pPr lvl="4" algn="ctr" rtl="0" eaLnBrk="1" fontAlgn="base" hangingPunct="1">
              <a:spcBef>
                <a:spcPct val="0"/>
              </a:spcBef>
              <a:spcAft>
                <a:spcPct val="0"/>
              </a:spcAft>
              <a:buSzPct val="45000"/>
              <a:buFont typeface="StarSymbol"/>
              <a:buChar char="●"/>
              <a:defRPr sz="4600">
                <a:solidFill>
                  <a:schemeClr val="tx1"/>
                </a:solidFill>
                <a:latin typeface="Calibri" pitchFamily="34" charset="0"/>
              </a:defRPr>
            </a:lvl5pPr>
            <a:lvl6pPr marL="481066" lvl="5" algn="ctr" rtl="0" eaLnBrk="1" fontAlgn="base" hangingPunct="1">
              <a:spcBef>
                <a:spcPct val="0"/>
              </a:spcBef>
              <a:spcAft>
                <a:spcPct val="0"/>
              </a:spcAft>
              <a:buSzPct val="45000"/>
              <a:buFont typeface="StarSymbol"/>
              <a:buChar char="●"/>
              <a:defRPr sz="4600">
                <a:solidFill>
                  <a:schemeClr val="tx1"/>
                </a:solidFill>
                <a:latin typeface="Calibri" pitchFamily="34" charset="0"/>
              </a:defRPr>
            </a:lvl6pPr>
            <a:lvl7pPr marL="962132" lvl="6" algn="ctr" rtl="0" eaLnBrk="1" fontAlgn="base" hangingPunct="1">
              <a:spcBef>
                <a:spcPct val="0"/>
              </a:spcBef>
              <a:spcAft>
                <a:spcPct val="0"/>
              </a:spcAft>
              <a:buSzPct val="45000"/>
              <a:buFont typeface="StarSymbol"/>
              <a:buChar char="●"/>
              <a:defRPr sz="4600">
                <a:solidFill>
                  <a:schemeClr val="tx1"/>
                </a:solidFill>
                <a:latin typeface="Calibri" pitchFamily="34" charset="0"/>
              </a:defRPr>
            </a:lvl7pPr>
            <a:lvl8pPr marL="1443198" lvl="7" algn="ctr" rtl="0" eaLnBrk="1" fontAlgn="base" hangingPunct="1">
              <a:spcBef>
                <a:spcPct val="0"/>
              </a:spcBef>
              <a:spcAft>
                <a:spcPct val="0"/>
              </a:spcAft>
              <a:buSzPct val="45000"/>
              <a:buFont typeface="StarSymbol"/>
              <a:buChar char="●"/>
              <a:defRPr sz="4600">
                <a:solidFill>
                  <a:schemeClr val="tx1"/>
                </a:solidFill>
                <a:latin typeface="Calibri" pitchFamily="34" charset="0"/>
              </a:defRPr>
            </a:lvl8pPr>
            <a:lvl9pPr marL="1924263" lvl="8" algn="ctr" rtl="0" eaLnBrk="1" fontAlgn="base" hangingPunct="1">
              <a:spcBef>
                <a:spcPct val="0"/>
              </a:spcBef>
              <a:spcAft>
                <a:spcPct val="0"/>
              </a:spcAft>
              <a:buSzPct val="45000"/>
              <a:buFont typeface="StarSymbol"/>
              <a:buChar char="●"/>
              <a:defRPr sz="4600">
                <a:solidFill>
                  <a:schemeClr val="tx1"/>
                </a:solidFill>
                <a:latin typeface="Calibri" pitchFamily="34" charset="0"/>
              </a:defRPr>
            </a:lvl9pPr>
          </a:lstStyle>
          <a:p>
            <a:pPr>
              <a:buFont typeface="StarSymbol"/>
              <a:buNone/>
            </a:pPr>
            <a:r>
              <a:rPr lang="fr-FR" sz="3000" dirty="0">
                <a:solidFill>
                  <a:srgbClr val="C00000"/>
                </a:solidFill>
              </a:rPr>
              <a:t>Enseignement de la physique chimie dans le BTS MS</a:t>
            </a:r>
          </a:p>
        </p:txBody>
      </p:sp>
      <p:sp>
        <p:nvSpPr>
          <p:cNvPr id="7" name="ZoneTexte 6"/>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230617227"/>
              </p:ext>
            </p:extLst>
          </p:nvPr>
        </p:nvGraphicFramePr>
        <p:xfrm>
          <a:off x="495081" y="424080"/>
          <a:ext cx="9057359" cy="5554790"/>
        </p:xfrm>
        <a:graphic>
          <a:graphicData uri="http://schemas.openxmlformats.org/drawingml/2006/table">
            <a:tbl>
              <a:tblPr firstRow="1" firstCol="1" lastRow="1" lastCol="1" bandRow="1" bandCol="1">
                <a:tableStyleId>{5C22544A-7EE6-4342-B048-85BDC9FD1C3A}</a:tableStyleId>
              </a:tblPr>
              <a:tblGrid>
                <a:gridCol w="876519"/>
                <a:gridCol w="4359767"/>
                <a:gridCol w="1673892"/>
                <a:gridCol w="1015011"/>
                <a:gridCol w="1132170"/>
              </a:tblGrid>
              <a:tr h="1165916">
                <a:tc rowSpan="15">
                  <a:txBody>
                    <a:bodyPr/>
                    <a:lstStyle/>
                    <a:p>
                      <a:pPr marL="71755" marR="71755" algn="ctr">
                        <a:lnSpc>
                          <a:spcPct val="115000"/>
                        </a:lnSpc>
                        <a:spcAft>
                          <a:spcPts val="0"/>
                        </a:spcAft>
                      </a:pPr>
                      <a:r>
                        <a:rPr lang="fr-FR" sz="1800" dirty="0">
                          <a:solidFill>
                            <a:schemeClr val="tx1"/>
                          </a:solidFill>
                          <a:effectLst/>
                        </a:rPr>
                        <a:t>S4 - PHYSIQUE ET CHIMIE</a:t>
                      </a:r>
                      <a:endParaRPr lang="fr-FR" sz="1800" dirty="0">
                        <a:solidFill>
                          <a:schemeClr val="tx1"/>
                        </a:solidFill>
                        <a:effectLst/>
                        <a:latin typeface="Calibri"/>
                        <a:ea typeface="Calibri"/>
                        <a:cs typeface="Times New Roman"/>
                      </a:endParaRPr>
                    </a:p>
                  </a:txBody>
                  <a:tcPr marL="67392" marR="67392" marT="0" marB="0" vert="vert270" anchor="ctr">
                    <a:solidFill>
                      <a:schemeClr val="tx2">
                        <a:lumMod val="20000"/>
                        <a:lumOff val="80000"/>
                      </a:schemeClr>
                    </a:solidFill>
                  </a:tcPr>
                </a:tc>
                <a:tc>
                  <a:txBody>
                    <a:bodyPr/>
                    <a:lstStyle/>
                    <a:p>
                      <a:pPr algn="ctr">
                        <a:lnSpc>
                          <a:spcPct val="115000"/>
                        </a:lnSpc>
                        <a:spcAft>
                          <a:spcPts val="0"/>
                        </a:spcAft>
                      </a:pPr>
                      <a:r>
                        <a:rPr lang="fr-FR" sz="1600" dirty="0">
                          <a:effectLst/>
                        </a:rPr>
                        <a:t>MODULES</a:t>
                      </a:r>
                      <a:endParaRPr lang="fr-FR" sz="16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300" dirty="0">
                          <a:effectLst/>
                        </a:rPr>
                        <a:t>Commun aux 3 options</a:t>
                      </a:r>
                      <a:endParaRPr lang="fr-FR" sz="16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300" dirty="0">
                          <a:effectLst/>
                        </a:rPr>
                        <a:t>Systèmes de production</a:t>
                      </a:r>
                      <a:endParaRPr lang="fr-FR" sz="1600" dirty="0">
                        <a:effectLst/>
                      </a:endParaRPr>
                    </a:p>
                    <a:p>
                      <a:pPr algn="ctr">
                        <a:lnSpc>
                          <a:spcPct val="115000"/>
                        </a:lnSpc>
                        <a:spcAft>
                          <a:spcPts val="0"/>
                        </a:spcAft>
                      </a:pPr>
                      <a:r>
                        <a:rPr lang="fr-FR" sz="1300" dirty="0">
                          <a:effectLst/>
                        </a:rPr>
                        <a:t>et</a:t>
                      </a:r>
                      <a:endParaRPr lang="fr-FR" sz="1600" dirty="0">
                        <a:effectLst/>
                      </a:endParaRPr>
                    </a:p>
                    <a:p>
                      <a:pPr algn="ctr">
                        <a:lnSpc>
                          <a:spcPct val="115000"/>
                        </a:lnSpc>
                        <a:spcAft>
                          <a:spcPts val="0"/>
                        </a:spcAft>
                      </a:pPr>
                      <a:r>
                        <a:rPr lang="fr-FR" sz="1300" dirty="0">
                          <a:effectLst/>
                        </a:rPr>
                        <a:t>éoliens</a:t>
                      </a:r>
                      <a:endParaRPr lang="fr-FR" sz="16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300" dirty="0">
                          <a:effectLst/>
                        </a:rPr>
                        <a:t>Systèmes énergétiques et fluidiques</a:t>
                      </a:r>
                      <a:endParaRPr lang="fr-FR" sz="1600" dirty="0">
                        <a:effectLst/>
                        <a:latin typeface="Calibri"/>
                        <a:ea typeface="Calibri"/>
                        <a:cs typeface="Times New Roman"/>
                      </a:endParaRPr>
                    </a:p>
                  </a:txBody>
                  <a:tcPr marL="67392" marR="67392" marT="0" marB="0" anchor="ctr"/>
                </a:tc>
              </a:tr>
              <a:tr h="254388">
                <a:tc vMerge="1">
                  <a:txBody>
                    <a:bodyPr/>
                    <a:lstStyle/>
                    <a:p>
                      <a:endParaRPr lang="fr-FR"/>
                    </a:p>
                  </a:txBody>
                  <a:tcPr/>
                </a:tc>
                <a:tc>
                  <a:txBody>
                    <a:bodyPr/>
                    <a:lstStyle/>
                    <a:p>
                      <a:pPr>
                        <a:lnSpc>
                          <a:spcPct val="115000"/>
                        </a:lnSpc>
                        <a:spcBef>
                          <a:spcPts val="200"/>
                        </a:spcBef>
                        <a:spcAft>
                          <a:spcPts val="200"/>
                        </a:spcAft>
                      </a:pPr>
                      <a:r>
                        <a:rPr lang="fr-FR" sz="1500" b="1" dirty="0">
                          <a:effectLst/>
                        </a:rPr>
                        <a:t>S4.1  - Énergie </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dirty="0">
                          <a:effectLst/>
                        </a:rPr>
                        <a:t>S4.2 - Distribution de l’énergie électrique </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dirty="0">
                          <a:effectLst/>
                        </a:rPr>
                        <a:t>S4.3 - Électromagnétisme </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dirty="0">
                          <a:effectLst/>
                        </a:rPr>
                        <a:t>S4.4 - Conversion de l’énergie électrique </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dirty="0">
                          <a:effectLst/>
                        </a:rPr>
                        <a:t>S4.5 - Capteurs et chaîne de mesures </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dirty="0">
                          <a:solidFill>
                            <a:schemeClr val="tx1"/>
                          </a:solidFill>
                          <a:effectLst/>
                        </a:rPr>
                        <a:t>X</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dirty="0">
                          <a:effectLst/>
                        </a:rPr>
                        <a:t>S4.6 - Les ondes mécaniques</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dirty="0">
                          <a:solidFill>
                            <a:schemeClr val="tx1"/>
                          </a:solidFill>
                          <a:effectLst/>
                        </a:rPr>
                        <a:t>X</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dirty="0">
                          <a:effectLst/>
                        </a:rPr>
                        <a:t>S4.7.1 - Thermodynamique : fondamentaux</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dirty="0">
                          <a:solidFill>
                            <a:schemeClr val="tx1"/>
                          </a:solidFill>
                          <a:effectLst/>
                        </a:rPr>
                        <a:t>X</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a:effectLst/>
                        </a:rPr>
                        <a:t>S4.7.2 - Thermodynamique : applications</a:t>
                      </a:r>
                      <a:endParaRPr lang="fr-FR" sz="1800" b="1">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a:effectLst/>
                        </a:rPr>
                        <a:t>S4.8 - Transferts thermiques</a:t>
                      </a:r>
                      <a:endParaRPr lang="fr-FR" sz="1800" b="1">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dirty="0">
                          <a:effectLst/>
                        </a:rPr>
                        <a:t>S4.9  - Mécanique des fluides</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dirty="0">
                          <a:effectLst/>
                        </a:rPr>
                        <a:t>S4.10 - États de la matière</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X</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a:effectLst/>
                        </a:rPr>
                        <a:t>S4.11 - pH-métrie et réactions acide-base</a:t>
                      </a:r>
                      <a:endParaRPr lang="fr-FR" sz="1800" b="1">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X</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a:effectLst/>
                        </a:rPr>
                        <a:t>S4.12 - Chimie : Oxydoréduction</a:t>
                      </a:r>
                      <a:endParaRPr lang="fr-FR" sz="1800" b="1">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dirty="0">
                          <a:solidFill>
                            <a:schemeClr val="tx1"/>
                          </a:solidFill>
                          <a:effectLst/>
                        </a:rPr>
                        <a:t>S4.13 - Matériaux organiques</a:t>
                      </a:r>
                      <a:endParaRPr lang="fr-FR" sz="1800" b="1" dirty="0">
                        <a:solidFill>
                          <a:schemeClr val="tx1"/>
                        </a:solidFill>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bl>
          </a:graphicData>
        </a:graphic>
      </p:graphicFrame>
      <p:sp>
        <p:nvSpPr>
          <p:cNvPr id="6" name="Rectangle 5"/>
          <p:cNvSpPr/>
          <p:nvPr/>
        </p:nvSpPr>
        <p:spPr>
          <a:xfrm rot="5400000">
            <a:off x="3828026" y="2327420"/>
            <a:ext cx="5487245" cy="1680565"/>
          </a:xfrm>
          <a:prstGeom prst="rect">
            <a:avLst/>
          </a:prstGeom>
          <a:solidFill>
            <a:schemeClr val="bg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2" name="ZoneTexte 1"/>
          <p:cNvSpPr txBox="1"/>
          <p:nvPr/>
        </p:nvSpPr>
        <p:spPr>
          <a:xfrm>
            <a:off x="1529445" y="5976649"/>
            <a:ext cx="4131161" cy="672520"/>
          </a:xfrm>
          <a:prstGeom prst="rect">
            <a:avLst/>
          </a:prstGeom>
          <a:solidFill>
            <a:schemeClr val="bg1"/>
          </a:solidFill>
          <a:ln w="25400">
            <a:solidFill>
              <a:srgbClr val="FF0000"/>
            </a:solidFill>
          </a:ln>
        </p:spPr>
        <p:txBody>
          <a:bodyPr wrap="square" lIns="86895" tIns="43448" rIns="86895" bIns="43448" rtlCol="0">
            <a:spAutoFit/>
          </a:bodyPr>
          <a:lstStyle/>
          <a:p>
            <a:r>
              <a:rPr lang="fr-FR" sz="1900" dirty="0"/>
              <a:t>Des applications métiers pour illustrer et donner du sens aux enseignements</a:t>
            </a:r>
          </a:p>
        </p:txBody>
      </p:sp>
      <p:sp>
        <p:nvSpPr>
          <p:cNvPr id="5" name="ZoneTexte 4"/>
          <p:cNvSpPr txBox="1"/>
          <p:nvPr/>
        </p:nvSpPr>
        <p:spPr>
          <a:xfrm>
            <a:off x="480042" y="32133"/>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Tree>
    <p:extLst>
      <p:ext uri="{BB962C8B-B14F-4D97-AF65-F5344CB8AC3E}">
        <p14:creationId xmlns:p14="http://schemas.microsoft.com/office/powerpoint/2010/main" val="425976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3" cstate="print">
            <a:extLst>
              <a:ext uri="{28A0092B-C50C-407E-A947-70E740481C1C}">
                <a14:useLocalDpi xmlns:a14="http://schemas.microsoft.com/office/drawing/2010/main" val="0"/>
              </a:ext>
            </a:extLst>
          </a:blip>
          <a:srcRect l="11230" t="27297" r="17062" b="11769"/>
          <a:stretch/>
        </p:blipFill>
        <p:spPr bwMode="auto">
          <a:xfrm>
            <a:off x="636602" y="1060208"/>
            <a:ext cx="8986598" cy="522594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36602" y="2057188"/>
            <a:ext cx="7005301" cy="783892"/>
          </a:xfrm>
          <a:prstGeom prst="rect">
            <a:avLst/>
          </a:prstGeom>
          <a:solidFill>
            <a:schemeClr val="bg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4" name="Rectangle 3"/>
          <p:cNvSpPr/>
          <p:nvPr/>
        </p:nvSpPr>
        <p:spPr>
          <a:xfrm rot="5400000">
            <a:off x="5014135" y="213313"/>
            <a:ext cx="1894406" cy="3361129"/>
          </a:xfrm>
          <a:prstGeom prst="rect">
            <a:avLst/>
          </a:prstGeom>
          <a:solidFill>
            <a:schemeClr val="bg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5" name="ZoneTexte 4"/>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6" name="ZoneTexte 5"/>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402516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186" y="585558"/>
            <a:ext cx="8914493" cy="1145009"/>
          </a:xfrm>
        </p:spPr>
        <p:txBody>
          <a:bodyPr/>
          <a:lstStyle/>
          <a:p>
            <a:pPr>
              <a:buNone/>
            </a:pPr>
            <a:r>
              <a:rPr lang="fr-FR" dirty="0" smtClean="0">
                <a:solidFill>
                  <a:srgbClr val="C00000"/>
                </a:solidFill>
              </a:rPr>
              <a:t>La démarche scientifique</a:t>
            </a:r>
            <a:endParaRPr lang="fr-FR" dirty="0">
              <a:solidFill>
                <a:srgbClr val="C00000"/>
              </a:solidFill>
            </a:endParaRPr>
          </a:p>
        </p:txBody>
      </p:sp>
      <p:sp>
        <p:nvSpPr>
          <p:cNvPr id="3" name="Espace réservé du contenu 2"/>
          <p:cNvSpPr>
            <a:spLocks noGrp="1"/>
          </p:cNvSpPr>
          <p:nvPr>
            <p:ph idx="1"/>
          </p:nvPr>
        </p:nvSpPr>
        <p:spPr>
          <a:xfrm>
            <a:off x="506507" y="1988840"/>
            <a:ext cx="8915400" cy="3773016"/>
          </a:xfrm>
        </p:spPr>
        <p:txBody>
          <a:bodyPr>
            <a:normAutofit lnSpcReduction="10000"/>
          </a:bodyPr>
          <a:lstStyle/>
          <a:p>
            <a:r>
              <a:rPr lang="fr-FR" sz="2100" dirty="0"/>
              <a:t>Les  compétences propres à la démarche scientifique doivent permettre à l’étudiant de prendre des décisions éclairées et d’agir de manière autonome et adaptée. Ces compétences nécessitent la maîtrise de capacités qui dépassent largement le cadre de l’activité scientifique :</a:t>
            </a:r>
          </a:p>
          <a:p>
            <a:endParaRPr lang="fr-FR" sz="2100" dirty="0"/>
          </a:p>
          <a:p>
            <a:pPr lvl="1"/>
            <a:r>
              <a:rPr lang="fr-FR" sz="2300" dirty="0">
                <a:solidFill>
                  <a:srgbClr val="C00000"/>
                </a:solidFill>
              </a:rPr>
              <a:t>confronter ses représentations avec la réalité ;</a:t>
            </a:r>
          </a:p>
          <a:p>
            <a:pPr lvl="1"/>
            <a:r>
              <a:rPr lang="fr-FR" sz="2300" dirty="0">
                <a:solidFill>
                  <a:srgbClr val="C00000"/>
                </a:solidFill>
              </a:rPr>
              <a:t>observer en faisant preuve de curiosité ;</a:t>
            </a:r>
          </a:p>
          <a:p>
            <a:pPr lvl="1"/>
            <a:r>
              <a:rPr lang="fr-FR" sz="2300" dirty="0">
                <a:solidFill>
                  <a:srgbClr val="C00000"/>
                </a:solidFill>
              </a:rPr>
              <a:t>mobiliser ses connaissances, rechercher, extraire et organiser l’information utile fournie par une situation, une expérience ou un document ;</a:t>
            </a:r>
          </a:p>
          <a:p>
            <a:pPr lvl="1"/>
            <a:r>
              <a:rPr lang="fr-FR" sz="2300" dirty="0">
                <a:solidFill>
                  <a:srgbClr val="C00000"/>
                </a:solidFill>
              </a:rPr>
              <a:t>raisonner, démontrer, argumenter, exercer son esprit d’analyse.</a:t>
            </a:r>
          </a:p>
          <a:p>
            <a:endParaRPr lang="fr-FR" dirty="0"/>
          </a:p>
        </p:txBody>
      </p:sp>
      <p:sp>
        <p:nvSpPr>
          <p:cNvPr id="4" name="ZoneTexte 3"/>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5" name="ZoneTexte 4"/>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153386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4750" y="381000"/>
            <a:ext cx="2311400"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700" b="1" dirty="0"/>
              <a:t>PROBLEMATIQUE</a:t>
            </a:r>
          </a:p>
          <a:p>
            <a:pPr algn="ctr" eaLnBrk="1" hangingPunct="1"/>
            <a:r>
              <a:rPr lang="fr-FR" altLang="fr-FR" sz="1700" b="1" dirty="0"/>
              <a:t>CONTEXTUALISEE</a:t>
            </a:r>
          </a:p>
        </p:txBody>
      </p:sp>
      <p:sp>
        <p:nvSpPr>
          <p:cNvPr id="5" name="Rectangle 4"/>
          <p:cNvSpPr/>
          <p:nvPr/>
        </p:nvSpPr>
        <p:spPr>
          <a:xfrm>
            <a:off x="3530734" y="1376363"/>
            <a:ext cx="1950244"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700" b="1" dirty="0"/>
              <a:t>QUESTION</a:t>
            </a:r>
          </a:p>
          <a:p>
            <a:pPr algn="ctr" eaLnBrk="1" hangingPunct="1"/>
            <a:r>
              <a:rPr lang="fr-FR" altLang="fr-FR" sz="1700" b="1" dirty="0"/>
              <a:t>scientifique</a:t>
            </a:r>
          </a:p>
        </p:txBody>
      </p:sp>
      <p:sp>
        <p:nvSpPr>
          <p:cNvPr id="6" name="Rectangle 5"/>
          <p:cNvSpPr/>
          <p:nvPr/>
        </p:nvSpPr>
        <p:spPr>
          <a:xfrm>
            <a:off x="3511815" y="2332038"/>
            <a:ext cx="1950244"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700" b="1"/>
              <a:t>FORMULATION D’HYPOTHESES</a:t>
            </a:r>
          </a:p>
        </p:txBody>
      </p:sp>
      <p:sp>
        <p:nvSpPr>
          <p:cNvPr id="7" name="Rectangle 6"/>
          <p:cNvSpPr/>
          <p:nvPr/>
        </p:nvSpPr>
        <p:spPr>
          <a:xfrm>
            <a:off x="1442906" y="3646489"/>
            <a:ext cx="1950244"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900" b="1" dirty="0"/>
              <a:t>PHASE EXPERIMENTALE</a:t>
            </a:r>
          </a:p>
        </p:txBody>
      </p:sp>
      <p:sp>
        <p:nvSpPr>
          <p:cNvPr id="8" name="Rectangle 7"/>
          <p:cNvSpPr/>
          <p:nvPr/>
        </p:nvSpPr>
        <p:spPr>
          <a:xfrm>
            <a:off x="6201569" y="3660653"/>
            <a:ext cx="1950244" cy="796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900" b="1" dirty="0"/>
              <a:t>RECHERCHE DOCUMENTAIRE</a:t>
            </a:r>
          </a:p>
        </p:txBody>
      </p:sp>
      <p:sp>
        <p:nvSpPr>
          <p:cNvPr id="9" name="Rectangle 8"/>
          <p:cNvSpPr/>
          <p:nvPr/>
        </p:nvSpPr>
        <p:spPr>
          <a:xfrm>
            <a:off x="3527294" y="4887913"/>
            <a:ext cx="1950244"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700" b="1"/>
              <a:t>EXPLOITATION DES RESULTATS</a:t>
            </a:r>
          </a:p>
        </p:txBody>
      </p:sp>
      <p:sp>
        <p:nvSpPr>
          <p:cNvPr id="10" name="Rectangle 9"/>
          <p:cNvSpPr/>
          <p:nvPr/>
        </p:nvSpPr>
        <p:spPr>
          <a:xfrm>
            <a:off x="3511815" y="5876926"/>
            <a:ext cx="1950244"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2100" b="1"/>
              <a:t>VALIDATION</a:t>
            </a:r>
          </a:p>
        </p:txBody>
      </p:sp>
      <p:cxnSp>
        <p:nvCxnSpPr>
          <p:cNvPr id="15" name="Connecteur droit avec flèche 14"/>
          <p:cNvCxnSpPr>
            <a:stCxn id="4" idx="2"/>
            <a:endCxn id="5" idx="0"/>
          </p:cNvCxnSpPr>
          <p:nvPr/>
        </p:nvCxnSpPr>
        <p:spPr>
          <a:xfrm rot="5400000">
            <a:off x="4514321" y="1020234"/>
            <a:ext cx="347663" cy="3645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4505855" y="2008188"/>
            <a:ext cx="8599" cy="3238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6" idx="2"/>
            <a:endCxn id="7" idx="0"/>
          </p:cNvCxnSpPr>
          <p:nvPr/>
        </p:nvCxnSpPr>
        <p:spPr>
          <a:xfrm flipH="1">
            <a:off x="2418028" y="2979738"/>
            <a:ext cx="2068910" cy="666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6" idx="2"/>
            <a:endCxn id="8" idx="0"/>
          </p:cNvCxnSpPr>
          <p:nvPr/>
        </p:nvCxnSpPr>
        <p:spPr>
          <a:xfrm>
            <a:off x="4486938" y="2979738"/>
            <a:ext cx="2689753" cy="6809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7" idx="2"/>
            <a:endCxn id="9" idx="0"/>
          </p:cNvCxnSpPr>
          <p:nvPr/>
        </p:nvCxnSpPr>
        <p:spPr>
          <a:xfrm>
            <a:off x="2418027" y="4294189"/>
            <a:ext cx="2084388" cy="593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8" idx="2"/>
            <a:endCxn id="9" idx="0"/>
          </p:cNvCxnSpPr>
          <p:nvPr/>
        </p:nvCxnSpPr>
        <p:spPr>
          <a:xfrm flipH="1">
            <a:off x="4502417" y="4456784"/>
            <a:ext cx="2674274" cy="4311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4478339" y="5553076"/>
            <a:ext cx="8599" cy="3238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10" idx="1"/>
          </p:cNvCxnSpPr>
          <p:nvPr/>
        </p:nvCxnSpPr>
        <p:spPr>
          <a:xfrm flipH="1">
            <a:off x="584730" y="6200775"/>
            <a:ext cx="292708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584729" y="2684463"/>
            <a:ext cx="0" cy="351631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endCxn id="6" idx="1"/>
          </p:cNvCxnSpPr>
          <p:nvPr/>
        </p:nvCxnSpPr>
        <p:spPr>
          <a:xfrm>
            <a:off x="584730" y="2655888"/>
            <a:ext cx="2927086"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24320" y="260351"/>
            <a:ext cx="9209953" cy="6481763"/>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endParaRPr lang="en-US" altLang="fr-FR" sz="1900">
              <a:solidFill>
                <a:srgbClr val="FFFFFF"/>
              </a:solidFill>
            </a:endParaRPr>
          </a:p>
        </p:txBody>
      </p:sp>
      <p:sp>
        <p:nvSpPr>
          <p:cNvPr id="2" name="ZoneTexte 1"/>
          <p:cNvSpPr txBox="1"/>
          <p:nvPr/>
        </p:nvSpPr>
        <p:spPr>
          <a:xfrm>
            <a:off x="6747656" y="352285"/>
            <a:ext cx="2808312" cy="1943379"/>
          </a:xfrm>
          <a:prstGeom prst="rect">
            <a:avLst/>
          </a:prstGeom>
          <a:noFill/>
        </p:spPr>
        <p:txBody>
          <a:bodyPr wrap="square" lIns="95785" tIns="47892" rIns="95785" bIns="47892" rtlCol="0">
            <a:spAutoFit/>
          </a:bodyPr>
          <a:lstStyle/>
          <a:p>
            <a:r>
              <a:rPr lang="fr-FR" sz="1500" dirty="0">
                <a:latin typeface="Arial" panose="020B0604020202020204" pitchFamily="34" charset="0"/>
                <a:cs typeface="Arial" panose="020B0604020202020204" pitchFamily="34" charset="0"/>
              </a:rPr>
              <a:t>Le contexte peut être :</a:t>
            </a:r>
          </a:p>
          <a:p>
            <a:r>
              <a:rPr lang="fr-FR" sz="1500" dirty="0">
                <a:latin typeface="Arial" panose="020B0604020202020204" pitchFamily="34" charset="0"/>
                <a:cs typeface="Arial" panose="020B0604020202020204" pitchFamily="34" charset="0"/>
              </a:rPr>
              <a:t>- un système du plateau technologique</a:t>
            </a:r>
          </a:p>
          <a:p>
            <a:r>
              <a:rPr lang="fr-FR" sz="1500" dirty="0">
                <a:latin typeface="Arial" panose="020B0604020202020204" pitchFamily="34" charset="0"/>
                <a:cs typeface="Arial" panose="020B0604020202020204" pitchFamily="34" charset="0"/>
              </a:rPr>
              <a:t>- une situation professionnelle</a:t>
            </a:r>
          </a:p>
          <a:p>
            <a:pPr marL="271548" indent="-271548">
              <a:buFontTx/>
              <a:buChar char="-"/>
            </a:pPr>
            <a:r>
              <a:rPr lang="fr-FR" sz="1500" dirty="0">
                <a:latin typeface="Arial" panose="020B0604020202020204" pitchFamily="34" charset="0"/>
                <a:cs typeface="Arial" panose="020B0604020202020204" pitchFamily="34" charset="0"/>
              </a:rPr>
              <a:t>une partie d’un équipement (capteur, transmetteurs…)</a:t>
            </a:r>
          </a:p>
          <a:p>
            <a:pPr marL="271548" indent="-271548">
              <a:buFontTx/>
              <a:buChar char="-"/>
            </a:pPr>
            <a:endParaRPr lang="fr-FR" sz="1500" dirty="0">
              <a:latin typeface="Arial" panose="020B0604020202020204" pitchFamily="34" charset="0"/>
              <a:cs typeface="Arial" panose="020B0604020202020204" pitchFamily="34" charset="0"/>
            </a:endParaRPr>
          </a:p>
          <a:p>
            <a:endParaRPr lang="fr-FR" sz="1500" dirty="0">
              <a:latin typeface="Arial" panose="020B0604020202020204" pitchFamily="34" charset="0"/>
              <a:cs typeface="Arial" panose="020B0604020202020204" pitchFamily="34" charset="0"/>
            </a:endParaRPr>
          </a:p>
        </p:txBody>
      </p:sp>
      <p:sp>
        <p:nvSpPr>
          <p:cNvPr id="3" name="Ellipse 2"/>
          <p:cNvSpPr/>
          <p:nvPr/>
        </p:nvSpPr>
        <p:spPr>
          <a:xfrm>
            <a:off x="3002784" y="2170113"/>
            <a:ext cx="3023366" cy="970855"/>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sp>
        <p:nvSpPr>
          <p:cNvPr id="34" name="Ellipse 33"/>
          <p:cNvSpPr/>
          <p:nvPr/>
        </p:nvSpPr>
        <p:spPr>
          <a:xfrm>
            <a:off x="3002784" y="4726336"/>
            <a:ext cx="3023366" cy="970855"/>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sp>
        <p:nvSpPr>
          <p:cNvPr id="11" name="ZoneTexte 10"/>
          <p:cNvSpPr txBox="1"/>
          <p:nvPr/>
        </p:nvSpPr>
        <p:spPr>
          <a:xfrm>
            <a:off x="5831815" y="5876926"/>
            <a:ext cx="3567680" cy="542995"/>
          </a:xfrm>
          <a:prstGeom prst="rect">
            <a:avLst/>
          </a:prstGeom>
          <a:noFill/>
        </p:spPr>
        <p:txBody>
          <a:bodyPr wrap="square" lIns="95785" tIns="47892" rIns="95785" bIns="47892" rtlCol="0">
            <a:spAutoFit/>
          </a:bodyPr>
          <a:lstStyle/>
          <a:p>
            <a:r>
              <a:rPr lang="fr-FR" sz="2900" b="1" dirty="0">
                <a:solidFill>
                  <a:srgbClr val="FF0000"/>
                </a:solidFill>
              </a:rPr>
              <a:t>ESPRIT CRITIQUE</a:t>
            </a:r>
          </a:p>
        </p:txBody>
      </p:sp>
      <p:sp>
        <p:nvSpPr>
          <p:cNvPr id="12" name="Rectangle 11"/>
          <p:cNvSpPr/>
          <p:nvPr/>
        </p:nvSpPr>
        <p:spPr>
          <a:xfrm>
            <a:off x="2768758" y="381001"/>
            <a:ext cx="3822425" cy="16430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sp>
        <p:nvSpPr>
          <p:cNvPr id="13" name="Double flèche horizontale 12"/>
          <p:cNvSpPr/>
          <p:nvPr/>
        </p:nvSpPr>
        <p:spPr>
          <a:xfrm>
            <a:off x="3537787" y="3728023"/>
            <a:ext cx="2431579"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sp>
        <p:nvSpPr>
          <p:cNvPr id="17" name="Flèche droite 16"/>
          <p:cNvSpPr/>
          <p:nvPr/>
        </p:nvSpPr>
        <p:spPr>
          <a:xfrm>
            <a:off x="2222697" y="399766"/>
            <a:ext cx="16381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sp>
        <p:nvSpPr>
          <p:cNvPr id="30" name="Flèche droite 29"/>
          <p:cNvSpPr/>
          <p:nvPr/>
        </p:nvSpPr>
        <p:spPr>
          <a:xfrm>
            <a:off x="2418028" y="5715000"/>
            <a:ext cx="10921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grpSp>
        <p:nvGrpSpPr>
          <p:cNvPr id="16" name="Groupe 15"/>
          <p:cNvGrpSpPr/>
          <p:nvPr/>
        </p:nvGrpSpPr>
        <p:grpSpPr>
          <a:xfrm>
            <a:off x="442008" y="551269"/>
            <a:ext cx="2001796" cy="1302525"/>
            <a:chOff x="493336" y="992907"/>
            <a:chExt cx="2037084" cy="1435793"/>
          </a:xfrm>
        </p:grpSpPr>
        <p:sp>
          <p:nvSpPr>
            <p:cNvPr id="18" name="ZoneTexte 17"/>
            <p:cNvSpPr txBox="1"/>
            <p:nvPr/>
          </p:nvSpPr>
          <p:spPr>
            <a:xfrm>
              <a:off x="607947" y="1382915"/>
              <a:ext cx="1807862" cy="688945"/>
            </a:xfrm>
            <a:prstGeom prst="rect">
              <a:avLst/>
            </a:prstGeom>
            <a:noFill/>
          </p:spPr>
          <p:txBody>
            <a:bodyPr wrap="square" lIns="100794" tIns="50397" rIns="100794" bIns="50397" rtlCol="0">
              <a:spAutoFit/>
            </a:bodyPr>
            <a:lstStyle/>
            <a:p>
              <a:pPr algn="ctr"/>
              <a:r>
                <a:rPr lang="fr-FR" b="1" dirty="0" smtClean="0"/>
                <a:t>EN LIEN AVEC LA FILIERE</a:t>
              </a:r>
              <a:endParaRPr lang="fr-FR" b="1" dirty="0"/>
            </a:p>
          </p:txBody>
        </p:sp>
        <p:sp>
          <p:nvSpPr>
            <p:cNvPr id="14" name="Pensées 13"/>
            <p:cNvSpPr/>
            <p:nvPr/>
          </p:nvSpPr>
          <p:spPr>
            <a:xfrm rot="12458647">
              <a:off x="493336" y="992907"/>
              <a:ext cx="2037084" cy="1435793"/>
            </a:xfrm>
            <a:prstGeom prst="cloudCallou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ZoneTexte 30"/>
          <p:cNvSpPr txBox="1"/>
          <p:nvPr/>
        </p:nvSpPr>
        <p:spPr>
          <a:xfrm>
            <a:off x="7513330" y="2627333"/>
            <a:ext cx="1910537" cy="872575"/>
          </a:xfrm>
          <a:prstGeom prst="rect">
            <a:avLst/>
          </a:prstGeom>
          <a:noFill/>
        </p:spPr>
        <p:txBody>
          <a:bodyPr wrap="square" lIns="86895" tIns="43448" rIns="86895" bIns="43448" rtlCol="0">
            <a:spAutoFit/>
          </a:bodyPr>
          <a:lstStyle/>
          <a:p>
            <a:r>
              <a:rPr lang="fr-FR" b="1" u="sng" dirty="0" smtClean="0">
                <a:solidFill>
                  <a:srgbClr val="FF0000"/>
                </a:solidFill>
              </a:rPr>
              <a:t>Où se fait l’acquisition de connaissances??</a:t>
            </a:r>
            <a:endParaRPr lang="fr-FR" b="1" u="sng" dirty="0">
              <a:solidFill>
                <a:srgbClr val="FF0000"/>
              </a:solidFill>
            </a:endParaRPr>
          </a:p>
        </p:txBody>
      </p:sp>
    </p:spTree>
    <p:extLst>
      <p:ext uri="{BB962C8B-B14F-4D97-AF65-F5344CB8AC3E}">
        <p14:creationId xmlns:p14="http://schemas.microsoft.com/office/powerpoint/2010/main" val="381751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p:bldP spid="3" grpId="0" animBg="1"/>
      <p:bldP spid="34" grpId="0" animBg="1"/>
      <p:bldP spid="11" grpId="0"/>
      <p:bldP spid="12" grpId="0" animBg="1"/>
      <p:bldP spid="13" grpId="0" animBg="1"/>
      <p:bldP spid="17"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042" y="1273296"/>
            <a:ext cx="9403804" cy="4768678"/>
          </a:xfrm>
        </p:spPr>
        <p:txBody>
          <a:bodyPr>
            <a:normAutofit fontScale="70000" lnSpcReduction="20000"/>
          </a:bodyPr>
          <a:lstStyle/>
          <a:p>
            <a:pPr lvl="0">
              <a:buNone/>
            </a:pPr>
            <a:endParaRPr lang="fr-FR" sz="3100" dirty="0"/>
          </a:p>
          <a:p>
            <a:pPr marL="102632" indent="0" algn="ctr">
              <a:buNone/>
            </a:pPr>
            <a:r>
              <a:rPr lang="fr-FR" sz="3400" dirty="0"/>
              <a:t>L’organisation du services du professeur  de PC permet des temps en classe entière et des temps en classe en effectif réduit pour conduire des activités.</a:t>
            </a:r>
          </a:p>
          <a:p>
            <a:pPr lvl="0">
              <a:buFont typeface="Wingdings" panose="05000000000000000000" pitchFamily="2" charset="2"/>
              <a:buChar char="q"/>
            </a:pPr>
            <a:endParaRPr lang="fr-FR" sz="3100" b="1" dirty="0"/>
          </a:p>
          <a:p>
            <a:pPr lvl="0">
              <a:buFont typeface="Wingdings" panose="05000000000000000000" pitchFamily="2" charset="2"/>
              <a:buChar char="q"/>
            </a:pPr>
            <a:r>
              <a:rPr lang="fr-FR" sz="3100" b="1" dirty="0">
                <a:solidFill>
                  <a:srgbClr val="C00000"/>
                </a:solidFill>
              </a:rPr>
              <a:t>Nécessité</a:t>
            </a:r>
            <a:r>
              <a:rPr lang="fr-FR" sz="3100" b="1" dirty="0"/>
              <a:t> </a:t>
            </a:r>
            <a:r>
              <a:rPr lang="fr-FR" sz="3100" dirty="0"/>
              <a:t>d’organiser l’acquisition des connaissances et des compétences en fonction des deux temps précédents.</a:t>
            </a:r>
          </a:p>
          <a:p>
            <a:pPr lvl="0">
              <a:buFont typeface="Wingdings" panose="05000000000000000000" pitchFamily="2" charset="2"/>
              <a:buChar char="q"/>
            </a:pPr>
            <a:endParaRPr lang="fr-FR" sz="3100" dirty="0"/>
          </a:p>
          <a:p>
            <a:pPr lvl="0">
              <a:buFont typeface="Wingdings" panose="05000000000000000000" pitchFamily="2" charset="2"/>
              <a:buChar char="q"/>
            </a:pPr>
            <a:r>
              <a:rPr lang="fr-FR" sz="3100" b="1" dirty="0">
                <a:solidFill>
                  <a:srgbClr val="C00000"/>
                </a:solidFill>
              </a:rPr>
              <a:t>Nécessité</a:t>
            </a:r>
            <a:r>
              <a:rPr lang="fr-FR" sz="3100" dirty="0"/>
              <a:t> de mettre les élèves en activité en leur proposant en leur proposant des tâches complexes (activités expérimentales, résolution de problèmes, …) leur permettant d’acquérir des compétences tout en mobilisant d’autres préalablement expérimentées.</a:t>
            </a:r>
          </a:p>
          <a:p>
            <a:pPr lvl="0">
              <a:buFont typeface="Wingdings" panose="05000000000000000000" pitchFamily="2" charset="2"/>
              <a:buChar char="q"/>
            </a:pPr>
            <a:endParaRPr lang="fr-FR" sz="3100" b="1" dirty="0"/>
          </a:p>
          <a:p>
            <a:pPr lvl="0">
              <a:buFont typeface="Wingdings" panose="05000000000000000000" pitchFamily="2" charset="2"/>
              <a:buChar char="q"/>
            </a:pPr>
            <a:r>
              <a:rPr lang="fr-FR" sz="3100" dirty="0">
                <a:solidFill>
                  <a:srgbClr val="C00000"/>
                </a:solidFill>
              </a:rPr>
              <a:t> </a:t>
            </a:r>
            <a:r>
              <a:rPr lang="fr-FR" sz="3100" b="1" dirty="0">
                <a:solidFill>
                  <a:srgbClr val="C00000"/>
                </a:solidFill>
              </a:rPr>
              <a:t>Nécessité </a:t>
            </a:r>
            <a:r>
              <a:rPr lang="fr-FR" sz="3100" dirty="0"/>
              <a:t>de structurer les acquisitions des élèves lors des différentes séances dans des phases d’institutionnalisation des savoir.</a:t>
            </a:r>
          </a:p>
          <a:p>
            <a:pPr lvl="2">
              <a:buFont typeface="Wingdings" panose="05000000000000000000" pitchFamily="2" charset="2"/>
              <a:buChar char="Ø"/>
            </a:pPr>
            <a:endParaRPr lang="fr-FR" sz="2500" b="1" i="1" dirty="0"/>
          </a:p>
        </p:txBody>
      </p:sp>
      <p:sp>
        <p:nvSpPr>
          <p:cNvPr id="7" name="ZoneTexte 6"/>
          <p:cNvSpPr txBox="1"/>
          <p:nvPr/>
        </p:nvSpPr>
        <p:spPr>
          <a:xfrm>
            <a:off x="1556490" y="465029"/>
            <a:ext cx="7566840" cy="1112382"/>
          </a:xfrm>
          <a:prstGeom prst="rect">
            <a:avLst/>
          </a:prstGeom>
          <a:noFill/>
        </p:spPr>
        <p:txBody>
          <a:bodyPr wrap="square" lIns="95785" tIns="47892" rIns="95785" bIns="47892" rtlCol="0">
            <a:spAutoFit/>
          </a:bodyPr>
          <a:lstStyle/>
          <a:p>
            <a:pPr algn="ctr">
              <a:buNone/>
            </a:pPr>
            <a:r>
              <a:rPr lang="fr-FR" sz="3300" b="1" cap="all" dirty="0">
                <a:solidFill>
                  <a:srgbClr val="C00000"/>
                </a:solidFill>
              </a:rPr>
              <a:t>Les temps de la formation</a:t>
            </a:r>
          </a:p>
          <a:p>
            <a:pPr algn="ctr">
              <a:buNone/>
            </a:pPr>
            <a:r>
              <a:rPr lang="fr-FR" sz="3300" b="1" cap="all" dirty="0">
                <a:solidFill>
                  <a:srgbClr val="C00000"/>
                </a:solidFill>
              </a:rPr>
              <a:t>PISTES POUR LE PROFESSEUR SPC</a:t>
            </a:r>
            <a:endParaRPr lang="fr-FR" sz="3300" b="1" dirty="0">
              <a:solidFill>
                <a:srgbClr val="C00000"/>
              </a:solidFill>
            </a:endParaRPr>
          </a:p>
        </p:txBody>
      </p:sp>
      <p:sp>
        <p:nvSpPr>
          <p:cNvPr id="4" name="ZoneTexte 3"/>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5" name="ZoneTexte 4"/>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93449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s 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bts M.S</Template>
  <TotalTime>4504</TotalTime>
  <Words>1886</Words>
  <Application>Microsoft Office PowerPoint</Application>
  <PresentationFormat>Format A4 (210 x 297 mm)</PresentationFormat>
  <Paragraphs>375</Paragraphs>
  <Slides>21</Slides>
  <Notes>19</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bts M.S</vt:lpstr>
      <vt:lpstr>Présentation PowerPoint</vt:lpstr>
      <vt:lpstr>Enseignement de la physique chimie dans le BTS MS</vt:lpstr>
      <vt:lpstr>Présentation PowerPoint</vt:lpstr>
      <vt:lpstr>Présentation PowerPoint</vt:lpstr>
      <vt:lpstr>Présentation PowerPoint</vt:lpstr>
      <vt:lpstr>Présentation PowerPoint</vt:lpstr>
      <vt:lpstr>La démarche scientifique</vt:lpstr>
      <vt:lpstr>Présentation PowerPoint</vt:lpstr>
      <vt:lpstr>Présentation PowerPoint</vt:lpstr>
      <vt:lpstr>Présentation PowerPoint</vt:lpstr>
      <vt:lpstr>Enseignement de la physique chimie dans le BTS MS</vt:lpstr>
      <vt:lpstr>Présentation PowerPoint</vt:lpstr>
      <vt:lpstr>Présentation PowerPoint</vt:lpstr>
      <vt:lpstr>Présentation PowerPoint</vt:lpstr>
      <vt:lpstr>Présentation PowerPoint</vt:lpstr>
      <vt:lpstr>Enseignement de la physique chimie dans le BTS MS</vt:lpstr>
      <vt:lpstr>Enseignement de la physique chimie dans le BTS MS</vt:lpstr>
      <vt:lpstr>Enseignement de la physique chimie dans le BTS MS</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Enseignement de la physique chimie dans le BTS MS</dc:title>
  <dc:creator>Aurelien RAYMOND</dc:creator>
  <cp:lastModifiedBy>Dominique Petrella</cp:lastModifiedBy>
  <cp:revision>117</cp:revision>
  <dcterms:created xsi:type="dcterms:W3CDTF">2014-09-25T11:40:06Z</dcterms:created>
  <dcterms:modified xsi:type="dcterms:W3CDTF">2014-11-30T17:58:25Z</dcterms:modified>
</cp:coreProperties>
</file>